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5"/>
  </p:notesMasterIdLst>
  <p:sldIdLst>
    <p:sldId id="256" r:id="rId2"/>
    <p:sldId id="454" r:id="rId3"/>
    <p:sldId id="455" r:id="rId4"/>
    <p:sldId id="516" r:id="rId5"/>
    <p:sldId id="522" r:id="rId6"/>
    <p:sldId id="520" r:id="rId7"/>
    <p:sldId id="521" r:id="rId8"/>
    <p:sldId id="523" r:id="rId9"/>
    <p:sldId id="524" r:id="rId10"/>
    <p:sldId id="465" r:id="rId11"/>
    <p:sldId id="525" r:id="rId12"/>
    <p:sldId id="527" r:id="rId13"/>
    <p:sldId id="528" r:id="rId14"/>
    <p:sldId id="529" r:id="rId15"/>
    <p:sldId id="530" r:id="rId16"/>
    <p:sldId id="532" r:id="rId17"/>
    <p:sldId id="531" r:id="rId18"/>
    <p:sldId id="468" r:id="rId19"/>
    <p:sldId id="518" r:id="rId20"/>
    <p:sldId id="519" r:id="rId21"/>
    <p:sldId id="471" r:id="rId22"/>
    <p:sldId id="517" r:id="rId23"/>
    <p:sldId id="258" r:id="rId2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B533"/>
    <a:srgbClr val="0080CB"/>
    <a:srgbClr val="4E94D4"/>
    <a:srgbClr val="FBD7BB"/>
    <a:srgbClr val="FF9966"/>
    <a:srgbClr val="009D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58" autoAdjust="0"/>
    <p:restoredTop sz="98947" autoAdjust="0"/>
  </p:normalViewPr>
  <p:slideViewPr>
    <p:cSldViewPr snapToGrid="0">
      <p:cViewPr varScale="1">
        <p:scale>
          <a:sx n="151" d="100"/>
          <a:sy n="151" d="100"/>
        </p:scale>
        <p:origin x="792" y="138"/>
      </p:cViewPr>
      <p:guideLst>
        <p:guide orient="horz" pos="1620"/>
        <p:guide pos="2844"/>
      </p:guideLst>
    </p:cSldViewPr>
  </p:slideViewPr>
  <p:outlineViewPr>
    <p:cViewPr>
      <p:scale>
        <a:sx n="33" d="100"/>
        <a:sy n="33" d="100"/>
      </p:scale>
      <p:origin x="0" y="196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332503-26AD-438C-85E9-E7562E4B24D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5AF5B0C1-2BD1-44AE-A4AA-277BB9D0CEFF}">
      <dgm:prSet phldrT="[文本]"/>
      <dgm:spPr/>
      <dgm:t>
        <a:bodyPr/>
        <a:lstStyle/>
        <a:p>
          <a:r>
            <a:rPr lang="en-US" altLang="zh-CN" dirty="0">
              <a:latin typeface="微软雅黑" pitchFamily="34" charset="-122"/>
              <a:ea typeface="微软雅黑" pitchFamily="34" charset="-122"/>
            </a:rPr>
            <a:t>01 </a:t>
          </a:r>
          <a:r>
            <a:rPr lang="zh-CN" altLang="en-US" dirty="0" smtClean="0">
              <a:latin typeface="微软雅黑" pitchFamily="34" charset="-122"/>
              <a:ea typeface="微软雅黑" pitchFamily="34" charset="-122"/>
            </a:rPr>
            <a:t>建筑基础知识</a:t>
          </a:r>
          <a:endParaRPr lang="zh-CN" altLang="en-US" dirty="0">
            <a:latin typeface="微软雅黑" pitchFamily="34" charset="-122"/>
            <a:ea typeface="微软雅黑" pitchFamily="34" charset="-122"/>
          </a:endParaRPr>
        </a:p>
      </dgm:t>
    </dgm:pt>
    <dgm:pt modelId="{D0774A29-BCE0-424C-A364-2BA63F5CDBEA}" type="parTrans" cxnId="{1758A9F9-F271-4820-9C82-955C75CEE31D}">
      <dgm:prSet/>
      <dgm:spPr/>
      <dgm:t>
        <a:bodyPr/>
        <a:lstStyle/>
        <a:p>
          <a:endParaRPr lang="zh-CN" altLang="en-US">
            <a:latin typeface="微软雅黑" pitchFamily="34" charset="-122"/>
            <a:ea typeface="微软雅黑" pitchFamily="34" charset="-122"/>
          </a:endParaRPr>
        </a:p>
      </dgm:t>
    </dgm:pt>
    <dgm:pt modelId="{2023BCAB-9AAC-4066-ABB9-29BF34E4B337}" type="sibTrans" cxnId="{1758A9F9-F271-4820-9C82-955C75CEE31D}">
      <dgm:prSet/>
      <dgm:spPr/>
      <dgm:t>
        <a:bodyPr/>
        <a:lstStyle/>
        <a:p>
          <a:endParaRPr lang="zh-CN" altLang="en-US">
            <a:latin typeface="微软雅黑" pitchFamily="34" charset="-122"/>
            <a:ea typeface="微软雅黑" pitchFamily="34" charset="-122"/>
          </a:endParaRPr>
        </a:p>
      </dgm:t>
    </dgm:pt>
    <dgm:pt modelId="{D048A8D0-73B2-48BD-A989-301DA8CC2DCC}">
      <dgm:prSet phldrT="[文本]"/>
      <dgm:spPr/>
      <dgm:t>
        <a:bodyPr/>
        <a:lstStyle/>
        <a:p>
          <a:r>
            <a:rPr lang="en-US" altLang="zh-CN" dirty="0">
              <a:latin typeface="微软雅黑" pitchFamily="34" charset="-122"/>
              <a:ea typeface="微软雅黑" pitchFamily="34" charset="-122"/>
            </a:rPr>
            <a:t>02 </a:t>
          </a:r>
          <a:r>
            <a:rPr lang="zh-CN" altLang="en-US" dirty="0" smtClean="0">
              <a:latin typeface="微软雅黑" pitchFamily="34" charset="-122"/>
              <a:ea typeface="微软雅黑" pitchFamily="34" charset="-122"/>
            </a:rPr>
            <a:t>工程造价相关知识</a:t>
          </a:r>
          <a:endParaRPr lang="zh-CN" altLang="en-US" dirty="0">
            <a:latin typeface="微软雅黑" pitchFamily="34" charset="-122"/>
            <a:ea typeface="微软雅黑" pitchFamily="34" charset="-122"/>
          </a:endParaRPr>
        </a:p>
      </dgm:t>
    </dgm:pt>
    <dgm:pt modelId="{B3E81C15-A8E9-4E89-8AE0-D08BEB4C2A63}" type="parTrans" cxnId="{1FB5BB92-EBEF-4E1D-BE65-FFBF22F33CAD}">
      <dgm:prSet/>
      <dgm:spPr/>
      <dgm:t>
        <a:bodyPr/>
        <a:lstStyle/>
        <a:p>
          <a:endParaRPr lang="zh-CN" altLang="en-US">
            <a:latin typeface="微软雅黑" pitchFamily="34" charset="-122"/>
            <a:ea typeface="微软雅黑" pitchFamily="34" charset="-122"/>
          </a:endParaRPr>
        </a:p>
      </dgm:t>
    </dgm:pt>
    <dgm:pt modelId="{C9E0C23A-0DB3-497C-843C-84219059C95B}" type="sibTrans" cxnId="{1FB5BB92-EBEF-4E1D-BE65-FFBF22F33CAD}">
      <dgm:prSet/>
      <dgm:spPr/>
      <dgm:t>
        <a:bodyPr/>
        <a:lstStyle/>
        <a:p>
          <a:endParaRPr lang="zh-CN" altLang="en-US">
            <a:latin typeface="微软雅黑" pitchFamily="34" charset="-122"/>
            <a:ea typeface="微软雅黑" pitchFamily="34" charset="-122"/>
          </a:endParaRPr>
        </a:p>
      </dgm:t>
    </dgm:pt>
    <dgm:pt modelId="{0606246E-20BE-403E-80DF-F2BA02AA174D}">
      <dgm:prSet phldrT="[文本]"/>
      <dgm:spPr/>
      <dgm:t>
        <a:bodyPr/>
        <a:lstStyle/>
        <a:p>
          <a:r>
            <a:rPr lang="en-US" altLang="zh-CN" dirty="0">
              <a:latin typeface="微软雅黑" pitchFamily="34" charset="-122"/>
              <a:ea typeface="微软雅黑" pitchFamily="34" charset="-122"/>
            </a:rPr>
            <a:t>03 </a:t>
          </a:r>
          <a:r>
            <a:rPr lang="zh-CN" altLang="en-US" dirty="0" smtClean="0">
              <a:latin typeface="微软雅黑" pitchFamily="34" charset="-122"/>
              <a:ea typeface="微软雅黑" pitchFamily="34" charset="-122"/>
            </a:rPr>
            <a:t>企业清单</a:t>
          </a:r>
          <a:endParaRPr lang="zh-CN" altLang="en-US" dirty="0">
            <a:latin typeface="微软雅黑" pitchFamily="34" charset="-122"/>
            <a:ea typeface="微软雅黑" pitchFamily="34" charset="-122"/>
          </a:endParaRPr>
        </a:p>
      </dgm:t>
    </dgm:pt>
    <dgm:pt modelId="{F523B346-D817-4ED1-8E69-03C24EF1ECD2}" type="parTrans" cxnId="{DD5A2D3B-06FB-4D91-B3CB-55789DA3CB44}">
      <dgm:prSet/>
      <dgm:spPr/>
      <dgm:t>
        <a:bodyPr/>
        <a:lstStyle/>
        <a:p>
          <a:endParaRPr lang="zh-CN" altLang="en-US">
            <a:latin typeface="微软雅黑" pitchFamily="34" charset="-122"/>
            <a:ea typeface="微软雅黑" pitchFamily="34" charset="-122"/>
          </a:endParaRPr>
        </a:p>
      </dgm:t>
    </dgm:pt>
    <dgm:pt modelId="{5B6EBDE1-3DE3-482A-98CE-0D0517A6FF24}" type="sibTrans" cxnId="{DD5A2D3B-06FB-4D91-B3CB-55789DA3CB44}">
      <dgm:prSet/>
      <dgm:spPr/>
      <dgm:t>
        <a:bodyPr/>
        <a:lstStyle/>
        <a:p>
          <a:endParaRPr lang="zh-CN" altLang="en-US">
            <a:latin typeface="微软雅黑" pitchFamily="34" charset="-122"/>
            <a:ea typeface="微软雅黑" pitchFamily="34" charset="-122"/>
          </a:endParaRPr>
        </a:p>
      </dgm:t>
    </dgm:pt>
    <dgm:pt modelId="{985B3571-38F5-42F1-9FF0-DF6374F35C13}">
      <dgm:prSet phldrT="[文本]"/>
      <dgm:spPr/>
      <dgm:t>
        <a:bodyPr/>
        <a:lstStyle/>
        <a:p>
          <a:r>
            <a:rPr lang="en-US" altLang="zh-CN" dirty="0">
              <a:latin typeface="微软雅黑" pitchFamily="34" charset="-122"/>
              <a:ea typeface="微软雅黑" pitchFamily="34" charset="-122"/>
            </a:rPr>
            <a:t>04 </a:t>
          </a:r>
          <a:r>
            <a:rPr lang="zh-CN" altLang="en-US" dirty="0" smtClean="0">
              <a:latin typeface="微软雅黑" pitchFamily="34" charset="-122"/>
              <a:ea typeface="微软雅黑" pitchFamily="34" charset="-122"/>
            </a:rPr>
            <a:t>整体流程详解</a:t>
          </a:r>
          <a:endParaRPr lang="zh-CN" altLang="en-US" dirty="0">
            <a:latin typeface="微软雅黑" pitchFamily="34" charset="-122"/>
            <a:ea typeface="微软雅黑" pitchFamily="34" charset="-122"/>
          </a:endParaRPr>
        </a:p>
      </dgm:t>
    </dgm:pt>
    <dgm:pt modelId="{5BB12B4D-9286-4014-BF80-3E382D82A3E9}" type="parTrans" cxnId="{323A9779-9B5C-4202-927C-95956D09A9D4}">
      <dgm:prSet/>
      <dgm:spPr/>
      <dgm:t>
        <a:bodyPr/>
        <a:lstStyle/>
        <a:p>
          <a:endParaRPr lang="zh-CN" altLang="en-US">
            <a:latin typeface="微软雅黑" pitchFamily="34" charset="-122"/>
            <a:ea typeface="微软雅黑" pitchFamily="34" charset="-122"/>
          </a:endParaRPr>
        </a:p>
      </dgm:t>
    </dgm:pt>
    <dgm:pt modelId="{32F5A7F5-B3E1-4078-8C95-12ECEFE0EDDC}" type="sibTrans" cxnId="{323A9779-9B5C-4202-927C-95956D09A9D4}">
      <dgm:prSet/>
      <dgm:spPr/>
      <dgm:t>
        <a:bodyPr/>
        <a:lstStyle/>
        <a:p>
          <a:endParaRPr lang="zh-CN" altLang="en-US">
            <a:latin typeface="微软雅黑" pitchFamily="34" charset="-122"/>
            <a:ea typeface="微软雅黑" pitchFamily="34" charset="-122"/>
          </a:endParaRPr>
        </a:p>
      </dgm:t>
    </dgm:pt>
    <dgm:pt modelId="{A47D93D0-DDC6-4C4D-BA5E-73414157413D}" type="pres">
      <dgm:prSet presAssocID="{D6332503-26AD-438C-85E9-E7562E4B24DC}" presName="linear" presStyleCnt="0">
        <dgm:presLayoutVars>
          <dgm:dir/>
          <dgm:animLvl val="lvl"/>
          <dgm:resizeHandles val="exact"/>
        </dgm:presLayoutVars>
      </dgm:prSet>
      <dgm:spPr/>
      <dgm:t>
        <a:bodyPr/>
        <a:lstStyle/>
        <a:p>
          <a:endParaRPr lang="zh-CN" altLang="en-US"/>
        </a:p>
      </dgm:t>
    </dgm:pt>
    <dgm:pt modelId="{BE7A60A3-7AAE-44C1-BF0F-3878584EB816}" type="pres">
      <dgm:prSet presAssocID="{5AF5B0C1-2BD1-44AE-A4AA-277BB9D0CEFF}" presName="parentLin" presStyleCnt="0"/>
      <dgm:spPr/>
    </dgm:pt>
    <dgm:pt modelId="{1FA13A47-89E1-45BD-B4C2-2CD8B3DB5316}" type="pres">
      <dgm:prSet presAssocID="{5AF5B0C1-2BD1-44AE-A4AA-277BB9D0CEFF}" presName="parentLeftMargin" presStyleLbl="node1" presStyleIdx="0" presStyleCnt="4"/>
      <dgm:spPr/>
      <dgm:t>
        <a:bodyPr/>
        <a:lstStyle/>
        <a:p>
          <a:endParaRPr lang="zh-CN" altLang="en-US"/>
        </a:p>
      </dgm:t>
    </dgm:pt>
    <dgm:pt modelId="{B1AC0B1E-6313-43CC-BC5C-4A4375D49852}" type="pres">
      <dgm:prSet presAssocID="{5AF5B0C1-2BD1-44AE-A4AA-277BB9D0CEFF}" presName="parentText" presStyleLbl="node1" presStyleIdx="0" presStyleCnt="4">
        <dgm:presLayoutVars>
          <dgm:chMax val="0"/>
          <dgm:bulletEnabled val="1"/>
        </dgm:presLayoutVars>
      </dgm:prSet>
      <dgm:spPr/>
      <dgm:t>
        <a:bodyPr/>
        <a:lstStyle/>
        <a:p>
          <a:endParaRPr lang="zh-CN" altLang="en-US"/>
        </a:p>
      </dgm:t>
    </dgm:pt>
    <dgm:pt modelId="{C94755F5-2975-46F1-8A3D-B190A2EED78D}" type="pres">
      <dgm:prSet presAssocID="{5AF5B0C1-2BD1-44AE-A4AA-277BB9D0CEFF}" presName="negativeSpace" presStyleCnt="0"/>
      <dgm:spPr/>
    </dgm:pt>
    <dgm:pt modelId="{AF575E4C-3974-407F-ADCC-395417E1B769}" type="pres">
      <dgm:prSet presAssocID="{5AF5B0C1-2BD1-44AE-A4AA-277BB9D0CEFF}" presName="childText" presStyleLbl="conFgAcc1" presStyleIdx="0" presStyleCnt="4">
        <dgm:presLayoutVars>
          <dgm:bulletEnabled val="1"/>
        </dgm:presLayoutVars>
      </dgm:prSet>
      <dgm:spPr/>
    </dgm:pt>
    <dgm:pt modelId="{39ACBDD1-E83B-4A26-9208-EA61B6BD95AA}" type="pres">
      <dgm:prSet presAssocID="{2023BCAB-9AAC-4066-ABB9-29BF34E4B337}" presName="spaceBetweenRectangles" presStyleCnt="0"/>
      <dgm:spPr/>
    </dgm:pt>
    <dgm:pt modelId="{4CFA48B7-56FF-49F7-942C-A14AB634BC60}" type="pres">
      <dgm:prSet presAssocID="{D048A8D0-73B2-48BD-A989-301DA8CC2DCC}" presName="parentLin" presStyleCnt="0"/>
      <dgm:spPr/>
    </dgm:pt>
    <dgm:pt modelId="{85E02D9D-59C4-4345-B9A1-14BF05651FEC}" type="pres">
      <dgm:prSet presAssocID="{D048A8D0-73B2-48BD-A989-301DA8CC2DCC}" presName="parentLeftMargin" presStyleLbl="node1" presStyleIdx="0" presStyleCnt="4"/>
      <dgm:spPr/>
      <dgm:t>
        <a:bodyPr/>
        <a:lstStyle/>
        <a:p>
          <a:endParaRPr lang="zh-CN" altLang="en-US"/>
        </a:p>
      </dgm:t>
    </dgm:pt>
    <dgm:pt modelId="{3B036BC7-7BBA-41AD-8483-724BFE8ACA80}" type="pres">
      <dgm:prSet presAssocID="{D048A8D0-73B2-48BD-A989-301DA8CC2DCC}" presName="parentText" presStyleLbl="node1" presStyleIdx="1" presStyleCnt="4">
        <dgm:presLayoutVars>
          <dgm:chMax val="0"/>
          <dgm:bulletEnabled val="1"/>
        </dgm:presLayoutVars>
      </dgm:prSet>
      <dgm:spPr/>
      <dgm:t>
        <a:bodyPr/>
        <a:lstStyle/>
        <a:p>
          <a:endParaRPr lang="zh-CN" altLang="en-US"/>
        </a:p>
      </dgm:t>
    </dgm:pt>
    <dgm:pt modelId="{1DF37CC3-AA41-4D24-B837-B549E5CDDF41}" type="pres">
      <dgm:prSet presAssocID="{D048A8D0-73B2-48BD-A989-301DA8CC2DCC}" presName="negativeSpace" presStyleCnt="0"/>
      <dgm:spPr/>
    </dgm:pt>
    <dgm:pt modelId="{ECA20C3A-83F8-48CA-BC38-9689E31A8695}" type="pres">
      <dgm:prSet presAssocID="{D048A8D0-73B2-48BD-A989-301DA8CC2DCC}" presName="childText" presStyleLbl="conFgAcc1" presStyleIdx="1" presStyleCnt="4">
        <dgm:presLayoutVars>
          <dgm:bulletEnabled val="1"/>
        </dgm:presLayoutVars>
      </dgm:prSet>
      <dgm:spPr/>
    </dgm:pt>
    <dgm:pt modelId="{9A5DDB8F-FE8E-4FBA-B2C1-80025C8079B0}" type="pres">
      <dgm:prSet presAssocID="{C9E0C23A-0DB3-497C-843C-84219059C95B}" presName="spaceBetweenRectangles" presStyleCnt="0"/>
      <dgm:spPr/>
    </dgm:pt>
    <dgm:pt modelId="{27730A81-9160-4D68-8D3E-BB75861247FE}" type="pres">
      <dgm:prSet presAssocID="{0606246E-20BE-403E-80DF-F2BA02AA174D}" presName="parentLin" presStyleCnt="0"/>
      <dgm:spPr/>
    </dgm:pt>
    <dgm:pt modelId="{5858CDB3-93AA-4508-83E2-202B52B99777}" type="pres">
      <dgm:prSet presAssocID="{0606246E-20BE-403E-80DF-F2BA02AA174D}" presName="parentLeftMargin" presStyleLbl="node1" presStyleIdx="1" presStyleCnt="4"/>
      <dgm:spPr/>
      <dgm:t>
        <a:bodyPr/>
        <a:lstStyle/>
        <a:p>
          <a:endParaRPr lang="zh-CN" altLang="en-US"/>
        </a:p>
      </dgm:t>
    </dgm:pt>
    <dgm:pt modelId="{E6BC8DF2-AB38-44C8-9F3D-FFE7DD3FAF07}" type="pres">
      <dgm:prSet presAssocID="{0606246E-20BE-403E-80DF-F2BA02AA174D}" presName="parentText" presStyleLbl="node1" presStyleIdx="2" presStyleCnt="4">
        <dgm:presLayoutVars>
          <dgm:chMax val="0"/>
          <dgm:bulletEnabled val="1"/>
        </dgm:presLayoutVars>
      </dgm:prSet>
      <dgm:spPr/>
      <dgm:t>
        <a:bodyPr/>
        <a:lstStyle/>
        <a:p>
          <a:endParaRPr lang="zh-CN" altLang="en-US"/>
        </a:p>
      </dgm:t>
    </dgm:pt>
    <dgm:pt modelId="{1D1F8677-0AB5-44AA-8755-617BEC311E03}" type="pres">
      <dgm:prSet presAssocID="{0606246E-20BE-403E-80DF-F2BA02AA174D}" presName="negativeSpace" presStyleCnt="0"/>
      <dgm:spPr/>
    </dgm:pt>
    <dgm:pt modelId="{5AD1495A-FADC-4539-AE40-180AC89FEE3F}" type="pres">
      <dgm:prSet presAssocID="{0606246E-20BE-403E-80DF-F2BA02AA174D}" presName="childText" presStyleLbl="conFgAcc1" presStyleIdx="2" presStyleCnt="4">
        <dgm:presLayoutVars>
          <dgm:bulletEnabled val="1"/>
        </dgm:presLayoutVars>
      </dgm:prSet>
      <dgm:spPr/>
    </dgm:pt>
    <dgm:pt modelId="{97C56EA2-2112-44C3-B006-54EB12773990}" type="pres">
      <dgm:prSet presAssocID="{5B6EBDE1-3DE3-482A-98CE-0D0517A6FF24}" presName="spaceBetweenRectangles" presStyleCnt="0"/>
      <dgm:spPr/>
    </dgm:pt>
    <dgm:pt modelId="{8CBC8CF3-FE56-42E7-93E2-A24519C71108}" type="pres">
      <dgm:prSet presAssocID="{985B3571-38F5-42F1-9FF0-DF6374F35C13}" presName="parentLin" presStyleCnt="0"/>
      <dgm:spPr/>
    </dgm:pt>
    <dgm:pt modelId="{AA28EDF7-D326-4BBF-92D4-A690EE355DA0}" type="pres">
      <dgm:prSet presAssocID="{985B3571-38F5-42F1-9FF0-DF6374F35C13}" presName="parentLeftMargin" presStyleLbl="node1" presStyleIdx="2" presStyleCnt="4"/>
      <dgm:spPr/>
      <dgm:t>
        <a:bodyPr/>
        <a:lstStyle/>
        <a:p>
          <a:endParaRPr lang="zh-CN" altLang="en-US"/>
        </a:p>
      </dgm:t>
    </dgm:pt>
    <dgm:pt modelId="{CF8621E8-3283-40C8-A4AE-F73F508C0056}" type="pres">
      <dgm:prSet presAssocID="{985B3571-38F5-42F1-9FF0-DF6374F35C13}" presName="parentText" presStyleLbl="node1" presStyleIdx="3" presStyleCnt="4">
        <dgm:presLayoutVars>
          <dgm:chMax val="0"/>
          <dgm:bulletEnabled val="1"/>
        </dgm:presLayoutVars>
      </dgm:prSet>
      <dgm:spPr/>
      <dgm:t>
        <a:bodyPr/>
        <a:lstStyle/>
        <a:p>
          <a:endParaRPr lang="zh-CN" altLang="en-US"/>
        </a:p>
      </dgm:t>
    </dgm:pt>
    <dgm:pt modelId="{F44CCA03-4F36-47E9-9ACE-BE1EEC2839CF}" type="pres">
      <dgm:prSet presAssocID="{985B3571-38F5-42F1-9FF0-DF6374F35C13}" presName="negativeSpace" presStyleCnt="0"/>
      <dgm:spPr/>
    </dgm:pt>
    <dgm:pt modelId="{8DA74E5C-2A65-4EEB-8B90-0B315A61B556}" type="pres">
      <dgm:prSet presAssocID="{985B3571-38F5-42F1-9FF0-DF6374F35C13}" presName="childText" presStyleLbl="conFgAcc1" presStyleIdx="3" presStyleCnt="4">
        <dgm:presLayoutVars>
          <dgm:bulletEnabled val="1"/>
        </dgm:presLayoutVars>
      </dgm:prSet>
      <dgm:spPr/>
    </dgm:pt>
  </dgm:ptLst>
  <dgm:cxnLst>
    <dgm:cxn modelId="{E42AAF1F-ACBB-4D19-B1C0-332177D28E68}" type="presOf" srcId="{5AF5B0C1-2BD1-44AE-A4AA-277BB9D0CEFF}" destId="{1FA13A47-89E1-45BD-B4C2-2CD8B3DB5316}" srcOrd="0" destOrd="0" presId="urn:microsoft.com/office/officeart/2005/8/layout/list1"/>
    <dgm:cxn modelId="{323A9779-9B5C-4202-927C-95956D09A9D4}" srcId="{D6332503-26AD-438C-85E9-E7562E4B24DC}" destId="{985B3571-38F5-42F1-9FF0-DF6374F35C13}" srcOrd="3" destOrd="0" parTransId="{5BB12B4D-9286-4014-BF80-3E382D82A3E9}" sibTransId="{32F5A7F5-B3E1-4078-8C95-12ECEFE0EDDC}"/>
    <dgm:cxn modelId="{36E87A0B-E52B-4EFD-BA3D-586179F8A7A7}" type="presOf" srcId="{D048A8D0-73B2-48BD-A989-301DA8CC2DCC}" destId="{3B036BC7-7BBA-41AD-8483-724BFE8ACA80}" srcOrd="1" destOrd="0" presId="urn:microsoft.com/office/officeart/2005/8/layout/list1"/>
    <dgm:cxn modelId="{F8852D8A-7FEA-4804-BCDE-7E1F1F4EF94E}" type="presOf" srcId="{D6332503-26AD-438C-85E9-E7562E4B24DC}" destId="{A47D93D0-DDC6-4C4D-BA5E-73414157413D}" srcOrd="0" destOrd="0" presId="urn:microsoft.com/office/officeart/2005/8/layout/list1"/>
    <dgm:cxn modelId="{1FB5BB92-EBEF-4E1D-BE65-FFBF22F33CAD}" srcId="{D6332503-26AD-438C-85E9-E7562E4B24DC}" destId="{D048A8D0-73B2-48BD-A989-301DA8CC2DCC}" srcOrd="1" destOrd="0" parTransId="{B3E81C15-A8E9-4E89-8AE0-D08BEB4C2A63}" sibTransId="{C9E0C23A-0DB3-497C-843C-84219059C95B}"/>
    <dgm:cxn modelId="{3246BA36-FD90-4CD4-8382-047AD323983F}" type="presOf" srcId="{0606246E-20BE-403E-80DF-F2BA02AA174D}" destId="{E6BC8DF2-AB38-44C8-9F3D-FFE7DD3FAF07}" srcOrd="1" destOrd="0" presId="urn:microsoft.com/office/officeart/2005/8/layout/list1"/>
    <dgm:cxn modelId="{CF14276F-01E3-4ADB-889D-37C75DF7C162}" type="presOf" srcId="{985B3571-38F5-42F1-9FF0-DF6374F35C13}" destId="{AA28EDF7-D326-4BBF-92D4-A690EE355DA0}" srcOrd="0" destOrd="0" presId="urn:microsoft.com/office/officeart/2005/8/layout/list1"/>
    <dgm:cxn modelId="{2534E1BE-1BD3-495C-B8B7-7B6D501D0252}" type="presOf" srcId="{5AF5B0C1-2BD1-44AE-A4AA-277BB9D0CEFF}" destId="{B1AC0B1E-6313-43CC-BC5C-4A4375D49852}" srcOrd="1" destOrd="0" presId="urn:microsoft.com/office/officeart/2005/8/layout/list1"/>
    <dgm:cxn modelId="{724D2105-B560-4C37-8E4D-891AB11F2250}" type="presOf" srcId="{0606246E-20BE-403E-80DF-F2BA02AA174D}" destId="{5858CDB3-93AA-4508-83E2-202B52B99777}" srcOrd="0" destOrd="0" presId="urn:microsoft.com/office/officeart/2005/8/layout/list1"/>
    <dgm:cxn modelId="{1008B0CE-8EF8-48D4-9452-3D38E25CB14F}" type="presOf" srcId="{D048A8D0-73B2-48BD-A989-301DA8CC2DCC}" destId="{85E02D9D-59C4-4345-B9A1-14BF05651FEC}" srcOrd="0" destOrd="0" presId="urn:microsoft.com/office/officeart/2005/8/layout/list1"/>
    <dgm:cxn modelId="{DD5A2D3B-06FB-4D91-B3CB-55789DA3CB44}" srcId="{D6332503-26AD-438C-85E9-E7562E4B24DC}" destId="{0606246E-20BE-403E-80DF-F2BA02AA174D}" srcOrd="2" destOrd="0" parTransId="{F523B346-D817-4ED1-8E69-03C24EF1ECD2}" sibTransId="{5B6EBDE1-3DE3-482A-98CE-0D0517A6FF24}"/>
    <dgm:cxn modelId="{1758A9F9-F271-4820-9C82-955C75CEE31D}" srcId="{D6332503-26AD-438C-85E9-E7562E4B24DC}" destId="{5AF5B0C1-2BD1-44AE-A4AA-277BB9D0CEFF}" srcOrd="0" destOrd="0" parTransId="{D0774A29-BCE0-424C-A364-2BA63F5CDBEA}" sibTransId="{2023BCAB-9AAC-4066-ABB9-29BF34E4B337}"/>
    <dgm:cxn modelId="{D37A83B1-2EAC-48DE-8216-6B3583CE8F2C}" type="presOf" srcId="{985B3571-38F5-42F1-9FF0-DF6374F35C13}" destId="{CF8621E8-3283-40C8-A4AE-F73F508C0056}" srcOrd="1" destOrd="0" presId="urn:microsoft.com/office/officeart/2005/8/layout/list1"/>
    <dgm:cxn modelId="{9F2D29A3-67C5-4AF5-A111-A24A20AA9D28}" type="presParOf" srcId="{A47D93D0-DDC6-4C4D-BA5E-73414157413D}" destId="{BE7A60A3-7AAE-44C1-BF0F-3878584EB816}" srcOrd="0" destOrd="0" presId="urn:microsoft.com/office/officeart/2005/8/layout/list1"/>
    <dgm:cxn modelId="{24851CFE-8FE3-49AE-ADD3-410CC0C3F56C}" type="presParOf" srcId="{BE7A60A3-7AAE-44C1-BF0F-3878584EB816}" destId="{1FA13A47-89E1-45BD-B4C2-2CD8B3DB5316}" srcOrd="0" destOrd="0" presId="urn:microsoft.com/office/officeart/2005/8/layout/list1"/>
    <dgm:cxn modelId="{B8F42875-2B4D-4651-8ED7-214A2F399F44}" type="presParOf" srcId="{BE7A60A3-7AAE-44C1-BF0F-3878584EB816}" destId="{B1AC0B1E-6313-43CC-BC5C-4A4375D49852}" srcOrd="1" destOrd="0" presId="urn:microsoft.com/office/officeart/2005/8/layout/list1"/>
    <dgm:cxn modelId="{EF363447-324B-44F4-A721-40565288E0FD}" type="presParOf" srcId="{A47D93D0-DDC6-4C4D-BA5E-73414157413D}" destId="{C94755F5-2975-46F1-8A3D-B190A2EED78D}" srcOrd="1" destOrd="0" presId="urn:microsoft.com/office/officeart/2005/8/layout/list1"/>
    <dgm:cxn modelId="{967631C8-D757-4E26-888D-3441DD62597D}" type="presParOf" srcId="{A47D93D0-DDC6-4C4D-BA5E-73414157413D}" destId="{AF575E4C-3974-407F-ADCC-395417E1B769}" srcOrd="2" destOrd="0" presId="urn:microsoft.com/office/officeart/2005/8/layout/list1"/>
    <dgm:cxn modelId="{ED849833-C386-4FCE-9E0F-262775E7038E}" type="presParOf" srcId="{A47D93D0-DDC6-4C4D-BA5E-73414157413D}" destId="{39ACBDD1-E83B-4A26-9208-EA61B6BD95AA}" srcOrd="3" destOrd="0" presId="urn:microsoft.com/office/officeart/2005/8/layout/list1"/>
    <dgm:cxn modelId="{0632A98D-0C78-422D-9C89-F32D3B68B556}" type="presParOf" srcId="{A47D93D0-DDC6-4C4D-BA5E-73414157413D}" destId="{4CFA48B7-56FF-49F7-942C-A14AB634BC60}" srcOrd="4" destOrd="0" presId="urn:microsoft.com/office/officeart/2005/8/layout/list1"/>
    <dgm:cxn modelId="{8778B826-934E-464E-813E-3AB93D28E863}" type="presParOf" srcId="{4CFA48B7-56FF-49F7-942C-A14AB634BC60}" destId="{85E02D9D-59C4-4345-B9A1-14BF05651FEC}" srcOrd="0" destOrd="0" presId="urn:microsoft.com/office/officeart/2005/8/layout/list1"/>
    <dgm:cxn modelId="{94488C4F-602B-4644-B034-2D2143757D30}" type="presParOf" srcId="{4CFA48B7-56FF-49F7-942C-A14AB634BC60}" destId="{3B036BC7-7BBA-41AD-8483-724BFE8ACA80}" srcOrd="1" destOrd="0" presId="urn:microsoft.com/office/officeart/2005/8/layout/list1"/>
    <dgm:cxn modelId="{2AAD1C9E-4478-431F-980E-A7C7FE44BD88}" type="presParOf" srcId="{A47D93D0-DDC6-4C4D-BA5E-73414157413D}" destId="{1DF37CC3-AA41-4D24-B837-B549E5CDDF41}" srcOrd="5" destOrd="0" presId="urn:microsoft.com/office/officeart/2005/8/layout/list1"/>
    <dgm:cxn modelId="{DC6F77D5-05DB-437F-B3D8-B4D4EC5DA738}" type="presParOf" srcId="{A47D93D0-DDC6-4C4D-BA5E-73414157413D}" destId="{ECA20C3A-83F8-48CA-BC38-9689E31A8695}" srcOrd="6" destOrd="0" presId="urn:microsoft.com/office/officeart/2005/8/layout/list1"/>
    <dgm:cxn modelId="{25A261FD-E08C-4E96-B308-F424DCDD5E9D}" type="presParOf" srcId="{A47D93D0-DDC6-4C4D-BA5E-73414157413D}" destId="{9A5DDB8F-FE8E-4FBA-B2C1-80025C8079B0}" srcOrd="7" destOrd="0" presId="urn:microsoft.com/office/officeart/2005/8/layout/list1"/>
    <dgm:cxn modelId="{6FD7B39C-2D07-49EA-A269-B0095F1792D3}" type="presParOf" srcId="{A47D93D0-DDC6-4C4D-BA5E-73414157413D}" destId="{27730A81-9160-4D68-8D3E-BB75861247FE}" srcOrd="8" destOrd="0" presId="urn:microsoft.com/office/officeart/2005/8/layout/list1"/>
    <dgm:cxn modelId="{FA2598C5-FF5E-482B-B3CE-279A18BD7330}" type="presParOf" srcId="{27730A81-9160-4D68-8D3E-BB75861247FE}" destId="{5858CDB3-93AA-4508-83E2-202B52B99777}" srcOrd="0" destOrd="0" presId="urn:microsoft.com/office/officeart/2005/8/layout/list1"/>
    <dgm:cxn modelId="{B252EA1C-36C3-49C9-B41E-2FC144CA74F6}" type="presParOf" srcId="{27730A81-9160-4D68-8D3E-BB75861247FE}" destId="{E6BC8DF2-AB38-44C8-9F3D-FFE7DD3FAF07}" srcOrd="1" destOrd="0" presId="urn:microsoft.com/office/officeart/2005/8/layout/list1"/>
    <dgm:cxn modelId="{62B03FD6-6344-4198-98AF-F0A9FB071A49}" type="presParOf" srcId="{A47D93D0-DDC6-4C4D-BA5E-73414157413D}" destId="{1D1F8677-0AB5-44AA-8755-617BEC311E03}" srcOrd="9" destOrd="0" presId="urn:microsoft.com/office/officeart/2005/8/layout/list1"/>
    <dgm:cxn modelId="{D9D65C0E-9649-462D-AA81-F2F06450BD98}" type="presParOf" srcId="{A47D93D0-DDC6-4C4D-BA5E-73414157413D}" destId="{5AD1495A-FADC-4539-AE40-180AC89FEE3F}" srcOrd="10" destOrd="0" presId="urn:microsoft.com/office/officeart/2005/8/layout/list1"/>
    <dgm:cxn modelId="{CF79F3F6-5227-4116-8C42-5E475255EA54}" type="presParOf" srcId="{A47D93D0-DDC6-4C4D-BA5E-73414157413D}" destId="{97C56EA2-2112-44C3-B006-54EB12773990}" srcOrd="11" destOrd="0" presId="urn:microsoft.com/office/officeart/2005/8/layout/list1"/>
    <dgm:cxn modelId="{31709B75-9371-4A4C-8DA2-E8E52134BF47}" type="presParOf" srcId="{A47D93D0-DDC6-4C4D-BA5E-73414157413D}" destId="{8CBC8CF3-FE56-42E7-93E2-A24519C71108}" srcOrd="12" destOrd="0" presId="urn:microsoft.com/office/officeart/2005/8/layout/list1"/>
    <dgm:cxn modelId="{5A7ED40C-B64F-4FB1-8E9F-5B1D8B0FDA18}" type="presParOf" srcId="{8CBC8CF3-FE56-42E7-93E2-A24519C71108}" destId="{AA28EDF7-D326-4BBF-92D4-A690EE355DA0}" srcOrd="0" destOrd="0" presId="urn:microsoft.com/office/officeart/2005/8/layout/list1"/>
    <dgm:cxn modelId="{1F1B1DB3-9964-4B42-8A85-2A3BB2DD15BC}" type="presParOf" srcId="{8CBC8CF3-FE56-42E7-93E2-A24519C71108}" destId="{CF8621E8-3283-40C8-A4AE-F73F508C0056}" srcOrd="1" destOrd="0" presId="urn:microsoft.com/office/officeart/2005/8/layout/list1"/>
    <dgm:cxn modelId="{37F460F2-B711-4036-8B58-3F762C4A8BCF}" type="presParOf" srcId="{A47D93D0-DDC6-4C4D-BA5E-73414157413D}" destId="{F44CCA03-4F36-47E9-9ACE-BE1EEC2839CF}" srcOrd="13" destOrd="0" presId="urn:microsoft.com/office/officeart/2005/8/layout/list1"/>
    <dgm:cxn modelId="{CC006226-A068-46FE-9A54-CE745F2010D0}" type="presParOf" srcId="{A47D93D0-DDC6-4C4D-BA5E-73414157413D}" destId="{8DA74E5C-2A65-4EEB-8B90-0B315A61B55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75E4C-3974-407F-ADCC-395417E1B769}">
      <dsp:nvSpPr>
        <dsp:cNvPr id="0" name=""/>
        <dsp:cNvSpPr/>
      </dsp:nvSpPr>
      <dsp:spPr>
        <a:xfrm>
          <a:off x="0" y="322928"/>
          <a:ext cx="688824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AC0B1E-6313-43CC-BC5C-4A4375D49852}">
      <dsp:nvSpPr>
        <dsp:cNvPr id="0" name=""/>
        <dsp:cNvSpPr/>
      </dsp:nvSpPr>
      <dsp:spPr>
        <a:xfrm>
          <a:off x="344412" y="42488"/>
          <a:ext cx="4821768"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251" tIns="0" rIns="182251" bIns="0" numCol="1" spcCol="1270" anchor="ctr" anchorCtr="0">
          <a:noAutofit/>
        </a:bodyPr>
        <a:lstStyle/>
        <a:p>
          <a:pPr lvl="0" algn="l" defTabSz="844550">
            <a:lnSpc>
              <a:spcPct val="90000"/>
            </a:lnSpc>
            <a:spcBef>
              <a:spcPct val="0"/>
            </a:spcBef>
            <a:spcAft>
              <a:spcPct val="35000"/>
            </a:spcAft>
          </a:pPr>
          <a:r>
            <a:rPr lang="en-US" altLang="zh-CN" sz="1900" kern="1200" dirty="0">
              <a:latin typeface="微软雅黑" pitchFamily="34" charset="-122"/>
              <a:ea typeface="微软雅黑" pitchFamily="34" charset="-122"/>
            </a:rPr>
            <a:t>01 </a:t>
          </a:r>
          <a:r>
            <a:rPr lang="zh-CN" altLang="en-US" sz="1900" kern="1200" dirty="0" smtClean="0">
              <a:latin typeface="微软雅黑" pitchFamily="34" charset="-122"/>
              <a:ea typeface="微软雅黑" pitchFamily="34" charset="-122"/>
            </a:rPr>
            <a:t>建筑基础知识</a:t>
          </a:r>
          <a:endParaRPr lang="zh-CN" altLang="en-US" sz="1900" kern="1200" dirty="0">
            <a:latin typeface="微软雅黑" pitchFamily="34" charset="-122"/>
            <a:ea typeface="微软雅黑" pitchFamily="34" charset="-122"/>
          </a:endParaRPr>
        </a:p>
      </dsp:txBody>
      <dsp:txXfrm>
        <a:off x="371792" y="69868"/>
        <a:ext cx="4767008" cy="506120"/>
      </dsp:txXfrm>
    </dsp:sp>
    <dsp:sp modelId="{ECA20C3A-83F8-48CA-BC38-9689E31A8695}">
      <dsp:nvSpPr>
        <dsp:cNvPr id="0" name=""/>
        <dsp:cNvSpPr/>
      </dsp:nvSpPr>
      <dsp:spPr>
        <a:xfrm>
          <a:off x="0" y="1184769"/>
          <a:ext cx="688824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036BC7-7BBA-41AD-8483-724BFE8ACA80}">
      <dsp:nvSpPr>
        <dsp:cNvPr id="0" name=""/>
        <dsp:cNvSpPr/>
      </dsp:nvSpPr>
      <dsp:spPr>
        <a:xfrm>
          <a:off x="344412" y="904329"/>
          <a:ext cx="4821768"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251" tIns="0" rIns="182251" bIns="0" numCol="1" spcCol="1270" anchor="ctr" anchorCtr="0">
          <a:noAutofit/>
        </a:bodyPr>
        <a:lstStyle/>
        <a:p>
          <a:pPr lvl="0" algn="l" defTabSz="844550">
            <a:lnSpc>
              <a:spcPct val="90000"/>
            </a:lnSpc>
            <a:spcBef>
              <a:spcPct val="0"/>
            </a:spcBef>
            <a:spcAft>
              <a:spcPct val="35000"/>
            </a:spcAft>
          </a:pPr>
          <a:r>
            <a:rPr lang="en-US" altLang="zh-CN" sz="1900" kern="1200" dirty="0">
              <a:latin typeface="微软雅黑" pitchFamily="34" charset="-122"/>
              <a:ea typeface="微软雅黑" pitchFamily="34" charset="-122"/>
            </a:rPr>
            <a:t>02 </a:t>
          </a:r>
          <a:r>
            <a:rPr lang="zh-CN" altLang="en-US" sz="1900" kern="1200" dirty="0" smtClean="0">
              <a:latin typeface="微软雅黑" pitchFamily="34" charset="-122"/>
              <a:ea typeface="微软雅黑" pitchFamily="34" charset="-122"/>
            </a:rPr>
            <a:t>工程造价相关知识</a:t>
          </a:r>
          <a:endParaRPr lang="zh-CN" altLang="en-US" sz="1900" kern="1200" dirty="0">
            <a:latin typeface="微软雅黑" pitchFamily="34" charset="-122"/>
            <a:ea typeface="微软雅黑" pitchFamily="34" charset="-122"/>
          </a:endParaRPr>
        </a:p>
      </dsp:txBody>
      <dsp:txXfrm>
        <a:off x="371792" y="931709"/>
        <a:ext cx="4767008" cy="506120"/>
      </dsp:txXfrm>
    </dsp:sp>
    <dsp:sp modelId="{5AD1495A-FADC-4539-AE40-180AC89FEE3F}">
      <dsp:nvSpPr>
        <dsp:cNvPr id="0" name=""/>
        <dsp:cNvSpPr/>
      </dsp:nvSpPr>
      <dsp:spPr>
        <a:xfrm>
          <a:off x="0" y="2046609"/>
          <a:ext cx="688824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6BC8DF2-AB38-44C8-9F3D-FFE7DD3FAF07}">
      <dsp:nvSpPr>
        <dsp:cNvPr id="0" name=""/>
        <dsp:cNvSpPr/>
      </dsp:nvSpPr>
      <dsp:spPr>
        <a:xfrm>
          <a:off x="344412" y="1766169"/>
          <a:ext cx="4821768"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251" tIns="0" rIns="182251" bIns="0" numCol="1" spcCol="1270" anchor="ctr" anchorCtr="0">
          <a:noAutofit/>
        </a:bodyPr>
        <a:lstStyle/>
        <a:p>
          <a:pPr lvl="0" algn="l" defTabSz="844550">
            <a:lnSpc>
              <a:spcPct val="90000"/>
            </a:lnSpc>
            <a:spcBef>
              <a:spcPct val="0"/>
            </a:spcBef>
            <a:spcAft>
              <a:spcPct val="35000"/>
            </a:spcAft>
          </a:pPr>
          <a:r>
            <a:rPr lang="en-US" altLang="zh-CN" sz="1900" kern="1200" dirty="0">
              <a:latin typeface="微软雅黑" pitchFamily="34" charset="-122"/>
              <a:ea typeface="微软雅黑" pitchFamily="34" charset="-122"/>
            </a:rPr>
            <a:t>03 </a:t>
          </a:r>
          <a:r>
            <a:rPr lang="zh-CN" altLang="en-US" sz="1900" kern="1200" dirty="0" smtClean="0">
              <a:latin typeface="微软雅黑" pitchFamily="34" charset="-122"/>
              <a:ea typeface="微软雅黑" pitchFamily="34" charset="-122"/>
            </a:rPr>
            <a:t>企业清单</a:t>
          </a:r>
          <a:endParaRPr lang="zh-CN" altLang="en-US" sz="1900" kern="1200" dirty="0">
            <a:latin typeface="微软雅黑" pitchFamily="34" charset="-122"/>
            <a:ea typeface="微软雅黑" pitchFamily="34" charset="-122"/>
          </a:endParaRPr>
        </a:p>
      </dsp:txBody>
      <dsp:txXfrm>
        <a:off x="371792" y="1793549"/>
        <a:ext cx="4767008" cy="506120"/>
      </dsp:txXfrm>
    </dsp:sp>
    <dsp:sp modelId="{8DA74E5C-2A65-4EEB-8B90-0B315A61B556}">
      <dsp:nvSpPr>
        <dsp:cNvPr id="0" name=""/>
        <dsp:cNvSpPr/>
      </dsp:nvSpPr>
      <dsp:spPr>
        <a:xfrm>
          <a:off x="0" y="2908449"/>
          <a:ext cx="688824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F8621E8-3283-40C8-A4AE-F73F508C0056}">
      <dsp:nvSpPr>
        <dsp:cNvPr id="0" name=""/>
        <dsp:cNvSpPr/>
      </dsp:nvSpPr>
      <dsp:spPr>
        <a:xfrm>
          <a:off x="344412" y="2628009"/>
          <a:ext cx="4821768"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251" tIns="0" rIns="182251" bIns="0" numCol="1" spcCol="1270" anchor="ctr" anchorCtr="0">
          <a:noAutofit/>
        </a:bodyPr>
        <a:lstStyle/>
        <a:p>
          <a:pPr lvl="0" algn="l" defTabSz="844550">
            <a:lnSpc>
              <a:spcPct val="90000"/>
            </a:lnSpc>
            <a:spcBef>
              <a:spcPct val="0"/>
            </a:spcBef>
            <a:spcAft>
              <a:spcPct val="35000"/>
            </a:spcAft>
          </a:pPr>
          <a:r>
            <a:rPr lang="en-US" altLang="zh-CN" sz="1900" kern="1200" dirty="0">
              <a:latin typeface="微软雅黑" pitchFamily="34" charset="-122"/>
              <a:ea typeface="微软雅黑" pitchFamily="34" charset="-122"/>
            </a:rPr>
            <a:t>04 </a:t>
          </a:r>
          <a:r>
            <a:rPr lang="zh-CN" altLang="en-US" sz="1900" kern="1200" dirty="0" smtClean="0">
              <a:latin typeface="微软雅黑" pitchFamily="34" charset="-122"/>
              <a:ea typeface="微软雅黑" pitchFamily="34" charset="-122"/>
            </a:rPr>
            <a:t>整体流程详解</a:t>
          </a:r>
          <a:endParaRPr lang="zh-CN" altLang="en-US" sz="1900" kern="1200" dirty="0">
            <a:latin typeface="微软雅黑" pitchFamily="34" charset="-122"/>
            <a:ea typeface="微软雅黑" pitchFamily="34" charset="-122"/>
          </a:endParaRPr>
        </a:p>
      </dsp:txBody>
      <dsp:txXfrm>
        <a:off x="371792" y="2655389"/>
        <a:ext cx="4767008"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376017-C567-4DAF-98F8-F649F6F18B6F}" type="datetimeFigureOut">
              <a:rPr lang="zh-CN" altLang="en-US" smtClean="0"/>
              <a:pPr/>
              <a:t>2019/8/21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0BC67-9E94-4031-8613-2E7A8DE325EF}" type="slidenum">
              <a:rPr lang="zh-CN" altLang="en-US" smtClean="0"/>
              <a:pPr/>
              <a:t>‹#›</a:t>
            </a:fld>
            <a:endParaRPr lang="zh-CN" altLang="en-US"/>
          </a:p>
        </p:txBody>
      </p:sp>
    </p:spTree>
    <p:extLst>
      <p:ext uri="{BB962C8B-B14F-4D97-AF65-F5344CB8AC3E}">
        <p14:creationId xmlns:p14="http://schemas.microsoft.com/office/powerpoint/2010/main" val="3234916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4</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14</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15</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16</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17</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19</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20</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22</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5</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6</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7</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8</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9</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11</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12</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前后端共有</a:t>
            </a:r>
            <a:r>
              <a:rPr lang="en-US" altLang="zh-CN" dirty="0" smtClean="0"/>
              <a:t>bug2</a:t>
            </a:r>
            <a:r>
              <a:rPr lang="zh-CN" altLang="en-US" dirty="0" smtClean="0"/>
              <a:t>个</a:t>
            </a:r>
            <a:endParaRPr lang="zh-CN" altLang="en-US" dirty="0"/>
          </a:p>
        </p:txBody>
      </p:sp>
      <p:sp>
        <p:nvSpPr>
          <p:cNvPr id="4" name="灯片编号占位符 3"/>
          <p:cNvSpPr>
            <a:spLocks noGrp="1"/>
          </p:cNvSpPr>
          <p:nvPr>
            <p:ph type="sldNum" sz="quarter" idx="10"/>
          </p:nvPr>
        </p:nvSpPr>
        <p:spPr/>
        <p:txBody>
          <a:bodyPr/>
          <a:lstStyle/>
          <a:p>
            <a:fld id="{33D0BC67-9E94-4031-8613-2E7A8DE325EF}" type="slidenum">
              <a:rPr lang="zh-CN" altLang="en-US" smtClean="0"/>
              <a:pPr/>
              <a:t>13</a:t>
            </a:fld>
            <a:endParaRPr lang="zh-CN" altLang="en-US"/>
          </a:p>
        </p:txBody>
      </p:sp>
    </p:spTree>
    <p:extLst>
      <p:ext uri="{BB962C8B-B14F-4D97-AF65-F5344CB8AC3E}">
        <p14:creationId xmlns:p14="http://schemas.microsoft.com/office/powerpoint/2010/main" val="19430797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765072"/>
            <a:ext cx="5001491" cy="3378428"/>
          </a:xfrm>
          <a:prstGeom prst="rect">
            <a:avLst/>
          </a:prstGeom>
        </p:spPr>
      </p:pic>
      <p:sp>
        <p:nvSpPr>
          <p:cNvPr id="2" name="Title 1"/>
          <p:cNvSpPr>
            <a:spLocks noGrp="1"/>
          </p:cNvSpPr>
          <p:nvPr>
            <p:ph type="ctrTitle"/>
          </p:nvPr>
        </p:nvSpPr>
        <p:spPr>
          <a:xfrm>
            <a:off x="1143000" y="1236626"/>
            <a:ext cx="6858000" cy="599101"/>
          </a:xfrm>
          <a:prstGeom prst="rect">
            <a:avLst/>
          </a:prstGeom>
        </p:spPr>
        <p:txBody>
          <a:bodyPr anchor="t"/>
          <a:lstStyle>
            <a:lvl1pPr algn="r">
              <a:defRPr sz="4000" b="1">
                <a:solidFill>
                  <a:schemeClr val="bg1"/>
                </a:solidFill>
                <a:latin typeface="微软雅黑" pitchFamily="34" charset="-122"/>
                <a:ea typeface="微软雅黑" pitchFamily="34" charset="-122"/>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1891037"/>
            <a:ext cx="6858000" cy="325690"/>
          </a:xfrm>
          <a:prstGeom prst="rect">
            <a:avLst/>
          </a:prstGeom>
        </p:spPr>
        <p:txBody>
          <a:bodyPr/>
          <a:lstStyle>
            <a:lvl1pPr marL="0" indent="0" algn="r">
              <a:buNone/>
              <a:defRPr sz="1800">
                <a:solidFill>
                  <a:schemeClr val="bg1"/>
                </a:solidFill>
                <a:latin typeface="微软雅黑" pitchFamily="34" charset="-122"/>
                <a:ea typeface="微软雅黑"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pic>
        <p:nvPicPr>
          <p:cNvPr id="8" name="图片 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85800" y="416380"/>
            <a:ext cx="1697182" cy="308610"/>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20496"/>
            <a:ext cx="7886700" cy="383320"/>
          </a:xfrm>
          <a:prstGeom prst="rect">
            <a:avLst/>
          </a:prstGeom>
        </p:spPr>
        <p:txBody>
          <a:bodyPr/>
          <a:lstStyle>
            <a:lvl1pPr>
              <a:defRPr sz="2000" b="1">
                <a:solidFill>
                  <a:srgbClr val="0080CB"/>
                </a:solidFill>
                <a:latin typeface="微软雅黑" pitchFamily="34" charset="-122"/>
                <a:ea typeface="微软雅黑"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987136"/>
            <a:ext cx="7886700" cy="3645587"/>
          </a:xfrm>
          <a:prstGeom prst="rect">
            <a:avLst/>
          </a:prstGeom>
        </p:spPr>
        <p:txBody>
          <a:bodyPr/>
          <a:lstStyle>
            <a:lvl1pPr>
              <a:defRPr sz="1400">
                <a:latin typeface="微软雅黑" pitchFamily="34" charset="-122"/>
                <a:ea typeface="微软雅黑" pitchFamily="34" charset="-122"/>
              </a:defRPr>
            </a:lvl1pPr>
            <a:lvl2pPr>
              <a:defRPr sz="1400">
                <a:latin typeface="微软雅黑" pitchFamily="34" charset="-122"/>
                <a:ea typeface="微软雅黑" pitchFamily="34" charset="-122"/>
              </a:defRPr>
            </a:lvl2pPr>
            <a:lvl3pPr>
              <a:defRPr sz="1400">
                <a:latin typeface="微软雅黑" pitchFamily="34" charset="-122"/>
                <a:ea typeface="微软雅黑" pitchFamily="34" charset="-122"/>
              </a:defRPr>
            </a:lvl3pPr>
            <a:lvl4pPr>
              <a:defRPr sz="1400">
                <a:latin typeface="微软雅黑" pitchFamily="34" charset="-122"/>
                <a:ea typeface="微软雅黑" pitchFamily="34" charset="-122"/>
              </a:defRPr>
            </a:lvl4pPr>
            <a:lvl5pPr>
              <a:defRPr sz="1400">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76408" y="550468"/>
            <a:ext cx="1338943" cy="106697"/>
          </a:xfrm>
          <a:prstGeom prst="rect">
            <a:avLst/>
          </a:prstGeom>
        </p:spPr>
      </p:pic>
      <p:cxnSp>
        <p:nvCxnSpPr>
          <p:cNvPr id="8" name="直接连接符 7"/>
          <p:cNvCxnSpPr/>
          <p:nvPr userDrawn="1"/>
        </p:nvCxnSpPr>
        <p:spPr>
          <a:xfrm>
            <a:off x="1" y="603816"/>
            <a:ext cx="7062107" cy="0"/>
          </a:xfrm>
          <a:prstGeom prst="line">
            <a:avLst/>
          </a:prstGeom>
          <a:ln w="25400">
            <a:gradFill>
              <a:gsLst>
                <a:gs pos="0">
                  <a:srgbClr val="60B533"/>
                </a:gs>
                <a:gs pos="50000">
                  <a:srgbClr val="009D96"/>
                </a:gs>
                <a:gs pos="100000">
                  <a:srgbClr val="0080CB"/>
                </a:gs>
              </a:gsLst>
              <a:lin ang="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感谢页">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18" name="组合 17"/>
          <p:cNvGrpSpPr/>
          <p:nvPr userDrawn="1"/>
        </p:nvGrpSpPr>
        <p:grpSpPr>
          <a:xfrm>
            <a:off x="3346676" y="1913844"/>
            <a:ext cx="2370633" cy="436621"/>
            <a:chOff x="3897313" y="3290888"/>
            <a:chExt cx="1349376" cy="279401"/>
          </a:xfrm>
        </p:grpSpPr>
        <p:sp>
          <p:nvSpPr>
            <p:cNvPr id="11" name="Freeform 5"/>
            <p:cNvSpPr>
              <a:spLocks noEditPoints="1"/>
            </p:cNvSpPr>
            <p:nvPr userDrawn="1"/>
          </p:nvSpPr>
          <p:spPr bwMode="auto">
            <a:xfrm>
              <a:off x="5178426" y="3290888"/>
              <a:ext cx="68263" cy="279400"/>
            </a:xfrm>
            <a:custGeom>
              <a:avLst/>
              <a:gdLst>
                <a:gd name="T0" fmla="*/ 18 w 18"/>
                <a:gd name="T1" fmla="*/ 61 h 71"/>
                <a:gd name="T2" fmla="*/ 16 w 18"/>
                <a:gd name="T3" fmla="*/ 68 h 71"/>
                <a:gd name="T4" fmla="*/ 8 w 18"/>
                <a:gd name="T5" fmla="*/ 71 h 71"/>
                <a:gd name="T6" fmla="*/ 2 w 18"/>
                <a:gd name="T7" fmla="*/ 68 h 71"/>
                <a:gd name="T8" fmla="*/ 0 w 18"/>
                <a:gd name="T9" fmla="*/ 62 h 71"/>
                <a:gd name="T10" fmla="*/ 3 w 18"/>
                <a:gd name="T11" fmla="*/ 56 h 71"/>
                <a:gd name="T12" fmla="*/ 10 w 18"/>
                <a:gd name="T13" fmla="*/ 53 h 71"/>
                <a:gd name="T14" fmla="*/ 16 w 18"/>
                <a:gd name="T15" fmla="*/ 55 h 71"/>
                <a:gd name="T16" fmla="*/ 18 w 18"/>
                <a:gd name="T17" fmla="*/ 61 h 71"/>
                <a:gd name="T18" fmla="*/ 18 w 18"/>
                <a:gd name="T19" fmla="*/ 10 h 71"/>
                <a:gd name="T20" fmla="*/ 12 w 18"/>
                <a:gd name="T21" fmla="*/ 42 h 71"/>
                <a:gd name="T22" fmla="*/ 7 w 18"/>
                <a:gd name="T23" fmla="*/ 42 h 71"/>
                <a:gd name="T24" fmla="*/ 2 w 18"/>
                <a:gd name="T25" fmla="*/ 10 h 71"/>
                <a:gd name="T26" fmla="*/ 11 w 18"/>
                <a:gd name="T27" fmla="*/ 0 h 71"/>
                <a:gd name="T28" fmla="*/ 18 w 18"/>
                <a:gd name="T29" fmla="*/ 1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 h="71">
                  <a:moveTo>
                    <a:pt x="18" y="61"/>
                  </a:moveTo>
                  <a:cubicBezTo>
                    <a:pt x="18" y="64"/>
                    <a:pt x="18" y="66"/>
                    <a:pt x="16" y="68"/>
                  </a:cubicBezTo>
                  <a:cubicBezTo>
                    <a:pt x="14" y="70"/>
                    <a:pt x="12" y="71"/>
                    <a:pt x="8" y="71"/>
                  </a:cubicBezTo>
                  <a:cubicBezTo>
                    <a:pt x="6" y="71"/>
                    <a:pt x="4" y="70"/>
                    <a:pt x="2" y="68"/>
                  </a:cubicBezTo>
                  <a:cubicBezTo>
                    <a:pt x="1" y="67"/>
                    <a:pt x="0" y="65"/>
                    <a:pt x="0" y="62"/>
                  </a:cubicBezTo>
                  <a:cubicBezTo>
                    <a:pt x="0" y="60"/>
                    <a:pt x="1" y="58"/>
                    <a:pt x="3" y="56"/>
                  </a:cubicBezTo>
                  <a:cubicBezTo>
                    <a:pt x="5" y="54"/>
                    <a:pt x="7" y="53"/>
                    <a:pt x="10" y="53"/>
                  </a:cubicBezTo>
                  <a:cubicBezTo>
                    <a:pt x="13" y="53"/>
                    <a:pt x="15" y="54"/>
                    <a:pt x="16" y="55"/>
                  </a:cubicBezTo>
                  <a:cubicBezTo>
                    <a:pt x="18" y="57"/>
                    <a:pt x="18" y="59"/>
                    <a:pt x="18" y="61"/>
                  </a:cubicBezTo>
                  <a:close/>
                  <a:moveTo>
                    <a:pt x="18" y="10"/>
                  </a:moveTo>
                  <a:cubicBezTo>
                    <a:pt x="18" y="17"/>
                    <a:pt x="16" y="27"/>
                    <a:pt x="12" y="42"/>
                  </a:cubicBezTo>
                  <a:cubicBezTo>
                    <a:pt x="7" y="42"/>
                    <a:pt x="7" y="42"/>
                    <a:pt x="7" y="42"/>
                  </a:cubicBezTo>
                  <a:cubicBezTo>
                    <a:pt x="4" y="27"/>
                    <a:pt x="2" y="16"/>
                    <a:pt x="2" y="10"/>
                  </a:cubicBezTo>
                  <a:cubicBezTo>
                    <a:pt x="2" y="3"/>
                    <a:pt x="5" y="0"/>
                    <a:pt x="11" y="0"/>
                  </a:cubicBezTo>
                  <a:cubicBezTo>
                    <a:pt x="16" y="0"/>
                    <a:pt x="18" y="3"/>
                    <a:pt x="18"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2" name="Freeform 6"/>
            <p:cNvSpPr/>
            <p:nvPr userDrawn="1"/>
          </p:nvSpPr>
          <p:spPr bwMode="auto">
            <a:xfrm>
              <a:off x="3897313" y="3295651"/>
              <a:ext cx="219075" cy="269875"/>
            </a:xfrm>
            <a:custGeom>
              <a:avLst/>
              <a:gdLst>
                <a:gd name="T0" fmla="*/ 138 w 138"/>
                <a:gd name="T1" fmla="*/ 25 h 170"/>
                <a:gd name="T2" fmla="*/ 83 w 138"/>
                <a:gd name="T3" fmla="*/ 25 h 170"/>
                <a:gd name="T4" fmla="*/ 83 w 138"/>
                <a:gd name="T5" fmla="*/ 170 h 170"/>
                <a:gd name="T6" fmla="*/ 55 w 138"/>
                <a:gd name="T7" fmla="*/ 170 h 170"/>
                <a:gd name="T8" fmla="*/ 55 w 138"/>
                <a:gd name="T9" fmla="*/ 25 h 170"/>
                <a:gd name="T10" fmla="*/ 0 w 138"/>
                <a:gd name="T11" fmla="*/ 25 h 170"/>
                <a:gd name="T12" fmla="*/ 0 w 138"/>
                <a:gd name="T13" fmla="*/ 0 h 170"/>
                <a:gd name="T14" fmla="*/ 138 w 138"/>
                <a:gd name="T15" fmla="*/ 0 h 170"/>
                <a:gd name="T16" fmla="*/ 138 w 138"/>
                <a:gd name="T17" fmla="*/ 2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170">
                  <a:moveTo>
                    <a:pt x="138" y="25"/>
                  </a:moveTo>
                  <a:lnTo>
                    <a:pt x="83" y="25"/>
                  </a:lnTo>
                  <a:lnTo>
                    <a:pt x="83" y="170"/>
                  </a:lnTo>
                  <a:lnTo>
                    <a:pt x="55" y="170"/>
                  </a:lnTo>
                  <a:lnTo>
                    <a:pt x="55" y="25"/>
                  </a:lnTo>
                  <a:lnTo>
                    <a:pt x="0" y="25"/>
                  </a:lnTo>
                  <a:lnTo>
                    <a:pt x="0" y="0"/>
                  </a:lnTo>
                  <a:lnTo>
                    <a:pt x="138" y="0"/>
                  </a:lnTo>
                  <a:lnTo>
                    <a:pt x="138" y="2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3" name="Freeform 7"/>
            <p:cNvSpPr/>
            <p:nvPr userDrawn="1"/>
          </p:nvSpPr>
          <p:spPr bwMode="auto">
            <a:xfrm>
              <a:off x="4146551" y="3295651"/>
              <a:ext cx="161925" cy="269875"/>
            </a:xfrm>
            <a:custGeom>
              <a:avLst/>
              <a:gdLst>
                <a:gd name="T0" fmla="*/ 43 w 43"/>
                <a:gd name="T1" fmla="*/ 37 h 69"/>
                <a:gd name="T2" fmla="*/ 43 w 43"/>
                <a:gd name="T3" fmla="*/ 69 h 69"/>
                <a:gd name="T4" fmla="*/ 32 w 43"/>
                <a:gd name="T5" fmla="*/ 69 h 69"/>
                <a:gd name="T6" fmla="*/ 32 w 43"/>
                <a:gd name="T7" fmla="*/ 38 h 69"/>
                <a:gd name="T8" fmla="*/ 23 w 43"/>
                <a:gd name="T9" fmla="*/ 26 h 69"/>
                <a:gd name="T10" fmla="*/ 11 w 43"/>
                <a:gd name="T11" fmla="*/ 38 h 69"/>
                <a:gd name="T12" fmla="*/ 11 w 43"/>
                <a:gd name="T13" fmla="*/ 69 h 69"/>
                <a:gd name="T14" fmla="*/ 0 w 43"/>
                <a:gd name="T15" fmla="*/ 69 h 69"/>
                <a:gd name="T16" fmla="*/ 0 w 43"/>
                <a:gd name="T17" fmla="*/ 0 h 69"/>
                <a:gd name="T18" fmla="*/ 11 w 43"/>
                <a:gd name="T19" fmla="*/ 0 h 69"/>
                <a:gd name="T20" fmla="*/ 11 w 43"/>
                <a:gd name="T21" fmla="*/ 24 h 69"/>
                <a:gd name="T22" fmla="*/ 25 w 43"/>
                <a:gd name="T23" fmla="*/ 17 h 69"/>
                <a:gd name="T24" fmla="*/ 43 w 43"/>
                <a:gd name="T25"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69">
                  <a:moveTo>
                    <a:pt x="43" y="37"/>
                  </a:moveTo>
                  <a:cubicBezTo>
                    <a:pt x="43" y="69"/>
                    <a:pt x="43" y="69"/>
                    <a:pt x="43" y="69"/>
                  </a:cubicBezTo>
                  <a:cubicBezTo>
                    <a:pt x="32" y="69"/>
                    <a:pt x="32" y="69"/>
                    <a:pt x="32" y="69"/>
                  </a:cubicBezTo>
                  <a:cubicBezTo>
                    <a:pt x="32" y="38"/>
                    <a:pt x="32" y="38"/>
                    <a:pt x="32" y="38"/>
                  </a:cubicBezTo>
                  <a:cubicBezTo>
                    <a:pt x="32" y="30"/>
                    <a:pt x="29" y="26"/>
                    <a:pt x="23" y="26"/>
                  </a:cubicBezTo>
                  <a:cubicBezTo>
                    <a:pt x="15" y="27"/>
                    <a:pt x="11" y="31"/>
                    <a:pt x="11" y="38"/>
                  </a:cubicBezTo>
                  <a:cubicBezTo>
                    <a:pt x="11" y="69"/>
                    <a:pt x="11" y="69"/>
                    <a:pt x="11" y="69"/>
                  </a:cubicBezTo>
                  <a:cubicBezTo>
                    <a:pt x="0" y="69"/>
                    <a:pt x="0" y="69"/>
                    <a:pt x="0" y="69"/>
                  </a:cubicBezTo>
                  <a:cubicBezTo>
                    <a:pt x="0" y="0"/>
                    <a:pt x="0" y="0"/>
                    <a:pt x="0" y="0"/>
                  </a:cubicBezTo>
                  <a:cubicBezTo>
                    <a:pt x="11" y="0"/>
                    <a:pt x="11" y="0"/>
                    <a:pt x="11" y="0"/>
                  </a:cubicBezTo>
                  <a:cubicBezTo>
                    <a:pt x="11" y="24"/>
                    <a:pt x="11" y="24"/>
                    <a:pt x="11" y="24"/>
                  </a:cubicBezTo>
                  <a:cubicBezTo>
                    <a:pt x="13" y="19"/>
                    <a:pt x="18" y="17"/>
                    <a:pt x="25" y="17"/>
                  </a:cubicBezTo>
                  <a:cubicBezTo>
                    <a:pt x="37" y="17"/>
                    <a:pt x="43" y="23"/>
                    <a:pt x="43" y="3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4" name="Freeform 8"/>
            <p:cNvSpPr>
              <a:spLocks noEditPoints="1"/>
            </p:cNvSpPr>
            <p:nvPr userDrawn="1"/>
          </p:nvSpPr>
          <p:spPr bwMode="auto">
            <a:xfrm>
              <a:off x="4346576" y="3357563"/>
              <a:ext cx="188913" cy="212725"/>
            </a:xfrm>
            <a:custGeom>
              <a:avLst/>
              <a:gdLst>
                <a:gd name="T0" fmla="*/ 50 w 50"/>
                <a:gd name="T1" fmla="*/ 53 h 54"/>
                <a:gd name="T2" fmla="*/ 39 w 50"/>
                <a:gd name="T3" fmla="*/ 53 h 54"/>
                <a:gd name="T4" fmla="*/ 36 w 50"/>
                <a:gd name="T5" fmla="*/ 47 h 54"/>
                <a:gd name="T6" fmla="*/ 18 w 50"/>
                <a:gd name="T7" fmla="*/ 54 h 54"/>
                <a:gd name="T8" fmla="*/ 0 w 50"/>
                <a:gd name="T9" fmla="*/ 40 h 54"/>
                <a:gd name="T10" fmla="*/ 20 w 50"/>
                <a:gd name="T11" fmla="*/ 23 h 54"/>
                <a:gd name="T12" fmla="*/ 35 w 50"/>
                <a:gd name="T13" fmla="*/ 19 h 54"/>
                <a:gd name="T14" fmla="*/ 25 w 50"/>
                <a:gd name="T15" fmla="*/ 10 h 54"/>
                <a:gd name="T16" fmla="*/ 12 w 50"/>
                <a:gd name="T17" fmla="*/ 19 h 54"/>
                <a:gd name="T18" fmla="*/ 1 w 50"/>
                <a:gd name="T19" fmla="*/ 16 h 54"/>
                <a:gd name="T20" fmla="*/ 25 w 50"/>
                <a:gd name="T21" fmla="*/ 1 h 54"/>
                <a:gd name="T22" fmla="*/ 46 w 50"/>
                <a:gd name="T23" fmla="*/ 21 h 54"/>
                <a:gd name="T24" fmla="*/ 46 w 50"/>
                <a:gd name="T25" fmla="*/ 40 h 54"/>
                <a:gd name="T26" fmla="*/ 50 w 50"/>
                <a:gd name="T27" fmla="*/ 53 h 54"/>
                <a:gd name="T28" fmla="*/ 35 w 50"/>
                <a:gd name="T29" fmla="*/ 33 h 54"/>
                <a:gd name="T30" fmla="*/ 35 w 50"/>
                <a:gd name="T31" fmla="*/ 28 h 54"/>
                <a:gd name="T32" fmla="*/ 22 w 50"/>
                <a:gd name="T33" fmla="*/ 32 h 54"/>
                <a:gd name="T34" fmla="*/ 11 w 50"/>
                <a:gd name="T35" fmla="*/ 39 h 54"/>
                <a:gd name="T36" fmla="*/ 20 w 50"/>
                <a:gd name="T37" fmla="*/ 45 h 54"/>
                <a:gd name="T38" fmla="*/ 35 w 50"/>
                <a:gd name="T39" fmla="*/ 33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0" h="54">
                  <a:moveTo>
                    <a:pt x="50" y="53"/>
                  </a:moveTo>
                  <a:cubicBezTo>
                    <a:pt x="39" y="53"/>
                    <a:pt x="39" y="53"/>
                    <a:pt x="39" y="53"/>
                  </a:cubicBezTo>
                  <a:cubicBezTo>
                    <a:pt x="38" y="52"/>
                    <a:pt x="37" y="50"/>
                    <a:pt x="36" y="47"/>
                  </a:cubicBezTo>
                  <a:cubicBezTo>
                    <a:pt x="33" y="52"/>
                    <a:pt x="27" y="54"/>
                    <a:pt x="18" y="54"/>
                  </a:cubicBezTo>
                  <a:cubicBezTo>
                    <a:pt x="7" y="54"/>
                    <a:pt x="1" y="49"/>
                    <a:pt x="0" y="40"/>
                  </a:cubicBezTo>
                  <a:cubicBezTo>
                    <a:pt x="0" y="30"/>
                    <a:pt x="7" y="24"/>
                    <a:pt x="20" y="23"/>
                  </a:cubicBezTo>
                  <a:cubicBezTo>
                    <a:pt x="29" y="22"/>
                    <a:pt x="34" y="21"/>
                    <a:pt x="35" y="19"/>
                  </a:cubicBezTo>
                  <a:cubicBezTo>
                    <a:pt x="36" y="13"/>
                    <a:pt x="32" y="10"/>
                    <a:pt x="25" y="10"/>
                  </a:cubicBezTo>
                  <a:cubicBezTo>
                    <a:pt x="17" y="10"/>
                    <a:pt x="13" y="13"/>
                    <a:pt x="12" y="19"/>
                  </a:cubicBezTo>
                  <a:cubicBezTo>
                    <a:pt x="1" y="16"/>
                    <a:pt x="1" y="16"/>
                    <a:pt x="1" y="16"/>
                  </a:cubicBezTo>
                  <a:cubicBezTo>
                    <a:pt x="4" y="5"/>
                    <a:pt x="12" y="0"/>
                    <a:pt x="25" y="1"/>
                  </a:cubicBezTo>
                  <a:cubicBezTo>
                    <a:pt x="39" y="1"/>
                    <a:pt x="46" y="7"/>
                    <a:pt x="46" y="21"/>
                  </a:cubicBezTo>
                  <a:cubicBezTo>
                    <a:pt x="46" y="40"/>
                    <a:pt x="46" y="40"/>
                    <a:pt x="46" y="40"/>
                  </a:cubicBezTo>
                  <a:cubicBezTo>
                    <a:pt x="46" y="46"/>
                    <a:pt x="47" y="50"/>
                    <a:pt x="50" y="53"/>
                  </a:cubicBezTo>
                  <a:close/>
                  <a:moveTo>
                    <a:pt x="35" y="33"/>
                  </a:moveTo>
                  <a:cubicBezTo>
                    <a:pt x="35" y="32"/>
                    <a:pt x="35" y="30"/>
                    <a:pt x="35" y="28"/>
                  </a:cubicBezTo>
                  <a:cubicBezTo>
                    <a:pt x="33" y="30"/>
                    <a:pt x="29" y="31"/>
                    <a:pt x="22" y="32"/>
                  </a:cubicBezTo>
                  <a:cubicBezTo>
                    <a:pt x="15" y="33"/>
                    <a:pt x="11" y="35"/>
                    <a:pt x="11" y="39"/>
                  </a:cubicBezTo>
                  <a:cubicBezTo>
                    <a:pt x="11" y="43"/>
                    <a:pt x="14" y="45"/>
                    <a:pt x="20" y="45"/>
                  </a:cubicBezTo>
                  <a:cubicBezTo>
                    <a:pt x="29" y="44"/>
                    <a:pt x="34" y="40"/>
                    <a:pt x="35"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5" name="Freeform 9"/>
            <p:cNvSpPr/>
            <p:nvPr userDrawn="1"/>
          </p:nvSpPr>
          <p:spPr bwMode="auto">
            <a:xfrm>
              <a:off x="4570413" y="3362326"/>
              <a:ext cx="166688" cy="203200"/>
            </a:xfrm>
            <a:custGeom>
              <a:avLst/>
              <a:gdLst>
                <a:gd name="T0" fmla="*/ 43 w 44"/>
                <a:gd name="T1" fmla="*/ 20 h 52"/>
                <a:gd name="T2" fmla="*/ 43 w 44"/>
                <a:gd name="T3" fmla="*/ 52 h 52"/>
                <a:gd name="T4" fmla="*/ 32 w 44"/>
                <a:gd name="T5" fmla="*/ 52 h 52"/>
                <a:gd name="T6" fmla="*/ 32 w 44"/>
                <a:gd name="T7" fmla="*/ 21 h 52"/>
                <a:gd name="T8" fmla="*/ 23 w 44"/>
                <a:gd name="T9" fmla="*/ 9 h 52"/>
                <a:gd name="T10" fmla="*/ 10 w 44"/>
                <a:gd name="T11" fmla="*/ 21 h 52"/>
                <a:gd name="T12" fmla="*/ 10 w 44"/>
                <a:gd name="T13" fmla="*/ 52 h 52"/>
                <a:gd name="T14" fmla="*/ 0 w 44"/>
                <a:gd name="T15" fmla="*/ 52 h 52"/>
                <a:gd name="T16" fmla="*/ 0 w 44"/>
                <a:gd name="T17" fmla="*/ 1 h 52"/>
                <a:gd name="T18" fmla="*/ 10 w 44"/>
                <a:gd name="T19" fmla="*/ 1 h 52"/>
                <a:gd name="T20" fmla="*/ 10 w 44"/>
                <a:gd name="T21" fmla="*/ 7 h 52"/>
                <a:gd name="T22" fmla="*/ 25 w 44"/>
                <a:gd name="T23" fmla="*/ 0 h 52"/>
                <a:gd name="T24" fmla="*/ 43 w 44"/>
                <a:gd name="T25" fmla="*/ 2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52">
                  <a:moveTo>
                    <a:pt x="43" y="20"/>
                  </a:moveTo>
                  <a:cubicBezTo>
                    <a:pt x="43" y="52"/>
                    <a:pt x="43" y="52"/>
                    <a:pt x="43" y="52"/>
                  </a:cubicBezTo>
                  <a:cubicBezTo>
                    <a:pt x="32" y="52"/>
                    <a:pt x="32" y="52"/>
                    <a:pt x="32" y="52"/>
                  </a:cubicBezTo>
                  <a:cubicBezTo>
                    <a:pt x="32" y="21"/>
                    <a:pt x="32" y="21"/>
                    <a:pt x="32" y="21"/>
                  </a:cubicBezTo>
                  <a:cubicBezTo>
                    <a:pt x="32" y="13"/>
                    <a:pt x="29" y="9"/>
                    <a:pt x="23" y="9"/>
                  </a:cubicBezTo>
                  <a:cubicBezTo>
                    <a:pt x="15" y="10"/>
                    <a:pt x="11" y="14"/>
                    <a:pt x="10" y="21"/>
                  </a:cubicBezTo>
                  <a:cubicBezTo>
                    <a:pt x="10" y="52"/>
                    <a:pt x="10" y="52"/>
                    <a:pt x="10" y="52"/>
                  </a:cubicBezTo>
                  <a:cubicBezTo>
                    <a:pt x="0" y="52"/>
                    <a:pt x="0" y="52"/>
                    <a:pt x="0" y="52"/>
                  </a:cubicBezTo>
                  <a:cubicBezTo>
                    <a:pt x="0" y="1"/>
                    <a:pt x="0" y="1"/>
                    <a:pt x="0" y="1"/>
                  </a:cubicBezTo>
                  <a:cubicBezTo>
                    <a:pt x="10" y="1"/>
                    <a:pt x="10" y="1"/>
                    <a:pt x="10" y="1"/>
                  </a:cubicBezTo>
                  <a:cubicBezTo>
                    <a:pt x="10" y="7"/>
                    <a:pt x="10" y="7"/>
                    <a:pt x="10" y="7"/>
                  </a:cubicBezTo>
                  <a:cubicBezTo>
                    <a:pt x="13" y="3"/>
                    <a:pt x="18" y="0"/>
                    <a:pt x="25" y="0"/>
                  </a:cubicBezTo>
                  <a:cubicBezTo>
                    <a:pt x="37" y="0"/>
                    <a:pt x="44" y="6"/>
                    <a:pt x="43"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6" name="Freeform 10"/>
            <p:cNvSpPr/>
            <p:nvPr userDrawn="1"/>
          </p:nvSpPr>
          <p:spPr bwMode="auto">
            <a:xfrm>
              <a:off x="4778376" y="3295651"/>
              <a:ext cx="177800" cy="269875"/>
            </a:xfrm>
            <a:custGeom>
              <a:avLst/>
              <a:gdLst>
                <a:gd name="T0" fmla="*/ 78 w 112"/>
                <a:gd name="T1" fmla="*/ 170 h 170"/>
                <a:gd name="T2" fmla="*/ 40 w 112"/>
                <a:gd name="T3" fmla="*/ 111 h 170"/>
                <a:gd name="T4" fmla="*/ 26 w 112"/>
                <a:gd name="T5" fmla="*/ 126 h 170"/>
                <a:gd name="T6" fmla="*/ 26 w 112"/>
                <a:gd name="T7" fmla="*/ 170 h 170"/>
                <a:gd name="T8" fmla="*/ 0 w 112"/>
                <a:gd name="T9" fmla="*/ 170 h 170"/>
                <a:gd name="T10" fmla="*/ 0 w 112"/>
                <a:gd name="T11" fmla="*/ 0 h 170"/>
                <a:gd name="T12" fmla="*/ 26 w 112"/>
                <a:gd name="T13" fmla="*/ 0 h 170"/>
                <a:gd name="T14" fmla="*/ 26 w 112"/>
                <a:gd name="T15" fmla="*/ 91 h 170"/>
                <a:gd name="T16" fmla="*/ 71 w 112"/>
                <a:gd name="T17" fmla="*/ 44 h 170"/>
                <a:gd name="T18" fmla="*/ 109 w 112"/>
                <a:gd name="T19" fmla="*/ 44 h 170"/>
                <a:gd name="T20" fmla="*/ 59 w 112"/>
                <a:gd name="T21" fmla="*/ 94 h 170"/>
                <a:gd name="T22" fmla="*/ 112 w 112"/>
                <a:gd name="T23" fmla="*/ 170 h 170"/>
                <a:gd name="T24" fmla="*/ 78 w 112"/>
                <a:gd name="T25"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2" h="170">
                  <a:moveTo>
                    <a:pt x="78" y="170"/>
                  </a:moveTo>
                  <a:lnTo>
                    <a:pt x="40" y="111"/>
                  </a:lnTo>
                  <a:lnTo>
                    <a:pt x="26" y="126"/>
                  </a:lnTo>
                  <a:lnTo>
                    <a:pt x="26" y="170"/>
                  </a:lnTo>
                  <a:lnTo>
                    <a:pt x="0" y="170"/>
                  </a:lnTo>
                  <a:lnTo>
                    <a:pt x="0" y="0"/>
                  </a:lnTo>
                  <a:lnTo>
                    <a:pt x="26" y="0"/>
                  </a:lnTo>
                  <a:lnTo>
                    <a:pt x="26" y="91"/>
                  </a:lnTo>
                  <a:lnTo>
                    <a:pt x="71" y="44"/>
                  </a:lnTo>
                  <a:lnTo>
                    <a:pt x="109" y="44"/>
                  </a:lnTo>
                  <a:lnTo>
                    <a:pt x="59" y="94"/>
                  </a:lnTo>
                  <a:lnTo>
                    <a:pt x="112" y="170"/>
                  </a:lnTo>
                  <a:lnTo>
                    <a:pt x="78" y="1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sp>
          <p:nvSpPr>
            <p:cNvPr id="17" name="Freeform 11"/>
            <p:cNvSpPr/>
            <p:nvPr userDrawn="1"/>
          </p:nvSpPr>
          <p:spPr bwMode="auto">
            <a:xfrm>
              <a:off x="4967288" y="3362326"/>
              <a:ext cx="166688" cy="207963"/>
            </a:xfrm>
            <a:custGeom>
              <a:avLst/>
              <a:gdLst>
                <a:gd name="T0" fmla="*/ 42 w 44"/>
                <a:gd name="T1" fmla="*/ 14 h 53"/>
                <a:gd name="T2" fmla="*/ 31 w 44"/>
                <a:gd name="T3" fmla="*/ 17 h 53"/>
                <a:gd name="T4" fmla="*/ 22 w 44"/>
                <a:gd name="T5" fmla="*/ 10 h 53"/>
                <a:gd name="T6" fmla="*/ 13 w 44"/>
                <a:gd name="T7" fmla="*/ 15 h 53"/>
                <a:gd name="T8" fmla="*/ 25 w 44"/>
                <a:gd name="T9" fmla="*/ 22 h 53"/>
                <a:gd name="T10" fmla="*/ 44 w 44"/>
                <a:gd name="T11" fmla="*/ 38 h 53"/>
                <a:gd name="T12" fmla="*/ 22 w 44"/>
                <a:gd name="T13" fmla="*/ 53 h 53"/>
                <a:gd name="T14" fmla="*/ 0 w 44"/>
                <a:gd name="T15" fmla="*/ 38 h 53"/>
                <a:gd name="T16" fmla="*/ 11 w 44"/>
                <a:gd name="T17" fmla="*/ 35 h 53"/>
                <a:gd name="T18" fmla="*/ 22 w 44"/>
                <a:gd name="T19" fmla="*/ 44 h 53"/>
                <a:gd name="T20" fmla="*/ 33 w 44"/>
                <a:gd name="T21" fmla="*/ 38 h 53"/>
                <a:gd name="T22" fmla="*/ 22 w 44"/>
                <a:gd name="T23" fmla="*/ 31 h 53"/>
                <a:gd name="T24" fmla="*/ 2 w 44"/>
                <a:gd name="T25" fmla="*/ 15 h 53"/>
                <a:gd name="T26" fmla="*/ 21 w 44"/>
                <a:gd name="T27" fmla="*/ 0 h 53"/>
                <a:gd name="T28" fmla="*/ 42 w 44"/>
                <a:gd name="T29" fmla="*/ 14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 h="53">
                  <a:moveTo>
                    <a:pt x="42" y="14"/>
                  </a:moveTo>
                  <a:cubicBezTo>
                    <a:pt x="31" y="17"/>
                    <a:pt x="31" y="17"/>
                    <a:pt x="31" y="17"/>
                  </a:cubicBezTo>
                  <a:cubicBezTo>
                    <a:pt x="30" y="12"/>
                    <a:pt x="27" y="10"/>
                    <a:pt x="22" y="10"/>
                  </a:cubicBezTo>
                  <a:cubicBezTo>
                    <a:pt x="16" y="10"/>
                    <a:pt x="13" y="12"/>
                    <a:pt x="13" y="15"/>
                  </a:cubicBezTo>
                  <a:cubicBezTo>
                    <a:pt x="12" y="18"/>
                    <a:pt x="16" y="20"/>
                    <a:pt x="25" y="22"/>
                  </a:cubicBezTo>
                  <a:cubicBezTo>
                    <a:pt x="38" y="24"/>
                    <a:pt x="44" y="29"/>
                    <a:pt x="44" y="38"/>
                  </a:cubicBezTo>
                  <a:cubicBezTo>
                    <a:pt x="44" y="48"/>
                    <a:pt x="36" y="53"/>
                    <a:pt x="22" y="53"/>
                  </a:cubicBezTo>
                  <a:cubicBezTo>
                    <a:pt x="10" y="53"/>
                    <a:pt x="3" y="48"/>
                    <a:pt x="0" y="38"/>
                  </a:cubicBezTo>
                  <a:cubicBezTo>
                    <a:pt x="11" y="35"/>
                    <a:pt x="11" y="35"/>
                    <a:pt x="11" y="35"/>
                  </a:cubicBezTo>
                  <a:cubicBezTo>
                    <a:pt x="12" y="41"/>
                    <a:pt x="16" y="45"/>
                    <a:pt x="22" y="44"/>
                  </a:cubicBezTo>
                  <a:cubicBezTo>
                    <a:pt x="29" y="44"/>
                    <a:pt x="33" y="42"/>
                    <a:pt x="33" y="38"/>
                  </a:cubicBezTo>
                  <a:cubicBezTo>
                    <a:pt x="33" y="35"/>
                    <a:pt x="30" y="32"/>
                    <a:pt x="22" y="31"/>
                  </a:cubicBezTo>
                  <a:cubicBezTo>
                    <a:pt x="8" y="29"/>
                    <a:pt x="1" y="24"/>
                    <a:pt x="2" y="15"/>
                  </a:cubicBezTo>
                  <a:cubicBezTo>
                    <a:pt x="2" y="6"/>
                    <a:pt x="9" y="1"/>
                    <a:pt x="21" y="0"/>
                  </a:cubicBezTo>
                  <a:cubicBezTo>
                    <a:pt x="33" y="0"/>
                    <a:pt x="40" y="5"/>
                    <a:pt x="42"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a:p>
          </p:txBody>
        </p:sp>
      </p:grpSp>
      <p:sp>
        <p:nvSpPr>
          <p:cNvPr id="19" name="文本框 18"/>
          <p:cNvSpPr txBox="1"/>
          <p:nvPr userDrawn="1"/>
        </p:nvSpPr>
        <p:spPr>
          <a:xfrm>
            <a:off x="3720553" y="3817031"/>
            <a:ext cx="1622880" cy="300082"/>
          </a:xfrm>
          <a:prstGeom prst="rect">
            <a:avLst/>
          </a:prstGeom>
          <a:noFill/>
        </p:spPr>
        <p:txBody>
          <a:bodyPr wrap="none" rtlCol="0">
            <a:spAutoFit/>
          </a:bodyPr>
          <a:lstStyle/>
          <a:p>
            <a:pPr algn="ctr"/>
            <a:r>
              <a:rPr lang="en-US" altLang="zh-CN" sz="1350" dirty="0">
                <a:solidFill>
                  <a:schemeClr val="bg1"/>
                </a:solidFill>
                <a:latin typeface="微软雅黑" pitchFamily="34" charset="-122"/>
                <a:cs typeface="Arial" pitchFamily="34" charset="0"/>
              </a:rPr>
              <a:t>www.glodon.com</a:t>
            </a:r>
            <a:endParaRPr lang="zh-CN" altLang="en-US" sz="1350" dirty="0">
              <a:solidFill>
                <a:schemeClr val="bg1"/>
              </a:solidFill>
              <a:latin typeface="微软雅黑" pitchFamily="34" charset="-122"/>
              <a:cs typeface="Arial" pitchFamily="34" charset="0"/>
            </a:endParaRP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4">
    <p:spTree>
      <p:nvGrpSpPr>
        <p:cNvPr id="1" name=""/>
        <p:cNvGrpSpPr/>
        <p:nvPr/>
      </p:nvGrpSpPr>
      <p:grpSpPr>
        <a:xfrm>
          <a:off x="0" y="0"/>
          <a:ext cx="0" cy="0"/>
          <a:chOff x="0" y="0"/>
          <a:chExt cx="0" cy="0"/>
        </a:xfrm>
      </p:grpSpPr>
      <p:grpSp>
        <p:nvGrpSpPr>
          <p:cNvPr id="2" name="组合 1"/>
          <p:cNvGrpSpPr/>
          <p:nvPr userDrawn="1"/>
        </p:nvGrpSpPr>
        <p:grpSpPr>
          <a:xfrm>
            <a:off x="281525" y="0"/>
            <a:ext cx="105725" cy="721610"/>
            <a:chOff x="281524" y="0"/>
            <a:chExt cx="105725" cy="721610"/>
          </a:xfrm>
          <a:solidFill>
            <a:schemeClr val="accent1"/>
          </a:solidFill>
        </p:grpSpPr>
        <p:sp>
          <p:nvSpPr>
            <p:cNvPr id="5" name="矩形 4"/>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userDrawn="1"/>
        </p:nvGrpSpPr>
        <p:grpSpPr>
          <a:xfrm rot="10800000">
            <a:off x="8801756" y="4963098"/>
            <a:ext cx="105725" cy="180402"/>
            <a:chOff x="281524" y="0"/>
            <a:chExt cx="105725" cy="721610"/>
          </a:xfrm>
          <a:solidFill>
            <a:schemeClr val="accent1"/>
          </a:solidFill>
        </p:grpSpPr>
        <p:sp>
          <p:nvSpPr>
            <p:cNvPr id="10" name="矩形 9"/>
            <p:cNvSpPr/>
            <p:nvPr/>
          </p:nvSpPr>
          <p:spPr>
            <a:xfrm>
              <a:off x="281524"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41530" y="0"/>
              <a:ext cx="45719" cy="7216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 name="直接连接符 7"/>
          <p:cNvCxnSpPr/>
          <p:nvPr userDrawn="1"/>
        </p:nvCxnSpPr>
        <p:spPr>
          <a:xfrm>
            <a:off x="521550" y="681540"/>
            <a:ext cx="351039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0"/>
          <p:cNvSpPr>
            <a:spLocks noGrp="1"/>
          </p:cNvSpPr>
          <p:nvPr>
            <p:ph type="body" sz="quarter" idx="14" hasCustomPrompt="1"/>
          </p:nvPr>
        </p:nvSpPr>
        <p:spPr>
          <a:xfrm>
            <a:off x="521551" y="413548"/>
            <a:ext cx="4840234" cy="196208"/>
          </a:xfrm>
          <a:prstGeom prst="rect">
            <a:avLst/>
          </a:prstGeom>
        </p:spPr>
        <p:txBody>
          <a:bodyPr wrap="square">
            <a:spAutoFit/>
          </a:bodyPr>
          <a:lstStyle>
            <a:lvl1pPr marL="0" indent="0" algn="l">
              <a:buNone/>
              <a:defRPr sz="825" baseline="0">
                <a:solidFill>
                  <a:schemeClr val="bg1">
                    <a:lumMod val="50000"/>
                  </a:schemeClr>
                </a:solidFill>
                <a:latin typeface="+mj-ea"/>
                <a:ea typeface="+mj-ea"/>
              </a:defRPr>
            </a:lvl1pPr>
          </a:lstStyle>
          <a:p>
            <a:pPr lvl="0"/>
            <a:r>
              <a:rPr lang="zh-CN" altLang="en-US" dirty="0"/>
              <a:t>标题数字等都可以通过点击和重新输入进行更改</a:t>
            </a:r>
          </a:p>
        </p:txBody>
      </p:sp>
      <p:sp>
        <p:nvSpPr>
          <p:cNvPr id="17" name="文本占位符 10"/>
          <p:cNvSpPr>
            <a:spLocks noGrp="1"/>
          </p:cNvSpPr>
          <p:nvPr>
            <p:ph type="body" sz="quarter" idx="15" hasCustomPrompt="1"/>
          </p:nvPr>
        </p:nvSpPr>
        <p:spPr>
          <a:xfrm>
            <a:off x="521552" y="43313"/>
            <a:ext cx="5946626" cy="438581"/>
          </a:xfrm>
          <a:prstGeom prst="rect">
            <a:avLst/>
          </a:prstGeom>
        </p:spPr>
        <p:txBody>
          <a:bodyPr wrap="square">
            <a:spAutoFit/>
          </a:bodyPr>
          <a:lstStyle>
            <a:lvl1pPr marL="0" indent="0" algn="l">
              <a:buNone/>
              <a:defRPr sz="2400" baseline="0">
                <a:latin typeface="+mj-lt"/>
              </a:defRPr>
            </a:lvl1pPr>
          </a:lstStyle>
          <a:p>
            <a:pPr lvl="0"/>
            <a:r>
              <a:rPr lang="en-US" altLang="zh-CN" dirty="0"/>
              <a:t>Add the Text</a:t>
            </a:r>
            <a:endParaRPr lang="zh-CN" alt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28330" y="60723"/>
            <a:ext cx="8720017" cy="499804"/>
          </a:xfrm>
          <a:prstGeom prst="rect">
            <a:avLst/>
          </a:prstGeom>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228330" y="670198"/>
            <a:ext cx="4269059" cy="238548"/>
          </a:xfrm>
          <a:prstGeom prst="rect">
            <a:avLst/>
          </a:prstGeom>
        </p:spPr>
        <p:txBody>
          <a:bodyPr anchor="b">
            <a:normAutofit/>
          </a:bodyPr>
          <a:lstStyle>
            <a:lvl1pPr marL="0" indent="0">
              <a:buNone/>
              <a:defRPr sz="12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p:cNvSpPr>
            <a:spLocks noGrp="1"/>
          </p:cNvSpPr>
          <p:nvPr>
            <p:ph sz="half" idx="2"/>
          </p:nvPr>
        </p:nvSpPr>
        <p:spPr>
          <a:xfrm>
            <a:off x="228330" y="1001003"/>
            <a:ext cx="4269059" cy="3887388"/>
          </a:xfrm>
          <a:prstGeom prst="rect">
            <a:avLst/>
          </a:prstGeom>
        </p:spPr>
        <p:txBody>
          <a:bodyPr>
            <a:normAutofit/>
          </a:bodyPr>
          <a:lstStyle>
            <a:lvl1pPr>
              <a:defRPr sz="1050"/>
            </a:lvl1pPr>
            <a:lvl2pPr>
              <a:defRPr sz="900"/>
            </a:lvl2pPr>
            <a:lvl3pPr>
              <a:defRPr sz="825"/>
            </a:lvl3pPr>
            <a:lvl4pPr>
              <a:defRPr sz="788"/>
            </a:lvl4pPr>
            <a:lvl5pPr>
              <a:defRPr sz="788"/>
            </a:lvl5pPr>
            <a:lvl6pPr>
              <a:defRPr sz="1200"/>
            </a:lvl6pPr>
            <a:lvl7pPr>
              <a:defRPr sz="1200"/>
            </a:lvl7pPr>
            <a:lvl8pPr>
              <a:defRPr sz="1200"/>
            </a:lvl8pPr>
            <a:lvl9pPr>
              <a:defRPr sz="12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5" name="文本占位符 4"/>
          <p:cNvSpPr>
            <a:spLocks noGrp="1"/>
          </p:cNvSpPr>
          <p:nvPr>
            <p:ph type="body" sz="quarter" idx="3"/>
          </p:nvPr>
        </p:nvSpPr>
        <p:spPr>
          <a:xfrm>
            <a:off x="4645026" y="670198"/>
            <a:ext cx="4303321" cy="238548"/>
          </a:xfrm>
          <a:prstGeom prst="rect">
            <a:avLst/>
          </a:prstGeom>
        </p:spPr>
        <p:txBody>
          <a:bodyPr anchor="b">
            <a:normAutofit/>
          </a:bodyPr>
          <a:lstStyle>
            <a:lvl1pPr marL="0" indent="0">
              <a:buNone/>
              <a:defRPr sz="12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p:cNvSpPr>
            <a:spLocks noGrp="1"/>
          </p:cNvSpPr>
          <p:nvPr>
            <p:ph sz="quarter" idx="4"/>
          </p:nvPr>
        </p:nvSpPr>
        <p:spPr>
          <a:xfrm>
            <a:off x="4645026" y="1001003"/>
            <a:ext cx="4303321" cy="3887388"/>
          </a:xfrm>
          <a:prstGeom prst="rect">
            <a:avLst/>
          </a:prstGeom>
        </p:spPr>
        <p:txBody>
          <a:bodyPr>
            <a:normAutofit/>
          </a:bodyPr>
          <a:lstStyle>
            <a:lvl1pPr>
              <a:defRPr sz="1050"/>
            </a:lvl1pPr>
            <a:lvl2pPr>
              <a:defRPr sz="900"/>
            </a:lvl2pPr>
            <a:lvl3pPr>
              <a:defRPr sz="825"/>
            </a:lvl3pPr>
            <a:lvl4pPr>
              <a:defRPr sz="788"/>
            </a:lvl4pPr>
            <a:lvl5pPr>
              <a:defRPr sz="788"/>
            </a:lvl5pPr>
            <a:lvl6pPr>
              <a:defRPr sz="1200"/>
            </a:lvl6pPr>
            <a:lvl7pPr>
              <a:defRPr sz="1200"/>
            </a:lvl7pPr>
            <a:lvl8pPr>
              <a:defRPr sz="1200"/>
            </a:lvl8pPr>
            <a:lvl9pPr>
              <a:defRPr sz="1200"/>
            </a:lvl9pPr>
          </a:lstStyle>
          <a:p>
            <a:pPr lvl="0"/>
            <a:r>
              <a:rPr kumimoji="1" lang="zh-CN" altLang="en-US"/>
              <a:t>单击此处编辑母版文本样式</a:t>
            </a:r>
          </a:p>
          <a:p>
            <a:pPr lvl="1"/>
            <a:r>
              <a:rPr kumimoji="1" lang="zh-CN" altLang="en-US"/>
              <a:t>第二级</a:t>
            </a:r>
          </a:p>
          <a:p>
            <a:pPr lvl="2"/>
            <a:r>
              <a:rPr kumimoji="1" lang="zh-CN" altLang="en-US"/>
              <a:t>第三级</a:t>
            </a:r>
          </a:p>
          <a:p>
            <a:pPr lvl="3"/>
            <a:r>
              <a:rPr kumimoji="1" lang="zh-CN" altLang="en-US"/>
              <a:t>第四级</a:t>
            </a:r>
          </a:p>
          <a:p>
            <a:pPr lvl="4"/>
            <a:r>
              <a:rPr kumimoji="1" lang="zh-CN" altLang="en-US"/>
              <a:t>第五级</a:t>
            </a:r>
          </a:p>
        </p:txBody>
      </p:sp>
      <p:sp>
        <p:nvSpPr>
          <p:cNvPr id="8" name="页脚占位符 7"/>
          <p:cNvSpPr>
            <a:spLocks noGrp="1"/>
          </p:cNvSpPr>
          <p:nvPr>
            <p:ph type="ftr" sz="quarter" idx="11"/>
          </p:nvPr>
        </p:nvSpPr>
        <p:spPr>
          <a:xfrm>
            <a:off x="3124200" y="4986929"/>
            <a:ext cx="2895600" cy="87114"/>
          </a:xfrm>
          <a:prstGeom prst="rect">
            <a:avLst/>
          </a:prstGeom>
        </p:spPr>
        <p:txBody>
          <a:bodyPr/>
          <a:lstStyle/>
          <a:p>
            <a:r>
              <a:rPr kumimoji="1" lang="zh-CN" altLang="en-US"/>
              <a:t>维致瑾咨询报告</a:t>
            </a:r>
            <a:r>
              <a:rPr kumimoji="1" lang="en-US" altLang="zh-CN"/>
              <a:t>PPT</a:t>
            </a:r>
            <a:r>
              <a:rPr kumimoji="1" lang="zh-CN" altLang="en-US"/>
              <a:t>模板及使用规范</a:t>
            </a:r>
          </a:p>
        </p:txBody>
      </p:sp>
      <p:sp>
        <p:nvSpPr>
          <p:cNvPr id="9" name="幻灯片编号占位符 8"/>
          <p:cNvSpPr>
            <a:spLocks noGrp="1"/>
          </p:cNvSpPr>
          <p:nvPr>
            <p:ph type="sldNum" sz="quarter" idx="12"/>
          </p:nvPr>
        </p:nvSpPr>
        <p:spPr>
          <a:xfrm>
            <a:off x="6814746" y="4986929"/>
            <a:ext cx="2133600" cy="87114"/>
          </a:xfrm>
          <a:prstGeom prst="rect">
            <a:avLst/>
          </a:prstGeom>
        </p:spPr>
        <p:txBody>
          <a:bodyPr/>
          <a:lstStyle/>
          <a:p>
            <a:fld id="{78859D02-F1FA-784C-9FE5-3F13DADEF6ED}" type="slidenum">
              <a:rPr/>
              <a:pPr/>
              <a:t>‹#›</a:t>
            </a:fld>
            <a:endParaRPr kumimoji="1" lang="zh-CN" altLang="en-US"/>
          </a:p>
        </p:txBody>
      </p:sp>
    </p:spTree>
    <p:extLst>
      <p:ext uri="{BB962C8B-B14F-4D97-AF65-F5344CB8AC3E}">
        <p14:creationId xmlns:p14="http://schemas.microsoft.com/office/powerpoint/2010/main" val="28542401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transition spd="slow">
    <p:push dir="u"/>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baike.baidu.com/item/%E4%BB%B7%E6%A0%B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BQ&#20135;&#21697;&#20351;&#29992;&#27969;&#31243;&#22270;&#35774;&#35745;.vs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aike.baidu.com/item/%E4%B8%AD%E6%A0%87%E9%80%9A%E7%9F%A5%E4%B9%A6/625671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baike.baidu.com/item/%E5%88%86%E9%A1%B9%E5%B7%A5%E7%A8%8B/8706228"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51963" y="1228743"/>
            <a:ext cx="3791974" cy="599101"/>
          </a:xfrm>
        </p:spPr>
        <p:txBody>
          <a:bodyPr/>
          <a:lstStyle/>
          <a:p>
            <a:pPr algn="ctr"/>
            <a:r>
              <a:rPr lang="zh-CN" altLang="en-US" sz="2800" dirty="0" smtClean="0"/>
              <a:t>建筑基础知识</a:t>
            </a:r>
            <a:r>
              <a:rPr lang="en-US" altLang="zh-CN" sz="2800" dirty="0"/>
              <a:t/>
            </a:r>
            <a:br>
              <a:rPr lang="en-US" altLang="zh-CN" sz="2800" dirty="0"/>
            </a:br>
            <a:endParaRPr lang="zh-CN" altLang="en-US" sz="2800"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03393" y="1236838"/>
            <a:ext cx="3774046" cy="2215991"/>
          </a:xfrm>
          <a:prstGeom prst="rect">
            <a:avLst/>
          </a:prstGeom>
          <a:noFill/>
        </p:spPr>
        <p:txBody>
          <a:bodyPr wrap="none" rtlCol="0">
            <a:spAutoFit/>
          </a:bodyPr>
          <a:lstStyle/>
          <a:p>
            <a:r>
              <a:rPr kumimoji="1" lang="en-US" altLang="zh-CN" sz="13800" dirty="0">
                <a:solidFill>
                  <a:srgbClr val="00B050"/>
                </a:solidFill>
              </a:rPr>
              <a:t>TWO</a:t>
            </a:r>
            <a:endParaRPr kumimoji="1" lang="zh-CN" altLang="en-US" sz="13800" dirty="0">
              <a:solidFill>
                <a:srgbClr val="00B050"/>
              </a:solidFill>
            </a:endParaRPr>
          </a:p>
        </p:txBody>
      </p:sp>
      <p:sp>
        <p:nvSpPr>
          <p:cNvPr id="5" name="矩形 4"/>
          <p:cNvSpPr/>
          <p:nvPr/>
        </p:nvSpPr>
        <p:spPr>
          <a:xfrm>
            <a:off x="5085573" y="2572763"/>
            <a:ext cx="3057247" cy="523220"/>
          </a:xfrm>
          <a:prstGeom prst="rect">
            <a:avLst/>
          </a:prstGeom>
          <a:noFill/>
        </p:spPr>
        <p:txBody>
          <a:bodyPr wrap="none" rtlCol="0">
            <a:spAutoFit/>
          </a:bodyPr>
          <a:lstStyle/>
          <a:p>
            <a:r>
              <a:rPr kumimoji="1" lang="zh-CN" altLang="en-US" sz="2800" dirty="0" smtClean="0">
                <a:solidFill>
                  <a:srgbClr val="00B050"/>
                </a:solidFill>
                <a:latin typeface="Microsoft YaHei" charset="0"/>
                <a:ea typeface="Microsoft YaHei" charset="0"/>
                <a:cs typeface="Microsoft YaHei" charset="0"/>
              </a:rPr>
              <a:t>工程造价相关知识</a:t>
            </a:r>
            <a:endParaRPr kumimoji="1" lang="zh-CN" altLang="en-US" sz="2800" dirty="0">
              <a:solidFill>
                <a:srgbClr val="00B050"/>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1392113852"/>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3176575"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工程造价相关知识</a:t>
            </a:r>
            <a:endParaRPr lang="zh-CN" altLang="en-US" b="1" dirty="0">
              <a:solidFill>
                <a:srgbClr val="0080CB"/>
              </a:solidFill>
              <a:latin typeface="微软雅黑" pitchFamily="34" charset="-122"/>
              <a:ea typeface="微软雅黑" pitchFamily="34" charset="-122"/>
              <a:cs typeface="+mn-ea"/>
            </a:endParaRPr>
          </a:p>
        </p:txBody>
      </p:sp>
      <p:sp>
        <p:nvSpPr>
          <p:cNvPr id="5" name="矩形 1"/>
          <p:cNvSpPr>
            <a:spLocks noChangeArrowheads="1"/>
          </p:cNvSpPr>
          <p:nvPr/>
        </p:nvSpPr>
        <p:spPr bwMode="auto">
          <a:xfrm>
            <a:off x="357188" y="679356"/>
            <a:ext cx="828675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b="1" dirty="0">
                <a:latin typeface="微软雅黑" pitchFamily="34" charset="-122"/>
                <a:ea typeface="微软雅黑" pitchFamily="34" charset="-122"/>
              </a:rPr>
              <a:t>工程造价</a:t>
            </a:r>
            <a:r>
              <a:rPr lang="zh-CN" altLang="en-US" sz="1400" dirty="0">
                <a:latin typeface="微软雅黑" pitchFamily="34" charset="-122"/>
                <a:ea typeface="微软雅黑" pitchFamily="34" charset="-122"/>
              </a:rPr>
              <a:t>的直意就是工程的建造</a:t>
            </a:r>
            <a:r>
              <a:rPr lang="zh-CN" altLang="en-US" sz="1400" dirty="0">
                <a:latin typeface="微软雅黑" pitchFamily="34" charset="-122"/>
                <a:ea typeface="微软雅黑" pitchFamily="34" charset="-122"/>
                <a:hlinkClick r:id="rId3"/>
              </a:rPr>
              <a:t>价格</a:t>
            </a:r>
            <a:r>
              <a:rPr lang="zh-CN" altLang="en-US" sz="1400" dirty="0">
                <a:latin typeface="微软雅黑" pitchFamily="34" charset="-122"/>
                <a:ea typeface="微软雅黑" pitchFamily="34" charset="-122"/>
              </a:rPr>
              <a:t>。工程计价的三要素：量、价、费。</a:t>
            </a:r>
            <a:endParaRPr lang="en-US" altLang="zh-CN" sz="1400" b="1" dirty="0" smtClean="0">
              <a:latin typeface="微软雅黑" pitchFamily="34" charset="-122"/>
              <a:ea typeface="微软雅黑" pitchFamily="34" charset="-122"/>
            </a:endParaRPr>
          </a:p>
          <a:p>
            <a:r>
              <a:rPr lang="zh-CN" altLang="en-US" sz="1400" b="1" dirty="0" smtClean="0">
                <a:latin typeface="微软雅黑" pitchFamily="34" charset="-122"/>
                <a:ea typeface="微软雅黑" pitchFamily="34" charset="-122"/>
              </a:rPr>
              <a:t>全</a:t>
            </a:r>
            <a:r>
              <a:rPr lang="zh-CN" altLang="en-US" sz="1400" b="1" dirty="0">
                <a:latin typeface="微软雅黑" pitchFamily="34" charset="-122"/>
                <a:ea typeface="微软雅黑" pitchFamily="34" charset="-122"/>
              </a:rPr>
              <a:t>生命周期造价</a:t>
            </a:r>
            <a:r>
              <a:rPr lang="zh-CN" altLang="en-US" sz="1400" dirty="0">
                <a:latin typeface="微软雅黑" pitchFamily="34" charset="-122"/>
                <a:ea typeface="微软雅黑" pitchFamily="34" charset="-122"/>
              </a:rPr>
              <a:t>：某一项工程项目在</a:t>
            </a:r>
            <a:r>
              <a:rPr lang="zh-CN" altLang="en-US" sz="1400" dirty="0">
                <a:solidFill>
                  <a:srgbClr val="FF0000"/>
                </a:solidFill>
                <a:latin typeface="微软雅黑" pitchFamily="34" charset="-122"/>
                <a:ea typeface="微软雅黑" pitchFamily="34" charset="-122"/>
              </a:rPr>
              <a:t>前期决策、建设实施、竣工验收、运营维护、报废弃置</a:t>
            </a:r>
            <a:r>
              <a:rPr lang="zh-CN" altLang="en-US" sz="1400" dirty="0">
                <a:latin typeface="微软雅黑" pitchFamily="34" charset="-122"/>
                <a:ea typeface="微软雅黑" pitchFamily="34" charset="-122"/>
              </a:rPr>
              <a:t>阶段等全生命周期内，预期消耗或者实际消耗的人力、物力、财力的费用总和</a:t>
            </a:r>
            <a:endParaRPr lang="en-US" sz="1400"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全过程造价</a:t>
            </a:r>
            <a:r>
              <a:rPr lang="zh-CN" altLang="en-US" sz="1400" dirty="0">
                <a:latin typeface="微软雅黑" pitchFamily="34" charset="-122"/>
                <a:ea typeface="微软雅黑" pitchFamily="34" charset="-122"/>
              </a:rPr>
              <a:t>：某一项工程项目从</a:t>
            </a:r>
            <a:r>
              <a:rPr lang="zh-CN" altLang="en-US" sz="1400" dirty="0">
                <a:solidFill>
                  <a:srgbClr val="FF0000"/>
                </a:solidFill>
                <a:latin typeface="微软雅黑" pitchFamily="34" charset="-122"/>
                <a:ea typeface="微软雅黑" pitchFamily="34" charset="-122"/>
              </a:rPr>
              <a:t>前期决策、设计、招投标、施工到竣工验收</a:t>
            </a:r>
            <a:r>
              <a:rPr lang="zh-CN" altLang="en-US" sz="1400" dirty="0">
                <a:latin typeface="微软雅黑" pitchFamily="34" charset="-122"/>
                <a:ea typeface="微软雅黑" pitchFamily="34" charset="-122"/>
              </a:rPr>
              <a:t>整个建设过程，预期消耗或者实际消耗的人力、物力、财力的费用总和</a:t>
            </a:r>
            <a:endParaRPr lang="en-US" sz="1400" dirty="0">
              <a:latin typeface="微软雅黑" pitchFamily="34" charset="-122"/>
              <a:ea typeface="微软雅黑" pitchFamily="34" charset="-122"/>
            </a:endParaRPr>
          </a:p>
          <a:p>
            <a:endParaRPr lang="en-US" sz="1400" dirty="0">
              <a:latin typeface="微软雅黑" pitchFamily="34" charset="-122"/>
              <a:ea typeface="微软雅黑" pitchFamily="34" charset="-122"/>
            </a:endParaRPr>
          </a:p>
          <a:p>
            <a:r>
              <a:rPr lang="zh-CN" altLang="en-US" sz="1400" b="1" dirty="0">
                <a:latin typeface="微软雅黑" pitchFamily="34" charset="-122"/>
                <a:ea typeface="微软雅黑" pitchFamily="34" charset="-122"/>
              </a:rPr>
              <a:t>造价全过程图：</a:t>
            </a:r>
            <a:endParaRPr lang="zh-CN" altLang="en-US" sz="1400" dirty="0">
              <a:latin typeface="微软雅黑" pitchFamily="34" charset="-122"/>
              <a:ea typeface="微软雅黑" pitchFamily="34" charset="-122"/>
            </a:endParaRP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189" y="2279794"/>
            <a:ext cx="7247571" cy="2138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3520418"/>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3176575"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工程造价相关知识</a:t>
            </a:r>
            <a:endParaRPr lang="zh-CN" altLang="en-US" b="1" dirty="0">
              <a:solidFill>
                <a:srgbClr val="0080CB"/>
              </a:solidFill>
              <a:latin typeface="微软雅黑" pitchFamily="34" charset="-122"/>
              <a:ea typeface="微软雅黑" pitchFamily="34" charset="-122"/>
              <a:cs typeface="+mn-ea"/>
            </a:endParaRP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200" y="972657"/>
            <a:ext cx="6499860" cy="394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6"/>
          <p:cNvSpPr txBox="1"/>
          <p:nvPr/>
        </p:nvSpPr>
        <p:spPr>
          <a:xfrm>
            <a:off x="251520" y="664880"/>
            <a:ext cx="3595856" cy="307777"/>
          </a:xfrm>
          <a:prstGeom prst="rect">
            <a:avLst/>
          </a:prstGeom>
          <a:noFill/>
        </p:spPr>
        <p:txBody>
          <a:bodyPr wrap="none" rtlCol="0">
            <a:spAutoFit/>
          </a:bodyPr>
          <a:lstStyle/>
          <a:p>
            <a:r>
              <a:rPr lang="zh-CN" altLang="en-US" sz="1400" dirty="0" smtClean="0">
                <a:latin typeface="微软雅黑" panose="020B0503020204020204" pitchFamily="34" charset="-122"/>
                <a:ea typeface="微软雅黑" panose="020B0503020204020204" pitchFamily="34" charset="-122"/>
              </a:rPr>
              <a:t>预算工程中，总造价主要指的为建安工程费</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456148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3176575"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工程造价相关知识</a:t>
            </a:r>
            <a:endParaRPr lang="zh-CN" altLang="en-US" b="1" dirty="0">
              <a:solidFill>
                <a:srgbClr val="0080CB"/>
              </a:solidFill>
              <a:latin typeface="微软雅黑" pitchFamily="34" charset="-122"/>
              <a:ea typeface="微软雅黑" pitchFamily="34" charset="-122"/>
              <a:cs typeface="+mn-ea"/>
            </a:endParaRPr>
          </a:p>
        </p:txBody>
      </p:sp>
      <p:sp>
        <p:nvSpPr>
          <p:cNvPr id="6" name="文本框 2"/>
          <p:cNvSpPr txBox="1"/>
          <p:nvPr/>
        </p:nvSpPr>
        <p:spPr>
          <a:xfrm>
            <a:off x="345624" y="657260"/>
            <a:ext cx="1082348" cy="307777"/>
          </a:xfrm>
          <a:prstGeom prst="rect">
            <a:avLst/>
          </a:prstGeom>
          <a:noFill/>
        </p:spPr>
        <p:txBody>
          <a:bodyPr wrap="none" rtlCol="0">
            <a:spAutoFit/>
          </a:bodyPr>
          <a:lstStyle/>
          <a:p>
            <a:r>
              <a:rPr lang="zh-CN" altLang="en-US" sz="1400" b="1" dirty="0" smtClean="0">
                <a:latin typeface="微软雅黑" panose="020B0503020204020204" pitchFamily="34" charset="-122"/>
                <a:ea typeface="微软雅黑" panose="020B0503020204020204" pitchFamily="34" charset="-122"/>
              </a:rPr>
              <a:t>工程量清单</a:t>
            </a:r>
            <a:endParaRPr lang="zh-CN" altLang="en-US" sz="1400" b="1" dirty="0">
              <a:latin typeface="微软雅黑" panose="020B0503020204020204" pitchFamily="34" charset="-122"/>
              <a:ea typeface="微软雅黑" panose="020B0503020204020204" pitchFamily="34" charset="-122"/>
            </a:endParaRPr>
          </a:p>
        </p:txBody>
      </p:sp>
      <p:sp>
        <p:nvSpPr>
          <p:cNvPr id="7" name="矩形 1"/>
          <p:cNvSpPr>
            <a:spLocks noChangeArrowheads="1"/>
          </p:cNvSpPr>
          <p:nvPr/>
        </p:nvSpPr>
        <p:spPr bwMode="auto">
          <a:xfrm>
            <a:off x="345624" y="1093644"/>
            <a:ext cx="828675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工程量清单概念：</a:t>
            </a:r>
            <a:r>
              <a:rPr lang="zh-CN" altLang="en-US" sz="1400" dirty="0">
                <a:latin typeface="微软雅黑" panose="020B0503020204020204" pitchFamily="34" charset="-122"/>
                <a:ea typeface="微软雅黑" panose="020B0503020204020204" pitchFamily="34" charset="-122"/>
              </a:rPr>
              <a:t>是指建设工程的分部分项项目、措施项目、其他项目、规费项目和税金项目的</a:t>
            </a:r>
            <a:r>
              <a:rPr lang="zh-CN" altLang="en-US" sz="1400" dirty="0">
                <a:solidFill>
                  <a:srgbClr val="FF0000"/>
                </a:solidFill>
                <a:latin typeface="微软雅黑" panose="020B0503020204020204" pitchFamily="34" charset="-122"/>
                <a:ea typeface="微软雅黑" panose="020B0503020204020204" pitchFamily="34" charset="-122"/>
              </a:rPr>
              <a:t>名称和相应数量</a:t>
            </a:r>
            <a:r>
              <a:rPr lang="zh-CN" altLang="en-US" sz="1400" dirty="0">
                <a:latin typeface="微软雅黑" panose="020B0503020204020204" pitchFamily="34" charset="-122"/>
                <a:ea typeface="微软雅黑" panose="020B0503020204020204" pitchFamily="34" charset="-122"/>
              </a:rPr>
              <a:t>等的明细清单</a:t>
            </a:r>
            <a:endParaRPr lang="en-US" altLang="zh-CN" sz="1400" dirty="0">
              <a:latin typeface="微软雅黑" panose="020B0503020204020204" pitchFamily="34" charset="-122"/>
              <a:ea typeface="微软雅黑" panose="020B0503020204020204" pitchFamily="34" charset="-122"/>
            </a:endParaRPr>
          </a:p>
          <a:p>
            <a:pPr eaLnBrk="1" hangingPunct="1"/>
            <a:endParaRPr lang="en-US" altLang="zh-CN" sz="1400" dirty="0">
              <a:latin typeface="微软雅黑" panose="020B0503020204020204" pitchFamily="34" charset="-122"/>
              <a:ea typeface="微软雅黑" panose="020B0503020204020204" pitchFamily="34" charset="-122"/>
            </a:endParaRPr>
          </a:p>
          <a:p>
            <a:pPr eaLnBrk="1" hangingPunct="1"/>
            <a:r>
              <a:rPr lang="zh-CN" altLang="en-US" sz="1400" b="1" dirty="0">
                <a:latin typeface="微软雅黑" panose="020B0503020204020204" pitchFamily="34" charset="-122"/>
                <a:ea typeface="微软雅黑" panose="020B0503020204020204" pitchFamily="34" charset="-122"/>
              </a:rPr>
              <a:t>工程量清单组成</a:t>
            </a:r>
            <a:r>
              <a:rPr lang="zh-CN" altLang="en-US" sz="1400" dirty="0">
                <a:latin typeface="微软雅黑" panose="020B0503020204020204" pitchFamily="34" charset="-122"/>
                <a:ea typeface="微软雅黑" panose="020B0503020204020204" pitchFamily="34" charset="-122"/>
              </a:rPr>
              <a:t>：分部分项工程量清单，措施项目清单，其他项目清单，规费、税金项目清单</a:t>
            </a:r>
            <a:endParaRPr lang="en-US" altLang="zh-CN" sz="1400" dirty="0">
              <a:latin typeface="微软雅黑" panose="020B0503020204020204" pitchFamily="34" charset="-122"/>
              <a:ea typeface="微软雅黑" panose="020B0503020204020204" pitchFamily="34" charset="-122"/>
            </a:endParaRPr>
          </a:p>
          <a:p>
            <a:pPr eaLnBrk="1" hangingPunct="1"/>
            <a:endParaRPr lang="en-US" altLang="zh-CN" sz="1400" dirty="0">
              <a:latin typeface="微软雅黑" panose="020B0503020204020204" pitchFamily="34" charset="-122"/>
              <a:ea typeface="微软雅黑" panose="020B0503020204020204" pitchFamily="34" charset="-122"/>
            </a:endParaRPr>
          </a:p>
          <a:p>
            <a:pPr eaLnBrk="1" hangingPunct="1"/>
            <a:r>
              <a:rPr lang="zh-CN" altLang="en-US" sz="1400" b="1" dirty="0">
                <a:latin typeface="微软雅黑" panose="020B0503020204020204" pitchFamily="34" charset="-122"/>
                <a:ea typeface="微软雅黑" panose="020B0503020204020204" pitchFamily="34" charset="-122"/>
              </a:rPr>
              <a:t>其他：</a:t>
            </a:r>
            <a:endParaRPr lang="en-US" altLang="zh-CN" sz="1400" b="1"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采用工程量清单方式招标，工程量清单必须作为</a:t>
            </a:r>
            <a:r>
              <a:rPr lang="zh-CN" altLang="en-US" sz="1400" dirty="0">
                <a:solidFill>
                  <a:srgbClr val="FF0000"/>
                </a:solidFill>
                <a:latin typeface="微软雅黑" panose="020B0503020204020204" pitchFamily="34" charset="-122"/>
                <a:ea typeface="微软雅黑" panose="020B0503020204020204" pitchFamily="34" charset="-122"/>
              </a:rPr>
              <a:t>招标文件的组成部分</a:t>
            </a:r>
            <a:endParaRPr lang="en-US"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其完整性和准确性由</a:t>
            </a:r>
            <a:r>
              <a:rPr lang="zh-CN" altLang="en-US" sz="1400" dirty="0">
                <a:solidFill>
                  <a:srgbClr val="FF0000"/>
                </a:solidFill>
                <a:latin typeface="微软雅黑" panose="020B0503020204020204" pitchFamily="34" charset="-122"/>
                <a:ea typeface="微软雅黑" panose="020B0503020204020204" pitchFamily="34" charset="-122"/>
              </a:rPr>
              <a:t>招标人负责</a:t>
            </a:r>
            <a:endParaRPr lang="en-US"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工程量清单是工程清单计价的</a:t>
            </a:r>
            <a:r>
              <a:rPr lang="zh-CN" altLang="en-US" sz="1400" dirty="0" smtClean="0">
                <a:solidFill>
                  <a:srgbClr val="FF0000"/>
                </a:solidFill>
                <a:latin typeface="微软雅黑" panose="020B0503020204020204" pitchFamily="34" charset="-122"/>
                <a:ea typeface="微软雅黑" panose="020B0503020204020204" pitchFamily="34" charset="-122"/>
              </a:rPr>
              <a:t>基础</a:t>
            </a:r>
            <a:endParaRPr lang="en-US" altLang="zh-CN" sz="1400" dirty="0" smtClean="0">
              <a:solidFill>
                <a:srgbClr val="FF0000"/>
              </a:solidFill>
              <a:latin typeface="微软雅黑" panose="020B0503020204020204" pitchFamily="34" charset="-122"/>
              <a:ea typeface="微软雅黑" panose="020B0503020204020204" pitchFamily="34" charset="-122"/>
            </a:endParaRPr>
          </a:p>
          <a:p>
            <a:pPr eaLnBrk="1" hangingPunct="1"/>
            <a:endParaRPr lang="en-US" altLang="zh-CN" sz="1400" dirty="0">
              <a:solidFill>
                <a:srgbClr val="FF0000"/>
              </a:solidFill>
              <a:latin typeface="微软雅黑" panose="020B0503020204020204" pitchFamily="34" charset="-122"/>
              <a:ea typeface="微软雅黑" panose="020B0503020204020204" pitchFamily="34" charset="-122"/>
            </a:endParaRPr>
          </a:p>
          <a:p>
            <a:pPr eaLnBrk="1" hangingPunct="1"/>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9028156"/>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3176575"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工程造价相关知识</a:t>
            </a:r>
            <a:endParaRPr lang="zh-CN" altLang="en-US" b="1" dirty="0">
              <a:solidFill>
                <a:srgbClr val="0080CB"/>
              </a:solidFill>
              <a:latin typeface="微软雅黑" pitchFamily="34" charset="-122"/>
              <a:ea typeface="微软雅黑" pitchFamily="34" charset="-122"/>
              <a:cs typeface="+mn-ea"/>
            </a:endParaRPr>
          </a:p>
        </p:txBody>
      </p:sp>
      <p:sp>
        <p:nvSpPr>
          <p:cNvPr id="6" name="文本框 2"/>
          <p:cNvSpPr txBox="1"/>
          <p:nvPr/>
        </p:nvSpPr>
        <p:spPr>
          <a:xfrm>
            <a:off x="253140" y="637562"/>
            <a:ext cx="1261884" cy="307777"/>
          </a:xfrm>
          <a:prstGeom prst="rect">
            <a:avLst/>
          </a:prstGeom>
          <a:noFill/>
        </p:spPr>
        <p:txBody>
          <a:bodyPr wrap="none" rtlCol="0">
            <a:spAutoFit/>
          </a:bodyPr>
          <a:lstStyle/>
          <a:p>
            <a:r>
              <a:rPr lang="zh-CN" altLang="en-US" sz="1400" b="1" dirty="0" smtClean="0">
                <a:latin typeface="微软雅黑" panose="020B0503020204020204" pitchFamily="34" charset="-122"/>
                <a:ea typeface="微软雅黑" panose="020B0503020204020204" pitchFamily="34" charset="-122"/>
              </a:rPr>
              <a:t>清单计价规范</a:t>
            </a:r>
            <a:endParaRPr lang="zh-CN" altLang="en-US" sz="1400" b="1" dirty="0">
              <a:latin typeface="微软雅黑" panose="020B0503020204020204" pitchFamily="34" charset="-122"/>
              <a:ea typeface="微软雅黑" panose="020B0503020204020204" pitchFamily="34" charset="-122"/>
            </a:endParaRPr>
          </a:p>
        </p:txBody>
      </p:sp>
      <p:sp>
        <p:nvSpPr>
          <p:cNvPr id="7" name="矩形 1"/>
          <p:cNvSpPr>
            <a:spLocks noChangeArrowheads="1"/>
          </p:cNvSpPr>
          <p:nvPr/>
        </p:nvSpPr>
        <p:spPr bwMode="auto">
          <a:xfrm>
            <a:off x="225792" y="1036372"/>
            <a:ext cx="8286750" cy="3646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清单计价规范</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包括计价</a:t>
            </a:r>
            <a:r>
              <a:rPr lang="zh-CN" altLang="en-US" sz="1400" dirty="0">
                <a:solidFill>
                  <a:srgbClr val="FF0000"/>
                </a:solidFill>
                <a:latin typeface="微软雅黑" panose="020B0503020204020204" pitchFamily="34" charset="-122"/>
                <a:ea typeface="微软雅黑" panose="020B0503020204020204" pitchFamily="34" charset="-122"/>
              </a:rPr>
              <a:t>规范正文</a:t>
            </a:r>
            <a:r>
              <a:rPr lang="zh-CN" altLang="en-US" sz="1400" dirty="0">
                <a:latin typeface="微软雅黑" panose="020B0503020204020204" pitchFamily="34" charset="-122"/>
                <a:ea typeface="微软雅黑" panose="020B0503020204020204" pitchFamily="34" charset="-122"/>
              </a:rPr>
              <a:t>和</a:t>
            </a:r>
            <a:r>
              <a:rPr lang="zh-CN" altLang="en-US" sz="1400" dirty="0">
                <a:solidFill>
                  <a:srgbClr val="FF0000"/>
                </a:solidFill>
                <a:latin typeface="微软雅黑" panose="020B0503020204020204" pitchFamily="34" charset="-122"/>
                <a:ea typeface="微软雅黑" panose="020B0503020204020204" pitchFamily="34" charset="-122"/>
              </a:rPr>
              <a:t>附录</a:t>
            </a:r>
            <a:r>
              <a:rPr lang="zh-CN" altLang="en-US" sz="1400" dirty="0">
                <a:latin typeface="微软雅黑" panose="020B0503020204020204" pitchFamily="34" charset="-122"/>
                <a:ea typeface="微软雅黑" panose="020B0503020204020204" pitchFamily="34" charset="-122"/>
              </a:rPr>
              <a:t>两大部分，二者具有同等的效力。</a:t>
            </a:r>
          </a:p>
          <a:p>
            <a:pPr algn="just" eaLnBrk="1" hangingPunct="1">
              <a:lnSpc>
                <a:spcPct val="120000"/>
              </a:lnSpc>
            </a:pPr>
            <a:r>
              <a:rPr lang="zh-CN" altLang="en-US" sz="1400" b="1" dirty="0">
                <a:latin typeface="微软雅黑" panose="020B0503020204020204" pitchFamily="34" charset="-122"/>
                <a:ea typeface="微软雅黑" panose="020B0503020204020204" pitchFamily="34" charset="-122"/>
              </a:rPr>
              <a:t>正文：</a:t>
            </a:r>
            <a:r>
              <a:rPr lang="zh-CN" altLang="en-US" sz="1400" dirty="0">
                <a:latin typeface="微软雅黑" panose="020B0503020204020204" pitchFamily="34" charset="-122"/>
                <a:ea typeface="微软雅黑" panose="020B0503020204020204" pitchFamily="34" charset="-122"/>
              </a:rPr>
              <a:t>正文共五章包括：总则、术语、 工程量清单编制、工程量清单计价、 工 程量清单及其计价格式的内容。</a:t>
            </a:r>
            <a:endParaRPr lang="en-US" altLang="zh-CN" sz="1400" dirty="0">
              <a:latin typeface="微软雅黑" panose="020B0503020204020204" pitchFamily="34" charset="-122"/>
              <a:ea typeface="微软雅黑" panose="020B0503020204020204" pitchFamily="34" charset="-122"/>
            </a:endParaRPr>
          </a:p>
          <a:p>
            <a:pPr algn="just" eaLnBrk="1" hangingPunct="1">
              <a:lnSpc>
                <a:spcPct val="12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正文分别就计价规范的适用范围、遵循的原则、编制工程量清单应遵循的规则、工程量清单计价活动的规则、工程量清单及其计价格式作了明确规定。</a:t>
            </a:r>
            <a:endParaRPr lang="en-US" altLang="zh-CN" sz="1400" dirty="0">
              <a:latin typeface="微软雅黑" panose="020B0503020204020204" pitchFamily="34" charset="-122"/>
              <a:ea typeface="微软雅黑" panose="020B0503020204020204" pitchFamily="34" charset="-122"/>
            </a:endParaRPr>
          </a:p>
          <a:p>
            <a:pPr algn="just" eaLnBrk="1" hangingPunct="1">
              <a:lnSpc>
                <a:spcPct val="120000"/>
              </a:lnSpc>
            </a:pPr>
            <a:r>
              <a:rPr lang="zh-CN" altLang="en-US" sz="1400" b="1" dirty="0">
                <a:latin typeface="微软雅黑" panose="020B0503020204020204" pitchFamily="34" charset="-122"/>
                <a:ea typeface="微软雅黑" panose="020B0503020204020204" pitchFamily="34" charset="-122"/>
              </a:rPr>
              <a:t>附录：</a:t>
            </a:r>
            <a:r>
              <a:rPr lang="zh-CN" altLang="en-US" sz="1400" dirty="0">
                <a:latin typeface="微软雅黑" panose="020B0503020204020204" pitchFamily="34" charset="-122"/>
                <a:ea typeface="微软雅黑" panose="020B0503020204020204" pitchFamily="34" charset="-122"/>
              </a:rPr>
              <a:t>附录</a:t>
            </a:r>
            <a:r>
              <a:rPr lang="en-US" altLang="zh-CN" sz="1400" dirty="0">
                <a:latin typeface="微软雅黑" panose="020B0503020204020204" pitchFamily="34" charset="-122"/>
                <a:ea typeface="微软雅黑" panose="020B0503020204020204" pitchFamily="34" charset="-122"/>
              </a:rPr>
              <a:t>A</a:t>
            </a:r>
            <a:r>
              <a:rPr lang="zh-CN" altLang="en-US" sz="1400" dirty="0">
                <a:solidFill>
                  <a:srgbClr val="FF0000"/>
                </a:solidFill>
                <a:latin typeface="微软雅黑" panose="020B0503020204020204" pitchFamily="34" charset="-122"/>
                <a:ea typeface="微软雅黑" panose="020B0503020204020204" pitchFamily="34" charset="-122"/>
              </a:rPr>
              <a:t>建筑工程</a:t>
            </a:r>
            <a:r>
              <a:rPr lang="zh-CN" altLang="en-US" sz="1400" dirty="0">
                <a:latin typeface="微软雅黑" panose="020B0503020204020204" pitchFamily="34" charset="-122"/>
                <a:ea typeface="微软雅黑" panose="020B0503020204020204" pitchFamily="34" charset="-122"/>
              </a:rPr>
              <a:t>工程量清单项目及计算规则；</a:t>
            </a:r>
          </a:p>
          <a:p>
            <a:pPr algn="just" eaLnBrk="1" hangingPunct="1">
              <a:lnSpc>
                <a:spcPct val="120000"/>
              </a:lnSpc>
            </a:pPr>
            <a:r>
              <a:rPr lang="zh-CN" altLang="en-US" sz="1400" dirty="0">
                <a:latin typeface="微软雅黑" panose="020B0503020204020204" pitchFamily="34" charset="-122"/>
                <a:ea typeface="微软雅黑" panose="020B0503020204020204" pitchFamily="34" charset="-122"/>
              </a:rPr>
              <a:t>       附录</a:t>
            </a:r>
            <a:r>
              <a:rPr lang="en-US" altLang="zh-CN" sz="1400" dirty="0">
                <a:latin typeface="微软雅黑" panose="020B0503020204020204" pitchFamily="34" charset="-122"/>
                <a:ea typeface="微软雅黑" panose="020B0503020204020204" pitchFamily="34" charset="-122"/>
              </a:rPr>
              <a:t>B</a:t>
            </a:r>
            <a:r>
              <a:rPr lang="zh-CN" altLang="en-US" sz="1400" dirty="0">
                <a:solidFill>
                  <a:srgbClr val="FF0000"/>
                </a:solidFill>
                <a:latin typeface="微软雅黑" panose="020B0503020204020204" pitchFamily="34" charset="-122"/>
                <a:ea typeface="微软雅黑" panose="020B0503020204020204" pitchFamily="34" charset="-122"/>
              </a:rPr>
              <a:t>装饰装修工程</a:t>
            </a:r>
            <a:r>
              <a:rPr lang="zh-CN" altLang="en-US" sz="1400" dirty="0">
                <a:latin typeface="微软雅黑" panose="020B0503020204020204" pitchFamily="34" charset="-122"/>
                <a:ea typeface="微软雅黑" panose="020B0503020204020204" pitchFamily="34" charset="-122"/>
              </a:rPr>
              <a:t>工程量清单项目及计算规则；</a:t>
            </a:r>
          </a:p>
          <a:p>
            <a:pPr algn="just" eaLnBrk="1" hangingPunct="1">
              <a:lnSpc>
                <a:spcPct val="120000"/>
              </a:lnSpc>
            </a:pPr>
            <a:r>
              <a:rPr lang="zh-CN" altLang="en-US" sz="1400" dirty="0">
                <a:latin typeface="微软雅黑" panose="020B0503020204020204" pitchFamily="34" charset="-122"/>
                <a:ea typeface="微软雅黑" panose="020B0503020204020204" pitchFamily="34" charset="-122"/>
              </a:rPr>
              <a:t>       附录</a:t>
            </a:r>
            <a:r>
              <a:rPr lang="en-US" altLang="zh-CN" sz="1400" dirty="0">
                <a:latin typeface="微软雅黑" panose="020B0503020204020204" pitchFamily="34" charset="-122"/>
                <a:ea typeface="微软雅黑" panose="020B0503020204020204" pitchFamily="34" charset="-122"/>
              </a:rPr>
              <a:t>C</a:t>
            </a:r>
            <a:r>
              <a:rPr lang="zh-CN" altLang="en-US" sz="1400" dirty="0">
                <a:solidFill>
                  <a:srgbClr val="FF0000"/>
                </a:solidFill>
                <a:latin typeface="微软雅黑" panose="020B0503020204020204" pitchFamily="34" charset="-122"/>
                <a:ea typeface="微软雅黑" panose="020B0503020204020204" pitchFamily="34" charset="-122"/>
              </a:rPr>
              <a:t>安装工程</a:t>
            </a:r>
            <a:r>
              <a:rPr lang="zh-CN" altLang="en-US" sz="1400" dirty="0">
                <a:latin typeface="微软雅黑" panose="020B0503020204020204" pitchFamily="34" charset="-122"/>
                <a:ea typeface="微软雅黑" panose="020B0503020204020204" pitchFamily="34" charset="-122"/>
              </a:rPr>
              <a:t>工程量清单项目及计算规则；</a:t>
            </a:r>
          </a:p>
          <a:p>
            <a:pPr algn="just" eaLnBrk="1" hangingPunct="1">
              <a:lnSpc>
                <a:spcPct val="120000"/>
              </a:lnSpc>
            </a:pPr>
            <a:r>
              <a:rPr lang="zh-CN" altLang="en-US" sz="1400" dirty="0">
                <a:latin typeface="微软雅黑" panose="020B0503020204020204" pitchFamily="34" charset="-122"/>
                <a:ea typeface="微软雅黑" panose="020B0503020204020204" pitchFamily="34" charset="-122"/>
              </a:rPr>
              <a:t>       附录</a:t>
            </a:r>
            <a:r>
              <a:rPr lang="en-US" altLang="zh-CN" sz="1400" dirty="0">
                <a:latin typeface="微软雅黑" panose="020B0503020204020204" pitchFamily="34" charset="-122"/>
                <a:ea typeface="微软雅黑" panose="020B0503020204020204" pitchFamily="34" charset="-122"/>
              </a:rPr>
              <a:t>D</a:t>
            </a:r>
            <a:r>
              <a:rPr lang="zh-CN" altLang="en-US" sz="1400" dirty="0">
                <a:solidFill>
                  <a:srgbClr val="FF0000"/>
                </a:solidFill>
                <a:latin typeface="微软雅黑" panose="020B0503020204020204" pitchFamily="34" charset="-122"/>
                <a:ea typeface="微软雅黑" panose="020B0503020204020204" pitchFamily="34" charset="-122"/>
              </a:rPr>
              <a:t>市政工程</a:t>
            </a:r>
            <a:r>
              <a:rPr lang="zh-CN" altLang="en-US" sz="1400" dirty="0">
                <a:latin typeface="微软雅黑" panose="020B0503020204020204" pitchFamily="34" charset="-122"/>
                <a:ea typeface="微软雅黑" panose="020B0503020204020204" pitchFamily="34" charset="-122"/>
              </a:rPr>
              <a:t>工程量清单项目及计算规则；</a:t>
            </a:r>
          </a:p>
          <a:p>
            <a:pPr algn="just" eaLnBrk="1" hangingPunct="1">
              <a:lnSpc>
                <a:spcPct val="120000"/>
              </a:lnSpc>
            </a:pPr>
            <a:r>
              <a:rPr lang="zh-CN" altLang="en-US" sz="1400" dirty="0">
                <a:latin typeface="微软雅黑" panose="020B0503020204020204" pitchFamily="34" charset="-122"/>
                <a:ea typeface="微软雅黑" panose="020B0503020204020204" pitchFamily="34" charset="-122"/>
              </a:rPr>
              <a:t>       附录</a:t>
            </a:r>
            <a:r>
              <a:rPr lang="en-US" altLang="zh-CN" sz="1400" dirty="0">
                <a:latin typeface="微软雅黑" panose="020B0503020204020204" pitchFamily="34" charset="-122"/>
                <a:ea typeface="微软雅黑" panose="020B0503020204020204" pitchFamily="34" charset="-122"/>
              </a:rPr>
              <a:t>E</a:t>
            </a:r>
            <a:r>
              <a:rPr lang="zh-CN" altLang="en-US" sz="1400" dirty="0">
                <a:solidFill>
                  <a:srgbClr val="FF0000"/>
                </a:solidFill>
                <a:latin typeface="微软雅黑" panose="020B0503020204020204" pitchFamily="34" charset="-122"/>
                <a:ea typeface="微软雅黑" panose="020B0503020204020204" pitchFamily="34" charset="-122"/>
              </a:rPr>
              <a:t>园林绿化工程</a:t>
            </a:r>
            <a:r>
              <a:rPr lang="zh-CN" altLang="en-US" sz="1400" dirty="0">
                <a:latin typeface="微软雅黑" panose="020B0503020204020204" pitchFamily="34" charset="-122"/>
                <a:ea typeface="微软雅黑" panose="020B0503020204020204" pitchFamily="34" charset="-122"/>
              </a:rPr>
              <a:t>工程量清单项目及计算规则；</a:t>
            </a:r>
            <a:endParaRPr lang="en-US" altLang="zh-CN" sz="1400" dirty="0">
              <a:latin typeface="微软雅黑" panose="020B0503020204020204" pitchFamily="34" charset="-122"/>
              <a:ea typeface="微软雅黑" panose="020B0503020204020204" pitchFamily="34" charset="-122"/>
            </a:endParaRPr>
          </a:p>
          <a:p>
            <a:pPr algn="just" eaLnBrk="1" hangingPunct="1">
              <a:lnSpc>
                <a:spcPct val="12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附件</a:t>
            </a:r>
            <a:r>
              <a:rPr lang="en-US" altLang="zh-CN" sz="1400" dirty="0">
                <a:latin typeface="微软雅黑" panose="020B0503020204020204" pitchFamily="34" charset="-122"/>
                <a:ea typeface="微软雅黑" panose="020B0503020204020204" pitchFamily="34" charset="-122"/>
              </a:rPr>
              <a:t>F</a:t>
            </a:r>
            <a:r>
              <a:rPr lang="zh-CN" altLang="en-US" sz="1400" dirty="0">
                <a:solidFill>
                  <a:srgbClr val="FF0000"/>
                </a:solidFill>
                <a:latin typeface="微软雅黑" panose="020B0503020204020204" pitchFamily="34" charset="-122"/>
                <a:ea typeface="微软雅黑" panose="020B0503020204020204" pitchFamily="34" charset="-122"/>
              </a:rPr>
              <a:t>矿山工程</a:t>
            </a:r>
            <a:r>
              <a:rPr lang="zh-CN" altLang="en-US" sz="1400" dirty="0">
                <a:latin typeface="微软雅黑" panose="020B0503020204020204" pitchFamily="34" charset="-122"/>
                <a:ea typeface="微软雅黑" panose="020B0503020204020204" pitchFamily="34" charset="-122"/>
              </a:rPr>
              <a:t>工程量清单项目及计算规则。</a:t>
            </a:r>
            <a:endParaRPr lang="en-US" altLang="zh-CN" sz="1400" dirty="0">
              <a:latin typeface="微软雅黑" panose="020B0503020204020204" pitchFamily="34" charset="-122"/>
              <a:ea typeface="微软雅黑" panose="020B0503020204020204" pitchFamily="34" charset="-122"/>
            </a:endParaRPr>
          </a:p>
          <a:p>
            <a:pPr algn="just" eaLnBrk="1" hangingPunct="1">
              <a:lnSpc>
                <a:spcPct val="12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附录中包括项目编码、项目名称、项目特征、计量单位、工程量计算规则和工程内容，其中</a:t>
            </a:r>
            <a:r>
              <a:rPr lang="zh-CN" altLang="en-US" sz="1400" dirty="0">
                <a:solidFill>
                  <a:srgbClr val="FF5050"/>
                </a:solidFill>
                <a:latin typeface="微软雅黑" panose="020B0503020204020204" pitchFamily="34" charset="-122"/>
                <a:ea typeface="微软雅黑" panose="020B0503020204020204" pitchFamily="34" charset="-122"/>
              </a:rPr>
              <a:t>项目编码、项目名称、计量单位、工程量计算规则、项目特征</a:t>
            </a:r>
            <a:r>
              <a:rPr lang="zh-CN" altLang="en-US" sz="1400" dirty="0">
                <a:latin typeface="微软雅黑" panose="020B0503020204020204" pitchFamily="34" charset="-122"/>
                <a:ea typeface="微软雅黑" panose="020B0503020204020204" pitchFamily="34" charset="-122"/>
              </a:rPr>
              <a:t>作为</a:t>
            </a:r>
            <a:r>
              <a:rPr lang="zh-CN" altLang="en-US" sz="1400" dirty="0">
                <a:solidFill>
                  <a:srgbClr val="FF0000"/>
                </a:solidFill>
                <a:latin typeface="微软雅黑" panose="020B0503020204020204" pitchFamily="34" charset="-122"/>
                <a:ea typeface="微软雅黑" panose="020B0503020204020204" pitchFamily="34" charset="-122"/>
              </a:rPr>
              <a:t>五统一</a:t>
            </a:r>
            <a:r>
              <a:rPr lang="zh-CN" altLang="en-US" sz="1400" dirty="0">
                <a:latin typeface="微软雅黑" panose="020B0503020204020204" pitchFamily="34" charset="-122"/>
                <a:ea typeface="微软雅黑" panose="020B0503020204020204" pitchFamily="34" charset="-122"/>
              </a:rPr>
              <a:t>的内容，要求招标人在编制工程量清单时必须执行的部分。</a:t>
            </a:r>
          </a:p>
        </p:txBody>
      </p:sp>
    </p:spTree>
    <p:extLst>
      <p:ext uri="{BB962C8B-B14F-4D97-AF65-F5344CB8AC3E}">
        <p14:creationId xmlns:p14="http://schemas.microsoft.com/office/powerpoint/2010/main" val="22224579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3176575"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工程造价相关知识</a:t>
            </a:r>
            <a:endParaRPr lang="zh-CN" altLang="en-US" b="1" dirty="0">
              <a:solidFill>
                <a:srgbClr val="0080CB"/>
              </a:solidFill>
              <a:latin typeface="微软雅黑" pitchFamily="34" charset="-122"/>
              <a:ea typeface="微软雅黑" pitchFamily="34" charset="-122"/>
              <a:cs typeface="+mn-ea"/>
            </a:endParaRPr>
          </a:p>
        </p:txBody>
      </p:sp>
      <p:sp>
        <p:nvSpPr>
          <p:cNvPr id="3" name="矩形 1"/>
          <p:cNvSpPr>
            <a:spLocks noChangeArrowheads="1"/>
          </p:cNvSpPr>
          <p:nvPr/>
        </p:nvSpPr>
        <p:spPr bwMode="auto">
          <a:xfrm>
            <a:off x="259440" y="707546"/>
            <a:ext cx="82867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项目编码</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smtClean="0">
              <a:latin typeface="微软雅黑" panose="020B0503020204020204" pitchFamily="34" charset="-122"/>
              <a:ea typeface="微软雅黑" panose="020B0503020204020204" pitchFamily="34" charset="-122"/>
            </a:endParaRPr>
          </a:p>
          <a:p>
            <a:pPr eaLnBrk="1" hangingPunct="1"/>
            <a:endParaRPr lang="en-US" altLang="zh-CN" sz="1400" b="1" dirty="0">
              <a:latin typeface="微软雅黑" panose="020B0503020204020204" pitchFamily="34" charset="-122"/>
              <a:ea typeface="微软雅黑" panose="020B0503020204020204" pitchFamily="34" charset="-122"/>
            </a:endParaRPr>
          </a:p>
          <a:p>
            <a:pPr eaLnBrk="1" hangingPunct="1"/>
            <a:r>
              <a:rPr lang="zh-CN" altLang="en-US" sz="1400" dirty="0">
                <a:latin typeface="微软雅黑" panose="020B0503020204020204" pitchFamily="34" charset="-122"/>
                <a:ea typeface="微软雅黑" panose="020B0503020204020204" pitchFamily="34" charset="-122"/>
              </a:rPr>
              <a:t>项目编码以</a:t>
            </a:r>
            <a:r>
              <a:rPr lang="zh-CN" altLang="en-US" sz="1400" dirty="0">
                <a:solidFill>
                  <a:srgbClr val="FF0000"/>
                </a:solidFill>
                <a:latin typeface="微软雅黑" panose="020B0503020204020204" pitchFamily="34" charset="-122"/>
                <a:ea typeface="微软雅黑" panose="020B0503020204020204" pitchFamily="34" charset="-122"/>
              </a:rPr>
              <a:t>五级</a:t>
            </a:r>
            <a:r>
              <a:rPr lang="zh-CN" altLang="en-US" sz="1400" dirty="0">
                <a:latin typeface="微软雅黑" panose="020B0503020204020204" pitchFamily="34" charset="-122"/>
                <a:ea typeface="微软雅黑" panose="020B0503020204020204" pitchFamily="34" charset="-122"/>
              </a:rPr>
              <a:t>编码设置，用</a:t>
            </a:r>
            <a:r>
              <a:rPr lang="zh-CN" altLang="en-US" sz="1400" dirty="0">
                <a:solidFill>
                  <a:srgbClr val="FF0000"/>
                </a:solidFill>
                <a:latin typeface="微软雅黑" panose="020B0503020204020204" pitchFamily="34" charset="-122"/>
                <a:ea typeface="微软雅黑" panose="020B0503020204020204" pitchFamily="34" charset="-122"/>
              </a:rPr>
              <a:t>十二位</a:t>
            </a:r>
            <a:r>
              <a:rPr lang="zh-CN" altLang="en-US" sz="1400" dirty="0">
                <a:latin typeface="微软雅黑" panose="020B0503020204020204" pitchFamily="34" charset="-122"/>
                <a:ea typeface="微软雅黑" panose="020B0503020204020204" pitchFamily="34" charset="-122"/>
              </a:rPr>
              <a:t>阿拉伯数字表示，其中，一、二、三、四级编码</a:t>
            </a:r>
            <a:r>
              <a:rPr lang="zh-CN" altLang="en-US" sz="1400" dirty="0">
                <a:solidFill>
                  <a:srgbClr val="FF0000"/>
                </a:solidFill>
                <a:latin typeface="微软雅黑" panose="020B0503020204020204" pitchFamily="34" charset="-122"/>
                <a:ea typeface="微软雅黑" panose="020B0503020204020204" pitchFamily="34" charset="-122"/>
              </a:rPr>
              <a:t>全国统一</a:t>
            </a:r>
            <a:r>
              <a:rPr lang="zh-CN" altLang="en-US" sz="1400" dirty="0">
                <a:latin typeface="微软雅黑" panose="020B0503020204020204" pitchFamily="34" charset="-122"/>
                <a:ea typeface="微软雅黑" panose="020B0503020204020204" pitchFamily="34" charset="-122"/>
              </a:rPr>
              <a:t>，第五级编码由工程量</a:t>
            </a:r>
            <a:r>
              <a:rPr lang="zh-CN" altLang="en-US" sz="1400" dirty="0">
                <a:solidFill>
                  <a:srgbClr val="FF0000"/>
                </a:solidFill>
                <a:latin typeface="微软雅黑" panose="020B0503020204020204" pitchFamily="34" charset="-122"/>
                <a:ea typeface="微软雅黑" panose="020B0503020204020204" pitchFamily="34" charset="-122"/>
              </a:rPr>
              <a:t>清单编制人</a:t>
            </a:r>
            <a:r>
              <a:rPr lang="zh-CN" altLang="en-US" sz="1400" dirty="0">
                <a:latin typeface="微软雅黑" panose="020B0503020204020204" pitchFamily="34" charset="-122"/>
                <a:ea typeface="微软雅黑" panose="020B0503020204020204" pitchFamily="34" charset="-122"/>
              </a:rPr>
              <a:t>区分具体工程的清单项目特征而分别编码。</a:t>
            </a:r>
          </a:p>
          <a:p>
            <a:pPr eaLnBrk="1" hangingPunct="1"/>
            <a:r>
              <a:rPr lang="zh-CN" altLang="en-US" sz="1400" dirty="0">
                <a:latin typeface="微软雅黑" panose="020B0503020204020204" pitchFamily="34" charset="-122"/>
                <a:ea typeface="微软雅黑" panose="020B0503020204020204" pitchFamily="34" charset="-122"/>
              </a:rPr>
              <a:t>例：</a:t>
            </a:r>
            <a:r>
              <a:rPr lang="en-US" altLang="zh-CN" sz="1400" dirty="0">
                <a:latin typeface="微软雅黑" panose="020B0503020204020204" pitchFamily="34" charset="-122"/>
                <a:ea typeface="微软雅黑" panose="020B0503020204020204" pitchFamily="34" charset="-122"/>
              </a:rPr>
              <a:t>01    03    02      001  ***   </a:t>
            </a:r>
            <a:r>
              <a:rPr lang="zh-CN" altLang="en-US" sz="1400" dirty="0">
                <a:latin typeface="微软雅黑" panose="020B0503020204020204" pitchFamily="34" charset="-122"/>
                <a:ea typeface="微软雅黑" panose="020B0503020204020204" pitchFamily="34" charset="-122"/>
              </a:rPr>
              <a:t>（实心砖墙）</a:t>
            </a:r>
          </a:p>
          <a:p>
            <a:pPr eaLnBrk="1" hangingPunct="1"/>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一    二    三      四    五</a:t>
            </a:r>
          </a:p>
          <a:p>
            <a:pPr eaLnBrk="1" hangingPunct="1"/>
            <a:r>
              <a:rPr lang="en-US" altLang="zh-CN" sz="1400" dirty="0">
                <a:latin typeface="微软雅黑" panose="020B0503020204020204" pitchFamily="34" charset="-122"/>
                <a:ea typeface="微软雅黑" panose="020B0503020204020204" pitchFamily="34" charset="-122"/>
              </a:rPr>
              <a:t>                             002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3/4</a:t>
            </a:r>
            <a:r>
              <a:rPr lang="zh-CN" altLang="en-US" sz="1400" dirty="0">
                <a:latin typeface="微软雅黑" panose="020B0503020204020204" pitchFamily="34" charset="-122"/>
                <a:ea typeface="微软雅黑" panose="020B0503020204020204" pitchFamily="34" charset="-122"/>
              </a:rPr>
              <a:t>清水墙 </a:t>
            </a:r>
            <a:r>
              <a:rPr lang="en-US" altLang="zh-CN" sz="1400" dirty="0">
                <a:latin typeface="微软雅黑" panose="020B0503020204020204" pitchFamily="34" charset="-122"/>
                <a:ea typeface="微软雅黑" panose="020B0503020204020204" pitchFamily="34" charset="-122"/>
              </a:rPr>
              <a:t>(</a:t>
            </a:r>
            <a:r>
              <a:rPr lang="zh-CN" altLang="en-US" sz="1400" dirty="0">
                <a:solidFill>
                  <a:srgbClr val="FF3300"/>
                </a:solidFill>
                <a:latin typeface="微软雅黑" panose="020B0503020204020204" pitchFamily="34" charset="-122"/>
                <a:ea typeface="微软雅黑" panose="020B0503020204020204" pitchFamily="34" charset="-122"/>
              </a:rPr>
              <a:t>流水码</a:t>
            </a:r>
            <a:r>
              <a:rPr lang="en-US" altLang="zh-CN" sz="1400" dirty="0">
                <a:latin typeface="微软雅黑" panose="020B0503020204020204" pitchFamily="34" charset="-122"/>
                <a:ea typeface="微软雅黑" panose="020B0503020204020204" pitchFamily="34" charset="-122"/>
              </a:rPr>
              <a:t>)</a:t>
            </a:r>
          </a:p>
          <a:p>
            <a:pPr eaLnBrk="1" hangingPunct="1"/>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001</a:t>
            </a:r>
            <a:r>
              <a:rPr lang="zh-CN" altLang="en-US" sz="1400" dirty="0">
                <a:latin typeface="微软雅黑" panose="020B0503020204020204" pitchFamily="34" charset="-122"/>
                <a:ea typeface="微软雅黑" panose="020B0503020204020204" pitchFamily="34" charset="-122"/>
              </a:rPr>
              <a:t>表示砖墙（</a:t>
            </a:r>
            <a:r>
              <a:rPr lang="zh-CN" altLang="en-US" sz="1400" dirty="0">
                <a:solidFill>
                  <a:srgbClr val="FF3300"/>
                </a:solidFill>
                <a:latin typeface="微软雅黑" panose="020B0503020204020204" pitchFamily="34" charset="-122"/>
                <a:ea typeface="微软雅黑" panose="020B0503020204020204" pitchFamily="34" charset="-122"/>
              </a:rPr>
              <a:t>分部</a:t>
            </a:r>
            <a:r>
              <a:rPr lang="zh-CN" altLang="en-US" sz="1400" dirty="0">
                <a:latin typeface="微软雅黑" panose="020B0503020204020204" pitchFamily="34" charset="-122"/>
                <a:ea typeface="微软雅黑" panose="020B0503020204020204" pitchFamily="34" charset="-122"/>
              </a:rPr>
              <a:t>）</a:t>
            </a:r>
          </a:p>
          <a:p>
            <a:pPr eaLnBrk="1" hangingPunct="1"/>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02</a:t>
            </a:r>
            <a:r>
              <a:rPr lang="zh-CN" altLang="en-US" sz="1400" dirty="0">
                <a:latin typeface="微软雅黑" panose="020B0503020204020204" pitchFamily="34" charset="-122"/>
                <a:ea typeface="微软雅黑" panose="020B0503020204020204" pitchFamily="34" charset="-122"/>
              </a:rPr>
              <a:t>表示砖砌体（</a:t>
            </a:r>
            <a:r>
              <a:rPr lang="zh-CN" altLang="en-US" sz="1400" dirty="0">
                <a:solidFill>
                  <a:srgbClr val="FF3300"/>
                </a:solidFill>
                <a:latin typeface="微软雅黑" panose="020B0503020204020204" pitchFamily="34" charset="-122"/>
                <a:ea typeface="微软雅黑" panose="020B0503020204020204" pitchFamily="34" charset="-122"/>
              </a:rPr>
              <a:t>节</a:t>
            </a:r>
            <a:r>
              <a:rPr lang="zh-CN" altLang="en-US" sz="1400" dirty="0">
                <a:latin typeface="微软雅黑" panose="020B0503020204020204" pitchFamily="34" charset="-122"/>
                <a:ea typeface="微软雅黑" panose="020B0503020204020204" pitchFamily="34" charset="-122"/>
              </a:rPr>
              <a:t>）</a:t>
            </a:r>
          </a:p>
          <a:p>
            <a:pPr eaLnBrk="1" hangingPunct="1"/>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03</a:t>
            </a:r>
            <a:r>
              <a:rPr lang="zh-CN" altLang="en-US" sz="1400" dirty="0">
                <a:latin typeface="微软雅黑" panose="020B0503020204020204" pitchFamily="34" charset="-122"/>
                <a:ea typeface="微软雅黑" panose="020B0503020204020204" pitchFamily="34" charset="-122"/>
              </a:rPr>
              <a:t>表示砌筑工程 （</a:t>
            </a:r>
            <a:r>
              <a:rPr lang="zh-CN" altLang="en-US" sz="1400" dirty="0">
                <a:solidFill>
                  <a:srgbClr val="FF3300"/>
                </a:solidFill>
                <a:latin typeface="微软雅黑" panose="020B0503020204020204" pitchFamily="34" charset="-122"/>
                <a:ea typeface="微软雅黑" panose="020B0503020204020204" pitchFamily="34" charset="-122"/>
              </a:rPr>
              <a:t>章</a:t>
            </a:r>
            <a:r>
              <a:rPr lang="zh-CN" altLang="en-US" sz="1400" dirty="0">
                <a:latin typeface="微软雅黑" panose="020B0503020204020204" pitchFamily="34" charset="-122"/>
                <a:ea typeface="微软雅黑" panose="020B0503020204020204" pitchFamily="34" charset="-122"/>
              </a:rPr>
              <a:t>）</a:t>
            </a:r>
          </a:p>
          <a:p>
            <a:pPr eaLnBrk="1" hangingPunct="1"/>
            <a:r>
              <a:rPr lang="zh-CN" altLang="en-US" sz="1400"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01</a:t>
            </a:r>
            <a:r>
              <a:rPr lang="zh-CN" altLang="en-US" sz="1400" dirty="0">
                <a:latin typeface="微软雅黑" panose="020B0503020204020204" pitchFamily="34" charset="-122"/>
                <a:ea typeface="微软雅黑" panose="020B0503020204020204" pitchFamily="34" charset="-122"/>
              </a:rPr>
              <a:t>表示建筑工程 （</a:t>
            </a:r>
            <a:r>
              <a:rPr lang="zh-CN" altLang="en-US" sz="1400" dirty="0">
                <a:solidFill>
                  <a:srgbClr val="FF3300"/>
                </a:solidFill>
                <a:latin typeface="微软雅黑" panose="020B0503020204020204" pitchFamily="34" charset="-122"/>
                <a:ea typeface="微软雅黑" panose="020B0503020204020204" pitchFamily="34" charset="-122"/>
              </a:rPr>
              <a:t>专业</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eaLnBrk="1" hangingPunct="1"/>
            <a:endParaRPr lang="en-US" altLang="zh-CN" sz="1400" dirty="0">
              <a:latin typeface="微软雅黑" panose="020B0503020204020204" pitchFamily="34" charset="-122"/>
              <a:ea typeface="微软雅黑" panose="020B0503020204020204" pitchFamily="34" charset="-122"/>
            </a:endParaRPr>
          </a:p>
          <a:p>
            <a:pPr eaLnBrk="1" hangingPunct="1"/>
            <a:r>
              <a:rPr lang="zh-CN" altLang="en-US" sz="1400" dirty="0" smtClean="0">
                <a:solidFill>
                  <a:srgbClr val="FF0000"/>
                </a:solidFill>
                <a:latin typeface="微软雅黑" panose="020B0503020204020204" pitchFamily="34" charset="-122"/>
                <a:ea typeface="微软雅黑" panose="020B0503020204020204" pitchFamily="34" charset="-122"/>
              </a:rPr>
              <a:t>在一个项目工程中，清单编码具有唯一性</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eaLnBrk="1" hangingPunct="1"/>
            <a:r>
              <a:rPr lang="zh-CN" altLang="en-US" sz="1400" dirty="0" smtClean="0">
                <a:latin typeface="微软雅黑" panose="020B0503020204020204" pitchFamily="34" charset="-122"/>
                <a:ea typeface="微软雅黑" panose="020B0503020204020204" pitchFamily="34" charset="-122"/>
              </a:rPr>
              <a:t>清单前</a:t>
            </a:r>
            <a:r>
              <a:rPr lang="en-US" altLang="zh-CN" sz="1400" dirty="0" smtClean="0">
                <a:latin typeface="微软雅黑" panose="020B0503020204020204" pitchFamily="34" charset="-122"/>
                <a:ea typeface="微软雅黑" panose="020B0503020204020204" pitchFamily="34" charset="-122"/>
              </a:rPr>
              <a:t>9</a:t>
            </a:r>
            <a:r>
              <a:rPr lang="zh-CN" altLang="en-US" sz="1400" dirty="0" smtClean="0">
                <a:latin typeface="微软雅黑" panose="020B0503020204020204" pitchFamily="34" charset="-122"/>
                <a:ea typeface="微软雅黑" panose="020B0503020204020204" pitchFamily="34" charset="-122"/>
              </a:rPr>
              <a:t>位编码为固定，后三位可自行编辑；</a:t>
            </a:r>
            <a:endParaRPr lang="en-US" altLang="zh-CN" sz="1400" dirty="0" smtClean="0">
              <a:latin typeface="微软雅黑" panose="020B0503020204020204" pitchFamily="34" charset="-122"/>
              <a:ea typeface="微软雅黑" panose="020B0503020204020204" pitchFamily="34" charset="-122"/>
            </a:endParaRPr>
          </a:p>
          <a:p>
            <a:pPr eaLnBrk="1" hangingPunct="1"/>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914769"/>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3176575"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工程造价相关知识</a:t>
            </a:r>
            <a:endParaRPr lang="zh-CN" altLang="en-US" b="1" dirty="0">
              <a:solidFill>
                <a:srgbClr val="0080CB"/>
              </a:solidFill>
              <a:latin typeface="微软雅黑" pitchFamily="34" charset="-122"/>
              <a:ea typeface="微软雅黑" pitchFamily="34" charset="-122"/>
              <a:cs typeface="+mn-ea"/>
            </a:endParaRPr>
          </a:p>
        </p:txBody>
      </p:sp>
      <p:sp>
        <p:nvSpPr>
          <p:cNvPr id="3" name="矩形 1"/>
          <p:cNvSpPr>
            <a:spLocks noChangeArrowheads="1"/>
          </p:cNvSpPr>
          <p:nvPr/>
        </p:nvSpPr>
        <p:spPr bwMode="auto">
          <a:xfrm>
            <a:off x="240520" y="650166"/>
            <a:ext cx="8286750"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smtClean="0">
                <a:latin typeface="微软雅黑" panose="020B0503020204020204" pitchFamily="34" charset="-122"/>
                <a:ea typeface="微软雅黑" panose="020B0503020204020204" pitchFamily="34" charset="-122"/>
              </a:rPr>
              <a:t>什么是定额？</a:t>
            </a:r>
            <a:endParaRPr lang="en-US" altLang="zh-CN" sz="1400" b="1" dirty="0" smtClean="0">
              <a:latin typeface="微软雅黑" panose="020B0503020204020204" pitchFamily="34" charset="-122"/>
              <a:ea typeface="微软雅黑" panose="020B0503020204020204" pitchFamily="34" charset="-122"/>
            </a:endParaRPr>
          </a:p>
          <a:p>
            <a:pPr eaLnBrk="1" hangingPunct="1"/>
            <a:endParaRPr lang="en-US" altLang="zh-CN" sz="1400" b="1" dirty="0" smtClean="0">
              <a:latin typeface="微软雅黑" panose="020B0503020204020204" pitchFamily="34" charset="-122"/>
              <a:ea typeface="微软雅黑" panose="020B0503020204020204" pitchFamily="34" charset="-122"/>
            </a:endParaRPr>
          </a:p>
          <a:p>
            <a:pPr eaLnBrk="1" hangingPunct="1"/>
            <a:r>
              <a:rPr lang="zh-CN" altLang="en-US" sz="1400" b="1" dirty="0" smtClean="0">
                <a:latin typeface="微软雅黑" panose="020B0503020204020204" pitchFamily="34" charset="-122"/>
                <a:ea typeface="微软雅黑" panose="020B0503020204020204" pitchFamily="34" charset="-122"/>
              </a:rPr>
              <a:t>定额</a:t>
            </a:r>
            <a:r>
              <a:rPr lang="zh-CN" altLang="en-US" sz="1400" b="1" dirty="0">
                <a:latin typeface="微软雅黑" panose="020B0503020204020204" pitchFamily="34" charset="-122"/>
                <a:ea typeface="微软雅黑" panose="020B0503020204020204" pitchFamily="34" charset="-122"/>
              </a:rPr>
              <a:t>概念</a:t>
            </a:r>
            <a:r>
              <a:rPr lang="zh-CN" altLang="en-US" sz="1400" dirty="0">
                <a:latin typeface="微软雅黑" panose="020B0503020204020204" pitchFamily="34" charset="-122"/>
                <a:ea typeface="微软雅黑" panose="020B0503020204020204" pitchFamily="34" charset="-122"/>
              </a:rPr>
              <a:t>：它是指在一定时期、一定生产条件下，采用</a:t>
            </a:r>
            <a:r>
              <a:rPr lang="zh-CN" altLang="en-US" sz="1400" dirty="0">
                <a:solidFill>
                  <a:srgbClr val="FF0000"/>
                </a:solidFill>
                <a:latin typeface="微软雅黑" panose="020B0503020204020204" pitchFamily="34" charset="-122"/>
                <a:ea typeface="微软雅黑" panose="020B0503020204020204" pitchFamily="34" charset="-122"/>
              </a:rPr>
              <a:t>科学的方法</a:t>
            </a:r>
            <a:r>
              <a:rPr lang="zh-CN" altLang="en-US" sz="1400" dirty="0">
                <a:latin typeface="微软雅黑" panose="020B0503020204020204" pitchFamily="34" charset="-122"/>
                <a:ea typeface="微软雅黑" panose="020B0503020204020204" pitchFamily="34" charset="-122"/>
              </a:rPr>
              <a:t>，规定出完成一定</a:t>
            </a:r>
            <a:r>
              <a:rPr lang="zh-CN" altLang="en-US" sz="1400" dirty="0">
                <a:solidFill>
                  <a:srgbClr val="FF0000"/>
                </a:solidFill>
                <a:latin typeface="微软雅黑" panose="020B0503020204020204" pitchFamily="34" charset="-122"/>
                <a:ea typeface="微软雅黑" panose="020B0503020204020204" pitchFamily="34" charset="-122"/>
              </a:rPr>
              <a:t>计量单位分项工程或子项工程</a:t>
            </a:r>
            <a:r>
              <a:rPr lang="zh-CN" altLang="en-US" sz="1400" dirty="0">
                <a:latin typeface="微软雅黑" panose="020B0503020204020204" pitchFamily="34" charset="-122"/>
                <a:ea typeface="微软雅黑" panose="020B0503020204020204" pitchFamily="34" charset="-122"/>
              </a:rPr>
              <a:t>所必需消耗的</a:t>
            </a:r>
            <a:r>
              <a:rPr lang="zh-CN" altLang="en-US" sz="1400" dirty="0">
                <a:solidFill>
                  <a:srgbClr val="FF0000"/>
                </a:solidFill>
                <a:latin typeface="微软雅黑" panose="020B0503020204020204" pitchFamily="34" charset="-122"/>
                <a:ea typeface="微软雅黑" panose="020B0503020204020204" pitchFamily="34" charset="-122"/>
              </a:rPr>
              <a:t>人工、材料、施工机械台班</a:t>
            </a:r>
            <a:r>
              <a:rPr lang="zh-CN" altLang="en-US" sz="1400" dirty="0">
                <a:latin typeface="微软雅黑" panose="020B0503020204020204" pitchFamily="34" charset="-122"/>
                <a:ea typeface="微软雅黑" panose="020B0503020204020204" pitchFamily="34" charset="-122"/>
              </a:rPr>
              <a:t>及其价值的</a:t>
            </a:r>
            <a:r>
              <a:rPr lang="zh-CN" altLang="en-US" sz="1400" dirty="0">
                <a:solidFill>
                  <a:srgbClr val="FF0000"/>
                </a:solidFill>
                <a:latin typeface="微软雅黑" panose="020B0503020204020204" pitchFamily="34" charset="-122"/>
                <a:ea typeface="微软雅黑" panose="020B0503020204020204" pitchFamily="34" charset="-122"/>
              </a:rPr>
              <a:t>数量标准</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eaLnBrk="1" hangingPunct="1">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它反映了一定的生产条件下，</a:t>
            </a:r>
            <a:r>
              <a:rPr lang="zh-CN" altLang="en-US" sz="1400" dirty="0">
                <a:solidFill>
                  <a:srgbClr val="FF0000"/>
                </a:solidFill>
                <a:latin typeface="微软雅黑" panose="020B0503020204020204" pitchFamily="34" charset="-122"/>
                <a:ea typeface="微软雅黑" panose="020B0503020204020204" pitchFamily="34" charset="-122"/>
              </a:rPr>
              <a:t>产品与消耗</a:t>
            </a:r>
            <a:r>
              <a:rPr lang="zh-CN" altLang="en-US" sz="1400" dirty="0">
                <a:latin typeface="微软雅黑" panose="020B0503020204020204" pitchFamily="34" charset="-122"/>
                <a:ea typeface="微软雅黑" panose="020B0503020204020204" pitchFamily="34" charset="-122"/>
              </a:rPr>
              <a:t>之间的关系。它不仅规定了科学的数量标准，而且还规定了相应分项工程的</a:t>
            </a:r>
            <a:r>
              <a:rPr lang="zh-CN" altLang="en-US" sz="1400" dirty="0">
                <a:solidFill>
                  <a:srgbClr val="FF0000"/>
                </a:solidFill>
                <a:latin typeface="微软雅黑" panose="020B0503020204020204" pitchFamily="34" charset="-122"/>
                <a:ea typeface="微软雅黑" panose="020B0503020204020204" pitchFamily="34" charset="-122"/>
              </a:rPr>
              <a:t>工作内容和工程内容</a:t>
            </a:r>
            <a:r>
              <a:rPr lang="zh-CN" altLang="en-US" sz="1400" dirty="0">
                <a:latin typeface="微软雅黑" panose="020B0503020204020204" pitchFamily="34" charset="-122"/>
                <a:ea typeface="微软雅黑" panose="020B0503020204020204" pitchFamily="34" charset="-122"/>
              </a:rPr>
              <a:t>，</a:t>
            </a:r>
            <a:r>
              <a:rPr lang="zh-CN" altLang="en-US" sz="1400" dirty="0">
                <a:solidFill>
                  <a:srgbClr val="FF0000"/>
                </a:solidFill>
                <a:latin typeface="微软雅黑" panose="020B0503020204020204" pitchFamily="34" charset="-122"/>
                <a:ea typeface="微软雅黑" panose="020B0503020204020204" pitchFamily="34" charset="-122"/>
              </a:rPr>
              <a:t>是编制建筑工程预算、确定工程造价的重要依据。</a:t>
            </a:r>
            <a:endParaRPr lang="en-US" altLang="zh-CN" sz="1400" dirty="0">
              <a:solidFill>
                <a:srgbClr val="FF0000"/>
              </a:solidFill>
              <a:latin typeface="微软雅黑" panose="020B0503020204020204" pitchFamily="34" charset="-122"/>
              <a:ea typeface="微软雅黑" panose="020B0503020204020204" pitchFamily="34" charset="-122"/>
            </a:endParaRPr>
          </a:p>
          <a:p>
            <a:pPr eaLnBrk="1" hangingPunct="1">
              <a:lnSpc>
                <a:spcPct val="150000"/>
              </a:lnSpc>
            </a:pPr>
            <a:r>
              <a:rPr lang="zh-CN" altLang="en-US" sz="1400" b="1" dirty="0">
                <a:latin typeface="微软雅黑" panose="020B0503020204020204" pitchFamily="34" charset="-122"/>
                <a:ea typeface="微软雅黑" panose="020B0503020204020204" pitchFamily="34" charset="-122"/>
              </a:rPr>
              <a:t>定额作用：</a:t>
            </a:r>
            <a:endParaRPr lang="en-US" altLang="zh-CN" sz="1400" b="1"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工程建设定额是工程项目编制计划的重要基础</a:t>
            </a:r>
            <a:endParaRPr lang="en-US" altLang="zh-CN" sz="1400" dirty="0">
              <a:latin typeface="微软雅黑" panose="020B0503020204020204" pitchFamily="34" charset="-122"/>
              <a:ea typeface="微软雅黑" panose="020B0503020204020204" pitchFamily="34" charset="-122"/>
            </a:endParaRPr>
          </a:p>
          <a:p>
            <a:pPr eaLnBrk="1" hangingPunct="1"/>
            <a:r>
              <a:rPr lang="zh-CN" altLang="en-US" sz="1400" dirty="0">
                <a:latin typeface="微软雅黑" panose="020B0503020204020204" pitchFamily="34" charset="-122"/>
                <a:ea typeface="微软雅黑" panose="020B0503020204020204" pitchFamily="34" charset="-122"/>
              </a:rPr>
              <a:t>计划编制中需要各种定额来作为计算</a:t>
            </a:r>
            <a:r>
              <a:rPr lang="zh-CN" altLang="en-US" sz="1400" dirty="0">
                <a:solidFill>
                  <a:srgbClr val="FF0000"/>
                </a:solidFill>
                <a:latin typeface="微软雅黑" panose="020B0503020204020204" pitchFamily="34" charset="-122"/>
                <a:ea typeface="微软雅黑" panose="020B0503020204020204" pitchFamily="34" charset="-122"/>
              </a:rPr>
              <a:t>人力、物力、财力</a:t>
            </a:r>
            <a:r>
              <a:rPr lang="zh-CN" altLang="en-US" sz="1400" dirty="0">
                <a:latin typeface="微软雅黑" panose="020B0503020204020204" pitchFamily="34" charset="-122"/>
                <a:ea typeface="微软雅黑" panose="020B0503020204020204" pitchFamily="34" charset="-122"/>
              </a:rPr>
              <a:t>等资源需求量的依据。</a:t>
            </a:r>
            <a:endParaRPr lang="en-US"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工程建设定额是确定工程造价的依据</a:t>
            </a:r>
            <a:endParaRPr lang="en-US" altLang="zh-CN" sz="1400" dirty="0">
              <a:latin typeface="微软雅黑" panose="020B0503020204020204" pitchFamily="34" charset="-122"/>
              <a:ea typeface="微软雅黑" panose="020B0503020204020204" pitchFamily="34" charset="-122"/>
            </a:endParaRPr>
          </a:p>
          <a:p>
            <a:pPr eaLnBrk="1" hangingPunct="1"/>
            <a:r>
              <a:rPr lang="zh-CN" altLang="en-US" sz="1400" dirty="0">
                <a:latin typeface="微软雅黑" panose="020B0503020204020204" pitchFamily="34" charset="-122"/>
                <a:ea typeface="微软雅黑" panose="020B0503020204020204" pitchFamily="34" charset="-122"/>
              </a:rPr>
              <a:t>劳动力、材料、机械设备的消耗量是根据定额计算出来的。</a:t>
            </a:r>
            <a:endParaRPr lang="en-US"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工程建设定额可以促进节约社会劳动和提高生产效率</a:t>
            </a:r>
            <a:endParaRPr lang="en-US" altLang="zh-CN" sz="1400" dirty="0">
              <a:latin typeface="微软雅黑" panose="020B0503020204020204" pitchFamily="34" charset="-122"/>
              <a:ea typeface="微软雅黑" panose="020B0503020204020204" pitchFamily="34" charset="-122"/>
            </a:endParaRPr>
          </a:p>
          <a:p>
            <a:pPr eaLnBrk="1" hangingPunct="1"/>
            <a:r>
              <a:rPr lang="zh-CN" altLang="en-US" sz="1400" dirty="0">
                <a:latin typeface="微软雅黑" panose="020B0503020204020204" pitchFamily="34" charset="-122"/>
                <a:ea typeface="微软雅黑" panose="020B0503020204020204" pitchFamily="34" charset="-122"/>
              </a:rPr>
              <a:t>敦促企业把社会劳动的消耗控制在合理的限度内</a:t>
            </a:r>
            <a:endParaRPr lang="en-US" altLang="zh-CN" sz="1400" dirty="0">
              <a:latin typeface="微软雅黑" panose="020B0503020204020204" pitchFamily="34" charset="-122"/>
              <a:ea typeface="微软雅黑" panose="020B0503020204020204" pitchFamily="34" charset="-122"/>
            </a:endParaRPr>
          </a:p>
          <a:p>
            <a:pPr eaLnBrk="1" hangingPunct="1"/>
            <a:r>
              <a:rPr lang="en-US" altLang="zh-CN" sz="1400" dirty="0">
                <a:latin typeface="微软雅黑" panose="020B0503020204020204" pitchFamily="34" charset="-122"/>
                <a:ea typeface="微软雅黑" panose="020B0503020204020204" pitchFamily="34" charset="-122"/>
              </a:rPr>
              <a:t>4.</a:t>
            </a:r>
            <a:r>
              <a:rPr lang="zh-CN" altLang="en-US" sz="1400" dirty="0">
                <a:latin typeface="微软雅黑" panose="020B0503020204020204" pitchFamily="34" charset="-122"/>
                <a:ea typeface="微软雅黑" panose="020B0503020204020204" pitchFamily="34" charset="-122"/>
              </a:rPr>
              <a:t>工程建设定额是组织和管理施工的</a:t>
            </a:r>
            <a:r>
              <a:rPr lang="zh-CN" altLang="en-US" sz="1400" dirty="0" smtClean="0">
                <a:latin typeface="微软雅黑" panose="020B0503020204020204" pitchFamily="34" charset="-122"/>
                <a:ea typeface="微软雅黑" panose="020B0503020204020204" pitchFamily="34" charset="-122"/>
              </a:rPr>
              <a:t>工具</a:t>
            </a:r>
            <a:endParaRPr lang="en-US" altLang="zh-CN" sz="1400" dirty="0">
              <a:latin typeface="微软雅黑" panose="020B0503020204020204" pitchFamily="34" charset="-122"/>
              <a:ea typeface="微软雅黑" panose="020B0503020204020204" pitchFamily="34" charset="-122"/>
            </a:endParaRPr>
          </a:p>
          <a:p>
            <a:pPr eaLnBrk="1" hangingPunct="1"/>
            <a:endParaRPr lang="en-US" altLang="zh-CN" sz="14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1400" dirty="0" smtClean="0">
                <a:solidFill>
                  <a:srgbClr val="FF0000"/>
                </a:solidFill>
                <a:latin typeface="微软雅黑" panose="020B0503020204020204" pitchFamily="34" charset="-122"/>
                <a:ea typeface="微软雅黑" panose="020B0503020204020204" pitchFamily="34" charset="-122"/>
              </a:rPr>
              <a:t>定额就是计算消耗量的，通过定额可分析出对应消耗的人材机数量，进而得到消耗费用。</a:t>
            </a:r>
            <a:endParaRPr lang="zh-CN" altLang="en-US" sz="1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06510274"/>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3176575"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工程造价相关知识</a:t>
            </a:r>
            <a:endParaRPr lang="zh-CN" altLang="en-US" b="1" dirty="0">
              <a:solidFill>
                <a:srgbClr val="0080CB"/>
              </a:solidFill>
              <a:latin typeface="微软雅黑" pitchFamily="34" charset="-122"/>
              <a:ea typeface="微软雅黑" pitchFamily="34" charset="-122"/>
              <a:cs typeface="+mn-ea"/>
            </a:endParaRPr>
          </a:p>
        </p:txBody>
      </p:sp>
      <p:sp>
        <p:nvSpPr>
          <p:cNvPr id="3" name="矩形 1"/>
          <p:cNvSpPr>
            <a:spLocks noChangeArrowheads="1"/>
          </p:cNvSpPr>
          <p:nvPr/>
        </p:nvSpPr>
        <p:spPr bwMode="auto">
          <a:xfrm>
            <a:off x="272052" y="700615"/>
            <a:ext cx="82867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dirty="0">
                <a:latin typeface="微软雅黑" panose="020B0503020204020204" pitchFamily="34" charset="-122"/>
                <a:ea typeface="微软雅黑" panose="020B0503020204020204" pitchFamily="34" charset="-122"/>
              </a:rPr>
              <a:t>综合单价</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eaLnBrk="1" hangingPunct="1"/>
            <a:endParaRPr lang="en-US" altLang="zh-CN" sz="1400" dirty="0">
              <a:latin typeface="微软雅黑" panose="020B0503020204020204" pitchFamily="34" charset="-122"/>
              <a:ea typeface="微软雅黑" panose="020B0503020204020204" pitchFamily="34" charset="-122"/>
            </a:endParaRPr>
          </a:p>
          <a:p>
            <a:pPr eaLnBrk="1" hangingPunct="1"/>
            <a:r>
              <a:rPr lang="en-US" altLang="zh-CN" sz="1400" b="1" dirty="0">
                <a:solidFill>
                  <a:srgbClr val="3333CC"/>
                </a:solidFill>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工程量清单计价</a:t>
            </a:r>
            <a:r>
              <a:rPr lang="zh-CN" altLang="en-US" sz="1400" dirty="0">
                <a:latin typeface="微软雅黑" panose="020B0503020204020204" pitchFamily="34" charset="-122"/>
                <a:ea typeface="微软雅黑" panose="020B0503020204020204" pitchFamily="34" charset="-122"/>
              </a:rPr>
              <a:t>采用</a:t>
            </a:r>
            <a:r>
              <a:rPr lang="zh-CN" altLang="en-US" sz="1400" dirty="0">
                <a:solidFill>
                  <a:srgbClr val="FF0000"/>
                </a:solidFill>
                <a:latin typeface="微软雅黑" panose="020B0503020204020204" pitchFamily="34" charset="-122"/>
                <a:ea typeface="微软雅黑" panose="020B0503020204020204" pitchFamily="34" charset="-122"/>
              </a:rPr>
              <a:t>综合单价</a:t>
            </a:r>
            <a:r>
              <a:rPr lang="zh-CN" altLang="en-US" sz="1400" dirty="0">
                <a:latin typeface="微软雅黑" panose="020B0503020204020204" pitchFamily="34" charset="-122"/>
                <a:ea typeface="微软雅黑" panose="020B0503020204020204" pitchFamily="34" charset="-122"/>
              </a:rPr>
              <a:t>计价</a:t>
            </a:r>
            <a:endParaRPr lang="en-US" altLang="zh-CN" sz="1400" dirty="0">
              <a:latin typeface="微软雅黑" panose="020B0503020204020204" pitchFamily="34" charset="-122"/>
              <a:ea typeface="微软雅黑" panose="020B0503020204020204" pitchFamily="34" charset="-122"/>
            </a:endParaRPr>
          </a:p>
          <a:p>
            <a:pPr eaLnBrk="1" hangingPunct="1"/>
            <a:r>
              <a:rPr lang="zh-CN" altLang="en-US" sz="1400"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综合单价</a:t>
            </a:r>
            <a:r>
              <a:rPr lang="zh-CN" altLang="en-US" sz="1400" dirty="0">
                <a:latin typeface="微软雅黑" panose="020B0503020204020204" pitchFamily="34" charset="-122"/>
                <a:ea typeface="微软雅黑" panose="020B0503020204020204" pitchFamily="34" charset="-122"/>
              </a:rPr>
              <a:t>是指完成规定计量单位项目所需的</a:t>
            </a:r>
            <a:r>
              <a:rPr lang="zh-CN" altLang="en-US" sz="1400" dirty="0">
                <a:solidFill>
                  <a:srgbClr val="FF0000"/>
                </a:solidFill>
                <a:latin typeface="微软雅黑" panose="020B0503020204020204" pitchFamily="34" charset="-122"/>
                <a:ea typeface="微软雅黑" panose="020B0503020204020204" pitchFamily="34" charset="-122"/>
              </a:rPr>
              <a:t>人</a:t>
            </a:r>
            <a:r>
              <a:rPr lang="zh-CN" altLang="en-US" sz="1400" dirty="0">
                <a:latin typeface="微软雅黑" panose="020B0503020204020204" pitchFamily="34" charset="-122"/>
                <a:ea typeface="微软雅黑" panose="020B0503020204020204" pitchFamily="34" charset="-122"/>
              </a:rPr>
              <a:t>工费、</a:t>
            </a:r>
            <a:r>
              <a:rPr lang="zh-CN" altLang="en-US" sz="1400" dirty="0">
                <a:solidFill>
                  <a:srgbClr val="FF0000"/>
                </a:solidFill>
                <a:latin typeface="微软雅黑" panose="020B0503020204020204" pitchFamily="34" charset="-122"/>
                <a:ea typeface="微软雅黑" panose="020B0503020204020204" pitchFamily="34" charset="-122"/>
              </a:rPr>
              <a:t>材     </a:t>
            </a:r>
            <a:r>
              <a:rPr lang="zh-CN" altLang="en-US" sz="1400" dirty="0">
                <a:latin typeface="微软雅黑" panose="020B0503020204020204" pitchFamily="34" charset="-122"/>
                <a:ea typeface="微软雅黑" panose="020B0503020204020204" pitchFamily="34" charset="-122"/>
              </a:rPr>
              <a:t>料费、</a:t>
            </a:r>
            <a:r>
              <a:rPr lang="zh-CN" altLang="en-US" sz="1400" dirty="0">
                <a:solidFill>
                  <a:srgbClr val="FF0000"/>
                </a:solidFill>
                <a:latin typeface="微软雅黑" panose="020B0503020204020204" pitchFamily="34" charset="-122"/>
                <a:ea typeface="微软雅黑" panose="020B0503020204020204" pitchFamily="34" charset="-122"/>
              </a:rPr>
              <a:t>机</a:t>
            </a:r>
            <a:r>
              <a:rPr lang="zh-CN" altLang="en-US" sz="1400" dirty="0">
                <a:latin typeface="微软雅黑" panose="020B0503020204020204" pitchFamily="34" charset="-122"/>
                <a:ea typeface="微软雅黑" panose="020B0503020204020204" pitchFamily="34" charset="-122"/>
              </a:rPr>
              <a:t>械使用费、</a:t>
            </a:r>
            <a:r>
              <a:rPr lang="zh-CN" altLang="en-US" sz="1400" dirty="0">
                <a:solidFill>
                  <a:srgbClr val="FF0000"/>
                </a:solidFill>
                <a:latin typeface="微软雅黑" panose="020B0503020204020204" pitchFamily="34" charset="-122"/>
                <a:ea typeface="微软雅黑" panose="020B0503020204020204" pitchFamily="34" charset="-122"/>
              </a:rPr>
              <a:t>管理费、利润</a:t>
            </a:r>
            <a:r>
              <a:rPr lang="zh-CN" altLang="en-US" sz="1400" dirty="0">
                <a:latin typeface="微软雅黑" panose="020B0503020204020204" pitchFamily="34" charset="-122"/>
                <a:ea typeface="微软雅黑" panose="020B0503020204020204" pitchFamily="34" charset="-122"/>
              </a:rPr>
              <a:t>，并考虑</a:t>
            </a:r>
            <a:r>
              <a:rPr lang="zh-CN" altLang="en-US" sz="1400" dirty="0">
                <a:solidFill>
                  <a:srgbClr val="FF0000"/>
                </a:solidFill>
                <a:latin typeface="微软雅黑" panose="020B0503020204020204" pitchFamily="34" charset="-122"/>
                <a:ea typeface="微软雅黑" panose="020B0503020204020204" pitchFamily="34" charset="-122"/>
              </a:rPr>
              <a:t>风险</a:t>
            </a:r>
            <a:r>
              <a:rPr lang="zh-CN" altLang="en-US" sz="1400" dirty="0">
                <a:latin typeface="微软雅黑" panose="020B0503020204020204" pitchFamily="34" charset="-122"/>
                <a:ea typeface="微软雅黑" panose="020B0503020204020204" pitchFamily="34" charset="-122"/>
              </a:rPr>
              <a:t>因素。</a:t>
            </a:r>
            <a:endParaRPr lang="en-US" altLang="zh-CN" sz="1400" dirty="0">
              <a:latin typeface="微软雅黑" panose="020B0503020204020204" pitchFamily="34" charset="-122"/>
              <a:ea typeface="微软雅黑" panose="020B0503020204020204" pitchFamily="34" charset="-122"/>
            </a:endParaRPr>
          </a:p>
          <a:p>
            <a:pPr eaLnBrk="1" hangingPunct="1"/>
            <a:endParaRPr lang="en-US" altLang="zh-CN" sz="1400" b="1" dirty="0">
              <a:latin typeface="微软雅黑" panose="020B0503020204020204" pitchFamily="34" charset="-122"/>
              <a:ea typeface="微软雅黑" panose="020B0503020204020204" pitchFamily="34" charset="-122"/>
            </a:endParaRPr>
          </a:p>
          <a:p>
            <a:pPr eaLnBrk="1" hangingPunct="1"/>
            <a:r>
              <a:rPr lang="zh-CN" altLang="en-US" sz="1400" b="1" dirty="0">
                <a:latin typeface="微软雅黑" panose="020B0503020204020204" pitchFamily="34" charset="-122"/>
                <a:ea typeface="微软雅黑" panose="020B0503020204020204" pitchFamily="34" charset="-122"/>
              </a:rPr>
              <a:t>为什么会出现综合单价？</a:t>
            </a:r>
            <a:endParaRPr lang="en-US" altLang="zh-CN" sz="1400" b="1" dirty="0">
              <a:latin typeface="微软雅黑" panose="020B0503020204020204" pitchFamily="34" charset="-122"/>
              <a:ea typeface="微软雅黑" panose="020B0503020204020204" pitchFamily="34" charset="-122"/>
            </a:endParaRPr>
          </a:p>
          <a:p>
            <a:pPr eaLnBrk="1" hangingPunct="1"/>
            <a:r>
              <a:rPr lang="zh-CN" altLang="en-US" sz="1400" dirty="0">
                <a:latin typeface="微软雅黑" panose="020B0503020204020204" pitchFamily="34" charset="-122"/>
                <a:ea typeface="微软雅黑" panose="020B0503020204020204" pitchFamily="34" charset="-122"/>
              </a:rPr>
              <a:t>便于对</a:t>
            </a:r>
            <a:r>
              <a:rPr lang="zh-CN" altLang="en-US" sz="1400" dirty="0">
                <a:solidFill>
                  <a:srgbClr val="FF0000"/>
                </a:solidFill>
                <a:latin typeface="微软雅黑" panose="020B0503020204020204" pitchFamily="34" charset="-122"/>
                <a:ea typeface="微软雅黑" panose="020B0503020204020204" pitchFamily="34" charset="-122"/>
              </a:rPr>
              <a:t>每一条</a:t>
            </a:r>
            <a:r>
              <a:rPr lang="zh-CN" altLang="en-US" sz="1400" dirty="0">
                <a:latin typeface="微软雅黑" panose="020B0503020204020204" pitchFamily="34" charset="-122"/>
                <a:ea typeface="微软雅黑" panose="020B0503020204020204" pitchFamily="34" charset="-122"/>
              </a:rPr>
              <a:t>清单进行</a:t>
            </a:r>
            <a:r>
              <a:rPr lang="zh-CN" altLang="en-US" sz="1400" dirty="0">
                <a:solidFill>
                  <a:srgbClr val="FF0000"/>
                </a:solidFill>
                <a:latin typeface="微软雅黑" panose="020B0503020204020204" pitchFamily="34" charset="-122"/>
                <a:ea typeface="微软雅黑" panose="020B0503020204020204" pitchFamily="34" charset="-122"/>
              </a:rPr>
              <a:t>调整企业管理费、利润</a:t>
            </a:r>
            <a:endParaRPr lang="en-US" altLang="zh-CN" sz="1400" dirty="0">
              <a:solidFill>
                <a:srgbClr val="FF0000"/>
              </a:solidFill>
              <a:latin typeface="微软雅黑" panose="020B0503020204020204" pitchFamily="34" charset="-122"/>
              <a:ea typeface="微软雅黑" panose="020B0503020204020204" pitchFamily="34" charset="-122"/>
            </a:endParaRPr>
          </a:p>
          <a:p>
            <a:pPr eaLnBrk="1" hangingPunct="1"/>
            <a:endParaRPr lang="en-US" altLang="zh-CN" sz="14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1400" b="1" dirty="0">
                <a:latin typeface="微软雅黑" panose="020B0503020204020204" pitchFamily="34" charset="-122"/>
                <a:ea typeface="微软雅黑" panose="020B0503020204020204" pitchFamily="34" charset="-122"/>
              </a:rPr>
              <a:t>总之：</a:t>
            </a:r>
            <a:r>
              <a:rPr lang="zh-CN" altLang="en-US" sz="1400" dirty="0">
                <a:latin typeface="微软雅黑" panose="020B0503020204020204" pitchFamily="34" charset="-122"/>
                <a:ea typeface="微软雅黑" panose="020B0503020204020204" pitchFamily="34" charset="-122"/>
              </a:rPr>
              <a:t>编制工程量清单是招标方的事，进行工程量清单计价是投标方的事</a:t>
            </a:r>
            <a:endParaRPr lang="en-US" altLang="zh-CN" sz="1400" dirty="0">
              <a:latin typeface="微软雅黑" panose="020B0503020204020204" pitchFamily="34" charset="-122"/>
              <a:ea typeface="微软雅黑" panose="020B0503020204020204" pitchFamily="34" charset="-122"/>
            </a:endParaRPr>
          </a:p>
          <a:p>
            <a:pPr algn="ctr" eaLnBrk="1" hangingPunct="1"/>
            <a:endParaRPr lang="en-US" altLang="zh-CN" sz="1400" dirty="0" smtClean="0">
              <a:latin typeface="微软雅黑" panose="020B0503020204020204" pitchFamily="34" charset="-122"/>
              <a:ea typeface="微软雅黑" panose="020B0503020204020204" pitchFamily="34" charset="-122"/>
            </a:endParaRPr>
          </a:p>
          <a:p>
            <a:pPr eaLnBrk="1" hangingPunct="1"/>
            <a:r>
              <a:rPr lang="zh-CN" altLang="en-US" sz="1400" b="1" dirty="0" smtClean="0">
                <a:latin typeface="微软雅黑" panose="020B0503020204020204" pitchFamily="34" charset="-122"/>
                <a:ea typeface="微软雅黑" panose="020B0503020204020204" pitchFamily="34" charset="-122"/>
              </a:rPr>
              <a:t>综合单价与单价的区别</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eaLnBrk="1" hangingPunct="1"/>
            <a:r>
              <a:rPr lang="zh-CN" altLang="en-US" sz="1400" dirty="0" smtClean="0">
                <a:latin typeface="微软雅黑" panose="020B0503020204020204" pitchFamily="34" charset="-122"/>
                <a:ea typeface="微软雅黑" panose="020B0503020204020204" pitchFamily="34" charset="-122"/>
              </a:rPr>
              <a:t>综合单价</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人</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材</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机</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管理费</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利润</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风险</a:t>
            </a:r>
            <a:endParaRPr lang="en-US" altLang="zh-CN" sz="1400" dirty="0" smtClean="0">
              <a:latin typeface="微软雅黑" panose="020B0503020204020204" pitchFamily="34" charset="-122"/>
              <a:ea typeface="微软雅黑" panose="020B0503020204020204" pitchFamily="34" charset="-122"/>
            </a:endParaRPr>
          </a:p>
          <a:p>
            <a:pPr eaLnBrk="1" hangingPunct="1"/>
            <a:endParaRPr lang="en-US" altLang="zh-CN" sz="1400" dirty="0">
              <a:latin typeface="微软雅黑" panose="020B0503020204020204" pitchFamily="34" charset="-122"/>
              <a:ea typeface="微软雅黑" panose="020B0503020204020204" pitchFamily="34" charset="-122"/>
            </a:endParaRPr>
          </a:p>
          <a:p>
            <a:pPr eaLnBrk="1" hangingPunct="1"/>
            <a:r>
              <a:rPr lang="zh-CN" altLang="en-US" sz="1400" dirty="0" smtClean="0">
                <a:latin typeface="微软雅黑" panose="020B0503020204020204" pitchFamily="34" charset="-122"/>
                <a:ea typeface="微软雅黑" panose="020B0503020204020204" pitchFamily="34" charset="-122"/>
              </a:rPr>
              <a:t>在计价软件中，清单单价</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工料机界面所有含量*价格之和</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7075448"/>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08800" y="1276252"/>
            <a:ext cx="4838184" cy="2215991"/>
          </a:xfrm>
          <a:prstGeom prst="rect">
            <a:avLst/>
          </a:prstGeom>
          <a:noFill/>
        </p:spPr>
        <p:txBody>
          <a:bodyPr wrap="none" rtlCol="0">
            <a:spAutoFit/>
          </a:bodyPr>
          <a:lstStyle/>
          <a:p>
            <a:r>
              <a:rPr kumimoji="1" lang="en-US" altLang="zh-CN" sz="13800" dirty="0">
                <a:solidFill>
                  <a:srgbClr val="00B0F0"/>
                </a:solidFill>
              </a:rPr>
              <a:t>THREE</a:t>
            </a:r>
            <a:endParaRPr kumimoji="1" lang="zh-CN" altLang="en-US" sz="13800" dirty="0">
              <a:solidFill>
                <a:srgbClr val="00B0F0"/>
              </a:solidFill>
            </a:endParaRPr>
          </a:p>
        </p:txBody>
      </p:sp>
      <p:sp>
        <p:nvSpPr>
          <p:cNvPr id="5" name="矩形 4"/>
          <p:cNvSpPr/>
          <p:nvPr/>
        </p:nvSpPr>
        <p:spPr>
          <a:xfrm>
            <a:off x="6127509" y="2612177"/>
            <a:ext cx="1620957" cy="523220"/>
          </a:xfrm>
          <a:prstGeom prst="rect">
            <a:avLst/>
          </a:prstGeom>
          <a:noFill/>
        </p:spPr>
        <p:txBody>
          <a:bodyPr wrap="none" rtlCol="0">
            <a:spAutoFit/>
          </a:bodyPr>
          <a:lstStyle/>
          <a:p>
            <a:r>
              <a:rPr kumimoji="1" lang="zh-CN" altLang="en-US" sz="2800" dirty="0" smtClean="0">
                <a:solidFill>
                  <a:srgbClr val="00B0F0"/>
                </a:solidFill>
                <a:latin typeface="Microsoft YaHei" charset="0"/>
                <a:ea typeface="Microsoft YaHei" charset="0"/>
                <a:cs typeface="Microsoft YaHei" charset="0"/>
              </a:rPr>
              <a:t>企业清单</a:t>
            </a:r>
            <a:endParaRPr kumimoji="1" lang="zh-CN" altLang="en-US" sz="2800" dirty="0">
              <a:solidFill>
                <a:srgbClr val="00B0F0"/>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352754639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2385140"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a:t>
            </a:r>
            <a:r>
              <a:rPr lang="en-US" altLang="zh-CN" b="1" dirty="0" smtClean="0">
                <a:solidFill>
                  <a:srgbClr val="0080CB"/>
                </a:solidFill>
                <a:latin typeface="微软雅黑" pitchFamily="34" charset="-122"/>
                <a:ea typeface="微软雅黑" pitchFamily="34" charset="-122"/>
                <a:cs typeface="+mn-ea"/>
                <a:sym typeface="+mn-lt"/>
              </a:rPr>
              <a:t>Three </a:t>
            </a:r>
            <a:r>
              <a:rPr lang="zh-CN" altLang="en-US" b="1" dirty="0" smtClean="0">
                <a:solidFill>
                  <a:srgbClr val="0080CB"/>
                </a:solidFill>
                <a:latin typeface="微软雅黑" pitchFamily="34" charset="-122"/>
                <a:ea typeface="微软雅黑" pitchFamily="34" charset="-122"/>
                <a:cs typeface="+mn-ea"/>
                <a:sym typeface="+mn-lt"/>
              </a:rPr>
              <a:t>企业清单</a:t>
            </a:r>
            <a:endParaRPr lang="zh-CN" altLang="en-US" b="1" dirty="0">
              <a:solidFill>
                <a:srgbClr val="0080CB"/>
              </a:solidFill>
              <a:latin typeface="微软雅黑" pitchFamily="34" charset="-122"/>
              <a:ea typeface="微软雅黑" pitchFamily="34" charset="-122"/>
              <a:cs typeface="+mn-ea"/>
            </a:endParaRPr>
          </a:p>
        </p:txBody>
      </p:sp>
      <p:sp>
        <p:nvSpPr>
          <p:cNvPr id="5" name="矩形 4"/>
          <p:cNvSpPr/>
          <p:nvPr/>
        </p:nvSpPr>
        <p:spPr>
          <a:xfrm flipV="1">
            <a:off x="2126254" y="3380271"/>
            <a:ext cx="5527629" cy="45719"/>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51426" tIns="25713" rIns="51426" bIns="25713" rtlCol="0" anchor="ctr"/>
          <a:lstStyle/>
          <a:p>
            <a:pPr algn="ctr"/>
            <a:endParaRPr lang="zh-CN" altLang="en-US" sz="1012"/>
          </a:p>
        </p:txBody>
      </p:sp>
      <p:sp>
        <p:nvSpPr>
          <p:cNvPr id="6" name="矩形 5"/>
          <p:cNvSpPr/>
          <p:nvPr/>
        </p:nvSpPr>
        <p:spPr>
          <a:xfrm>
            <a:off x="1663547" y="1295857"/>
            <a:ext cx="6191480" cy="55405"/>
          </a:xfrm>
          <a:prstGeom prst="rect">
            <a:avLst/>
          </a:prstGeom>
          <a:pattFill prst="ltUpDiag">
            <a:fgClr>
              <a:srgbClr val="414455"/>
            </a:fgClr>
            <a:bgClr>
              <a:srgbClr val="E8E8E6"/>
            </a:bgClr>
          </a:pattFill>
          <a:ln>
            <a:noFill/>
          </a:ln>
        </p:spPr>
        <p:style>
          <a:lnRef idx="2">
            <a:schemeClr val="accent1">
              <a:shade val="50000"/>
            </a:schemeClr>
          </a:lnRef>
          <a:fillRef idx="1">
            <a:schemeClr val="accent1"/>
          </a:fillRef>
          <a:effectRef idx="0">
            <a:schemeClr val="accent1"/>
          </a:effectRef>
          <a:fontRef idx="minor">
            <a:schemeClr val="lt1"/>
          </a:fontRef>
        </p:style>
        <p:txBody>
          <a:bodyPr lIns="51426" tIns="25713" rIns="51426" bIns="25713" rtlCol="0" anchor="ctr"/>
          <a:lstStyle/>
          <a:p>
            <a:pPr algn="ctr"/>
            <a:endParaRPr lang="zh-CN" altLang="en-US" sz="1012"/>
          </a:p>
        </p:txBody>
      </p:sp>
      <p:sp>
        <p:nvSpPr>
          <p:cNvPr id="7" name="椭圆 64"/>
          <p:cNvSpPr>
            <a:spLocks noChangeArrowheads="1"/>
          </p:cNvSpPr>
          <p:nvPr/>
        </p:nvSpPr>
        <p:spPr bwMode="auto">
          <a:xfrm>
            <a:off x="583894" y="953185"/>
            <a:ext cx="933157" cy="932383"/>
          </a:xfrm>
          <a:prstGeom prst="ellipse">
            <a:avLst/>
          </a:prstGeom>
          <a:solidFill>
            <a:srgbClr val="005DA2"/>
          </a:solidFill>
          <a:ln w="190500" cap="sq" cmpd="sng">
            <a:solidFill>
              <a:schemeClr val="bg1">
                <a:lumMod val="65000"/>
              </a:schemeClr>
            </a:solidFill>
            <a:round/>
            <a:headEnd/>
            <a:tailEnd/>
          </a:ln>
        </p:spPr>
        <p:txBody>
          <a:bodyPr lIns="51426" tIns="25713" rIns="51426" bIns="25713" anchor="ctr"/>
          <a:lstStyle/>
          <a:p>
            <a:pPr algn="ctr"/>
            <a:r>
              <a:rPr lang="zh-CN" altLang="en-US" sz="1574" b="1" dirty="0">
                <a:solidFill>
                  <a:schemeClr val="bg1"/>
                </a:solidFill>
                <a:latin typeface="微软雅黑" pitchFamily="34" charset="-122"/>
                <a:ea typeface="微软雅黑" pitchFamily="34" charset="-122"/>
                <a:sym typeface="宋体" panose="02010600030101010101" pitchFamily="2" charset="-122"/>
              </a:rPr>
              <a:t>产品定义</a:t>
            </a:r>
            <a:endParaRPr lang="zh-CN" altLang="zh-CN" sz="1574" b="1" dirty="0">
              <a:solidFill>
                <a:schemeClr val="bg1"/>
              </a:solidFill>
              <a:latin typeface="微软雅黑" pitchFamily="34" charset="-122"/>
              <a:ea typeface="微软雅黑" pitchFamily="34" charset="-122"/>
              <a:sym typeface="宋体" panose="02010600030101010101" pitchFamily="2" charset="-122"/>
            </a:endParaRPr>
          </a:p>
        </p:txBody>
      </p:sp>
      <p:sp>
        <p:nvSpPr>
          <p:cNvPr id="8" name="TextBox 32"/>
          <p:cNvSpPr txBox="1"/>
          <p:nvPr/>
        </p:nvSpPr>
        <p:spPr>
          <a:xfrm>
            <a:off x="2126254" y="1351262"/>
            <a:ext cx="5875269" cy="1436923"/>
          </a:xfrm>
          <a:prstGeom prst="rect">
            <a:avLst/>
          </a:prstGeom>
          <a:noFill/>
        </p:spPr>
        <p:txBody>
          <a:bodyPr wrap="square" lIns="51426" tIns="25713" rIns="51426" bIns="25713" rtlCol="0">
            <a:spAutoFit/>
          </a:bodyPr>
          <a:lstStyle/>
          <a:p>
            <a:pPr>
              <a:lnSpc>
                <a:spcPct val="150000"/>
              </a:lnSpc>
              <a:buNone/>
            </a:pPr>
            <a:r>
              <a:rPr lang="zh-CN" altLang="en-US" sz="1200" dirty="0">
                <a:latin typeface="微软雅黑" panose="020B0503020204020204" pitchFamily="34" charset="-122"/>
                <a:ea typeface="微软雅黑" panose="020B0503020204020204" pitchFamily="34" charset="-122"/>
              </a:rPr>
              <a:t>     为民建工程</a:t>
            </a:r>
            <a:r>
              <a:rPr lang="zh-CN" altLang="en-US" sz="1200" b="1" dirty="0">
                <a:latin typeface="微软雅黑" panose="020B0503020204020204" pitchFamily="34" charset="-122"/>
                <a:ea typeface="微软雅黑" panose="020B0503020204020204" pitchFamily="34" charset="-122"/>
              </a:rPr>
              <a:t>自主招投标项目</a:t>
            </a:r>
            <a:r>
              <a:rPr lang="zh-CN" altLang="en-US" sz="1200" dirty="0">
                <a:latin typeface="微软雅黑" panose="020B0503020204020204" pitchFamily="34" charset="-122"/>
                <a:ea typeface="微软雅黑" panose="020B0503020204020204" pitchFamily="34" charset="-122"/>
              </a:rPr>
              <a:t>的</a:t>
            </a:r>
            <a:r>
              <a:rPr lang="zh-CN" altLang="en-US" sz="1200" b="1" dirty="0">
                <a:latin typeface="微软雅黑" panose="020B0503020204020204" pitchFamily="34" charset="-122"/>
                <a:ea typeface="微软雅黑" panose="020B0503020204020204" pitchFamily="34" charset="-122"/>
              </a:rPr>
              <a:t>甲方、中介及施工客户群</a:t>
            </a:r>
            <a:r>
              <a:rPr lang="zh-CN" altLang="en-US" sz="1200" dirty="0">
                <a:latin typeface="微软雅黑" panose="020B0503020204020204" pitchFamily="34" charset="-122"/>
                <a:ea typeface="微软雅黑" panose="020B0503020204020204" pitchFamily="34" charset="-122"/>
              </a:rPr>
              <a:t>提供</a:t>
            </a:r>
            <a:r>
              <a:rPr lang="zh-CN" altLang="en-US" sz="1200" b="1" dirty="0">
                <a:latin typeface="微软雅黑" panose="020B0503020204020204" pitchFamily="34" charset="-122"/>
                <a:ea typeface="微软雅黑" panose="020B0503020204020204" pitchFamily="34" charset="-122"/>
              </a:rPr>
              <a:t>概、预过程</a:t>
            </a:r>
            <a:r>
              <a:rPr lang="zh-CN" altLang="en-US" sz="1200" dirty="0">
                <a:latin typeface="微软雅黑" panose="020B0503020204020204" pitchFamily="34" charset="-122"/>
                <a:ea typeface="微软雅黑" panose="020B0503020204020204" pitchFamily="34" charset="-122"/>
              </a:rPr>
              <a:t>造价</a:t>
            </a:r>
            <a:r>
              <a:rPr lang="zh-CN" altLang="en-US" sz="1200" dirty="0" smtClean="0">
                <a:latin typeface="微软雅黑" panose="020B0503020204020204" pitchFamily="34" charset="-122"/>
                <a:ea typeface="微软雅黑" panose="020B0503020204020204" pitchFamily="34" charset="-122"/>
              </a:rPr>
              <a:t>编制及清标环节</a:t>
            </a:r>
            <a:r>
              <a:rPr lang="zh-CN" altLang="en-US" sz="1200" b="1" dirty="0">
                <a:latin typeface="微软雅黑" panose="020B0503020204020204" pitchFamily="34" charset="-122"/>
                <a:ea typeface="微软雅黑" panose="020B0503020204020204" pitchFamily="34" charset="-122"/>
              </a:rPr>
              <a:t>提升工作效率</a:t>
            </a:r>
            <a:r>
              <a:rPr lang="zh-CN" altLang="en-US" sz="1200" dirty="0" smtClean="0">
                <a:latin typeface="微软雅黑" panose="020B0503020204020204" pitchFamily="34" charset="-122"/>
                <a:ea typeface="微软雅黑" panose="020B0503020204020204" pitchFamily="34" charset="-122"/>
              </a:rPr>
              <a:t>的工具类产品</a:t>
            </a:r>
            <a:endParaRPr lang="en-US" altLang="zh-CN" sz="1200" b="1" dirty="0">
              <a:latin typeface="微软雅黑" panose="020B0503020204020204" pitchFamily="34" charset="-122"/>
              <a:ea typeface="微软雅黑" panose="020B0503020204020204" pitchFamily="34" charset="-122"/>
            </a:endParaRPr>
          </a:p>
          <a:p>
            <a:pPr>
              <a:lnSpc>
                <a:spcPct val="150000"/>
              </a:lnSpc>
            </a:pPr>
            <a:r>
              <a:rPr lang="zh-CN" altLang="en-US" sz="1200" dirty="0">
                <a:latin typeface="微软雅黑" panose="020B0503020204020204" pitchFamily="34" charset="-122"/>
                <a:ea typeface="微软雅黑" panose="020B0503020204020204" pitchFamily="34" charset="-122"/>
              </a:rPr>
              <a:t>       </a:t>
            </a:r>
            <a:endParaRPr lang="en-US" altLang="zh-CN" sz="1200" dirty="0" smtClean="0">
              <a:latin typeface="微软雅黑" panose="020B0503020204020204" pitchFamily="34" charset="-122"/>
              <a:ea typeface="微软雅黑" panose="020B0503020204020204" pitchFamily="34" charset="-122"/>
            </a:endParaRPr>
          </a:p>
          <a:p>
            <a:pPr>
              <a:lnSpc>
                <a:spcPct val="150000"/>
              </a:lnSpc>
            </a:pPr>
            <a:r>
              <a:rPr lang="zh-CN" altLang="en-US" sz="1200" b="1" dirty="0" smtClean="0">
                <a:latin typeface="微软雅黑" panose="020B0503020204020204" pitchFamily="34" charset="-122"/>
                <a:ea typeface="微软雅黑" panose="020B0503020204020204" pitchFamily="34" charset="-122"/>
              </a:rPr>
              <a:t>解决</a:t>
            </a:r>
            <a:r>
              <a:rPr lang="zh-CN" altLang="en-US" sz="1200" b="1" dirty="0">
                <a:latin typeface="微软雅黑" panose="020B0503020204020204" pitchFamily="34" charset="-122"/>
                <a:ea typeface="微软雅黑" panose="020B0503020204020204" pitchFamily="34" charset="-122"/>
              </a:rPr>
              <a:t>的核心需求</a:t>
            </a:r>
            <a:r>
              <a:rPr lang="zh-CN" altLang="en-US" sz="1200" b="1" dirty="0" smtClean="0">
                <a:latin typeface="微软雅黑" panose="020B0503020204020204" pitchFamily="34" charset="-122"/>
                <a:ea typeface="微软雅黑" panose="020B0503020204020204" pitchFamily="34" charset="-122"/>
              </a:rPr>
              <a:t>：岗位级预算人员企业清单项目编制：组价、取费、调价、报表，清标等</a:t>
            </a:r>
            <a:r>
              <a:rPr lang="zh-CN" altLang="en-US" sz="1200" b="1" dirty="0">
                <a:latin typeface="微软雅黑" panose="020B0503020204020204" pitchFamily="34" charset="-122"/>
                <a:ea typeface="微软雅黑" panose="020B0503020204020204" pitchFamily="34" charset="-122"/>
              </a:rPr>
              <a:t>需求</a:t>
            </a:r>
            <a:r>
              <a:rPr lang="zh-CN" altLang="en-US" sz="1200" dirty="0">
                <a:latin typeface="微软雅黑" panose="020B0503020204020204" pitchFamily="34" charset="-122"/>
                <a:ea typeface="微软雅黑" panose="020B0503020204020204" pitchFamily="34" charset="-122"/>
              </a:rPr>
              <a:t>，并利用</a:t>
            </a:r>
            <a:r>
              <a:rPr lang="zh-CN" altLang="en-US" sz="1200" b="1" dirty="0">
                <a:latin typeface="微软雅黑" panose="020B0503020204020204" pitchFamily="34" charset="-122"/>
                <a:ea typeface="微软雅黑" panose="020B0503020204020204" pitchFamily="34" charset="-122"/>
              </a:rPr>
              <a:t>云计术</a:t>
            </a:r>
            <a:r>
              <a:rPr lang="zh-CN" altLang="en-US" sz="1200" b="1" dirty="0" smtClean="0">
                <a:latin typeface="微软雅黑" panose="020B0503020204020204" pitchFamily="34" charset="-122"/>
                <a:ea typeface="微软雅黑" panose="020B0503020204020204" pitchFamily="34" charset="-122"/>
              </a:rPr>
              <a:t>提升个人的</a:t>
            </a:r>
            <a:r>
              <a:rPr lang="zh-CN" altLang="en-US" sz="1200" b="1" dirty="0">
                <a:latin typeface="微软雅黑" panose="020B0503020204020204" pitchFamily="34" charset="-122"/>
                <a:ea typeface="微软雅黑" panose="020B0503020204020204" pitchFamily="34" charset="-122"/>
              </a:rPr>
              <a:t>数据积累和应用</a:t>
            </a:r>
            <a:r>
              <a:rPr lang="zh-CN" altLang="en-US" sz="1200" dirty="0" smtClean="0">
                <a:latin typeface="微软雅黑" panose="020B0503020204020204" pitchFamily="34" charset="-122"/>
                <a:ea typeface="微软雅黑" panose="020B0503020204020204" pitchFamily="34" charset="-122"/>
              </a:rPr>
              <a:t>，以</a:t>
            </a:r>
            <a:r>
              <a:rPr lang="zh-CN" altLang="en-US" sz="1200" b="1" dirty="0" smtClean="0">
                <a:latin typeface="微软雅黑" panose="020B0503020204020204" pitchFamily="34" charset="-122"/>
                <a:ea typeface="微软雅黑" panose="020B0503020204020204" pitchFamily="34" charset="-122"/>
              </a:rPr>
              <a:t>提高工作效能；</a:t>
            </a:r>
            <a:endParaRPr lang="en-US" altLang="zh-CN" sz="1200" b="1" dirty="0">
              <a:latin typeface="微软雅黑" panose="020B0503020204020204" pitchFamily="34" charset="-122"/>
              <a:ea typeface="微软雅黑" panose="020B0503020204020204" pitchFamily="34" charset="-122"/>
            </a:endParaRPr>
          </a:p>
        </p:txBody>
      </p:sp>
      <p:sp>
        <p:nvSpPr>
          <p:cNvPr id="9" name="椭圆 64"/>
          <p:cNvSpPr>
            <a:spLocks noChangeArrowheads="1"/>
          </p:cNvSpPr>
          <p:nvPr/>
        </p:nvSpPr>
        <p:spPr bwMode="auto">
          <a:xfrm>
            <a:off x="730390" y="3026156"/>
            <a:ext cx="933157" cy="932383"/>
          </a:xfrm>
          <a:prstGeom prst="ellipse">
            <a:avLst/>
          </a:prstGeom>
          <a:solidFill>
            <a:srgbClr val="005DA2"/>
          </a:solidFill>
          <a:ln w="190500" cap="sq" cmpd="sng">
            <a:solidFill>
              <a:schemeClr val="bg1">
                <a:lumMod val="65000"/>
              </a:schemeClr>
            </a:solidFill>
            <a:round/>
            <a:headEnd/>
            <a:tailEnd/>
          </a:ln>
        </p:spPr>
        <p:txBody>
          <a:bodyPr lIns="51426" tIns="25713" rIns="51426" bIns="25713" anchor="ctr"/>
          <a:lstStyle/>
          <a:p>
            <a:pPr algn="ctr"/>
            <a:r>
              <a:rPr lang="zh-CN" altLang="en-US" sz="1574" b="1" dirty="0">
                <a:solidFill>
                  <a:schemeClr val="bg1"/>
                </a:solidFill>
                <a:latin typeface="微软雅黑" pitchFamily="34" charset="-122"/>
                <a:ea typeface="微软雅黑" pitchFamily="34" charset="-122"/>
                <a:sym typeface="宋体" panose="02010600030101010101" pitchFamily="2" charset="-122"/>
              </a:rPr>
              <a:t>目标客户</a:t>
            </a:r>
            <a:endParaRPr lang="zh-CN" altLang="zh-CN" sz="1574" b="1" dirty="0">
              <a:solidFill>
                <a:schemeClr val="bg1"/>
              </a:solidFill>
              <a:latin typeface="微软雅黑" pitchFamily="34" charset="-122"/>
              <a:ea typeface="微软雅黑" pitchFamily="34" charset="-122"/>
              <a:sym typeface="宋体" panose="02010600030101010101" pitchFamily="2" charset="-122"/>
            </a:endParaRPr>
          </a:p>
        </p:txBody>
      </p:sp>
      <p:sp>
        <p:nvSpPr>
          <p:cNvPr id="11" name="TextBox 32"/>
          <p:cNvSpPr txBox="1"/>
          <p:nvPr/>
        </p:nvSpPr>
        <p:spPr>
          <a:xfrm>
            <a:off x="2126254" y="3585189"/>
            <a:ext cx="6092329" cy="328927"/>
          </a:xfrm>
          <a:prstGeom prst="rect">
            <a:avLst/>
          </a:prstGeom>
          <a:noFill/>
        </p:spPr>
        <p:txBody>
          <a:bodyPr wrap="square" lIns="51426" tIns="25713" rIns="51426" bIns="25713" rtlCol="0">
            <a:spAutoFit/>
          </a:bodyPr>
          <a:lstStyle/>
          <a:p>
            <a:pPr>
              <a:lnSpc>
                <a:spcPct val="150000"/>
              </a:lnSpc>
            </a:pPr>
            <a:r>
              <a:rPr lang="zh-CN" altLang="en-US" sz="1200" b="1" dirty="0">
                <a:latin typeface="微软雅黑" panose="020B0503020204020204" pitchFamily="34" charset="-122"/>
                <a:ea typeface="微软雅黑" panose="020B0503020204020204" pitchFamily="34" charset="-122"/>
              </a:rPr>
              <a:t>基于</a:t>
            </a:r>
            <a:r>
              <a:rPr lang="en-US" altLang="zh-CN" sz="1200" b="1" dirty="0">
                <a:latin typeface="微软雅黑" panose="020B0503020204020204" pitchFamily="34" charset="-122"/>
                <a:ea typeface="微软雅黑" panose="020B0503020204020204" pitchFamily="34" charset="-122"/>
              </a:rPr>
              <a:t>excel</a:t>
            </a:r>
            <a:r>
              <a:rPr lang="zh-CN" altLang="en-US" sz="1200" b="1" dirty="0">
                <a:latin typeface="微软雅黑" panose="020B0503020204020204" pitchFamily="34" charset="-122"/>
                <a:ea typeface="微软雅黑" panose="020B0503020204020204" pitchFamily="34" charset="-122"/>
              </a:rPr>
              <a:t>编制的企业清单项目涉及到甲方、中介、投标方企业有关的岗位级的预算人员</a:t>
            </a:r>
            <a:endParaRPr lang="en-US" altLang="zh-CN" sz="1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7011881"/>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cs typeface="+mn-ea"/>
                <a:sym typeface="+mn-lt"/>
              </a:rPr>
              <a:t>目录</a:t>
            </a:r>
            <a:br>
              <a:rPr lang="zh-CN" altLang="en-US" dirty="0">
                <a:solidFill>
                  <a:schemeClr val="tx1"/>
                </a:solidFill>
                <a:cs typeface="+mn-ea"/>
                <a:sym typeface="+mn-lt"/>
              </a:rPr>
            </a:br>
            <a:endParaRPr lang="zh-CN" altLang="en-US" dirty="0"/>
          </a:p>
        </p:txBody>
      </p:sp>
      <p:graphicFrame>
        <p:nvGraphicFramePr>
          <p:cNvPr id="3" name="图示 2"/>
          <p:cNvGraphicFramePr/>
          <p:nvPr>
            <p:extLst>
              <p:ext uri="{D42A27DB-BD31-4B8C-83A1-F6EECF244321}">
                <p14:modId xmlns:p14="http://schemas.microsoft.com/office/powerpoint/2010/main" val="2081438937"/>
              </p:ext>
            </p:extLst>
          </p:nvPr>
        </p:nvGraphicFramePr>
        <p:xfrm>
          <a:off x="975598" y="946319"/>
          <a:ext cx="6888241" cy="3429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578849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左弧形箭头 45"/>
          <p:cNvSpPr/>
          <p:nvPr/>
        </p:nvSpPr>
        <p:spPr>
          <a:xfrm rot="10800000">
            <a:off x="8081582" y="1732757"/>
            <a:ext cx="1005063" cy="2995855"/>
          </a:xfrm>
          <a:prstGeom prst="curvedRightArrow">
            <a:avLst/>
          </a:prstGeom>
          <a:solidFill>
            <a:srgbClr val="D9B26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200">
              <a:solidFill>
                <a:schemeClr val="tx1"/>
              </a:solidFill>
              <a:latin typeface="微软雅黑" pitchFamily="34" charset="-122"/>
              <a:ea typeface="微软雅黑" pitchFamily="34" charset="-122"/>
            </a:endParaRPr>
          </a:p>
        </p:txBody>
      </p:sp>
      <p:sp>
        <p:nvSpPr>
          <p:cNvPr id="4" name="矩形 3"/>
          <p:cNvSpPr/>
          <p:nvPr/>
        </p:nvSpPr>
        <p:spPr>
          <a:xfrm>
            <a:off x="56052" y="142389"/>
            <a:ext cx="3176575"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工程造价相关知识</a:t>
            </a:r>
            <a:endParaRPr lang="zh-CN" altLang="en-US" b="1" dirty="0">
              <a:solidFill>
                <a:srgbClr val="0080CB"/>
              </a:solidFill>
              <a:latin typeface="微软雅黑" pitchFamily="34" charset="-122"/>
              <a:ea typeface="微软雅黑" pitchFamily="34" charset="-122"/>
              <a:cs typeface="+mn-ea"/>
            </a:endParaRPr>
          </a:p>
        </p:txBody>
      </p:sp>
      <p:sp>
        <p:nvSpPr>
          <p:cNvPr id="30" name="流程图: 终止 29"/>
          <p:cNvSpPr/>
          <p:nvPr/>
        </p:nvSpPr>
        <p:spPr>
          <a:xfrm>
            <a:off x="1577920" y="1289086"/>
            <a:ext cx="2160362" cy="395087"/>
          </a:xfrm>
          <a:prstGeom prst="flowChartTerminator">
            <a:avLst/>
          </a:prstGeom>
          <a:solidFill>
            <a:srgbClr val="384F5C"/>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线上编制控制价</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形成招标清单</a:t>
            </a:r>
            <a:endParaRPr lang="en-US" altLang="zh-CN" sz="1200" dirty="0" smtClean="0">
              <a:latin typeface="微软雅黑" pitchFamily="34" charset="-122"/>
              <a:ea typeface="微软雅黑" pitchFamily="34" charset="-122"/>
            </a:endParaRPr>
          </a:p>
        </p:txBody>
      </p:sp>
      <p:sp>
        <p:nvSpPr>
          <p:cNvPr id="31" name="下箭头 30"/>
          <p:cNvSpPr/>
          <p:nvPr/>
        </p:nvSpPr>
        <p:spPr>
          <a:xfrm>
            <a:off x="2028131" y="1942355"/>
            <a:ext cx="229694" cy="771681"/>
          </a:xfrm>
          <a:prstGeom prst="downArrow">
            <a:avLst/>
          </a:prstGeom>
          <a:solidFill>
            <a:srgbClr val="D9B26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32" name="文本框 8"/>
          <p:cNvSpPr txBox="1"/>
          <p:nvPr/>
        </p:nvSpPr>
        <p:spPr>
          <a:xfrm>
            <a:off x="2407635" y="1985842"/>
            <a:ext cx="1330647" cy="461665"/>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将投标码、</a:t>
            </a:r>
            <a:r>
              <a:rPr lang="en-US" altLang="zh-CN" sz="1200" dirty="0" smtClean="0">
                <a:latin typeface="微软雅黑" pitchFamily="34" charset="-122"/>
                <a:ea typeface="微软雅黑" pitchFamily="34" charset="-122"/>
              </a:rPr>
              <a:t>excel</a:t>
            </a:r>
            <a:r>
              <a:rPr lang="zh-CN" altLang="en-US" sz="1200" dirty="0" smtClean="0">
                <a:latin typeface="微软雅黑" pitchFamily="34" charset="-122"/>
                <a:ea typeface="微软雅黑" pitchFamily="34" charset="-122"/>
              </a:rPr>
              <a:t>招标清单下发</a:t>
            </a:r>
            <a:endParaRPr lang="zh-CN" altLang="en-US" sz="1200" dirty="0">
              <a:latin typeface="微软雅黑" pitchFamily="34" charset="-122"/>
              <a:ea typeface="微软雅黑" pitchFamily="34" charset="-122"/>
            </a:endParaRPr>
          </a:p>
        </p:txBody>
      </p:sp>
      <p:sp>
        <p:nvSpPr>
          <p:cNvPr id="33" name="流程图: 终止 32"/>
          <p:cNvSpPr/>
          <p:nvPr/>
        </p:nvSpPr>
        <p:spPr>
          <a:xfrm>
            <a:off x="1515819" y="2892261"/>
            <a:ext cx="2222463" cy="395087"/>
          </a:xfrm>
          <a:prstGeom prst="flowChartTerminator">
            <a:avLst/>
          </a:prstGeom>
          <a:solidFill>
            <a:srgbClr val="384F5C"/>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组织招标</a:t>
            </a:r>
            <a:endParaRPr lang="en-US" altLang="zh-CN" sz="1200" dirty="0" smtClean="0">
              <a:latin typeface="微软雅黑" pitchFamily="34" charset="-122"/>
              <a:ea typeface="微软雅黑" pitchFamily="34" charset="-122"/>
            </a:endParaRPr>
          </a:p>
          <a:p>
            <a:pPr algn="ctr"/>
            <a:r>
              <a:rPr lang="zh-CN" altLang="en-US" sz="1200" dirty="0" smtClean="0">
                <a:latin typeface="微软雅黑" pitchFamily="34" charset="-122"/>
                <a:ea typeface="微软雅黑" pitchFamily="34" charset="-122"/>
              </a:rPr>
              <a:t>下发招标文件</a:t>
            </a:r>
            <a:endParaRPr lang="en-US" altLang="zh-CN" sz="1200" dirty="0" smtClean="0">
              <a:latin typeface="微软雅黑" pitchFamily="34" charset="-122"/>
              <a:ea typeface="微软雅黑" pitchFamily="34" charset="-122"/>
            </a:endParaRPr>
          </a:p>
        </p:txBody>
      </p:sp>
      <p:sp>
        <p:nvSpPr>
          <p:cNvPr id="34" name="流程图: 终止 33"/>
          <p:cNvSpPr/>
          <p:nvPr/>
        </p:nvSpPr>
        <p:spPr>
          <a:xfrm>
            <a:off x="1396541" y="4503876"/>
            <a:ext cx="5092890" cy="434837"/>
          </a:xfrm>
          <a:prstGeom prst="flowChartTerminator">
            <a:avLst/>
          </a:prstGeom>
          <a:solidFill>
            <a:srgbClr val="384F5C"/>
          </a:solidFill>
        </p:spPr>
        <p:style>
          <a:lnRef idx="0">
            <a:schemeClr val="accent4"/>
          </a:lnRef>
          <a:fillRef idx="3">
            <a:schemeClr val="accent4"/>
          </a:fillRef>
          <a:effectRef idx="3">
            <a:schemeClr val="accent4"/>
          </a:effectRef>
          <a:fontRef idx="minor">
            <a:schemeClr val="lt1"/>
          </a:fontRef>
        </p:style>
        <p:txBody>
          <a:bodyPr rtlCol="0" anchor="ctr"/>
          <a:lstStyle/>
          <a:p>
            <a:r>
              <a:rPr lang="zh-CN" altLang="en-US" sz="1200" dirty="0" smtClean="0">
                <a:latin typeface="微软雅黑" pitchFamily="34" charset="-122"/>
                <a:ea typeface="微软雅黑" pitchFamily="34" charset="-122"/>
              </a:rPr>
              <a:t>编制回标文件</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方式</a:t>
            </a:r>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：输入投标码软件线上编制方式</a:t>
            </a: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excel</a:t>
            </a:r>
            <a:r>
              <a:rPr lang="zh-CN" altLang="en-US" sz="1200" dirty="0" smtClean="0">
                <a:latin typeface="微软雅黑" pitchFamily="34" charset="-122"/>
                <a:ea typeface="微软雅黑" pitchFamily="34" charset="-122"/>
              </a:rPr>
              <a:t>编制</a:t>
            </a:r>
            <a:endParaRPr lang="en-US" altLang="zh-CN" sz="1200" dirty="0" smtClean="0">
              <a:latin typeface="微软雅黑" pitchFamily="34" charset="-122"/>
              <a:ea typeface="微软雅黑" pitchFamily="34" charset="-122"/>
            </a:endParaRPr>
          </a:p>
        </p:txBody>
      </p:sp>
      <p:sp>
        <p:nvSpPr>
          <p:cNvPr id="35" name="下箭头 34"/>
          <p:cNvSpPr/>
          <p:nvPr/>
        </p:nvSpPr>
        <p:spPr>
          <a:xfrm>
            <a:off x="2028131" y="3555502"/>
            <a:ext cx="229694" cy="751434"/>
          </a:xfrm>
          <a:prstGeom prst="downArrow">
            <a:avLst/>
          </a:prstGeom>
          <a:solidFill>
            <a:srgbClr val="D9B26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36" name="上箭头 35"/>
          <p:cNvSpPr/>
          <p:nvPr/>
        </p:nvSpPr>
        <p:spPr>
          <a:xfrm>
            <a:off x="4828947" y="3552206"/>
            <a:ext cx="212338" cy="754730"/>
          </a:xfrm>
          <a:prstGeom prst="upArrow">
            <a:avLst/>
          </a:prstGeom>
          <a:solidFill>
            <a:srgbClr val="D9B26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37" name="流程图: 终止 36"/>
          <p:cNvSpPr/>
          <p:nvPr/>
        </p:nvSpPr>
        <p:spPr>
          <a:xfrm>
            <a:off x="4285382" y="2892261"/>
            <a:ext cx="1879521" cy="395087"/>
          </a:xfrm>
          <a:prstGeom prst="flowChartTerminator">
            <a:avLst/>
          </a:prstGeom>
          <a:solidFill>
            <a:srgbClr val="384F5C"/>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组织开标、清标</a:t>
            </a:r>
            <a:endParaRPr lang="en-US" altLang="zh-CN" sz="1200" dirty="0" smtClean="0">
              <a:latin typeface="微软雅黑" pitchFamily="34" charset="-122"/>
              <a:ea typeface="微软雅黑" pitchFamily="34" charset="-122"/>
            </a:endParaRPr>
          </a:p>
        </p:txBody>
      </p:sp>
      <p:sp>
        <p:nvSpPr>
          <p:cNvPr id="38" name="文本框 14"/>
          <p:cNvSpPr txBox="1"/>
          <p:nvPr/>
        </p:nvSpPr>
        <p:spPr>
          <a:xfrm>
            <a:off x="5225143" y="3559061"/>
            <a:ext cx="1528828" cy="830997"/>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回标</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方式</a:t>
            </a:r>
            <a:r>
              <a:rPr lang="en-US" altLang="zh-CN" sz="1200" dirty="0" smtClean="0">
                <a:latin typeface="微软雅黑" pitchFamily="34" charset="-122"/>
                <a:ea typeface="微软雅黑" pitchFamily="34" charset="-122"/>
              </a:rPr>
              <a:t>1</a:t>
            </a:r>
            <a:r>
              <a:rPr lang="zh-CN" altLang="en-US" sz="1200" dirty="0" smtClean="0">
                <a:latin typeface="微软雅黑" pitchFamily="34" charset="-122"/>
                <a:ea typeface="微软雅黑" pitchFamily="34" charset="-122"/>
              </a:rPr>
              <a:t>：线上回标</a:t>
            </a:r>
            <a:endParaRPr lang="en-US" altLang="zh-CN" sz="1200" dirty="0" smtClean="0">
              <a:latin typeface="微软雅黑" pitchFamily="34" charset="-122"/>
              <a:ea typeface="微软雅黑" pitchFamily="34" charset="-122"/>
            </a:endParaRPr>
          </a:p>
          <a:p>
            <a:r>
              <a:rPr lang="zh-CN" altLang="en-US" sz="1200" dirty="0" smtClean="0">
                <a:latin typeface="微软雅黑" pitchFamily="34" charset="-122"/>
                <a:ea typeface="微软雅黑" pitchFamily="34" charset="-122"/>
              </a:rPr>
              <a:t>方式</a:t>
            </a:r>
            <a:r>
              <a:rPr lang="en-US" altLang="zh-CN" sz="1200" dirty="0" smtClean="0">
                <a:latin typeface="微软雅黑" pitchFamily="34" charset="-122"/>
                <a:ea typeface="微软雅黑" pitchFamily="34" charset="-122"/>
              </a:rPr>
              <a:t>2</a:t>
            </a:r>
            <a:r>
              <a:rPr lang="zh-CN" altLang="en-US" sz="1200" dirty="0" smtClean="0">
                <a:latin typeface="微软雅黑" pitchFamily="34" charset="-122"/>
                <a:ea typeface="微软雅黑" pitchFamily="34" charset="-122"/>
              </a:rPr>
              <a:t>：</a:t>
            </a:r>
            <a:r>
              <a:rPr lang="en-US" altLang="zh-CN" sz="1200" dirty="0" smtClean="0">
                <a:latin typeface="微软雅黑" pitchFamily="34" charset="-122"/>
                <a:ea typeface="微软雅黑" pitchFamily="34" charset="-122"/>
              </a:rPr>
              <a:t>excel</a:t>
            </a:r>
            <a:r>
              <a:rPr lang="zh-CN" altLang="en-US" sz="1200" dirty="0">
                <a:latin typeface="微软雅黑" pitchFamily="34" charset="-122"/>
                <a:ea typeface="微软雅黑" pitchFamily="34" charset="-122"/>
              </a:rPr>
              <a:t>纸质</a:t>
            </a:r>
            <a:r>
              <a:rPr lang="zh-CN" altLang="en-US" sz="1200" dirty="0" smtClean="0">
                <a:latin typeface="微软雅黑" pitchFamily="34" charset="-122"/>
                <a:ea typeface="微软雅黑" pitchFamily="34" charset="-122"/>
              </a:rPr>
              <a:t>版邮寄</a:t>
            </a:r>
            <a:endParaRPr lang="en-US" altLang="zh-CN" sz="1200" dirty="0" smtClean="0">
              <a:latin typeface="微软雅黑" pitchFamily="34" charset="-122"/>
              <a:ea typeface="微软雅黑" pitchFamily="34" charset="-122"/>
            </a:endParaRPr>
          </a:p>
        </p:txBody>
      </p:sp>
      <p:sp>
        <p:nvSpPr>
          <p:cNvPr id="39" name="流程图: 终止 38"/>
          <p:cNvSpPr/>
          <p:nvPr/>
        </p:nvSpPr>
        <p:spPr>
          <a:xfrm>
            <a:off x="4477096" y="1265604"/>
            <a:ext cx="3975046" cy="395087"/>
          </a:xfrm>
          <a:prstGeom prst="flowChartTerminator">
            <a:avLst/>
          </a:prstGeom>
          <a:solidFill>
            <a:srgbClr val="384F5C"/>
          </a:solidFill>
        </p:spPr>
        <p:style>
          <a:lnRef idx="0">
            <a:schemeClr val="accent4"/>
          </a:lnRef>
          <a:fillRef idx="3">
            <a:schemeClr val="accent4"/>
          </a:fillRef>
          <a:effectRef idx="3">
            <a:schemeClr val="accent4"/>
          </a:effectRef>
          <a:fontRef idx="minor">
            <a:schemeClr val="lt1"/>
          </a:fontRef>
        </p:style>
        <p:txBody>
          <a:bodyPr rtlCol="0" anchor="ctr"/>
          <a:lstStyle/>
          <a:p>
            <a:r>
              <a:rPr lang="en-US" altLang="zh-CN" sz="1200" dirty="0" smtClean="0">
                <a:latin typeface="微软雅黑" pitchFamily="34" charset="-122"/>
                <a:ea typeface="微软雅黑" pitchFamily="34" charset="-122"/>
              </a:rPr>
              <a:t>Excel</a:t>
            </a:r>
            <a:r>
              <a:rPr lang="zh-CN" altLang="en-US" sz="1200" dirty="0" smtClean="0">
                <a:latin typeface="微软雅黑" pitchFamily="34" charset="-122"/>
                <a:ea typeface="微软雅黑" pitchFamily="34" charset="-122"/>
              </a:rPr>
              <a:t>导入，一键清标、回</a:t>
            </a:r>
            <a:r>
              <a:rPr lang="zh-CN" altLang="en-US" sz="1200" dirty="0">
                <a:latin typeface="微软雅黑" pitchFamily="34" charset="-122"/>
                <a:ea typeface="微软雅黑" pitchFamily="34" charset="-122"/>
              </a:rPr>
              <a:t>标</a:t>
            </a:r>
            <a:r>
              <a:rPr lang="zh-CN" altLang="en-US" sz="1200" dirty="0" smtClean="0">
                <a:latin typeface="微软雅黑" pitchFamily="34" charset="-122"/>
                <a:ea typeface="微软雅黑" pitchFamily="34" charset="-122"/>
              </a:rPr>
              <a:t>分析、议标、定标</a:t>
            </a:r>
            <a:endParaRPr lang="en-US" altLang="zh-CN" sz="1200" dirty="0" smtClean="0">
              <a:latin typeface="微软雅黑" pitchFamily="34" charset="-122"/>
              <a:ea typeface="微软雅黑" pitchFamily="34" charset="-122"/>
            </a:endParaRPr>
          </a:p>
        </p:txBody>
      </p:sp>
      <p:sp>
        <p:nvSpPr>
          <p:cNvPr id="40" name="上箭头 39"/>
          <p:cNvSpPr/>
          <p:nvPr/>
        </p:nvSpPr>
        <p:spPr>
          <a:xfrm>
            <a:off x="4828947" y="1913808"/>
            <a:ext cx="212338" cy="754730"/>
          </a:xfrm>
          <a:prstGeom prst="upArrow">
            <a:avLst/>
          </a:prstGeom>
          <a:solidFill>
            <a:srgbClr val="D9B26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41" name="下箭头 40"/>
          <p:cNvSpPr/>
          <p:nvPr/>
        </p:nvSpPr>
        <p:spPr>
          <a:xfrm>
            <a:off x="7337076" y="1921891"/>
            <a:ext cx="229694" cy="771681"/>
          </a:xfrm>
          <a:prstGeom prst="downArrow">
            <a:avLst/>
          </a:prstGeom>
          <a:solidFill>
            <a:srgbClr val="D9B26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42" name="文本框 18"/>
          <p:cNvSpPr txBox="1"/>
          <p:nvPr/>
        </p:nvSpPr>
        <p:spPr>
          <a:xfrm>
            <a:off x="7416258" y="1985842"/>
            <a:ext cx="1330647" cy="461665"/>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如有二次报价，开启多轮清标</a:t>
            </a:r>
            <a:endParaRPr lang="zh-CN" altLang="en-US" sz="1200" dirty="0">
              <a:latin typeface="微软雅黑" pitchFamily="34" charset="-122"/>
              <a:ea typeface="微软雅黑" pitchFamily="34" charset="-122"/>
            </a:endParaRPr>
          </a:p>
        </p:txBody>
      </p:sp>
      <p:sp>
        <p:nvSpPr>
          <p:cNvPr id="43" name="流程图: 终止 42"/>
          <p:cNvSpPr/>
          <p:nvPr/>
        </p:nvSpPr>
        <p:spPr>
          <a:xfrm>
            <a:off x="6792686" y="2861119"/>
            <a:ext cx="1528828" cy="395087"/>
          </a:xfrm>
          <a:prstGeom prst="flowChartTerminator">
            <a:avLst/>
          </a:prstGeom>
          <a:solidFill>
            <a:srgbClr val="384F5C"/>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组织二次报价</a:t>
            </a:r>
            <a:endParaRPr lang="en-US" altLang="zh-CN" sz="1200" dirty="0" smtClean="0">
              <a:latin typeface="微软雅黑" pitchFamily="34" charset="-122"/>
              <a:ea typeface="微软雅黑" pitchFamily="34" charset="-122"/>
            </a:endParaRPr>
          </a:p>
        </p:txBody>
      </p:sp>
      <p:sp>
        <p:nvSpPr>
          <p:cNvPr id="44" name="流程图: 终止 43"/>
          <p:cNvSpPr/>
          <p:nvPr/>
        </p:nvSpPr>
        <p:spPr>
          <a:xfrm>
            <a:off x="6792686" y="4565718"/>
            <a:ext cx="1528828" cy="395087"/>
          </a:xfrm>
          <a:prstGeom prst="flowChartTerminator">
            <a:avLst/>
          </a:prstGeom>
          <a:solidFill>
            <a:srgbClr val="384F5C"/>
          </a:solidFill>
        </p:spPr>
        <p:style>
          <a:lnRef idx="0">
            <a:schemeClr val="accent4"/>
          </a:lnRef>
          <a:fillRef idx="3">
            <a:schemeClr val="accent4"/>
          </a:fillRef>
          <a:effectRef idx="3">
            <a:schemeClr val="accent4"/>
          </a:effectRef>
          <a:fontRef idx="minor">
            <a:schemeClr val="lt1"/>
          </a:fontRef>
        </p:style>
        <p:txBody>
          <a:bodyPr rtlCol="0" anchor="ctr"/>
          <a:lstStyle/>
          <a:p>
            <a:pPr algn="ctr"/>
            <a:r>
              <a:rPr lang="zh-CN" altLang="en-US" sz="1200" dirty="0" smtClean="0">
                <a:latin typeface="微软雅黑" pitchFamily="34" charset="-122"/>
                <a:ea typeface="微软雅黑" pitchFamily="34" charset="-122"/>
              </a:rPr>
              <a:t>二次报价回标</a:t>
            </a:r>
            <a:endParaRPr lang="en-US" altLang="zh-CN" sz="1200" dirty="0" smtClean="0">
              <a:latin typeface="微软雅黑" pitchFamily="34" charset="-122"/>
              <a:ea typeface="微软雅黑" pitchFamily="34" charset="-122"/>
            </a:endParaRPr>
          </a:p>
        </p:txBody>
      </p:sp>
      <p:sp>
        <p:nvSpPr>
          <p:cNvPr id="45" name="下箭头 44"/>
          <p:cNvSpPr/>
          <p:nvPr/>
        </p:nvSpPr>
        <p:spPr>
          <a:xfrm>
            <a:off x="7337075" y="3555805"/>
            <a:ext cx="229694" cy="771681"/>
          </a:xfrm>
          <a:prstGeom prst="downArrow">
            <a:avLst/>
          </a:prstGeom>
          <a:solidFill>
            <a:srgbClr val="D9B26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
        <p:nvSpPr>
          <p:cNvPr id="47" name="文本框 23"/>
          <p:cNvSpPr txBox="1"/>
          <p:nvPr/>
        </p:nvSpPr>
        <p:spPr>
          <a:xfrm>
            <a:off x="8247482" y="2843348"/>
            <a:ext cx="896518" cy="646331"/>
          </a:xfrm>
          <a:prstGeom prst="rect">
            <a:avLst/>
          </a:prstGeom>
          <a:noFill/>
        </p:spPr>
        <p:txBody>
          <a:bodyPr wrap="square" rtlCol="0">
            <a:spAutoFit/>
          </a:bodyPr>
          <a:lstStyle/>
          <a:p>
            <a:r>
              <a:rPr lang="zh-CN" altLang="en-US" sz="1200" dirty="0" smtClean="0">
                <a:latin typeface="微软雅黑" pitchFamily="34" charset="-122"/>
                <a:ea typeface="微软雅黑" pitchFamily="34" charset="-122"/>
              </a:rPr>
              <a:t>多轮报价、清标、定标</a:t>
            </a:r>
            <a:endParaRPr lang="zh-CN" altLang="en-US" sz="1200" dirty="0">
              <a:latin typeface="微软雅黑" pitchFamily="34" charset="-122"/>
              <a:ea typeface="微软雅黑" pitchFamily="34" charset="-122"/>
            </a:endParaRPr>
          </a:p>
        </p:txBody>
      </p:sp>
      <p:sp>
        <p:nvSpPr>
          <p:cNvPr id="48" name="圆角矩形 47"/>
          <p:cNvSpPr/>
          <p:nvPr/>
        </p:nvSpPr>
        <p:spPr>
          <a:xfrm>
            <a:off x="1534513" y="697729"/>
            <a:ext cx="2514394" cy="466924"/>
          </a:xfrm>
          <a:prstGeom prst="roundRect">
            <a:avLst/>
          </a:prstGeom>
          <a:solidFill>
            <a:srgbClr val="C05B4D"/>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200" b="1" dirty="0" smtClean="0">
                <a:latin typeface="微软雅黑" pitchFamily="34" charset="-122"/>
                <a:ea typeface="微软雅黑" pitchFamily="34" charset="-122"/>
              </a:rPr>
              <a:t>  工程数据沉淀</a:t>
            </a:r>
            <a:endParaRPr lang="zh-CN" altLang="en-US" sz="1200" b="1" dirty="0">
              <a:latin typeface="微软雅黑" pitchFamily="34" charset="-122"/>
              <a:ea typeface="微软雅黑" pitchFamily="34" charset="-122"/>
            </a:endParaRPr>
          </a:p>
        </p:txBody>
      </p:sp>
      <p:sp>
        <p:nvSpPr>
          <p:cNvPr id="49" name="圆角矩形 48"/>
          <p:cNvSpPr/>
          <p:nvPr/>
        </p:nvSpPr>
        <p:spPr>
          <a:xfrm>
            <a:off x="5625615" y="697728"/>
            <a:ext cx="2516882" cy="466924"/>
          </a:xfrm>
          <a:prstGeom prst="roundRect">
            <a:avLst/>
          </a:prstGeom>
          <a:solidFill>
            <a:srgbClr val="C05B4D"/>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200" b="1" dirty="0" smtClean="0">
                <a:latin typeface="微软雅黑" pitchFamily="34" charset="-122"/>
                <a:ea typeface="微软雅黑" pitchFamily="34" charset="-122"/>
              </a:rPr>
              <a:t>指标数据应用</a:t>
            </a:r>
            <a:endParaRPr lang="zh-CN" altLang="en-US" sz="1200" b="1" dirty="0">
              <a:latin typeface="微软雅黑" pitchFamily="34" charset="-122"/>
              <a:ea typeface="微软雅黑" pitchFamily="34" charset="-122"/>
            </a:endParaRPr>
          </a:p>
        </p:txBody>
      </p:sp>
      <p:sp>
        <p:nvSpPr>
          <p:cNvPr id="50" name="圆角矩形 49"/>
          <p:cNvSpPr/>
          <p:nvPr/>
        </p:nvSpPr>
        <p:spPr>
          <a:xfrm>
            <a:off x="25135" y="1265604"/>
            <a:ext cx="1342401" cy="365324"/>
          </a:xfrm>
          <a:prstGeom prst="roundRect">
            <a:avLst/>
          </a:prstGeom>
          <a:solidFill>
            <a:srgbClr val="C05B4D"/>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200" b="1" dirty="0">
                <a:latin typeface="微软雅黑" pitchFamily="34" charset="-122"/>
                <a:ea typeface="微软雅黑" pitchFamily="34" charset="-122"/>
              </a:rPr>
              <a:t>甲方成本</a:t>
            </a:r>
          </a:p>
        </p:txBody>
      </p:sp>
      <p:sp>
        <p:nvSpPr>
          <p:cNvPr id="51" name="圆角矩形 50"/>
          <p:cNvSpPr/>
          <p:nvPr/>
        </p:nvSpPr>
        <p:spPr>
          <a:xfrm>
            <a:off x="25134" y="2847356"/>
            <a:ext cx="1342401" cy="365324"/>
          </a:xfrm>
          <a:prstGeom prst="roundRect">
            <a:avLst/>
          </a:prstGeom>
          <a:solidFill>
            <a:srgbClr val="C05B4D"/>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200" b="1" dirty="0" smtClean="0">
                <a:latin typeface="微软雅黑" pitchFamily="34" charset="-122"/>
                <a:ea typeface="微软雅黑" pitchFamily="34" charset="-122"/>
              </a:rPr>
              <a:t>甲方</a:t>
            </a:r>
            <a:r>
              <a:rPr lang="zh-CN" altLang="en-US" sz="1200" b="1" dirty="0">
                <a:latin typeface="微软雅黑" panose="020B0503020204020204" pitchFamily="34" charset="-122"/>
                <a:ea typeface="微软雅黑" panose="020B0503020204020204" pitchFamily="34" charset="-122"/>
              </a:rPr>
              <a:t>招采</a:t>
            </a:r>
          </a:p>
        </p:txBody>
      </p:sp>
      <p:sp>
        <p:nvSpPr>
          <p:cNvPr id="52" name="圆角矩形 51"/>
          <p:cNvSpPr/>
          <p:nvPr/>
        </p:nvSpPr>
        <p:spPr>
          <a:xfrm>
            <a:off x="25134" y="4450640"/>
            <a:ext cx="1342401" cy="365324"/>
          </a:xfrm>
          <a:prstGeom prst="roundRect">
            <a:avLst/>
          </a:prstGeom>
          <a:solidFill>
            <a:srgbClr val="C05B4D"/>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200" b="1" dirty="0">
                <a:latin typeface="微软雅黑" pitchFamily="34" charset="-122"/>
                <a:ea typeface="微软雅黑" pitchFamily="34" charset="-122"/>
              </a:rPr>
              <a:t>投标方</a:t>
            </a:r>
          </a:p>
        </p:txBody>
      </p:sp>
      <p:sp>
        <p:nvSpPr>
          <p:cNvPr id="53" name="左右箭头 52"/>
          <p:cNvSpPr/>
          <p:nvPr/>
        </p:nvSpPr>
        <p:spPr>
          <a:xfrm>
            <a:off x="4283491" y="828417"/>
            <a:ext cx="1131409" cy="135092"/>
          </a:xfrm>
          <a:prstGeom prst="leftRightArrow">
            <a:avLst/>
          </a:prstGeom>
          <a:solidFill>
            <a:srgbClr val="C763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latin typeface="微软雅黑" pitchFamily="34" charset="-122"/>
              <a:ea typeface="微软雅黑" pitchFamily="34" charset="-122"/>
            </a:endParaRPr>
          </a:p>
        </p:txBody>
      </p:sp>
    </p:spTree>
    <p:extLst>
      <p:ext uri="{BB962C8B-B14F-4D97-AF65-F5344CB8AC3E}">
        <p14:creationId xmlns:p14="http://schemas.microsoft.com/office/powerpoint/2010/main" val="15280593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fill="hold"/>
                                        <p:tgtEl>
                                          <p:spTgt spid="52"/>
                                        </p:tgtEl>
                                        <p:attrNameLst>
                                          <p:attrName>ppt_x</p:attrName>
                                        </p:attrNameLst>
                                      </p:cBhvr>
                                      <p:tavLst>
                                        <p:tav tm="0">
                                          <p:val>
                                            <p:strVal val="#ppt_x"/>
                                          </p:val>
                                        </p:tav>
                                        <p:tav tm="100000">
                                          <p:val>
                                            <p:strVal val="#ppt_x"/>
                                          </p:val>
                                        </p:tav>
                                      </p:tavLst>
                                    </p:anim>
                                    <p:anim calcmode="lin" valueType="num">
                                      <p:cBhvr additive="base">
                                        <p:cTn id="12" dur="500" fill="hold"/>
                                        <p:tgtEl>
                                          <p:spTgt spid="5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500" fill="hold"/>
                                        <p:tgtEl>
                                          <p:spTgt spid="50"/>
                                        </p:tgtEl>
                                        <p:attrNameLst>
                                          <p:attrName>ppt_x</p:attrName>
                                        </p:attrNameLst>
                                      </p:cBhvr>
                                      <p:tavLst>
                                        <p:tav tm="0">
                                          <p:val>
                                            <p:strVal val="#ppt_x"/>
                                          </p:val>
                                        </p:tav>
                                        <p:tav tm="100000">
                                          <p:val>
                                            <p:strVal val="#ppt_x"/>
                                          </p:val>
                                        </p:tav>
                                      </p:tavLst>
                                    </p:anim>
                                    <p:anim calcmode="lin" valueType="num">
                                      <p:cBhvr additive="base">
                                        <p:cTn id="16"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ppt_x"/>
                                          </p:val>
                                        </p:tav>
                                        <p:tav tm="100000">
                                          <p:val>
                                            <p:strVal val="#ppt_x"/>
                                          </p:val>
                                        </p:tav>
                                      </p:tavLst>
                                    </p:anim>
                                    <p:anim calcmode="lin" valueType="num">
                                      <p:cBhvr additive="base">
                                        <p:cTn id="3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anim calcmode="lin" valueType="num">
                                      <p:cBhvr additive="base">
                                        <p:cTn id="35" dur="500" fill="hold"/>
                                        <p:tgtEl>
                                          <p:spTgt spid="33"/>
                                        </p:tgtEl>
                                        <p:attrNameLst>
                                          <p:attrName>ppt_x</p:attrName>
                                        </p:attrNameLst>
                                      </p:cBhvr>
                                      <p:tavLst>
                                        <p:tav tm="0">
                                          <p:val>
                                            <p:strVal val="#ppt_x"/>
                                          </p:val>
                                        </p:tav>
                                        <p:tav tm="100000">
                                          <p:val>
                                            <p:strVal val="#ppt_x"/>
                                          </p:val>
                                        </p:tav>
                                      </p:tavLst>
                                    </p:anim>
                                    <p:anim calcmode="lin" valueType="num">
                                      <p:cBhvr additive="base">
                                        <p:cTn id="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ppt_x"/>
                                          </p:val>
                                        </p:tav>
                                        <p:tav tm="100000">
                                          <p:val>
                                            <p:strVal val="#ppt_x"/>
                                          </p:val>
                                        </p:tav>
                                      </p:tavLst>
                                    </p:anim>
                                    <p:anim calcmode="lin" valueType="num">
                                      <p:cBhvr additive="base">
                                        <p:cTn id="42" dur="500" fill="hold"/>
                                        <p:tgtEl>
                                          <p:spTgt spid="3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500" fill="hold"/>
                                        <p:tgtEl>
                                          <p:spTgt spid="35"/>
                                        </p:tgtEl>
                                        <p:attrNameLst>
                                          <p:attrName>ppt_x</p:attrName>
                                        </p:attrNameLst>
                                      </p:cBhvr>
                                      <p:tavLst>
                                        <p:tav tm="0">
                                          <p:val>
                                            <p:strVal val="#ppt_x"/>
                                          </p:val>
                                        </p:tav>
                                        <p:tav tm="100000">
                                          <p:val>
                                            <p:strVal val="#ppt_x"/>
                                          </p:val>
                                        </p:tav>
                                      </p:tavLst>
                                    </p:anim>
                                    <p:anim calcmode="lin" valueType="num">
                                      <p:cBhvr additive="base">
                                        <p:cTn id="4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additive="base">
                                        <p:cTn id="51" dur="500" fill="hold"/>
                                        <p:tgtEl>
                                          <p:spTgt spid="36"/>
                                        </p:tgtEl>
                                        <p:attrNameLst>
                                          <p:attrName>ppt_x</p:attrName>
                                        </p:attrNameLst>
                                      </p:cBhvr>
                                      <p:tavLst>
                                        <p:tav tm="0">
                                          <p:val>
                                            <p:strVal val="#ppt_x"/>
                                          </p:val>
                                        </p:tav>
                                        <p:tav tm="100000">
                                          <p:val>
                                            <p:strVal val="#ppt_x"/>
                                          </p:val>
                                        </p:tav>
                                      </p:tavLst>
                                    </p:anim>
                                    <p:anim calcmode="lin" valueType="num">
                                      <p:cBhvr additive="base">
                                        <p:cTn id="52" dur="500" fill="hold"/>
                                        <p:tgtEl>
                                          <p:spTgt spid="36"/>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fill="hold"/>
                                        <p:tgtEl>
                                          <p:spTgt spid="37"/>
                                        </p:tgtEl>
                                        <p:attrNameLst>
                                          <p:attrName>ppt_x</p:attrName>
                                        </p:attrNameLst>
                                      </p:cBhvr>
                                      <p:tavLst>
                                        <p:tav tm="0">
                                          <p:val>
                                            <p:strVal val="#ppt_x"/>
                                          </p:val>
                                        </p:tav>
                                        <p:tav tm="100000">
                                          <p:val>
                                            <p:strVal val="#ppt_x"/>
                                          </p:val>
                                        </p:tav>
                                      </p:tavLst>
                                    </p:anim>
                                    <p:anim calcmode="lin" valueType="num">
                                      <p:cBhvr additive="base">
                                        <p:cTn id="6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0"/>
                                        </p:tgtEl>
                                        <p:attrNameLst>
                                          <p:attrName>style.visibility</p:attrName>
                                        </p:attrNameLst>
                                      </p:cBhvr>
                                      <p:to>
                                        <p:strVal val="visible"/>
                                      </p:to>
                                    </p:set>
                                    <p:anim calcmode="lin" valueType="num">
                                      <p:cBhvr additive="base">
                                        <p:cTn id="65" dur="500" fill="hold"/>
                                        <p:tgtEl>
                                          <p:spTgt spid="40"/>
                                        </p:tgtEl>
                                        <p:attrNameLst>
                                          <p:attrName>ppt_x</p:attrName>
                                        </p:attrNameLst>
                                      </p:cBhvr>
                                      <p:tavLst>
                                        <p:tav tm="0">
                                          <p:val>
                                            <p:strVal val="#ppt_x"/>
                                          </p:val>
                                        </p:tav>
                                        <p:tav tm="100000">
                                          <p:val>
                                            <p:strVal val="#ppt_x"/>
                                          </p:val>
                                        </p:tav>
                                      </p:tavLst>
                                    </p:anim>
                                    <p:anim calcmode="lin" valueType="num">
                                      <p:cBhvr additive="base">
                                        <p:cTn id="66" dur="500" fill="hold"/>
                                        <p:tgtEl>
                                          <p:spTgt spid="4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 calcmode="lin" valueType="num">
                                      <p:cBhvr additive="base">
                                        <p:cTn id="69" dur="500" fill="hold"/>
                                        <p:tgtEl>
                                          <p:spTgt spid="39"/>
                                        </p:tgtEl>
                                        <p:attrNameLst>
                                          <p:attrName>ppt_x</p:attrName>
                                        </p:attrNameLst>
                                      </p:cBhvr>
                                      <p:tavLst>
                                        <p:tav tm="0">
                                          <p:val>
                                            <p:strVal val="#ppt_x"/>
                                          </p:val>
                                        </p:tav>
                                        <p:tav tm="100000">
                                          <p:val>
                                            <p:strVal val="#ppt_x"/>
                                          </p:val>
                                        </p:tav>
                                      </p:tavLst>
                                    </p:anim>
                                    <p:anim calcmode="lin" valueType="num">
                                      <p:cBhvr additive="base">
                                        <p:cTn id="7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additive="base">
                                        <p:cTn id="75" dur="500" fill="hold"/>
                                        <p:tgtEl>
                                          <p:spTgt spid="42"/>
                                        </p:tgtEl>
                                        <p:attrNameLst>
                                          <p:attrName>ppt_x</p:attrName>
                                        </p:attrNameLst>
                                      </p:cBhvr>
                                      <p:tavLst>
                                        <p:tav tm="0">
                                          <p:val>
                                            <p:strVal val="#ppt_x"/>
                                          </p:val>
                                        </p:tav>
                                        <p:tav tm="100000">
                                          <p:val>
                                            <p:strVal val="#ppt_x"/>
                                          </p:val>
                                        </p:tav>
                                      </p:tavLst>
                                    </p:anim>
                                    <p:anim calcmode="lin" valueType="num">
                                      <p:cBhvr additive="base">
                                        <p:cTn id="76" dur="500" fill="hold"/>
                                        <p:tgtEl>
                                          <p:spTgt spid="4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anim calcmode="lin" valueType="num">
                                      <p:cBhvr additive="base">
                                        <p:cTn id="79" dur="500" fill="hold"/>
                                        <p:tgtEl>
                                          <p:spTgt spid="41"/>
                                        </p:tgtEl>
                                        <p:attrNameLst>
                                          <p:attrName>ppt_x</p:attrName>
                                        </p:attrNameLst>
                                      </p:cBhvr>
                                      <p:tavLst>
                                        <p:tav tm="0">
                                          <p:val>
                                            <p:strVal val="#ppt_x"/>
                                          </p:val>
                                        </p:tav>
                                        <p:tav tm="100000">
                                          <p:val>
                                            <p:strVal val="#ppt_x"/>
                                          </p:val>
                                        </p:tav>
                                      </p:tavLst>
                                    </p:anim>
                                    <p:anim calcmode="lin" valueType="num">
                                      <p:cBhvr additive="base">
                                        <p:cTn id="80" dur="500" fill="hold"/>
                                        <p:tgtEl>
                                          <p:spTgt spid="41"/>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anim calcmode="lin" valueType="num">
                                      <p:cBhvr additive="base">
                                        <p:cTn id="83" dur="500" fill="hold"/>
                                        <p:tgtEl>
                                          <p:spTgt spid="43"/>
                                        </p:tgtEl>
                                        <p:attrNameLst>
                                          <p:attrName>ppt_x</p:attrName>
                                        </p:attrNameLst>
                                      </p:cBhvr>
                                      <p:tavLst>
                                        <p:tav tm="0">
                                          <p:val>
                                            <p:strVal val="#ppt_x"/>
                                          </p:val>
                                        </p:tav>
                                        <p:tav tm="100000">
                                          <p:val>
                                            <p:strVal val="#ppt_x"/>
                                          </p:val>
                                        </p:tav>
                                      </p:tavLst>
                                    </p:anim>
                                    <p:anim calcmode="lin" valueType="num">
                                      <p:cBhvr additive="base">
                                        <p:cTn id="8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additive="base">
                                        <p:cTn id="93" dur="500" fill="hold"/>
                                        <p:tgtEl>
                                          <p:spTgt spid="44"/>
                                        </p:tgtEl>
                                        <p:attrNameLst>
                                          <p:attrName>ppt_x</p:attrName>
                                        </p:attrNameLst>
                                      </p:cBhvr>
                                      <p:tavLst>
                                        <p:tav tm="0">
                                          <p:val>
                                            <p:strVal val="#ppt_x"/>
                                          </p:val>
                                        </p:tav>
                                        <p:tav tm="100000">
                                          <p:val>
                                            <p:strVal val="#ppt_x"/>
                                          </p:val>
                                        </p:tav>
                                      </p:tavLst>
                                    </p:anim>
                                    <p:anim calcmode="lin" valueType="num">
                                      <p:cBhvr additive="base">
                                        <p:cTn id="9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anim calcmode="lin" valueType="num">
                                      <p:cBhvr additive="base">
                                        <p:cTn id="99" dur="500" fill="hold"/>
                                        <p:tgtEl>
                                          <p:spTgt spid="46"/>
                                        </p:tgtEl>
                                        <p:attrNameLst>
                                          <p:attrName>ppt_x</p:attrName>
                                        </p:attrNameLst>
                                      </p:cBhvr>
                                      <p:tavLst>
                                        <p:tav tm="0">
                                          <p:val>
                                            <p:strVal val="#ppt_x"/>
                                          </p:val>
                                        </p:tav>
                                        <p:tav tm="100000">
                                          <p:val>
                                            <p:strVal val="#ppt_x"/>
                                          </p:val>
                                        </p:tav>
                                      </p:tavLst>
                                    </p:anim>
                                    <p:anim calcmode="lin" valueType="num">
                                      <p:cBhvr additive="base">
                                        <p:cTn id="100" dur="500" fill="hold"/>
                                        <p:tgtEl>
                                          <p:spTgt spid="46"/>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 calcmode="lin" valueType="num">
                                      <p:cBhvr additive="base">
                                        <p:cTn id="103" dur="500" fill="hold"/>
                                        <p:tgtEl>
                                          <p:spTgt spid="47"/>
                                        </p:tgtEl>
                                        <p:attrNameLst>
                                          <p:attrName>ppt_x</p:attrName>
                                        </p:attrNameLst>
                                      </p:cBhvr>
                                      <p:tavLst>
                                        <p:tav tm="0">
                                          <p:val>
                                            <p:strVal val="#ppt_x"/>
                                          </p:val>
                                        </p:tav>
                                        <p:tav tm="100000">
                                          <p:val>
                                            <p:strVal val="#ppt_x"/>
                                          </p:val>
                                        </p:tav>
                                      </p:tavLst>
                                    </p:anim>
                                    <p:anim calcmode="lin" valueType="num">
                                      <p:cBhvr additive="base">
                                        <p:cTn id="10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fade">
                                      <p:cBhvr>
                                        <p:cTn id="109" dur="1000"/>
                                        <p:tgtEl>
                                          <p:spTgt spid="48"/>
                                        </p:tgtEl>
                                      </p:cBhvr>
                                    </p:animEffect>
                                    <p:anim calcmode="lin" valueType="num">
                                      <p:cBhvr>
                                        <p:cTn id="110" dur="1000" fill="hold"/>
                                        <p:tgtEl>
                                          <p:spTgt spid="48"/>
                                        </p:tgtEl>
                                        <p:attrNameLst>
                                          <p:attrName>ppt_x</p:attrName>
                                        </p:attrNameLst>
                                      </p:cBhvr>
                                      <p:tavLst>
                                        <p:tav tm="0">
                                          <p:val>
                                            <p:strVal val="#ppt_x"/>
                                          </p:val>
                                        </p:tav>
                                        <p:tav tm="100000">
                                          <p:val>
                                            <p:strVal val="#ppt_x"/>
                                          </p:val>
                                        </p:tav>
                                      </p:tavLst>
                                    </p:anim>
                                    <p:anim calcmode="lin" valueType="num">
                                      <p:cBhvr>
                                        <p:cTn id="111" dur="1000" fill="hold"/>
                                        <p:tgtEl>
                                          <p:spTgt spid="4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1000"/>
                                        <p:tgtEl>
                                          <p:spTgt spid="53"/>
                                        </p:tgtEl>
                                      </p:cBhvr>
                                    </p:animEffect>
                                    <p:anim calcmode="lin" valueType="num">
                                      <p:cBhvr>
                                        <p:cTn id="115" dur="1000" fill="hold"/>
                                        <p:tgtEl>
                                          <p:spTgt spid="53"/>
                                        </p:tgtEl>
                                        <p:attrNameLst>
                                          <p:attrName>ppt_x</p:attrName>
                                        </p:attrNameLst>
                                      </p:cBhvr>
                                      <p:tavLst>
                                        <p:tav tm="0">
                                          <p:val>
                                            <p:strVal val="#ppt_x"/>
                                          </p:val>
                                        </p:tav>
                                        <p:tav tm="100000">
                                          <p:val>
                                            <p:strVal val="#ppt_x"/>
                                          </p:val>
                                        </p:tav>
                                      </p:tavLst>
                                    </p:anim>
                                    <p:anim calcmode="lin" valueType="num">
                                      <p:cBhvr>
                                        <p:cTn id="116" dur="1000" fill="hold"/>
                                        <p:tgtEl>
                                          <p:spTgt spid="53"/>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fade">
                                      <p:cBhvr>
                                        <p:cTn id="119" dur="1000"/>
                                        <p:tgtEl>
                                          <p:spTgt spid="49"/>
                                        </p:tgtEl>
                                      </p:cBhvr>
                                    </p:animEffect>
                                    <p:anim calcmode="lin" valueType="num">
                                      <p:cBhvr>
                                        <p:cTn id="120" dur="1000" fill="hold"/>
                                        <p:tgtEl>
                                          <p:spTgt spid="49"/>
                                        </p:tgtEl>
                                        <p:attrNameLst>
                                          <p:attrName>ppt_x</p:attrName>
                                        </p:attrNameLst>
                                      </p:cBhvr>
                                      <p:tavLst>
                                        <p:tav tm="0">
                                          <p:val>
                                            <p:strVal val="#ppt_x"/>
                                          </p:val>
                                        </p:tav>
                                        <p:tav tm="100000">
                                          <p:val>
                                            <p:strVal val="#ppt_x"/>
                                          </p:val>
                                        </p:tav>
                                      </p:tavLst>
                                    </p:anim>
                                    <p:anim calcmode="lin" valueType="num">
                                      <p:cBhvr>
                                        <p:cTn id="12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30" grpId="0" animBg="1"/>
      <p:bldP spid="31" grpId="0" animBg="1"/>
      <p:bldP spid="32" grpId="0"/>
      <p:bldP spid="33" grpId="0" animBg="1"/>
      <p:bldP spid="34" grpId="0" animBg="1"/>
      <p:bldP spid="35" grpId="0" animBg="1"/>
      <p:bldP spid="36" grpId="0" animBg="1"/>
      <p:bldP spid="37" grpId="0" animBg="1"/>
      <p:bldP spid="38" grpId="0"/>
      <p:bldP spid="39" grpId="0" animBg="1"/>
      <p:bldP spid="40" grpId="0" animBg="1"/>
      <p:bldP spid="41" grpId="0" animBg="1"/>
      <p:bldP spid="42" grpId="0"/>
      <p:bldP spid="43" grpId="0" animBg="1"/>
      <p:bldP spid="44" grpId="0" animBg="1"/>
      <p:bldP spid="45" grpId="0" animBg="1"/>
      <p:bldP spid="47" grpId="0"/>
      <p:bldP spid="48" grpId="0" animBg="1"/>
      <p:bldP spid="49" grpId="0" animBg="1"/>
      <p:bldP spid="50" grpId="0" animBg="1"/>
      <p:bldP spid="51" grpId="0" animBg="1"/>
      <p:bldP spid="52" grpId="0" animBg="1"/>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06324" y="1165893"/>
            <a:ext cx="4248727" cy="2215991"/>
          </a:xfrm>
          <a:prstGeom prst="rect">
            <a:avLst/>
          </a:prstGeom>
          <a:noFill/>
        </p:spPr>
        <p:txBody>
          <a:bodyPr wrap="none" rtlCol="0">
            <a:spAutoFit/>
          </a:bodyPr>
          <a:lstStyle/>
          <a:p>
            <a:r>
              <a:rPr kumimoji="1" lang="en-US" altLang="zh-CN" sz="13800" dirty="0">
                <a:solidFill>
                  <a:srgbClr val="0070C0"/>
                </a:solidFill>
              </a:rPr>
              <a:t>FOUR</a:t>
            </a:r>
            <a:endParaRPr kumimoji="1" lang="zh-CN" altLang="en-US" sz="13800" dirty="0">
              <a:solidFill>
                <a:srgbClr val="0070C0"/>
              </a:solidFill>
            </a:endParaRPr>
          </a:p>
        </p:txBody>
      </p:sp>
      <p:sp>
        <p:nvSpPr>
          <p:cNvPr id="6" name="矩形 5"/>
          <p:cNvSpPr/>
          <p:nvPr/>
        </p:nvSpPr>
        <p:spPr>
          <a:xfrm>
            <a:off x="5720462" y="2501818"/>
            <a:ext cx="2339102" cy="523220"/>
          </a:xfrm>
          <a:prstGeom prst="rect">
            <a:avLst/>
          </a:prstGeom>
          <a:noFill/>
        </p:spPr>
        <p:txBody>
          <a:bodyPr wrap="none" rtlCol="0">
            <a:spAutoFit/>
          </a:bodyPr>
          <a:lstStyle/>
          <a:p>
            <a:r>
              <a:rPr kumimoji="1" lang="zh-CN" altLang="en-US" sz="2800" dirty="0" smtClean="0">
                <a:solidFill>
                  <a:srgbClr val="0070C0"/>
                </a:solidFill>
                <a:latin typeface="Microsoft YaHei" charset="0"/>
                <a:ea typeface="Microsoft YaHei" charset="0"/>
                <a:cs typeface="Microsoft YaHei" charset="0"/>
              </a:rPr>
              <a:t>整体流程详解</a:t>
            </a:r>
            <a:endParaRPr kumimoji="1" lang="zh-CN" altLang="en-US" sz="2800" dirty="0">
              <a:solidFill>
                <a:srgbClr val="0070C0"/>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20434696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3638240"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Four </a:t>
            </a:r>
            <a:r>
              <a:rPr lang="zh-CN" altLang="en-US" b="1" dirty="0" smtClean="0">
                <a:solidFill>
                  <a:srgbClr val="0080CB"/>
                </a:solidFill>
                <a:latin typeface="微软雅黑" pitchFamily="34" charset="-122"/>
                <a:ea typeface="微软雅黑" pitchFamily="34" charset="-122"/>
                <a:cs typeface="+mn-ea"/>
                <a:sym typeface="+mn-lt"/>
              </a:rPr>
              <a:t>企业清单整体流程详解</a:t>
            </a:r>
            <a:endParaRPr lang="zh-CN" altLang="en-US" b="1" dirty="0">
              <a:solidFill>
                <a:srgbClr val="0080CB"/>
              </a:solidFill>
              <a:latin typeface="微软雅黑" pitchFamily="34" charset="-122"/>
              <a:ea typeface="微软雅黑" pitchFamily="34" charset="-122"/>
              <a:cs typeface="+mn-ea"/>
            </a:endParaRPr>
          </a:p>
        </p:txBody>
      </p:sp>
      <p:sp>
        <p:nvSpPr>
          <p:cNvPr id="2" name="TextBox 1">
            <a:hlinkClick r:id="rId3" action="ppaction://hlinkfile"/>
          </p:cNvPr>
          <p:cNvSpPr txBox="1"/>
          <p:nvPr/>
        </p:nvSpPr>
        <p:spPr>
          <a:xfrm>
            <a:off x="5524238" y="4697887"/>
            <a:ext cx="1261884" cy="276999"/>
          </a:xfrm>
          <a:prstGeom prst="rect">
            <a:avLst/>
          </a:prstGeom>
          <a:noFill/>
        </p:spPr>
        <p:txBody>
          <a:bodyPr wrap="none" rtlCol="0">
            <a:spAutoFit/>
          </a:bodyPr>
          <a:lstStyle/>
          <a:p>
            <a:r>
              <a:rPr lang="zh-CN" altLang="en-US" sz="1200" dirty="0" smtClean="0">
                <a:latin typeface="微软雅黑" pitchFamily="34" charset="-122"/>
                <a:ea typeface="微软雅黑" pitchFamily="34" charset="-122"/>
                <a:hlinkClick r:id="rId3" action="ppaction://hlinkfile"/>
              </a:rPr>
              <a:t>业务流程图设计</a:t>
            </a:r>
            <a:endParaRPr lang="zh-CN" altLang="en-US" sz="1200" dirty="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668" y="643235"/>
            <a:ext cx="5001802" cy="435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668216"/>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402938" y="1615210"/>
            <a:ext cx="3363421" cy="2215991"/>
          </a:xfrm>
          <a:prstGeom prst="rect">
            <a:avLst/>
          </a:prstGeom>
          <a:noFill/>
        </p:spPr>
        <p:txBody>
          <a:bodyPr wrap="none" rtlCol="0">
            <a:spAutoFit/>
          </a:bodyPr>
          <a:lstStyle/>
          <a:p>
            <a:r>
              <a:rPr kumimoji="1" lang="en-US" altLang="zh-CN" sz="13800" dirty="0">
                <a:solidFill>
                  <a:srgbClr val="92D050"/>
                </a:solidFill>
              </a:rPr>
              <a:t>ONE</a:t>
            </a:r>
            <a:endParaRPr kumimoji="1" lang="zh-CN" altLang="en-US" sz="13800" dirty="0">
              <a:solidFill>
                <a:srgbClr val="92D050"/>
              </a:solidFill>
            </a:endParaRPr>
          </a:p>
        </p:txBody>
      </p:sp>
      <p:sp>
        <p:nvSpPr>
          <p:cNvPr id="5" name="矩形 4"/>
          <p:cNvSpPr/>
          <p:nvPr/>
        </p:nvSpPr>
        <p:spPr>
          <a:xfrm>
            <a:off x="5385118" y="2951135"/>
            <a:ext cx="2339102" cy="523220"/>
          </a:xfrm>
          <a:prstGeom prst="rect">
            <a:avLst/>
          </a:prstGeom>
          <a:noFill/>
        </p:spPr>
        <p:txBody>
          <a:bodyPr wrap="none" rtlCol="0">
            <a:spAutoFit/>
          </a:bodyPr>
          <a:lstStyle/>
          <a:p>
            <a:r>
              <a:rPr kumimoji="1" lang="zh-CN" altLang="en-US" sz="2800" dirty="0" smtClean="0">
                <a:solidFill>
                  <a:srgbClr val="92D050"/>
                </a:solidFill>
                <a:latin typeface="Microsoft YaHei" charset="0"/>
                <a:ea typeface="Microsoft YaHei" charset="0"/>
                <a:cs typeface="Microsoft YaHei" charset="0"/>
              </a:rPr>
              <a:t>建筑基础知识</a:t>
            </a:r>
            <a:endParaRPr kumimoji="1" lang="zh-CN" altLang="en-US" sz="2800" dirty="0">
              <a:solidFill>
                <a:srgbClr val="92D050"/>
              </a:solidFill>
              <a:latin typeface="Microsoft YaHei" charset="0"/>
              <a:ea typeface="Microsoft YaHei" charset="0"/>
              <a:cs typeface="Microsoft YaHei" charset="0"/>
            </a:endParaRPr>
          </a:p>
        </p:txBody>
      </p:sp>
    </p:spTree>
    <p:extLst>
      <p:ext uri="{BB962C8B-B14F-4D97-AF65-F5344CB8AC3E}">
        <p14:creationId xmlns:p14="http://schemas.microsoft.com/office/powerpoint/2010/main" val="416058886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2660408"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a:t>
            </a:r>
            <a:r>
              <a:rPr lang="en-US" altLang="zh-CN" b="1" dirty="0" smtClean="0">
                <a:solidFill>
                  <a:srgbClr val="0080CB"/>
                </a:solidFill>
                <a:latin typeface="微软雅黑" pitchFamily="34" charset="-122"/>
                <a:ea typeface="微软雅黑" pitchFamily="34" charset="-122"/>
                <a:cs typeface="+mn-ea"/>
                <a:sym typeface="+mn-lt"/>
              </a:rPr>
              <a:t>One </a:t>
            </a:r>
            <a:r>
              <a:rPr lang="zh-CN" altLang="en-US" b="1" dirty="0" smtClean="0">
                <a:solidFill>
                  <a:srgbClr val="0080CB"/>
                </a:solidFill>
                <a:latin typeface="微软雅黑" pitchFamily="34" charset="-122"/>
                <a:ea typeface="微软雅黑" pitchFamily="34" charset="-122"/>
                <a:cs typeface="+mn-ea"/>
                <a:sym typeface="+mn-lt"/>
              </a:rPr>
              <a:t>建筑基础知识</a:t>
            </a:r>
            <a:endParaRPr lang="zh-CN" altLang="en-US" b="1" dirty="0">
              <a:solidFill>
                <a:srgbClr val="0080CB"/>
              </a:solidFill>
              <a:latin typeface="微软雅黑" pitchFamily="34" charset="-122"/>
              <a:ea typeface="微软雅黑" pitchFamily="34" charset="-122"/>
              <a:cs typeface="+mn-ea"/>
            </a:endParaRPr>
          </a:p>
        </p:txBody>
      </p:sp>
      <p:pic>
        <p:nvPicPr>
          <p:cNvPr id="9"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4921" y="607496"/>
            <a:ext cx="5836920" cy="4376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
          <p:cNvSpPr>
            <a:spLocks noChangeArrowheads="1"/>
          </p:cNvSpPr>
          <p:nvPr/>
        </p:nvSpPr>
        <p:spPr bwMode="auto">
          <a:xfrm>
            <a:off x="1749549" y="2076645"/>
            <a:ext cx="360731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endParaRPr lang="en-US" sz="1400" i="1" dirty="0">
              <a:latin typeface="微软雅黑" pitchFamily="34" charset="-122"/>
              <a:ea typeface="微软雅黑" pitchFamily="34" charset="-122"/>
            </a:endParaRPr>
          </a:p>
          <a:p>
            <a:endParaRPr lang="en-US" sz="1400" i="1" dirty="0">
              <a:latin typeface="微软雅黑" pitchFamily="34" charset="-122"/>
              <a:ea typeface="微软雅黑" pitchFamily="34" charset="-122"/>
            </a:endParaRPr>
          </a:p>
          <a:p>
            <a:endParaRPr lang="en-US" sz="1400" i="1" dirty="0">
              <a:latin typeface="微软雅黑" pitchFamily="34" charset="-122"/>
              <a:ea typeface="微软雅黑" pitchFamily="34" charset="-122"/>
            </a:endParaRPr>
          </a:p>
          <a:p>
            <a:r>
              <a:rPr lang="zh-CN" altLang="en-US" sz="1400" dirty="0">
                <a:latin typeface="微软雅黑" pitchFamily="34" charset="-122"/>
                <a:ea typeface="微软雅黑" pitchFamily="34" charset="-122"/>
              </a:rPr>
              <a:t>凡供人们在其中生产、生活或其他活动的房屋或场所都叫做</a:t>
            </a:r>
            <a:r>
              <a:rPr lang="zh-CN" altLang="en-US" sz="1400" b="1" dirty="0">
                <a:solidFill>
                  <a:srgbClr val="FF0000"/>
                </a:solidFill>
                <a:latin typeface="微软雅黑" pitchFamily="34" charset="-122"/>
                <a:ea typeface="微软雅黑" pitchFamily="34" charset="-122"/>
              </a:rPr>
              <a:t>建筑物</a:t>
            </a:r>
            <a:r>
              <a:rPr lang="zh-CN" altLang="en-US" sz="1400" dirty="0">
                <a:latin typeface="微软雅黑" pitchFamily="34" charset="-122"/>
                <a:ea typeface="微软雅黑" pitchFamily="34" charset="-122"/>
              </a:rPr>
              <a:t>，如公寓、厂房、学校等；</a:t>
            </a:r>
            <a:endParaRPr lang="en-US" sz="1400" dirty="0">
              <a:latin typeface="微软雅黑" pitchFamily="34" charset="-122"/>
              <a:ea typeface="微软雅黑" pitchFamily="34" charset="-122"/>
            </a:endParaRPr>
          </a:p>
          <a:p>
            <a:endParaRPr lang="en-US" sz="1400" dirty="0">
              <a:latin typeface="微软雅黑" pitchFamily="34" charset="-122"/>
              <a:ea typeface="微软雅黑" pitchFamily="34" charset="-122"/>
            </a:endParaRPr>
          </a:p>
          <a:p>
            <a:r>
              <a:rPr lang="zh-CN" altLang="en-US" sz="1400" dirty="0">
                <a:latin typeface="微软雅黑" pitchFamily="34" charset="-122"/>
                <a:ea typeface="微软雅黑" pitchFamily="34" charset="-122"/>
              </a:rPr>
              <a:t>而人们不在其中生产或生活的建筑，则叫做</a:t>
            </a:r>
            <a:r>
              <a:rPr lang="zh-CN" altLang="en-US" sz="1400" b="1" dirty="0">
                <a:solidFill>
                  <a:srgbClr val="FF0000"/>
                </a:solidFill>
                <a:latin typeface="微软雅黑" pitchFamily="34" charset="-122"/>
                <a:ea typeface="微软雅黑" pitchFamily="34" charset="-122"/>
              </a:rPr>
              <a:t>构筑物</a:t>
            </a:r>
            <a:r>
              <a:rPr lang="zh-CN" altLang="en-US" sz="1400" dirty="0">
                <a:latin typeface="微软雅黑" pitchFamily="34" charset="-122"/>
                <a:ea typeface="微软雅黑" pitchFamily="34" charset="-122"/>
              </a:rPr>
              <a:t>，如烟囱、水塔、桥梁等。 </a:t>
            </a:r>
            <a:endParaRPr lang="en-US" sz="1400" dirty="0">
              <a:latin typeface="微软雅黑" pitchFamily="34" charset="-122"/>
              <a:ea typeface="微软雅黑" pitchFamily="34" charset="-122"/>
            </a:endParaRPr>
          </a:p>
          <a:p>
            <a:endParaRPr lang="en-US" sz="1400" dirty="0">
              <a:latin typeface="微软雅黑" pitchFamily="34" charset="-122"/>
              <a:ea typeface="微软雅黑" pitchFamily="34" charset="-122"/>
            </a:endParaRPr>
          </a:p>
          <a:p>
            <a:endParaRPr lang="en-US" sz="1400" dirty="0">
              <a:latin typeface="微软雅黑" pitchFamily="34" charset="-122"/>
              <a:ea typeface="微软雅黑" pitchFamily="34" charset="-122"/>
            </a:endParaRPr>
          </a:p>
          <a:p>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257749862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2660408"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a:t>
            </a:r>
            <a:r>
              <a:rPr lang="en-US" altLang="zh-CN" b="1" dirty="0" smtClean="0">
                <a:solidFill>
                  <a:srgbClr val="0080CB"/>
                </a:solidFill>
                <a:latin typeface="微软雅黑" pitchFamily="34" charset="-122"/>
                <a:ea typeface="微软雅黑" pitchFamily="34" charset="-122"/>
                <a:cs typeface="+mn-ea"/>
                <a:sym typeface="+mn-lt"/>
              </a:rPr>
              <a:t>One </a:t>
            </a:r>
            <a:r>
              <a:rPr lang="zh-CN" altLang="en-US" b="1" dirty="0" smtClean="0">
                <a:solidFill>
                  <a:srgbClr val="0080CB"/>
                </a:solidFill>
                <a:latin typeface="微软雅黑" pitchFamily="34" charset="-122"/>
                <a:ea typeface="微软雅黑" pitchFamily="34" charset="-122"/>
                <a:cs typeface="+mn-ea"/>
                <a:sym typeface="+mn-lt"/>
              </a:rPr>
              <a:t>建筑基础知识</a:t>
            </a:r>
            <a:endParaRPr lang="zh-CN" altLang="en-US" b="1" dirty="0">
              <a:solidFill>
                <a:srgbClr val="0080CB"/>
              </a:solidFill>
              <a:latin typeface="微软雅黑" pitchFamily="34" charset="-122"/>
              <a:ea typeface="微软雅黑" pitchFamily="34" charset="-122"/>
              <a:cs typeface="+mn-ea"/>
            </a:endParaRPr>
          </a:p>
        </p:txBody>
      </p:sp>
      <p:sp>
        <p:nvSpPr>
          <p:cNvPr id="3" name="TextBox 2"/>
          <p:cNvSpPr txBox="1">
            <a:spLocks noChangeArrowheads="1"/>
          </p:cNvSpPr>
          <p:nvPr/>
        </p:nvSpPr>
        <p:spPr bwMode="auto">
          <a:xfrm>
            <a:off x="258126" y="680795"/>
            <a:ext cx="814387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8288" eaLnBrk="0" hangingPunct="0">
              <a:tabLst>
                <a:tab pos="457200" algn="l"/>
              </a:tabLst>
              <a:defRPr>
                <a:solidFill>
                  <a:schemeClr val="tx1"/>
                </a:solidFill>
                <a:latin typeface="Arial" pitchFamily="34" charset="0"/>
                <a:ea typeface="宋体" pitchFamily="2" charset="-122"/>
              </a:defRPr>
            </a:lvl1pPr>
            <a:lvl2pPr marL="742950" indent="-285750" eaLnBrk="0" hangingPunct="0">
              <a:tabLst>
                <a:tab pos="457200" algn="l"/>
              </a:tabLst>
              <a:defRPr>
                <a:solidFill>
                  <a:schemeClr val="tx1"/>
                </a:solidFill>
                <a:latin typeface="Arial" pitchFamily="34" charset="0"/>
                <a:ea typeface="宋体" pitchFamily="2" charset="-122"/>
              </a:defRPr>
            </a:lvl2pPr>
            <a:lvl3pPr marL="1143000" indent="-228600" eaLnBrk="0" hangingPunct="0">
              <a:tabLst>
                <a:tab pos="457200" algn="l"/>
              </a:tabLst>
              <a:defRPr>
                <a:solidFill>
                  <a:schemeClr val="tx1"/>
                </a:solidFill>
                <a:latin typeface="Arial" pitchFamily="34" charset="0"/>
                <a:ea typeface="宋体" pitchFamily="2" charset="-122"/>
              </a:defRPr>
            </a:lvl3pPr>
            <a:lvl4pPr marL="1600200" indent="-228600" eaLnBrk="0" hangingPunct="0">
              <a:tabLst>
                <a:tab pos="457200" algn="l"/>
              </a:tabLst>
              <a:defRPr>
                <a:solidFill>
                  <a:schemeClr val="tx1"/>
                </a:solidFill>
                <a:latin typeface="Arial" pitchFamily="34" charset="0"/>
                <a:ea typeface="宋体" pitchFamily="2" charset="-122"/>
              </a:defRPr>
            </a:lvl4pPr>
            <a:lvl5pPr marL="2057400" indent="-228600" eaLnBrk="0" hangingPunct="0">
              <a:tabLst>
                <a:tab pos="457200" algn="l"/>
              </a:tabLst>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tabLst>
                <a:tab pos="457200" algn="l"/>
              </a:tabLs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tabLst>
                <a:tab pos="457200" algn="l"/>
              </a:tabLs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tabLst>
                <a:tab pos="457200" algn="l"/>
              </a:tabLs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tabLst>
                <a:tab pos="457200" algn="l"/>
              </a:tabLst>
              <a:defRPr>
                <a:solidFill>
                  <a:schemeClr val="tx1"/>
                </a:solidFill>
                <a:latin typeface="Arial" pitchFamily="34" charset="0"/>
                <a:ea typeface="宋体" pitchFamily="2" charset="-122"/>
              </a:defRPr>
            </a:lvl9pPr>
          </a:lstStyle>
          <a:p>
            <a:pPr>
              <a:buFont typeface="Arial" pitchFamily="34" charset="0"/>
              <a:buChar char="•"/>
            </a:pPr>
            <a:r>
              <a:rPr lang="zh-CN" altLang="en-US" sz="1200" b="1" dirty="0">
                <a:latin typeface="微软雅黑" pitchFamily="34" charset="-122"/>
                <a:ea typeface="微软雅黑" pitchFamily="34" charset="-122"/>
                <a:cs typeface="Times New Roman" pitchFamily="18" charset="0"/>
              </a:rPr>
              <a:t>建设项目</a:t>
            </a:r>
            <a:r>
              <a:rPr lang="zh-CN" altLang="en-US" sz="1200" dirty="0">
                <a:latin typeface="微软雅黑" pitchFamily="34" charset="-122"/>
                <a:ea typeface="微软雅黑" pitchFamily="34" charset="-122"/>
                <a:cs typeface="Times New Roman" pitchFamily="18" charset="0"/>
              </a:rPr>
              <a:t>－－凡是在一个场地或者几个场地上，按一个</a:t>
            </a:r>
            <a:r>
              <a:rPr lang="zh-CN" altLang="en-US" sz="1200" b="1" dirty="0">
                <a:latin typeface="微软雅黑" pitchFamily="34" charset="-122"/>
                <a:ea typeface="微软雅黑" pitchFamily="34" charset="-122"/>
                <a:cs typeface="Times New Roman" pitchFamily="18" charset="0"/>
              </a:rPr>
              <a:t>总体设计</a:t>
            </a:r>
            <a:r>
              <a:rPr lang="zh-CN" altLang="en-US" sz="1200" dirty="0">
                <a:latin typeface="微软雅黑" pitchFamily="34" charset="-122"/>
                <a:ea typeface="微软雅黑" pitchFamily="34" charset="-122"/>
                <a:cs typeface="Times New Roman" pitchFamily="18" charset="0"/>
              </a:rPr>
              <a:t>进行建设的各个工程项目的总和。例如：兴建</a:t>
            </a:r>
            <a:r>
              <a:rPr lang="zh-CN" altLang="en-US" sz="1200" dirty="0">
                <a:solidFill>
                  <a:srgbClr val="FF0000"/>
                </a:solidFill>
                <a:latin typeface="微软雅黑" pitchFamily="34" charset="-122"/>
                <a:ea typeface="微软雅黑" pitchFamily="34" charset="-122"/>
                <a:cs typeface="Times New Roman" pitchFamily="18" charset="0"/>
              </a:rPr>
              <a:t>一个工厂、一所学校</a:t>
            </a:r>
            <a:r>
              <a:rPr lang="zh-CN" altLang="en-US" sz="1200" dirty="0">
                <a:latin typeface="微软雅黑" pitchFamily="34" charset="-122"/>
                <a:ea typeface="微软雅黑" pitchFamily="34" charset="-122"/>
                <a:cs typeface="Times New Roman" pitchFamily="18" charset="0"/>
              </a:rPr>
              <a:t>都可以称作为一个建设项目。建设项目行政上具有独立的组织形式</a:t>
            </a:r>
            <a:endParaRPr lang="en-US" sz="1200" dirty="0">
              <a:latin typeface="微软雅黑" pitchFamily="34" charset="-122"/>
              <a:ea typeface="微软雅黑" pitchFamily="34" charset="-122"/>
              <a:cs typeface="Times New Roman" pitchFamily="18" charset="0"/>
            </a:endParaRPr>
          </a:p>
          <a:p>
            <a:r>
              <a:rPr lang="zh-CN" altLang="en-US" sz="1200" dirty="0">
                <a:latin typeface="微软雅黑" pitchFamily="34" charset="-122"/>
                <a:ea typeface="微软雅黑" pitchFamily="34" charset="-122"/>
                <a:cs typeface="Times New Roman" pitchFamily="18" charset="0"/>
              </a:rPr>
              <a:t>经济上实行独立核算并编有计划任务书和总体设计的建设单位或建设任务。一个建设项目中可以有几个单项工程，也可能只有一个单项工程。</a:t>
            </a:r>
            <a:endParaRPr lang="zh-CN" altLang="en-US" sz="1200" dirty="0">
              <a:latin typeface="微软雅黑" pitchFamily="34" charset="-122"/>
              <a:ea typeface="微软雅黑" pitchFamily="34" charset="-122"/>
            </a:endParaRPr>
          </a:p>
          <a:p>
            <a:pPr>
              <a:buFont typeface="Arial" pitchFamily="34" charset="0"/>
              <a:buChar char="•"/>
            </a:pPr>
            <a:r>
              <a:rPr lang="zh-CN" altLang="en-US" sz="1200" b="1" dirty="0">
                <a:latin typeface="微软雅黑" pitchFamily="34" charset="-122"/>
                <a:ea typeface="微软雅黑" pitchFamily="34" charset="-122"/>
                <a:cs typeface="Times New Roman" pitchFamily="18" charset="0"/>
              </a:rPr>
              <a:t>单项工程</a:t>
            </a:r>
            <a:r>
              <a:rPr lang="zh-CN" altLang="en-US" sz="1200" dirty="0">
                <a:latin typeface="微软雅黑" pitchFamily="34" charset="-122"/>
                <a:ea typeface="微软雅黑" pitchFamily="34" charset="-122"/>
                <a:cs typeface="Times New Roman" pitchFamily="18" charset="0"/>
              </a:rPr>
              <a:t>－－在一个建设项目中，具有独立的设计文件，竣工后可以独立发挥生产能力或效益的工程，它是建设项目的组成部分。例如，工厂的各个</a:t>
            </a:r>
            <a:r>
              <a:rPr lang="zh-CN" altLang="en-US" sz="1200" dirty="0">
                <a:solidFill>
                  <a:srgbClr val="FF0000"/>
                </a:solidFill>
                <a:latin typeface="微软雅黑" pitchFamily="34" charset="-122"/>
                <a:ea typeface="微软雅黑" pitchFamily="34" charset="-122"/>
                <a:cs typeface="Times New Roman" pitchFamily="18" charset="0"/>
              </a:rPr>
              <a:t>生产车间、办公楼、食堂、住宅、学校的教学楼、图书馆</a:t>
            </a:r>
            <a:r>
              <a:rPr lang="zh-CN" altLang="en-US" sz="1200" dirty="0">
                <a:latin typeface="微软雅黑" pitchFamily="34" charset="-122"/>
                <a:ea typeface="微软雅黑" pitchFamily="34" charset="-122"/>
                <a:cs typeface="Times New Roman" pitchFamily="18" charset="0"/>
              </a:rPr>
              <a:t>等。</a:t>
            </a:r>
          </a:p>
          <a:p>
            <a:pPr>
              <a:buFont typeface="Arial" pitchFamily="34" charset="0"/>
              <a:buChar char="•"/>
            </a:pPr>
            <a:r>
              <a:rPr lang="zh-CN" altLang="en-US" sz="1200" b="1" dirty="0">
                <a:latin typeface="微软雅黑" pitchFamily="34" charset="-122"/>
                <a:ea typeface="微软雅黑" pitchFamily="34" charset="-122"/>
                <a:cs typeface="Times New Roman" pitchFamily="18" charset="0"/>
              </a:rPr>
              <a:t>单位工程</a:t>
            </a:r>
            <a:r>
              <a:rPr lang="zh-CN" altLang="en-US" sz="1200" dirty="0">
                <a:latin typeface="微软雅黑" pitchFamily="34" charset="-122"/>
                <a:ea typeface="微软雅黑" pitchFamily="34" charset="-122"/>
                <a:cs typeface="Times New Roman" pitchFamily="18" charset="0"/>
              </a:rPr>
              <a:t>－－是指具有单独设计，可以独立组织施工的工程。在实际工作中为了便于组织施工，通过根据工程性质和能否满足独立施工的要求，将一个单项工程划分为若干个单位工程。按</a:t>
            </a:r>
            <a:r>
              <a:rPr lang="zh-CN" altLang="en-US" sz="1200" dirty="0">
                <a:solidFill>
                  <a:srgbClr val="FF0000"/>
                </a:solidFill>
                <a:latin typeface="微软雅黑" pitchFamily="34" charset="-122"/>
                <a:ea typeface="微软雅黑" pitchFamily="34" charset="-122"/>
                <a:cs typeface="Times New Roman" pitchFamily="18" charset="0"/>
              </a:rPr>
              <a:t>专业不同</a:t>
            </a:r>
            <a:r>
              <a:rPr lang="zh-CN" altLang="en-US" sz="1200" dirty="0">
                <a:latin typeface="微软雅黑" pitchFamily="34" charset="-122"/>
                <a:ea typeface="微软雅黑" pitchFamily="34" charset="-122"/>
                <a:cs typeface="Times New Roman" pitchFamily="18" charset="0"/>
              </a:rPr>
              <a:t>，单位工程可以划分为</a:t>
            </a:r>
            <a:r>
              <a:rPr lang="zh-CN" altLang="en-US" sz="1200" dirty="0">
                <a:solidFill>
                  <a:srgbClr val="FF0000"/>
                </a:solidFill>
                <a:latin typeface="微软雅黑" pitchFamily="34" charset="-122"/>
                <a:ea typeface="微软雅黑" pitchFamily="34" charset="-122"/>
                <a:cs typeface="Times New Roman" pitchFamily="18" charset="0"/>
              </a:rPr>
              <a:t>建筑工程；装饰工程；仿古建筑工程；电气工程；给排水、采暖、燃气工程；通风、空调工程；市政道路、桥梁工程；市政管道工程；绿化工程；庭园工程</a:t>
            </a:r>
            <a:r>
              <a:rPr lang="zh-CN" altLang="en-US" sz="1200" dirty="0">
                <a:latin typeface="微软雅黑" pitchFamily="34" charset="-122"/>
                <a:ea typeface="微软雅黑" pitchFamily="34" charset="-122"/>
                <a:cs typeface="Times New Roman" pitchFamily="18" charset="0"/>
              </a:rPr>
              <a:t>。</a:t>
            </a:r>
          </a:p>
          <a:p>
            <a:pPr>
              <a:buFont typeface="Arial" pitchFamily="34" charset="0"/>
              <a:buChar char="•"/>
            </a:pPr>
            <a:r>
              <a:rPr lang="zh-CN" altLang="en-US" sz="1200" b="1" dirty="0">
                <a:latin typeface="微软雅黑" pitchFamily="34" charset="-122"/>
                <a:ea typeface="微软雅黑" pitchFamily="34" charset="-122"/>
                <a:cs typeface="Times New Roman" pitchFamily="18" charset="0"/>
              </a:rPr>
              <a:t>分部工程</a:t>
            </a:r>
            <a:r>
              <a:rPr lang="zh-CN" altLang="en-US" sz="1200" dirty="0">
                <a:latin typeface="微软雅黑" pitchFamily="34" charset="-122"/>
                <a:ea typeface="微软雅黑" pitchFamily="34" charset="-122"/>
                <a:cs typeface="Times New Roman" pitchFamily="18" charset="0"/>
              </a:rPr>
              <a:t>－－按单位工程的部位、专业性质划分，是单位工程的进一步分解。例如：一般工业与民用建筑工程可划分为</a:t>
            </a:r>
            <a:r>
              <a:rPr lang="zh-CN" altLang="en-US" sz="1200" dirty="0">
                <a:solidFill>
                  <a:srgbClr val="FF0000"/>
                </a:solidFill>
                <a:latin typeface="微软雅黑" pitchFamily="34" charset="-122"/>
                <a:ea typeface="微软雅黑" pitchFamily="34" charset="-122"/>
                <a:cs typeface="Times New Roman" pitchFamily="18" charset="0"/>
              </a:rPr>
              <a:t>基础工程、主体工程、楼地面工程、装修工程、门窗工程、屋面工程</a:t>
            </a:r>
            <a:r>
              <a:rPr lang="zh-CN" altLang="en-US" sz="1200" dirty="0">
                <a:latin typeface="微软雅黑" pitchFamily="34" charset="-122"/>
                <a:ea typeface="微软雅黑" pitchFamily="34" charset="-122"/>
                <a:cs typeface="Times New Roman" pitchFamily="18" charset="0"/>
              </a:rPr>
              <a:t>等；当分部工程较大或较复杂时，可按材料种类、施工特点、施工程序、专业系统及类别等划分为若干子分部工程。</a:t>
            </a:r>
            <a:endParaRPr lang="zh-CN" altLang="en-US" sz="1200" dirty="0">
              <a:latin typeface="微软雅黑" pitchFamily="34" charset="-122"/>
              <a:ea typeface="微软雅黑" pitchFamily="34" charset="-122"/>
            </a:endParaRPr>
          </a:p>
          <a:p>
            <a:pPr>
              <a:buFont typeface="Arial" pitchFamily="34" charset="0"/>
              <a:buChar char="•"/>
            </a:pPr>
            <a:r>
              <a:rPr lang="zh-CN" altLang="en-US" sz="1200" b="1" dirty="0">
                <a:latin typeface="微软雅黑" pitchFamily="34" charset="-122"/>
                <a:ea typeface="微软雅黑" pitchFamily="34" charset="-122"/>
                <a:cs typeface="Times New Roman" pitchFamily="18" charset="0"/>
              </a:rPr>
              <a:t>分项工程</a:t>
            </a:r>
            <a:r>
              <a:rPr lang="zh-CN" altLang="en-US" sz="1200" dirty="0">
                <a:latin typeface="微软雅黑" pitchFamily="34" charset="-122"/>
                <a:ea typeface="微软雅黑" pitchFamily="34" charset="-122"/>
                <a:cs typeface="Times New Roman" pitchFamily="18" charset="0"/>
              </a:rPr>
              <a:t>－－是分部工程的组成部分，也是形成建筑产品基本构件的施工过程。分项工程的划分应按主要工程、材料、施工工艺、设备类别等确定。例如：</a:t>
            </a:r>
            <a:r>
              <a:rPr lang="zh-CN" altLang="en-US" sz="1200" dirty="0">
                <a:solidFill>
                  <a:srgbClr val="FF0000"/>
                </a:solidFill>
                <a:latin typeface="微软雅黑" pitchFamily="34" charset="-122"/>
                <a:ea typeface="微软雅黑" pitchFamily="34" charset="-122"/>
                <a:cs typeface="Times New Roman" pitchFamily="18" charset="0"/>
              </a:rPr>
              <a:t>钢筋工程、模板工程、砼工程、砌砖工程</a:t>
            </a:r>
            <a:r>
              <a:rPr lang="zh-CN" altLang="en-US" sz="1200" dirty="0">
                <a:latin typeface="微软雅黑" pitchFamily="34" charset="-122"/>
                <a:ea typeface="微软雅黑" pitchFamily="34" charset="-122"/>
                <a:cs typeface="Times New Roman" pitchFamily="18" charset="0"/>
              </a:rPr>
              <a:t>等。</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356" y="3543117"/>
            <a:ext cx="5926138"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15074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2660408"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a:t>
            </a:r>
            <a:r>
              <a:rPr lang="en-US" altLang="zh-CN" b="1" dirty="0" smtClean="0">
                <a:solidFill>
                  <a:srgbClr val="0080CB"/>
                </a:solidFill>
                <a:latin typeface="微软雅黑" pitchFamily="34" charset="-122"/>
                <a:ea typeface="微软雅黑" pitchFamily="34" charset="-122"/>
                <a:cs typeface="+mn-ea"/>
                <a:sym typeface="+mn-lt"/>
              </a:rPr>
              <a:t>One </a:t>
            </a:r>
            <a:r>
              <a:rPr lang="zh-CN" altLang="en-US" b="1" dirty="0" smtClean="0">
                <a:solidFill>
                  <a:srgbClr val="0080CB"/>
                </a:solidFill>
                <a:latin typeface="微软雅黑" pitchFamily="34" charset="-122"/>
                <a:ea typeface="微软雅黑" pitchFamily="34" charset="-122"/>
                <a:cs typeface="+mn-ea"/>
                <a:sym typeface="+mn-lt"/>
              </a:rPr>
              <a:t>建筑基础知识</a:t>
            </a:r>
            <a:endParaRPr lang="zh-CN" altLang="en-US" b="1" dirty="0">
              <a:solidFill>
                <a:srgbClr val="0080CB"/>
              </a:solidFill>
              <a:latin typeface="微软雅黑" pitchFamily="34" charset="-122"/>
              <a:ea typeface="微软雅黑" pitchFamily="34" charset="-122"/>
              <a:cs typeface="+mn-ea"/>
            </a:endParaRPr>
          </a:p>
        </p:txBody>
      </p:sp>
      <p:sp>
        <p:nvSpPr>
          <p:cNvPr id="3" name="内容占位符 2"/>
          <p:cNvSpPr>
            <a:spLocks noGrp="1"/>
          </p:cNvSpPr>
          <p:nvPr>
            <p:ph idx="1"/>
          </p:nvPr>
        </p:nvSpPr>
        <p:spPr>
          <a:xfrm>
            <a:off x="251460" y="679355"/>
            <a:ext cx="8229600" cy="4151725"/>
          </a:xfrm>
        </p:spPr>
        <p:txBody>
          <a:bodyPr>
            <a:normAutofit/>
          </a:bodyPr>
          <a:lstStyle/>
          <a:p>
            <a:r>
              <a:rPr lang="zh-CN" altLang="en-US" sz="1200" dirty="0" smtClean="0"/>
              <a:t>建设项目中概念：</a:t>
            </a:r>
            <a:endParaRPr lang="en-US" altLang="zh-CN" sz="1200" dirty="0" smtClean="0"/>
          </a:p>
          <a:p>
            <a:pPr marL="0" indent="0">
              <a:buNone/>
            </a:pPr>
            <a:endParaRPr lang="en-US" altLang="zh-CN" sz="1200" dirty="0"/>
          </a:p>
          <a:p>
            <a:pPr marL="0" indent="0">
              <a:buNone/>
            </a:pPr>
            <a:r>
              <a:rPr lang="en-US" altLang="zh-CN" sz="1200" dirty="0" smtClean="0"/>
              <a:t>       </a:t>
            </a:r>
            <a:r>
              <a:rPr lang="zh-CN" altLang="en-US" sz="1200" dirty="0" smtClean="0"/>
              <a:t>措施项目：</a:t>
            </a:r>
            <a:r>
              <a:rPr lang="zh-CN" altLang="en-US" sz="1200" dirty="0"/>
              <a:t>为了完成工程施工</a:t>
            </a:r>
            <a:r>
              <a:rPr lang="en-US" altLang="zh-CN" sz="1200" dirty="0"/>
              <a:t>,</a:t>
            </a:r>
            <a:r>
              <a:rPr lang="zh-CN" altLang="en-US" sz="1200" dirty="0"/>
              <a:t>发生于该工程施工前和施工过程 主要技术、生活、安全等方面的非工程实体项目</a:t>
            </a:r>
            <a:r>
              <a:rPr lang="zh-CN" altLang="en-US" sz="1200" dirty="0" smtClean="0"/>
              <a:t>。例如：安全文明施工费，脚手架费，临时设施费等</a:t>
            </a:r>
            <a:endParaRPr lang="en-US" altLang="zh-CN" sz="1200" dirty="0" smtClean="0"/>
          </a:p>
          <a:p>
            <a:pPr marL="0" indent="0">
              <a:buNone/>
            </a:pPr>
            <a:endParaRPr lang="en-US" altLang="zh-CN" sz="1200" dirty="0"/>
          </a:p>
          <a:p>
            <a:pPr marL="0" indent="0">
              <a:buNone/>
            </a:pPr>
            <a:r>
              <a:rPr lang="en-US" altLang="zh-CN" sz="1200" dirty="0" smtClean="0"/>
              <a:t>        </a:t>
            </a:r>
            <a:r>
              <a:rPr lang="zh-CN" altLang="en-US" sz="1200" dirty="0" smtClean="0"/>
              <a:t>其他</a:t>
            </a:r>
            <a:r>
              <a:rPr lang="zh-CN" altLang="en-US" sz="1200" dirty="0"/>
              <a:t>项目：指预留</a:t>
            </a:r>
            <a:r>
              <a:rPr lang="zh-CN" altLang="en-US" sz="1200" dirty="0" smtClean="0"/>
              <a:t>金（暂列金额和暂估价）、</a:t>
            </a:r>
            <a:r>
              <a:rPr lang="zh-CN" altLang="en-US" sz="1200" dirty="0"/>
              <a:t>材料购置费</a:t>
            </a:r>
            <a:r>
              <a:rPr lang="en-US" altLang="zh-CN" sz="1200" dirty="0"/>
              <a:t>(</a:t>
            </a:r>
            <a:r>
              <a:rPr lang="zh-CN" altLang="en-US" sz="1200" dirty="0"/>
              <a:t>仅指由招标人购置的材料费</a:t>
            </a:r>
            <a:r>
              <a:rPr lang="en-US" altLang="zh-CN" sz="1200" dirty="0"/>
              <a:t>)</a:t>
            </a:r>
            <a:r>
              <a:rPr lang="zh-CN" altLang="en-US" sz="1200" dirty="0"/>
              <a:t>、总承包服务费、</a:t>
            </a:r>
            <a:r>
              <a:rPr lang="zh-CN" altLang="en-US" sz="1200" dirty="0" smtClean="0"/>
              <a:t>零星工作</a:t>
            </a:r>
            <a:r>
              <a:rPr lang="zh-CN" altLang="en-US" sz="1200" dirty="0"/>
              <a:t>项目</a:t>
            </a:r>
            <a:r>
              <a:rPr lang="zh-CN" altLang="en-US" sz="1200" dirty="0" smtClean="0"/>
              <a:t>费（计日工）的估算金额</a:t>
            </a:r>
            <a:r>
              <a:rPr lang="zh-CN" altLang="en-US" sz="1200" dirty="0"/>
              <a:t>等的总和。</a:t>
            </a:r>
            <a:endParaRPr lang="en-US" altLang="zh-CN" sz="1200" dirty="0" smtClean="0"/>
          </a:p>
          <a:p>
            <a:pPr marL="0" indent="0">
              <a:buNone/>
            </a:pPr>
            <a:endParaRPr lang="en-US" altLang="zh-CN" sz="1200" dirty="0" smtClean="0"/>
          </a:p>
          <a:p>
            <a:pPr marL="0" indent="0">
              <a:buNone/>
            </a:pPr>
            <a:r>
              <a:rPr lang="en-US" altLang="zh-CN" sz="1200" dirty="0"/>
              <a:t> </a:t>
            </a:r>
            <a:r>
              <a:rPr lang="en-US" altLang="zh-CN" sz="1200" dirty="0" smtClean="0"/>
              <a:t>       </a:t>
            </a:r>
            <a:r>
              <a:rPr lang="zh-CN" altLang="en-US" sz="1200" dirty="0" smtClean="0"/>
              <a:t>暂列</a:t>
            </a:r>
            <a:r>
              <a:rPr lang="zh-CN" altLang="en-US" sz="1200" dirty="0"/>
              <a:t>金额：招标人在工程量清单中暂定并包括在合同价款中的一笔款项。用于施工合同签订时尚未确定或者不可预见的所需材料、设备、服务的采购，施工中可能发生的工程变更、合同约定调整因素出现时的工程价款调整以及发生的索赔、现场签证确认等的费用</a:t>
            </a:r>
            <a:r>
              <a:rPr lang="zh-CN" altLang="en-US" sz="1200" dirty="0" smtClean="0"/>
              <a:t>。</a:t>
            </a:r>
            <a:endParaRPr lang="en-US" altLang="zh-CN" sz="1200" dirty="0" smtClean="0"/>
          </a:p>
          <a:p>
            <a:pPr marL="0" indent="0">
              <a:buNone/>
            </a:pPr>
            <a:endParaRPr lang="en-US" altLang="zh-CN" sz="1200" dirty="0"/>
          </a:p>
          <a:p>
            <a:pPr marL="0" indent="0">
              <a:buNone/>
            </a:pPr>
            <a:r>
              <a:rPr lang="en-US" altLang="zh-CN" sz="1200" dirty="0" smtClean="0"/>
              <a:t>        </a:t>
            </a:r>
            <a:r>
              <a:rPr lang="zh-CN" altLang="en-US" sz="1200" dirty="0" smtClean="0"/>
              <a:t>暂估价：指</a:t>
            </a:r>
            <a:r>
              <a:rPr lang="zh-CN" altLang="en-US" sz="1200" dirty="0"/>
              <a:t>发包人在工程量清单中给定的用于支付必然发生但暂时不能确定价格的材料、设备以及专业工程的金额</a:t>
            </a:r>
            <a:r>
              <a:rPr lang="zh-CN" altLang="en-US" sz="1200" dirty="0" smtClean="0"/>
              <a:t>。</a:t>
            </a:r>
            <a:endParaRPr lang="en-US" altLang="zh-CN" sz="1200" dirty="0"/>
          </a:p>
          <a:p>
            <a:pPr marL="0" indent="0">
              <a:buNone/>
            </a:pPr>
            <a:endParaRPr lang="en-US" altLang="zh-CN" sz="1200" dirty="0" smtClean="0"/>
          </a:p>
          <a:p>
            <a:pPr marL="0" indent="0">
              <a:buNone/>
            </a:pPr>
            <a:r>
              <a:rPr lang="zh-CN" altLang="en-US" sz="1200" dirty="0" smtClean="0"/>
              <a:t>        零星工程：不</a:t>
            </a:r>
            <a:r>
              <a:rPr lang="zh-CN" altLang="en-US" sz="1200" dirty="0"/>
              <a:t>包括在</a:t>
            </a:r>
            <a:r>
              <a:rPr lang="zh-CN" altLang="en-US" sz="1200" dirty="0">
                <a:hlinkClick r:id="rId3"/>
              </a:rPr>
              <a:t>中标通知书</a:t>
            </a:r>
            <a:r>
              <a:rPr lang="zh-CN" altLang="en-US" sz="1200" dirty="0"/>
              <a:t>及清单中</a:t>
            </a:r>
            <a:r>
              <a:rPr lang="en-US" altLang="zh-CN" sz="1200" dirty="0"/>
              <a:t>,</a:t>
            </a:r>
            <a:r>
              <a:rPr lang="zh-CN" altLang="en-US" sz="1200" dirty="0"/>
              <a:t>有别于分部</a:t>
            </a:r>
            <a:r>
              <a:rPr lang="zh-CN" altLang="en-US" sz="1200" dirty="0">
                <a:hlinkClick r:id="rId4"/>
              </a:rPr>
              <a:t>分项工程</a:t>
            </a:r>
            <a:r>
              <a:rPr lang="en-US" altLang="zh-CN" sz="1200" dirty="0"/>
              <a:t>,</a:t>
            </a:r>
            <a:r>
              <a:rPr lang="zh-CN" altLang="en-US" sz="1200" dirty="0"/>
              <a:t>举个例子：平整场地、基坑开挖（人工土石方、机挖土石方等为分项工程）等为分部工程，它们不是零星工程。零星工程也指不好利用计算规则和定额进行计价的造价相对较小的单项工程</a:t>
            </a:r>
            <a:endParaRPr lang="en-US" altLang="zh-CN" sz="1200" b="1" dirty="0"/>
          </a:p>
        </p:txBody>
      </p:sp>
    </p:spTree>
    <p:extLst>
      <p:ext uri="{BB962C8B-B14F-4D97-AF65-F5344CB8AC3E}">
        <p14:creationId xmlns:p14="http://schemas.microsoft.com/office/powerpoint/2010/main" val="647859882"/>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2660408"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a:t>
            </a:r>
            <a:r>
              <a:rPr lang="en-US" altLang="zh-CN" b="1" dirty="0" smtClean="0">
                <a:solidFill>
                  <a:srgbClr val="0080CB"/>
                </a:solidFill>
                <a:latin typeface="微软雅黑" pitchFamily="34" charset="-122"/>
                <a:ea typeface="微软雅黑" pitchFamily="34" charset="-122"/>
                <a:cs typeface="+mn-ea"/>
                <a:sym typeface="+mn-lt"/>
              </a:rPr>
              <a:t>One </a:t>
            </a:r>
            <a:r>
              <a:rPr lang="zh-CN" altLang="en-US" b="1" dirty="0" smtClean="0">
                <a:solidFill>
                  <a:srgbClr val="0080CB"/>
                </a:solidFill>
                <a:latin typeface="微软雅黑" pitchFamily="34" charset="-122"/>
                <a:ea typeface="微软雅黑" pitchFamily="34" charset="-122"/>
                <a:cs typeface="+mn-ea"/>
                <a:sym typeface="+mn-lt"/>
              </a:rPr>
              <a:t>建筑基础知识</a:t>
            </a:r>
            <a:endParaRPr lang="zh-CN" altLang="en-US" b="1" dirty="0">
              <a:solidFill>
                <a:srgbClr val="0080CB"/>
              </a:solidFill>
              <a:latin typeface="微软雅黑" pitchFamily="34" charset="-122"/>
              <a:ea typeface="微软雅黑" pitchFamily="34" charset="-122"/>
              <a:cs typeface="+mn-ea"/>
            </a:endParaRPr>
          </a:p>
        </p:txBody>
      </p:sp>
      <p:sp>
        <p:nvSpPr>
          <p:cNvPr id="3" name="矩形 1"/>
          <p:cNvSpPr>
            <a:spLocks noChangeArrowheads="1"/>
          </p:cNvSpPr>
          <p:nvPr/>
        </p:nvSpPr>
        <p:spPr bwMode="auto">
          <a:xfrm>
            <a:off x="250508" y="650404"/>
            <a:ext cx="8286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200" i="1"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    一幢建筑物，它主要由</a:t>
            </a:r>
            <a:r>
              <a:rPr lang="zh-CN" altLang="en-US" sz="1200" b="1" dirty="0">
                <a:latin typeface="微软雅黑" pitchFamily="34" charset="-122"/>
                <a:ea typeface="微软雅黑" pitchFamily="34" charset="-122"/>
              </a:rPr>
              <a:t>基础、墙或柱、梁、楼板、楼地面、楼梯，屋顶、隔墙、门窗</a:t>
            </a:r>
            <a:r>
              <a:rPr lang="zh-CN" altLang="en-US" sz="1200" dirty="0">
                <a:latin typeface="微软雅黑" pitchFamily="34" charset="-122"/>
                <a:ea typeface="微软雅黑" pitchFamily="34" charset="-122"/>
              </a:rPr>
              <a:t>等部分组成。</a:t>
            </a:r>
            <a:endParaRPr lang="en-US" sz="1200" dirty="0">
              <a:latin typeface="微软雅黑" pitchFamily="34" charset="-122"/>
              <a:ea typeface="微软雅黑" pitchFamily="34" charset="-122"/>
            </a:endParaRPr>
          </a:p>
          <a:p>
            <a:endParaRPr lang="en-US" sz="1200" dirty="0">
              <a:latin typeface="微软雅黑" pitchFamily="34" charset="-122"/>
              <a:ea typeface="微软雅黑" pitchFamily="34" charset="-122"/>
            </a:endParaRPr>
          </a:p>
          <a:p>
            <a:r>
              <a:rPr lang="zh-CN" altLang="en-US" sz="1200" b="1" dirty="0">
                <a:solidFill>
                  <a:schemeClr val="tx2"/>
                </a:solidFill>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66664"/>
            <a:ext cx="6429376" cy="3893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0248805"/>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2660408"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a:t>
            </a:r>
            <a:r>
              <a:rPr lang="en-US" altLang="zh-CN" b="1" dirty="0" smtClean="0">
                <a:solidFill>
                  <a:srgbClr val="0080CB"/>
                </a:solidFill>
                <a:latin typeface="微软雅黑" pitchFamily="34" charset="-122"/>
                <a:ea typeface="微软雅黑" pitchFamily="34" charset="-122"/>
                <a:cs typeface="+mn-ea"/>
                <a:sym typeface="+mn-lt"/>
              </a:rPr>
              <a:t>One </a:t>
            </a:r>
            <a:r>
              <a:rPr lang="zh-CN" altLang="en-US" b="1" dirty="0" smtClean="0">
                <a:solidFill>
                  <a:srgbClr val="0080CB"/>
                </a:solidFill>
                <a:latin typeface="微软雅黑" pitchFamily="34" charset="-122"/>
                <a:ea typeface="微软雅黑" pitchFamily="34" charset="-122"/>
                <a:cs typeface="+mn-ea"/>
                <a:sym typeface="+mn-lt"/>
              </a:rPr>
              <a:t>建筑基础知识</a:t>
            </a:r>
            <a:endParaRPr lang="zh-CN" altLang="en-US" b="1" dirty="0">
              <a:solidFill>
                <a:srgbClr val="0080CB"/>
              </a:solidFill>
              <a:latin typeface="微软雅黑" pitchFamily="34" charset="-122"/>
              <a:ea typeface="微软雅黑" pitchFamily="34" charset="-122"/>
              <a:cs typeface="+mn-ea"/>
            </a:endParaRPr>
          </a:p>
        </p:txBody>
      </p:sp>
      <p:sp>
        <p:nvSpPr>
          <p:cNvPr id="3" name="矩形 1"/>
          <p:cNvSpPr>
            <a:spLocks noChangeArrowheads="1"/>
          </p:cNvSpPr>
          <p:nvPr/>
        </p:nvSpPr>
        <p:spPr bwMode="auto">
          <a:xfrm>
            <a:off x="250508" y="650404"/>
            <a:ext cx="82867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1200" i="1" dirty="0">
              <a:latin typeface="微软雅黑" pitchFamily="34" charset="-122"/>
              <a:ea typeface="微软雅黑" pitchFamily="34" charset="-122"/>
            </a:endParaRPr>
          </a:p>
          <a:p>
            <a:r>
              <a:rPr lang="zh-CN" altLang="en-US" sz="1200" dirty="0">
                <a:latin typeface="微软雅黑" pitchFamily="34" charset="-122"/>
                <a:ea typeface="微软雅黑" pitchFamily="34" charset="-122"/>
              </a:rPr>
              <a:t>    一幢建筑物，它主要由</a:t>
            </a:r>
            <a:r>
              <a:rPr lang="zh-CN" altLang="en-US" sz="1200" b="1" dirty="0">
                <a:latin typeface="微软雅黑" pitchFamily="34" charset="-122"/>
                <a:ea typeface="微软雅黑" pitchFamily="34" charset="-122"/>
              </a:rPr>
              <a:t>基础、墙或柱、梁、楼板、楼地面、楼梯，屋顶、隔墙、门窗</a:t>
            </a:r>
            <a:r>
              <a:rPr lang="zh-CN" altLang="en-US" sz="1200" dirty="0">
                <a:latin typeface="微软雅黑" pitchFamily="34" charset="-122"/>
                <a:ea typeface="微软雅黑" pitchFamily="34" charset="-122"/>
              </a:rPr>
              <a:t>等部分组成。</a:t>
            </a:r>
            <a:endParaRPr lang="en-US" sz="1200" dirty="0">
              <a:latin typeface="微软雅黑" pitchFamily="34" charset="-122"/>
              <a:ea typeface="微软雅黑" pitchFamily="34" charset="-122"/>
            </a:endParaRPr>
          </a:p>
          <a:p>
            <a:endParaRPr lang="en-US" sz="1200" dirty="0">
              <a:latin typeface="微软雅黑" pitchFamily="34" charset="-122"/>
              <a:ea typeface="微软雅黑" pitchFamily="34" charset="-122"/>
            </a:endParaRPr>
          </a:p>
          <a:p>
            <a:r>
              <a:rPr lang="zh-CN" altLang="en-US" sz="1200" b="1" dirty="0">
                <a:solidFill>
                  <a:schemeClr val="tx2"/>
                </a:solidFill>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66664"/>
            <a:ext cx="6429376" cy="3893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659901"/>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052" y="142389"/>
            <a:ext cx="2660408" cy="369332"/>
          </a:xfrm>
          <a:prstGeom prst="rect">
            <a:avLst/>
          </a:prstGeom>
        </p:spPr>
        <p:txBody>
          <a:bodyPr wrap="none">
            <a:spAutoFit/>
          </a:bodyPr>
          <a:lstStyle/>
          <a:p>
            <a:r>
              <a:rPr lang="en-US" altLang="zh-CN" b="1" dirty="0">
                <a:solidFill>
                  <a:srgbClr val="0080CB"/>
                </a:solidFill>
                <a:latin typeface="微软雅黑" pitchFamily="34" charset="-122"/>
                <a:ea typeface="微软雅黑" pitchFamily="34" charset="-122"/>
                <a:cs typeface="+mn-ea"/>
                <a:sym typeface="+mn-lt"/>
              </a:rPr>
              <a:t>Part </a:t>
            </a:r>
            <a:r>
              <a:rPr lang="en-US" altLang="zh-CN" b="1" dirty="0" smtClean="0">
                <a:solidFill>
                  <a:srgbClr val="0080CB"/>
                </a:solidFill>
                <a:latin typeface="微软雅黑" pitchFamily="34" charset="-122"/>
                <a:ea typeface="微软雅黑" pitchFamily="34" charset="-122"/>
                <a:cs typeface="+mn-ea"/>
                <a:sym typeface="+mn-lt"/>
              </a:rPr>
              <a:t>One </a:t>
            </a:r>
            <a:r>
              <a:rPr lang="zh-CN" altLang="en-US" b="1" dirty="0" smtClean="0">
                <a:solidFill>
                  <a:srgbClr val="0080CB"/>
                </a:solidFill>
                <a:latin typeface="微软雅黑" pitchFamily="34" charset="-122"/>
                <a:ea typeface="微软雅黑" pitchFamily="34" charset="-122"/>
                <a:cs typeface="+mn-ea"/>
                <a:sym typeface="+mn-lt"/>
              </a:rPr>
              <a:t>建筑基础知识</a:t>
            </a:r>
            <a:endParaRPr lang="zh-CN" altLang="en-US" b="1" dirty="0">
              <a:solidFill>
                <a:srgbClr val="0080CB"/>
              </a:solidFill>
              <a:latin typeface="微软雅黑" pitchFamily="34" charset="-122"/>
              <a:ea typeface="微软雅黑" pitchFamily="34" charset="-122"/>
              <a:cs typeface="+mn-ea"/>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90060" y="753614"/>
            <a:ext cx="3197333" cy="3765999"/>
          </a:xfrm>
          <a:prstGeom prst="rect">
            <a:avLst/>
          </a:prstGeom>
        </p:spPr>
      </p:pic>
      <p:sp>
        <p:nvSpPr>
          <p:cNvPr id="7" name="矩形 6"/>
          <p:cNvSpPr/>
          <p:nvPr/>
        </p:nvSpPr>
        <p:spPr>
          <a:xfrm>
            <a:off x="1015366" y="1566510"/>
            <a:ext cx="2614046" cy="1569660"/>
          </a:xfrm>
          <a:prstGeom prst="rect">
            <a:avLst/>
          </a:prstGeom>
        </p:spPr>
        <p:txBody>
          <a:bodyPr wrap="square">
            <a:spAutoFit/>
          </a:bodyPr>
          <a:lstStyle/>
          <a:p>
            <a:pPr lvl="0" algn="ctr"/>
            <a:r>
              <a:rPr lang="zh-CN" altLang="en-US" sz="2400" b="1" spc="300" dirty="0">
                <a:ln w="11430" cmpd="sng">
                  <a:solidFill>
                    <a:srgbClr val="4F81BD">
                      <a:tint val="10000"/>
                    </a:srgbClr>
                  </a:solidFill>
                  <a:prstDash val="solid"/>
                  <a:miter lim="800000"/>
                </a:ln>
                <a:gradFill>
                  <a:gsLst>
                    <a:gs pos="10000">
                      <a:srgbClr val="4F81BD">
                        <a:tint val="83000"/>
                        <a:shade val="100000"/>
                        <a:satMod val="200000"/>
                      </a:srgbClr>
                    </a:gs>
                    <a:gs pos="75000">
                      <a:srgbClr val="4F81BD">
                        <a:tint val="100000"/>
                        <a:shade val="50000"/>
                        <a:satMod val="150000"/>
                      </a:srgbClr>
                    </a:gs>
                  </a:gsLst>
                  <a:lin ang="5400000"/>
                </a:gradFill>
                <a:effectLst>
                  <a:glow rad="45500">
                    <a:srgbClr val="4F81BD">
                      <a:satMod val="220000"/>
                      <a:alpha val="35000"/>
                    </a:srgbClr>
                  </a:glow>
                </a:effectLst>
                <a:latin typeface="微软雅黑" pitchFamily="34" charset="-122"/>
                <a:ea typeface="微软雅黑" pitchFamily="34" charset="-122"/>
              </a:rPr>
              <a:t>一栋楼</a:t>
            </a:r>
            <a:r>
              <a:rPr lang="zh-CN" altLang="en-US" sz="2400" b="1" spc="300" dirty="0" smtClean="0">
                <a:ln w="11430" cmpd="sng">
                  <a:solidFill>
                    <a:srgbClr val="4F81BD">
                      <a:tint val="10000"/>
                    </a:srgbClr>
                  </a:solidFill>
                  <a:prstDash val="solid"/>
                  <a:miter lim="800000"/>
                </a:ln>
                <a:gradFill>
                  <a:gsLst>
                    <a:gs pos="10000">
                      <a:srgbClr val="4F81BD">
                        <a:tint val="83000"/>
                        <a:shade val="100000"/>
                        <a:satMod val="200000"/>
                      </a:srgbClr>
                    </a:gs>
                    <a:gs pos="75000">
                      <a:srgbClr val="4F81BD">
                        <a:tint val="100000"/>
                        <a:shade val="50000"/>
                        <a:satMod val="150000"/>
                      </a:srgbClr>
                    </a:gs>
                  </a:gsLst>
                  <a:lin ang="5400000"/>
                </a:gradFill>
                <a:effectLst>
                  <a:glow rad="45500">
                    <a:srgbClr val="4F81BD">
                      <a:satMod val="220000"/>
                      <a:alpha val="35000"/>
                    </a:srgbClr>
                  </a:glow>
                </a:effectLst>
                <a:latin typeface="微软雅黑" pitchFamily="34" charset="-122"/>
                <a:ea typeface="微软雅黑" pitchFamily="34" charset="-122"/>
              </a:rPr>
              <a:t>属于</a:t>
            </a:r>
            <a:endParaRPr lang="en-US" altLang="zh-CN" sz="2400" b="1" spc="300" dirty="0" smtClean="0">
              <a:ln w="11430" cmpd="sng">
                <a:solidFill>
                  <a:srgbClr val="4F81BD">
                    <a:tint val="10000"/>
                  </a:srgbClr>
                </a:solidFill>
                <a:prstDash val="solid"/>
                <a:miter lim="800000"/>
              </a:ln>
              <a:gradFill>
                <a:gsLst>
                  <a:gs pos="10000">
                    <a:srgbClr val="4F81BD">
                      <a:tint val="83000"/>
                      <a:shade val="100000"/>
                      <a:satMod val="200000"/>
                    </a:srgbClr>
                  </a:gs>
                  <a:gs pos="75000">
                    <a:srgbClr val="4F81BD">
                      <a:tint val="100000"/>
                      <a:shade val="50000"/>
                      <a:satMod val="150000"/>
                    </a:srgbClr>
                  </a:gs>
                </a:gsLst>
                <a:lin ang="5400000"/>
              </a:gradFill>
              <a:effectLst>
                <a:glow rad="45500">
                  <a:srgbClr val="4F81BD">
                    <a:satMod val="220000"/>
                    <a:alpha val="35000"/>
                  </a:srgbClr>
                </a:glow>
              </a:effectLst>
              <a:latin typeface="微软雅黑" pitchFamily="34" charset="-122"/>
              <a:ea typeface="微软雅黑" pitchFamily="34" charset="-122"/>
            </a:endParaRPr>
          </a:p>
          <a:p>
            <a:pPr lvl="0" algn="ctr"/>
            <a:r>
              <a:rPr lang="zh-CN" altLang="en-US" sz="2400" b="1" spc="300" dirty="0" smtClean="0">
                <a:ln w="11430" cmpd="sng">
                  <a:solidFill>
                    <a:srgbClr val="4F81BD">
                      <a:tint val="10000"/>
                    </a:srgbClr>
                  </a:solidFill>
                  <a:prstDash val="solid"/>
                  <a:miter lim="800000"/>
                </a:ln>
                <a:gradFill>
                  <a:gsLst>
                    <a:gs pos="10000">
                      <a:srgbClr val="4F81BD">
                        <a:tint val="83000"/>
                        <a:shade val="100000"/>
                        <a:satMod val="200000"/>
                      </a:srgbClr>
                    </a:gs>
                    <a:gs pos="75000">
                      <a:srgbClr val="4F81BD">
                        <a:tint val="100000"/>
                        <a:shade val="50000"/>
                        <a:satMod val="150000"/>
                      </a:srgbClr>
                    </a:gs>
                  </a:gsLst>
                  <a:lin ang="5400000"/>
                </a:gradFill>
                <a:effectLst>
                  <a:glow rad="45500">
                    <a:srgbClr val="4F81BD">
                      <a:satMod val="220000"/>
                      <a:alpha val="35000"/>
                    </a:srgbClr>
                  </a:glow>
                </a:effectLst>
                <a:latin typeface="微软雅黑" pitchFamily="34" charset="-122"/>
                <a:ea typeface="微软雅黑" pitchFamily="34" charset="-122"/>
              </a:rPr>
              <a:t>建设项目？</a:t>
            </a:r>
            <a:endParaRPr lang="en-US" altLang="zh-CN" sz="2400" b="1" spc="300" dirty="0" smtClean="0">
              <a:ln w="11430" cmpd="sng">
                <a:solidFill>
                  <a:srgbClr val="4F81BD">
                    <a:tint val="10000"/>
                  </a:srgbClr>
                </a:solidFill>
                <a:prstDash val="solid"/>
                <a:miter lim="800000"/>
              </a:ln>
              <a:gradFill>
                <a:gsLst>
                  <a:gs pos="10000">
                    <a:srgbClr val="4F81BD">
                      <a:tint val="83000"/>
                      <a:shade val="100000"/>
                      <a:satMod val="200000"/>
                    </a:srgbClr>
                  </a:gs>
                  <a:gs pos="75000">
                    <a:srgbClr val="4F81BD">
                      <a:tint val="100000"/>
                      <a:shade val="50000"/>
                      <a:satMod val="150000"/>
                    </a:srgbClr>
                  </a:gs>
                </a:gsLst>
                <a:lin ang="5400000"/>
              </a:gradFill>
              <a:effectLst>
                <a:glow rad="45500">
                  <a:srgbClr val="4F81BD">
                    <a:satMod val="220000"/>
                    <a:alpha val="35000"/>
                  </a:srgbClr>
                </a:glow>
              </a:effectLst>
              <a:latin typeface="微软雅黑" pitchFamily="34" charset="-122"/>
              <a:ea typeface="微软雅黑" pitchFamily="34" charset="-122"/>
            </a:endParaRPr>
          </a:p>
          <a:p>
            <a:pPr lvl="0" algn="ctr"/>
            <a:r>
              <a:rPr lang="zh-CN" altLang="en-US" sz="2400" b="1" spc="300" dirty="0" smtClean="0">
                <a:ln w="11430" cmpd="sng">
                  <a:solidFill>
                    <a:srgbClr val="4F81BD">
                      <a:tint val="10000"/>
                    </a:srgbClr>
                  </a:solidFill>
                  <a:prstDash val="solid"/>
                  <a:miter lim="800000"/>
                </a:ln>
                <a:gradFill>
                  <a:gsLst>
                    <a:gs pos="10000">
                      <a:srgbClr val="4F81BD">
                        <a:tint val="83000"/>
                        <a:shade val="100000"/>
                        <a:satMod val="200000"/>
                      </a:srgbClr>
                    </a:gs>
                    <a:gs pos="75000">
                      <a:srgbClr val="4F81BD">
                        <a:tint val="100000"/>
                        <a:shade val="50000"/>
                        <a:satMod val="150000"/>
                      </a:srgbClr>
                    </a:gs>
                  </a:gsLst>
                  <a:lin ang="5400000"/>
                </a:gradFill>
                <a:effectLst>
                  <a:glow rad="45500">
                    <a:srgbClr val="4F81BD">
                      <a:satMod val="220000"/>
                      <a:alpha val="35000"/>
                    </a:srgbClr>
                  </a:glow>
                </a:effectLst>
                <a:latin typeface="微软雅黑" pitchFamily="34" charset="-122"/>
                <a:ea typeface="微软雅黑" pitchFamily="34" charset="-122"/>
              </a:rPr>
              <a:t>单项工程</a:t>
            </a:r>
            <a:r>
              <a:rPr lang="zh-CN" altLang="en-US" sz="2400" b="1" spc="300" dirty="0">
                <a:ln w="11430" cmpd="sng">
                  <a:solidFill>
                    <a:srgbClr val="4F81BD">
                      <a:tint val="10000"/>
                    </a:srgbClr>
                  </a:solidFill>
                  <a:prstDash val="solid"/>
                  <a:miter lim="800000"/>
                </a:ln>
                <a:gradFill>
                  <a:gsLst>
                    <a:gs pos="10000">
                      <a:srgbClr val="4F81BD">
                        <a:tint val="83000"/>
                        <a:shade val="100000"/>
                        <a:satMod val="200000"/>
                      </a:srgbClr>
                    </a:gs>
                    <a:gs pos="75000">
                      <a:srgbClr val="4F81BD">
                        <a:tint val="100000"/>
                        <a:shade val="50000"/>
                        <a:satMod val="150000"/>
                      </a:srgbClr>
                    </a:gs>
                  </a:gsLst>
                  <a:lin ang="5400000"/>
                </a:gradFill>
                <a:effectLst>
                  <a:glow rad="45500">
                    <a:srgbClr val="4F81BD">
                      <a:satMod val="220000"/>
                      <a:alpha val="35000"/>
                    </a:srgbClr>
                  </a:glow>
                </a:effectLst>
                <a:latin typeface="微软雅黑" pitchFamily="34" charset="-122"/>
                <a:ea typeface="微软雅黑" pitchFamily="34" charset="-122"/>
              </a:rPr>
              <a:t>？</a:t>
            </a:r>
          </a:p>
          <a:p>
            <a:pPr lvl="0" algn="ctr"/>
            <a:r>
              <a:rPr lang="zh-CN" altLang="en-US" sz="2400" b="1" spc="300" dirty="0">
                <a:ln w="11430" cmpd="sng">
                  <a:solidFill>
                    <a:srgbClr val="4F81BD">
                      <a:tint val="10000"/>
                    </a:srgbClr>
                  </a:solidFill>
                  <a:prstDash val="solid"/>
                  <a:miter lim="800000"/>
                </a:ln>
                <a:gradFill>
                  <a:gsLst>
                    <a:gs pos="10000">
                      <a:srgbClr val="4F81BD">
                        <a:tint val="83000"/>
                        <a:shade val="100000"/>
                        <a:satMod val="200000"/>
                      </a:srgbClr>
                    </a:gs>
                    <a:gs pos="75000">
                      <a:srgbClr val="4F81BD">
                        <a:tint val="100000"/>
                        <a:shade val="50000"/>
                        <a:satMod val="150000"/>
                      </a:srgbClr>
                    </a:gs>
                  </a:gsLst>
                  <a:lin ang="5400000"/>
                </a:gradFill>
                <a:effectLst>
                  <a:glow rad="45500">
                    <a:srgbClr val="4F81BD">
                      <a:satMod val="220000"/>
                      <a:alpha val="35000"/>
                    </a:srgbClr>
                  </a:glow>
                </a:effectLst>
                <a:latin typeface="微软雅黑" pitchFamily="34" charset="-122"/>
                <a:ea typeface="微软雅黑" pitchFamily="34" charset="-122"/>
              </a:rPr>
              <a:t>分部工程？</a:t>
            </a:r>
          </a:p>
        </p:txBody>
      </p:sp>
    </p:spTree>
    <p:extLst>
      <p:ext uri="{BB962C8B-B14F-4D97-AF65-F5344CB8AC3E}">
        <p14:creationId xmlns:p14="http://schemas.microsoft.com/office/powerpoint/2010/main" val="2620570447"/>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5080</TotalTime>
  <Words>2083</Words>
  <Application>Microsoft Office PowerPoint</Application>
  <PresentationFormat>全屏显示(16:9)</PresentationFormat>
  <Paragraphs>193</Paragraphs>
  <Slides>23</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宋体</vt:lpstr>
      <vt:lpstr>Microsoft YaHei</vt:lpstr>
      <vt:lpstr>Microsoft YaHei</vt:lpstr>
      <vt:lpstr>Arial</vt:lpstr>
      <vt:lpstr>Calibri</vt:lpstr>
      <vt:lpstr>Calibri Light</vt:lpstr>
      <vt:lpstr>Times New Roman</vt:lpstr>
      <vt:lpstr>Office 主题</vt:lpstr>
      <vt:lpstr>建筑基础知识 </vt:lpstr>
      <vt:lpstr>目录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1B-3-2-02  师宗浩</dc:creator>
  <cp:lastModifiedBy>李红祥(10029824)</cp:lastModifiedBy>
  <cp:revision>716</cp:revision>
  <dcterms:created xsi:type="dcterms:W3CDTF">2016-03-29T11:21:00Z</dcterms:created>
  <dcterms:modified xsi:type="dcterms:W3CDTF">2019-08-21T08:40:58Z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2052-10.1.0.5552</vt:lpwstr>
  </property>
</Properties>
</file>