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313" r:id="rId4"/>
    <p:sldId id="296" r:id="rId5"/>
    <p:sldId id="317" r:id="rId6"/>
    <p:sldId id="258" r:id="rId7"/>
    <p:sldId id="312" r:id="rId8"/>
    <p:sldId id="297" r:id="rId9"/>
    <p:sldId id="314" r:id="rId10"/>
    <p:sldId id="302" r:id="rId11"/>
    <p:sldId id="315" r:id="rId12"/>
    <p:sldId id="303" r:id="rId13"/>
    <p:sldId id="306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75"/>
    <a:srgbClr val="E9A54E"/>
    <a:srgbClr val="07C7DB"/>
    <a:srgbClr val="D1D1D2"/>
    <a:srgbClr val="D03F8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DE03-719C-45DE-8524-5F359E39EEF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78F6-394F-4E24-BBCF-0A1B1D0AB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6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DD00C-8090-462A-9749-0B19C24BEE5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4B82-A79E-47BB-A106-E4578EBC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7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E8BC139-7FA0-4EF7-A34E-492FD9000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" b="12202"/>
          <a:stretch/>
        </p:blipFill>
        <p:spPr>
          <a:xfrm>
            <a:off x="-162561" y="-91441"/>
            <a:ext cx="12467771" cy="70131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A229145-0435-489A-98DE-2341171832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6" y="631601"/>
            <a:ext cx="2428944" cy="2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E4E25E-EE0C-4899-A617-751C32E229BD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F465FF8-8CA9-441E-A339-47C020B1C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2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387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5884863"/>
            <a:ext cx="12192000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9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5AB-936A-4C73-8053-6FC76D325EA9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EDC7-C26D-4C05-B5E2-58FE20F1EC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E8BC139-7FA0-4EF7-A34E-492FD9000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" b="12202"/>
          <a:stretch/>
        </p:blipFill>
        <p:spPr>
          <a:xfrm>
            <a:off x="-162561" y="-91441"/>
            <a:ext cx="12467771" cy="70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7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09B4E-3C90-45BA-9311-05B8C783B8F5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1E464-ADE2-4E8C-B6E3-1BE60CFFA3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4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2566B-EA7A-4164-B96D-5B2D0269284F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9AAB0-AC79-4976-9B10-716B3274B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2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F3C07-EB10-4915-A586-97724288A7CC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0E784-A740-4EA8-8246-174D9424F4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5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9DDF-F910-41A1-8021-8E532B070428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02C0B-C67A-439E-814F-BCD7FB1C33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517F-51F3-4BE7-A2DD-4422CD07F5F3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63CDA-9E5B-4D63-B0CC-05B963889D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8E14-5C17-4EEF-8DD1-F5EF57CBF8B6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ACF9-7F02-45B7-BBD9-69939017D6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90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A3FD-0CF5-47C7-920B-D38954B691C1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71250-FEC9-41E7-A96C-A4D4716640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E712FE-0457-45D3-ADF8-4561C818F9B6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EAEF5CA-DB74-43E1-96C6-055C7CCE06E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F4F9065-AB3E-4B9E-B84D-FC0340EF8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629" y="365125"/>
            <a:ext cx="1595001" cy="1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2F4BB-5309-4372-83BC-CCCCB5EA0949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DE1FE-413C-48FC-AA3A-2DC9372786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E271-6502-4753-93AD-98373C00A6B0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8A450-E873-4F64-86D0-D2CD3C0471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09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E147-77CF-445B-9B38-26C78ACAF7CF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91837-18A8-48F2-99E3-95D42D2384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3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7E659-D7B2-486C-A813-70D3ED872F9C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B8BF-E4F4-4192-973F-A7A11E9A3C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F0A4D97-3B87-40C1-B6AD-FA9517E75F8D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318E1B1-5590-42A8-AF31-C6F243E5B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2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42408EE-0F0C-4AB4-8706-FE973FA8EC30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74F4FB5-3C17-40D7-88E0-166228697B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6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DE96DA3-A361-4F29-B853-E989C8DA2E2F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587A21-FE67-46AD-BAD3-4D01FE4112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6334B6-1313-49DD-9A79-EE17E1C2B403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ECD3EA8-C977-4E4D-AD0D-D685CE5CE7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FD0463E-CC7A-4DDF-9F51-E76780189197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DF82CC8-A110-4168-AA78-2ADCE827172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8B72BF6-72AC-4DB8-883A-E7EF54489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06" y="326801"/>
            <a:ext cx="1793807" cy="1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9C7D91-6911-4D9C-ADE7-6A0D12DB9340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8A75338-8D70-4819-B62F-420722C474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1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9E009BE-C0DA-4F41-A770-410A5188451F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BE4547F-7392-4EAC-A431-0FD40CCEEE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8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55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8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77E6D8-4F8B-4CAF-833C-6DE2DA0D795C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BD953A-99F6-454D-9137-435FFE987A8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183">
            <a:extLst>
              <a:ext uri="{FF2B5EF4-FFF2-40B4-BE49-F238E27FC236}">
                <a16:creationId xmlns="" xmlns:a16="http://schemas.microsoft.com/office/drawing/2014/main" id="{676A5EF4-2750-40DC-93C3-74C6A6A20172}"/>
              </a:ext>
            </a:extLst>
          </p:cNvPr>
          <p:cNvSpPr/>
          <p:nvPr/>
        </p:nvSpPr>
        <p:spPr>
          <a:xfrm>
            <a:off x="4067628" y="1536701"/>
            <a:ext cx="4056743" cy="2692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="" xmlns:a16="http://schemas.microsoft.com/office/drawing/2014/main" id="{A1C6018E-9C3A-4441-A377-25FEFEB1F066}"/>
              </a:ext>
            </a:extLst>
          </p:cNvPr>
          <p:cNvSpPr txBox="1"/>
          <p:nvPr/>
        </p:nvSpPr>
        <p:spPr>
          <a:xfrm>
            <a:off x="4129316" y="1873809"/>
            <a:ext cx="3846285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开标业务介绍</a:t>
            </a:r>
            <a:endParaRPr lang="zh-CN" alt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="" xmlns:a16="http://schemas.microsoft.com/office/drawing/2014/main" id="{96EF50A5-ACB9-4DEC-9D32-9089D42F4D07}"/>
              </a:ext>
            </a:extLst>
          </p:cNvPr>
          <p:cNvCxnSpPr/>
          <p:nvPr/>
        </p:nvCxnSpPr>
        <p:spPr>
          <a:xfrm>
            <a:off x="4198261" y="2840701"/>
            <a:ext cx="3708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="" xmlns:a16="http://schemas.microsoft.com/office/drawing/2014/main" id="{C085F99E-F558-416B-9B03-8B92A66F491B}"/>
              </a:ext>
            </a:extLst>
          </p:cNvPr>
          <p:cNvSpPr txBox="1"/>
          <p:nvPr/>
        </p:nvSpPr>
        <p:spPr>
          <a:xfrm>
            <a:off x="4187375" y="2917276"/>
            <a:ext cx="38462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taosy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2019.08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/>
      <p:bldP spid="1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04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749"/>
            <a:ext cx="46456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入投标书功能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054" y="1353079"/>
            <a:ext cx="5518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导入结果：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、导入成功：导入当前招标书生成的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、导入失败：导入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，但不是招标文件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、导入不是当前招标工程生成的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、导入不是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xlsx</a:t>
            </a:r>
            <a:r>
              <a:rPr lang="zh-CN" altLang="en-US" dirty="0" smtClean="0"/>
              <a:t>格式的文件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5" y="2376491"/>
            <a:ext cx="3238095" cy="9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42" y="3704502"/>
            <a:ext cx="3980952" cy="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142" y="1181814"/>
            <a:ext cx="2857143" cy="7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236" y="4798606"/>
            <a:ext cx="3009524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04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600"/>
            <a:ext cx="3808446" cy="4619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导入投标书功能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5053" y="1353079"/>
            <a:ext cx="4258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对应功能：导出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招标清单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规则约束：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、必须下发过招标清单，才能导出</a:t>
            </a:r>
            <a:r>
              <a:rPr lang="en-US" altLang="zh-CN" dirty="0" smtClean="0"/>
              <a:t>excel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中的子页签：封面、编制说明、其他说明、补充说明、项目组成、分部分项清单、材料清单、措施项目清单、零星清单、其他清单、造价汇总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71" y="713581"/>
            <a:ext cx="4850594" cy="5150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95" y="3971052"/>
            <a:ext cx="5636873" cy="3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5055184-80CC-4021-8D08-EED9180475E3}"/>
              </a:ext>
            </a:extLst>
          </p:cNvPr>
          <p:cNvSpPr/>
          <p:nvPr/>
        </p:nvSpPr>
        <p:spPr>
          <a:xfrm>
            <a:off x="3779610" y="0"/>
            <a:ext cx="4056743" cy="42719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F916468-2999-4F36-A519-F70B0EF2186A}"/>
              </a:ext>
            </a:extLst>
          </p:cNvPr>
          <p:cNvSpPr txBox="1"/>
          <p:nvPr/>
        </p:nvSpPr>
        <p:spPr>
          <a:xfrm>
            <a:off x="3884838" y="1538125"/>
            <a:ext cx="3846285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276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00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600"/>
            <a:ext cx="3808446" cy="4619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28725" y="944493"/>
            <a:ext cx="8410576" cy="106554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开标是指到了投标人提交投标文件的截止时间，招标人（或招标代理机构）依据招标文件和招标公告规定的时间和地点，在有投标人和监督机构代表出席的情况下，当众公开开启投标人提交的投标文件，公开宣布投标人名称、投标价格及投标文件中的有关主要内容的过程。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04" y="2010033"/>
            <a:ext cx="5660827" cy="42557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5968" y="2010033"/>
            <a:ext cx="889686" cy="418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226037" y="5741773"/>
            <a:ext cx="2435152" cy="2059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2897" y="5660080"/>
            <a:ext cx="322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招采部门负责开标业务，有的甲方也会让成本部直接负责开标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66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01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600"/>
            <a:ext cx="3808446" cy="4619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界面开标界面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54" y="1143928"/>
            <a:ext cx="7028163" cy="4239728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9400660" y="1909927"/>
            <a:ext cx="1900137" cy="20128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招标工程名称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开标时间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入投标书功能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开标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重新报价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7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01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600"/>
            <a:ext cx="3808446" cy="4619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界面开标界面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425374" y="2091159"/>
            <a:ext cx="1900137" cy="20128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投标单位信息显示：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投标单位名称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提交账号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22" y="2356838"/>
            <a:ext cx="7256614" cy="2321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44437" y="1508648"/>
            <a:ext cx="94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定位招标工程对应显示已提交的投标工程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1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02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600"/>
            <a:ext cx="3808446" cy="4619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开标界面工程显示规则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5054" y="1353079"/>
            <a:ext cx="587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工程显示范围：当前开标账号的所有招标工程</a:t>
            </a:r>
            <a:endParaRPr lang="en-US" altLang="zh-CN" dirty="0" smtClean="0"/>
          </a:p>
          <a:p>
            <a:r>
              <a:rPr lang="zh-CN" altLang="en-US" dirty="0" smtClean="0"/>
              <a:t>显示顺序：以开标时间倒序排序，为空的在最后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：当前开标账号从哪儿来？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：编制招标工程下发工程量清单时开标账号是必填项，输入的开标账号就能在开标界面看到这个招标工程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69" y="1139588"/>
            <a:ext cx="4129387" cy="447526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35054" y="3655555"/>
            <a:ext cx="58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修改开标账号功能</a:t>
            </a:r>
            <a:endParaRPr lang="en-US" altLang="zh-CN" b="1" dirty="0" smtClean="0"/>
          </a:p>
          <a:p>
            <a:r>
              <a:rPr lang="zh-CN" altLang="en-US" dirty="0" smtClean="0"/>
              <a:t>修改后，招标工程在最新的开标账号中显示，老账号</a:t>
            </a:r>
            <a:r>
              <a:rPr lang="zh-CN" altLang="en-US" dirty="0" smtClean="0"/>
              <a:t>中</a:t>
            </a:r>
            <a:r>
              <a:rPr lang="zh-CN" altLang="en-US" dirty="0"/>
              <a:t>不显示</a:t>
            </a:r>
            <a:r>
              <a:rPr lang="zh-CN" altLang="en-US" dirty="0" smtClean="0"/>
              <a:t>此工程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03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749"/>
            <a:ext cx="426667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设置、开标、重新报价功能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5054" y="1353079"/>
            <a:ext cx="587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开标时间：默认显示在下发招标清单窗体中设置的时间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设置功能：可重新设置回标截止时间和开标时间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规则约束：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开标时间不早于回标截止时间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</a:t>
            </a:r>
            <a:r>
              <a:rPr lang="zh-CN" altLang="en-US" dirty="0" smtClean="0"/>
              <a:t>个时间都必填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投标工程必须在回标截止日期前才能提交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57" y="2575034"/>
            <a:ext cx="4390476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03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749"/>
            <a:ext cx="46456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设置、开标、重新报价功能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35054" y="1063331"/>
            <a:ext cx="664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开标</a:t>
            </a:r>
            <a:r>
              <a:rPr lang="zh-CN" altLang="en-US" dirty="0" smtClean="0"/>
              <a:t>功能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规则约束：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、功能使能：已经开过标后开标按钮灰显，重新报价后亮显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、输入</a:t>
            </a:r>
            <a:r>
              <a:rPr lang="zh-CN" altLang="en-US" dirty="0" smtClean="0"/>
              <a:t>两个广联达的账号用户名和密码，完成唱标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唱</a:t>
            </a:r>
            <a:r>
              <a:rPr lang="zh-CN" altLang="en-US" dirty="0" smtClean="0"/>
              <a:t>标工程的范围：当前轮次的所有投标工程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431338"/>
            <a:ext cx="4466667" cy="18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76" y="2799032"/>
            <a:ext cx="6566151" cy="36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03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749"/>
            <a:ext cx="46456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设置、开标、重新报价功能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35053" y="1353079"/>
            <a:ext cx="84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重新报价功能：满足用户多轮招标的需求，重新设置回标截止日期和开标日期，窗体和设置窗体基本相同，重新报价后就进入新一轮次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88" y="2531642"/>
            <a:ext cx="4276190" cy="2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39" y="2175893"/>
            <a:ext cx="436190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1">
            <a:extLst>
              <a:ext uri="{FF2B5EF4-FFF2-40B4-BE49-F238E27FC236}">
                <a16:creationId xmlns="" xmlns:a16="http://schemas.microsoft.com/office/drawing/2014/main" id="{FBADF050-2386-45C3-B87D-525FF01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56" y="236607"/>
            <a:ext cx="704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00B075"/>
                </a:solidFill>
              </a:rPr>
              <a:t>04</a:t>
            </a:r>
            <a:endParaRPr lang="zh-CN" altLang="en-US" sz="4000" dirty="0">
              <a:solidFill>
                <a:srgbClr val="00B075"/>
              </a:solidFill>
            </a:endParaRPr>
          </a:p>
        </p:txBody>
      </p:sp>
      <p:sp>
        <p:nvSpPr>
          <p:cNvPr id="81" name="任意多边形 19">
            <a:extLst>
              <a:ext uri="{FF2B5EF4-FFF2-40B4-BE49-F238E27FC236}">
                <a16:creationId xmlns="" xmlns:a16="http://schemas.microsoft.com/office/drawing/2014/main" id="{C12C853C-1514-418E-B253-72FED4124171}"/>
              </a:ext>
            </a:extLst>
          </p:cNvPr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3">
            <a:extLst>
              <a:ext uri="{FF2B5EF4-FFF2-40B4-BE49-F238E27FC236}">
                <a16:creationId xmlns="" xmlns:a16="http://schemas.microsoft.com/office/drawing/2014/main" id="{654B2DAD-93AA-425E-A788-A1D59B1204FA}"/>
              </a:ext>
            </a:extLst>
          </p:cNvPr>
          <p:cNvSpPr txBox="1"/>
          <p:nvPr/>
        </p:nvSpPr>
        <p:spPr>
          <a:xfrm>
            <a:off x="1335054" y="482749"/>
            <a:ext cx="46456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入投标书功能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053" y="1353079"/>
            <a:ext cx="89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业务背景：在从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编制投标书到用</a:t>
            </a:r>
            <a:r>
              <a:rPr lang="en-US" altLang="zh-CN" dirty="0" err="1" smtClean="0"/>
              <a:t>ebq</a:t>
            </a:r>
            <a:r>
              <a:rPr lang="zh-CN" altLang="en-US" dirty="0" smtClean="0"/>
              <a:t>编制投标书的过渡阶段，用户期望用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编制的投标书也能导入到</a:t>
            </a:r>
            <a:r>
              <a:rPr lang="en-US" altLang="zh-CN" dirty="0" err="1" smtClean="0"/>
              <a:t>ebq</a:t>
            </a:r>
            <a:r>
              <a:rPr lang="zh-CN" altLang="en-US" dirty="0" smtClean="0"/>
              <a:t>中进行清标，导入后能和其他投标工程一起清标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70" y="2408075"/>
            <a:ext cx="540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604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Suft</dc:creator>
  <cp:lastModifiedBy>3E-6-2-85  陶诗颖(10023355)</cp:lastModifiedBy>
  <cp:revision>348</cp:revision>
  <dcterms:created xsi:type="dcterms:W3CDTF">2015-05-13T09:03:40Z</dcterms:created>
  <dcterms:modified xsi:type="dcterms:W3CDTF">2019-08-21T11:26:50Z</dcterms:modified>
</cp:coreProperties>
</file>