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sldIdLst>
    <p:sldId id="256" r:id="rId2"/>
    <p:sldId id="454" r:id="rId3"/>
    <p:sldId id="455" r:id="rId4"/>
    <p:sldId id="537" r:id="rId5"/>
    <p:sldId id="554" r:id="rId6"/>
    <p:sldId id="551" r:id="rId7"/>
    <p:sldId id="552" r:id="rId8"/>
    <p:sldId id="465" r:id="rId9"/>
    <p:sldId id="541" r:id="rId10"/>
    <p:sldId id="557" r:id="rId11"/>
    <p:sldId id="556" r:id="rId12"/>
    <p:sldId id="555" r:id="rId13"/>
    <p:sldId id="558" r:id="rId14"/>
    <p:sldId id="559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258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33"/>
    <a:srgbClr val="0080CB"/>
    <a:srgbClr val="4E94D4"/>
    <a:srgbClr val="FBD7BB"/>
    <a:srgbClr val="FF9966"/>
    <a:srgbClr val="00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8" autoAdjust="0"/>
    <p:restoredTop sz="76608" autoAdjust="0"/>
  </p:normalViewPr>
  <p:slideViewPr>
    <p:cSldViewPr snapToGrid="0">
      <p:cViewPr varScale="1">
        <p:scale>
          <a:sx n="116" d="100"/>
          <a:sy n="116" d="100"/>
        </p:scale>
        <p:origin x="-1770" y="-90"/>
      </p:cViewPr>
      <p:guideLst>
        <p:guide orient="horz" pos="1620"/>
        <p:guide pos="2844"/>
      </p:guideLst>
    </p:cSldViewPr>
  </p:slideViewPr>
  <p:outlineViewPr>
    <p:cViewPr>
      <p:scale>
        <a:sx n="33" d="100"/>
        <a:sy n="33" d="100"/>
      </p:scale>
      <p:origin x="0" y="19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32503-26AD-438C-85E9-E7562E4B24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F5B0C1-2BD1-44AE-A4AA-277BB9D0CEFF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01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清标业务背景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0774A29-BCE0-424C-A364-2BA63F5CDBEA}" type="parTrans" cxnId="{1758A9F9-F271-4820-9C82-955C75CEE31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023BCAB-9AAC-4066-ABB9-29BF34E4B337}" type="sibTrans" cxnId="{1758A9F9-F271-4820-9C82-955C75CEE31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48A8D0-73B2-48BD-A989-301DA8CC2DC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02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清标内容介绍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3E81C15-A8E9-4E89-8AE0-D08BEB4C2A63}" type="parTrans" cxnId="{1FB5BB92-EBEF-4E1D-BE65-FFBF22F33C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E0C23A-0DB3-497C-843C-84219059C95B}" type="sibTrans" cxnId="{1FB5BB92-EBEF-4E1D-BE65-FFBF22F33C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207A196-8711-4AC2-A71E-AB52CE08D112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03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清标软件实现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8B67874-26C2-4DF8-9BB1-6FA4C7CD775D}" type="parTrans" cxnId="{C2476845-DEE8-4608-BC13-A120205B5BC6}">
      <dgm:prSet/>
      <dgm:spPr/>
      <dgm:t>
        <a:bodyPr/>
        <a:lstStyle/>
        <a:p>
          <a:endParaRPr lang="zh-CN" altLang="en-US"/>
        </a:p>
      </dgm:t>
    </dgm:pt>
    <dgm:pt modelId="{EF13C264-47BF-41BA-AE6C-14EDEA3A852D}" type="sibTrans" cxnId="{C2476845-DEE8-4608-BC13-A120205B5BC6}">
      <dgm:prSet/>
      <dgm:spPr/>
      <dgm:t>
        <a:bodyPr/>
        <a:lstStyle/>
        <a:p>
          <a:endParaRPr lang="zh-CN" altLang="en-US"/>
        </a:p>
      </dgm:t>
    </dgm:pt>
    <dgm:pt modelId="{A47D93D0-DDC6-4C4D-BA5E-73414157413D}" type="pres">
      <dgm:prSet presAssocID="{D6332503-26AD-438C-85E9-E7562E4B24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7A60A3-7AAE-44C1-BF0F-3878584EB816}" type="pres">
      <dgm:prSet presAssocID="{5AF5B0C1-2BD1-44AE-A4AA-277BB9D0CEFF}" presName="parentLin" presStyleCnt="0"/>
      <dgm:spPr/>
    </dgm:pt>
    <dgm:pt modelId="{1FA13A47-89E1-45BD-B4C2-2CD8B3DB5316}" type="pres">
      <dgm:prSet presAssocID="{5AF5B0C1-2BD1-44AE-A4AA-277BB9D0CEF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1AC0B1E-6313-43CC-BC5C-4A4375D49852}" type="pres">
      <dgm:prSet presAssocID="{5AF5B0C1-2BD1-44AE-A4AA-277BB9D0CE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755F5-2975-46F1-8A3D-B190A2EED78D}" type="pres">
      <dgm:prSet presAssocID="{5AF5B0C1-2BD1-44AE-A4AA-277BB9D0CEFF}" presName="negativeSpace" presStyleCnt="0"/>
      <dgm:spPr/>
    </dgm:pt>
    <dgm:pt modelId="{AF575E4C-3974-407F-ADCC-395417E1B769}" type="pres">
      <dgm:prSet presAssocID="{5AF5B0C1-2BD1-44AE-A4AA-277BB9D0CEFF}" presName="childText" presStyleLbl="conFgAcc1" presStyleIdx="0" presStyleCnt="3">
        <dgm:presLayoutVars>
          <dgm:bulletEnabled val="1"/>
        </dgm:presLayoutVars>
      </dgm:prSet>
      <dgm:spPr/>
    </dgm:pt>
    <dgm:pt modelId="{39ACBDD1-E83B-4A26-9208-EA61B6BD95AA}" type="pres">
      <dgm:prSet presAssocID="{2023BCAB-9AAC-4066-ABB9-29BF34E4B337}" presName="spaceBetweenRectangles" presStyleCnt="0"/>
      <dgm:spPr/>
    </dgm:pt>
    <dgm:pt modelId="{4CFA48B7-56FF-49F7-942C-A14AB634BC60}" type="pres">
      <dgm:prSet presAssocID="{D048A8D0-73B2-48BD-A989-301DA8CC2DCC}" presName="parentLin" presStyleCnt="0"/>
      <dgm:spPr/>
    </dgm:pt>
    <dgm:pt modelId="{85E02D9D-59C4-4345-B9A1-14BF05651FEC}" type="pres">
      <dgm:prSet presAssocID="{D048A8D0-73B2-48BD-A989-301DA8CC2DC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B036BC7-7BBA-41AD-8483-724BFE8ACA80}" type="pres">
      <dgm:prSet presAssocID="{D048A8D0-73B2-48BD-A989-301DA8CC2D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37CC3-AA41-4D24-B837-B549E5CDDF41}" type="pres">
      <dgm:prSet presAssocID="{D048A8D0-73B2-48BD-A989-301DA8CC2DCC}" presName="negativeSpace" presStyleCnt="0"/>
      <dgm:spPr/>
    </dgm:pt>
    <dgm:pt modelId="{ECA20C3A-83F8-48CA-BC38-9689E31A8695}" type="pres">
      <dgm:prSet presAssocID="{D048A8D0-73B2-48BD-A989-301DA8CC2DCC}" presName="childText" presStyleLbl="conFgAcc1" presStyleIdx="1" presStyleCnt="3">
        <dgm:presLayoutVars>
          <dgm:bulletEnabled val="1"/>
        </dgm:presLayoutVars>
      </dgm:prSet>
      <dgm:spPr/>
    </dgm:pt>
    <dgm:pt modelId="{22A950EF-454C-4EDD-A9F5-CD482813A742}" type="pres">
      <dgm:prSet presAssocID="{C9E0C23A-0DB3-497C-843C-84219059C95B}" presName="spaceBetweenRectangles" presStyleCnt="0"/>
      <dgm:spPr/>
    </dgm:pt>
    <dgm:pt modelId="{66533A76-D1AF-4A7A-94DF-95159DE35411}" type="pres">
      <dgm:prSet presAssocID="{4207A196-8711-4AC2-A71E-AB52CE08D112}" presName="parentLin" presStyleCnt="0"/>
      <dgm:spPr/>
    </dgm:pt>
    <dgm:pt modelId="{55E08632-F7CC-4EDB-AC30-5AD1AA679F60}" type="pres">
      <dgm:prSet presAssocID="{4207A196-8711-4AC2-A71E-AB52CE08D11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E212408-AFBF-4B54-9415-8434913956B6}" type="pres">
      <dgm:prSet presAssocID="{4207A196-8711-4AC2-A71E-AB52CE08D1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5EDEA-48AD-4A05-A359-7D572A04A6EE}" type="pres">
      <dgm:prSet presAssocID="{4207A196-8711-4AC2-A71E-AB52CE08D112}" presName="negativeSpace" presStyleCnt="0"/>
      <dgm:spPr/>
    </dgm:pt>
    <dgm:pt modelId="{63E83EDE-AE12-4683-8112-FCA1CE1BEB5D}" type="pres">
      <dgm:prSet presAssocID="{4207A196-8711-4AC2-A71E-AB52CE08D1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42AAF1F-ACBB-4D19-B1C0-332177D28E68}" type="presOf" srcId="{5AF5B0C1-2BD1-44AE-A4AA-277BB9D0CEFF}" destId="{1FA13A47-89E1-45BD-B4C2-2CD8B3DB5316}" srcOrd="0" destOrd="0" presId="urn:microsoft.com/office/officeart/2005/8/layout/list1"/>
    <dgm:cxn modelId="{36E87A0B-E52B-4EFD-BA3D-586179F8A7A7}" type="presOf" srcId="{D048A8D0-73B2-48BD-A989-301DA8CC2DCC}" destId="{3B036BC7-7BBA-41AD-8483-724BFE8ACA80}" srcOrd="1" destOrd="0" presId="urn:microsoft.com/office/officeart/2005/8/layout/list1"/>
    <dgm:cxn modelId="{C2476845-DEE8-4608-BC13-A120205B5BC6}" srcId="{D6332503-26AD-438C-85E9-E7562E4B24DC}" destId="{4207A196-8711-4AC2-A71E-AB52CE08D112}" srcOrd="2" destOrd="0" parTransId="{A8B67874-26C2-4DF8-9BB1-6FA4C7CD775D}" sibTransId="{EF13C264-47BF-41BA-AE6C-14EDEA3A852D}"/>
    <dgm:cxn modelId="{F8852D8A-7FEA-4804-BCDE-7E1F1F4EF94E}" type="presOf" srcId="{D6332503-26AD-438C-85E9-E7562E4B24DC}" destId="{A47D93D0-DDC6-4C4D-BA5E-73414157413D}" srcOrd="0" destOrd="0" presId="urn:microsoft.com/office/officeart/2005/8/layout/list1"/>
    <dgm:cxn modelId="{1008B0CE-8EF8-48D4-9452-3D38E25CB14F}" type="presOf" srcId="{D048A8D0-73B2-48BD-A989-301DA8CC2DCC}" destId="{85E02D9D-59C4-4345-B9A1-14BF05651FEC}" srcOrd="0" destOrd="0" presId="urn:microsoft.com/office/officeart/2005/8/layout/list1"/>
    <dgm:cxn modelId="{A603AD5F-8F5E-4A6E-B707-EDE6D4AA6C4F}" type="presOf" srcId="{4207A196-8711-4AC2-A71E-AB52CE08D112}" destId="{AE212408-AFBF-4B54-9415-8434913956B6}" srcOrd="1" destOrd="0" presId="urn:microsoft.com/office/officeart/2005/8/layout/list1"/>
    <dgm:cxn modelId="{5730A4D5-7522-425A-BF9D-BEA9B18EA86C}" type="presOf" srcId="{4207A196-8711-4AC2-A71E-AB52CE08D112}" destId="{55E08632-F7CC-4EDB-AC30-5AD1AA679F60}" srcOrd="0" destOrd="0" presId="urn:microsoft.com/office/officeart/2005/8/layout/list1"/>
    <dgm:cxn modelId="{1FB5BB92-EBEF-4E1D-BE65-FFBF22F33CAD}" srcId="{D6332503-26AD-438C-85E9-E7562E4B24DC}" destId="{D048A8D0-73B2-48BD-A989-301DA8CC2DCC}" srcOrd="1" destOrd="0" parTransId="{B3E81C15-A8E9-4E89-8AE0-D08BEB4C2A63}" sibTransId="{C9E0C23A-0DB3-497C-843C-84219059C95B}"/>
    <dgm:cxn modelId="{1758A9F9-F271-4820-9C82-955C75CEE31D}" srcId="{D6332503-26AD-438C-85E9-E7562E4B24DC}" destId="{5AF5B0C1-2BD1-44AE-A4AA-277BB9D0CEFF}" srcOrd="0" destOrd="0" parTransId="{D0774A29-BCE0-424C-A364-2BA63F5CDBEA}" sibTransId="{2023BCAB-9AAC-4066-ABB9-29BF34E4B337}"/>
    <dgm:cxn modelId="{2534E1BE-1BD3-495C-B8B7-7B6D501D0252}" type="presOf" srcId="{5AF5B0C1-2BD1-44AE-A4AA-277BB9D0CEFF}" destId="{B1AC0B1E-6313-43CC-BC5C-4A4375D49852}" srcOrd="1" destOrd="0" presId="urn:microsoft.com/office/officeart/2005/8/layout/list1"/>
    <dgm:cxn modelId="{9F2D29A3-67C5-4AF5-A111-A24A20AA9D28}" type="presParOf" srcId="{A47D93D0-DDC6-4C4D-BA5E-73414157413D}" destId="{BE7A60A3-7AAE-44C1-BF0F-3878584EB816}" srcOrd="0" destOrd="0" presId="urn:microsoft.com/office/officeart/2005/8/layout/list1"/>
    <dgm:cxn modelId="{24851CFE-8FE3-49AE-ADD3-410CC0C3F56C}" type="presParOf" srcId="{BE7A60A3-7AAE-44C1-BF0F-3878584EB816}" destId="{1FA13A47-89E1-45BD-B4C2-2CD8B3DB5316}" srcOrd="0" destOrd="0" presId="urn:microsoft.com/office/officeart/2005/8/layout/list1"/>
    <dgm:cxn modelId="{B8F42875-2B4D-4651-8ED7-214A2F399F44}" type="presParOf" srcId="{BE7A60A3-7AAE-44C1-BF0F-3878584EB816}" destId="{B1AC0B1E-6313-43CC-BC5C-4A4375D49852}" srcOrd="1" destOrd="0" presId="urn:microsoft.com/office/officeart/2005/8/layout/list1"/>
    <dgm:cxn modelId="{EF363447-324B-44F4-A721-40565288E0FD}" type="presParOf" srcId="{A47D93D0-DDC6-4C4D-BA5E-73414157413D}" destId="{C94755F5-2975-46F1-8A3D-B190A2EED78D}" srcOrd="1" destOrd="0" presId="urn:microsoft.com/office/officeart/2005/8/layout/list1"/>
    <dgm:cxn modelId="{967631C8-D757-4E26-888D-3441DD62597D}" type="presParOf" srcId="{A47D93D0-DDC6-4C4D-BA5E-73414157413D}" destId="{AF575E4C-3974-407F-ADCC-395417E1B769}" srcOrd="2" destOrd="0" presId="urn:microsoft.com/office/officeart/2005/8/layout/list1"/>
    <dgm:cxn modelId="{ED849833-C386-4FCE-9E0F-262775E7038E}" type="presParOf" srcId="{A47D93D0-DDC6-4C4D-BA5E-73414157413D}" destId="{39ACBDD1-E83B-4A26-9208-EA61B6BD95AA}" srcOrd="3" destOrd="0" presId="urn:microsoft.com/office/officeart/2005/8/layout/list1"/>
    <dgm:cxn modelId="{0632A98D-0C78-422D-9C89-F32D3B68B556}" type="presParOf" srcId="{A47D93D0-DDC6-4C4D-BA5E-73414157413D}" destId="{4CFA48B7-56FF-49F7-942C-A14AB634BC60}" srcOrd="4" destOrd="0" presId="urn:microsoft.com/office/officeart/2005/8/layout/list1"/>
    <dgm:cxn modelId="{8778B826-934E-464E-813E-3AB93D28E863}" type="presParOf" srcId="{4CFA48B7-56FF-49F7-942C-A14AB634BC60}" destId="{85E02D9D-59C4-4345-B9A1-14BF05651FEC}" srcOrd="0" destOrd="0" presId="urn:microsoft.com/office/officeart/2005/8/layout/list1"/>
    <dgm:cxn modelId="{94488C4F-602B-4644-B034-2D2143757D30}" type="presParOf" srcId="{4CFA48B7-56FF-49F7-942C-A14AB634BC60}" destId="{3B036BC7-7BBA-41AD-8483-724BFE8ACA80}" srcOrd="1" destOrd="0" presId="urn:microsoft.com/office/officeart/2005/8/layout/list1"/>
    <dgm:cxn modelId="{2AAD1C9E-4478-431F-980E-A7C7FE44BD88}" type="presParOf" srcId="{A47D93D0-DDC6-4C4D-BA5E-73414157413D}" destId="{1DF37CC3-AA41-4D24-B837-B549E5CDDF41}" srcOrd="5" destOrd="0" presId="urn:microsoft.com/office/officeart/2005/8/layout/list1"/>
    <dgm:cxn modelId="{DC6F77D5-05DB-437F-B3D8-B4D4EC5DA738}" type="presParOf" srcId="{A47D93D0-DDC6-4C4D-BA5E-73414157413D}" destId="{ECA20C3A-83F8-48CA-BC38-9689E31A8695}" srcOrd="6" destOrd="0" presId="urn:microsoft.com/office/officeart/2005/8/layout/list1"/>
    <dgm:cxn modelId="{06EA25E9-6CE2-4E94-AB01-A9FBFBF10C38}" type="presParOf" srcId="{A47D93D0-DDC6-4C4D-BA5E-73414157413D}" destId="{22A950EF-454C-4EDD-A9F5-CD482813A742}" srcOrd="7" destOrd="0" presId="urn:microsoft.com/office/officeart/2005/8/layout/list1"/>
    <dgm:cxn modelId="{D759622C-22A4-48DE-ADC2-5126BC07B4C2}" type="presParOf" srcId="{A47D93D0-DDC6-4C4D-BA5E-73414157413D}" destId="{66533A76-D1AF-4A7A-94DF-95159DE35411}" srcOrd="8" destOrd="0" presId="urn:microsoft.com/office/officeart/2005/8/layout/list1"/>
    <dgm:cxn modelId="{84435F01-DCDF-48B8-86CB-67A02DCDD9CF}" type="presParOf" srcId="{66533A76-D1AF-4A7A-94DF-95159DE35411}" destId="{55E08632-F7CC-4EDB-AC30-5AD1AA679F60}" srcOrd="0" destOrd="0" presId="urn:microsoft.com/office/officeart/2005/8/layout/list1"/>
    <dgm:cxn modelId="{F03873F7-47D4-4018-A86F-6F012CD2BCF2}" type="presParOf" srcId="{66533A76-D1AF-4A7A-94DF-95159DE35411}" destId="{AE212408-AFBF-4B54-9415-8434913956B6}" srcOrd="1" destOrd="0" presId="urn:microsoft.com/office/officeart/2005/8/layout/list1"/>
    <dgm:cxn modelId="{2EBEF964-BB0B-420E-999C-DC8C73615C14}" type="presParOf" srcId="{A47D93D0-DDC6-4C4D-BA5E-73414157413D}" destId="{8825EDEA-48AD-4A05-A359-7D572A04A6EE}" srcOrd="9" destOrd="0" presId="urn:microsoft.com/office/officeart/2005/8/layout/list1"/>
    <dgm:cxn modelId="{9F63E615-2743-48FC-8E9E-4A6F7D338BB7}" type="presParOf" srcId="{A47D93D0-DDC6-4C4D-BA5E-73414157413D}" destId="{63E83EDE-AE12-4683-8112-FCA1CE1BEB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16E3B-AC60-4B44-A450-6EC3311F8D5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20D9B4D4-AD52-4C84-B9EA-9E284739C94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价格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5B45B-7979-40CF-A555-762F1D84188C}" type="parTrans" cxnId="{9CD684C1-5F45-435F-A7FE-DADB5A1E7CD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312946-327F-4C07-B10F-FBEB49F69646}" type="sibTrans" cxnId="{9CD684C1-5F45-435F-A7FE-DADB5A1E7CD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4AC572-0D9B-40E8-8BFF-EC36033330A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过程软硬件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FCC3E3-98F4-4F49-BEC5-BE3F7FEEF7F8}" type="parTrans" cxnId="{CE54F4AF-8921-4FD3-B1D0-0F4F02C3827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BB73B-F3D6-4ED3-A206-0F8AFF2B052F}" type="sibTrans" cxnId="{CE54F4AF-8921-4FD3-B1D0-0F4F02C3827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3DA936-14B5-4539-B158-639CD592221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行为分析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9C32DE-B402-4D8D-91C1-491AB2AE0BF9}" type="parTrans" cxnId="{DD4A9790-9368-4601-9E3A-9882B3546E4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0E5F78-C827-4BAA-B9F0-F960958F61C7}" type="sibTrans" cxnId="{DD4A9790-9368-4601-9E3A-9882B3546E4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064CC-16E1-40B8-9B87-78A41C45DE6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清单综合单价雷同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9D53B5-7990-4DB9-9CC5-2D5708E5C1BE}" type="parTrans" cxnId="{E9261AB4-C7D3-45FB-A6AE-43C90BDA408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F1782C-ED93-447D-81D4-3D32D2C73400}" type="sibTrans" cxnId="{E9261AB4-C7D3-45FB-A6AE-43C90BDA408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F16A3-6E75-4346-9D28-A0AB0F3EE189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补充价格（清单、定额、材料）雷同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3AE0E-2A0F-42FB-B830-24010E92DF57}" type="parTrans" cxnId="{9B6E8D84-37D6-4A61-9C51-611C1770936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7E9666-4290-48CE-91EC-7A8FCEC12E5B}" type="sibTrans" cxnId="{9B6E8D84-37D6-4A61-9C51-611C1770936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D9117C-3A5C-4926-807E-0524779CC77D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错误性问题雷同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0643F-80BE-4426-B89A-06EB3C06FCCA}" type="parTrans" cxnId="{016717B4-FAAA-4413-BE1E-495934C26E4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9C489-91CC-4E19-8F40-9AC65CF51851}" type="sibTrans" cxnId="{016717B4-FAAA-4413-BE1E-495934C26E4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42C248-EEA6-4716-89E1-795686136027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材料编码雷同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F0BAB3-5A53-4C81-881D-12F70BB3814B}" type="parTrans" cxnId="{5E0F20FD-622D-4545-9C0C-54A4FF2439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48C346-96C6-4174-8E38-A852A35AF1B2}" type="sibTrans" cxnId="{5E0F20FD-622D-4545-9C0C-54A4FF2439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F98D6-23C5-4FD1-A0EC-208E5599E7E5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人材机上下浮雷同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E0DB09-AAAF-4958-ADD8-D6A525DFEA62}" type="parTrans" cxnId="{A1856F63-EFC0-4BD4-AAE1-4F223447275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DFC19C-C8AF-4013-8B01-891B8C3EC268}" type="sibTrans" cxnId="{A1856F63-EFC0-4BD4-AAE1-4F223447275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1C9765-F37B-485A-9270-E6143551C648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软件加密锁号雷同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DCFBE4-8B85-4416-A357-C1447F2F9B82}" type="parTrans" cxnId="{242DE8E2-CBD5-4E48-8665-3A82AC82882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DC935-192B-417A-8958-F0710C4EE721}" type="sibTrans" cxnId="{242DE8E2-CBD5-4E48-8665-3A82AC82882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1EAFC3-B8DE-4E7C-A38A-F248987428FF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电脑上网信息雷同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——MAC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物理地址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601AE4-EB37-4609-BD47-A83D61D3FF4B}" type="parTrans" cxnId="{B4E42FBE-85B2-4997-AA21-0463CF99145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A7C05-5480-414A-A6EE-D41054EF75EB}" type="sibTrans" cxnId="{B4E42FBE-85B2-4997-AA21-0463CF99145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06F9F2-6B1C-46D4-8054-7A2D245F4A12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电脑基础信息雷同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计算机名称、系统用户名、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、硬盘序列号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E446CF-9748-48B2-B6F7-56E78882C022}" type="parTrans" cxnId="{4DC9E463-A046-46BC-ABF4-59D3951E336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408CEC-0AF3-4479-A876-1D4E4A49651F}" type="sibTrans" cxnId="{4DC9E463-A046-46BC-ABF4-59D3951E336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EE0FE4-612E-483A-8A3E-699EEC03E36B}">
      <dgm:prSet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投标行为分析（谱系图分析、抱团分析、投标成功率分析）</a:t>
          </a:r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B0CBF5-B59B-470C-A677-F9269B465C12}" type="parTrans" cxnId="{7664B70E-A0B7-4570-B6C2-46CEF21B4D4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A33A6D-026E-43D7-8567-7B37DC94F1E6}" type="sibTrans" cxnId="{7664B70E-A0B7-4570-B6C2-46CEF21B4D4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DA8364-9C51-4084-B603-6BE1BA75CE9B}" type="pres">
      <dgm:prSet presAssocID="{DAB16E3B-AC60-4B44-A450-6EC3311F8D58}" presName="diagram" presStyleCnt="0">
        <dgm:presLayoutVars>
          <dgm:dir/>
          <dgm:animLvl val="lvl"/>
          <dgm:resizeHandles val="exact"/>
        </dgm:presLayoutVars>
      </dgm:prSet>
      <dgm:spPr/>
    </dgm:pt>
    <dgm:pt modelId="{464AD52F-F0A2-4BF1-9808-5FD4BC8A7220}" type="pres">
      <dgm:prSet presAssocID="{20D9B4D4-AD52-4C84-B9EA-9E284739C94F}" presName="compNode" presStyleCnt="0"/>
      <dgm:spPr/>
    </dgm:pt>
    <dgm:pt modelId="{A612F8E6-3347-4D83-9723-3876C6E52837}" type="pres">
      <dgm:prSet presAssocID="{20D9B4D4-AD52-4C84-B9EA-9E284739C94F}" presName="childRect" presStyleLbl="bgAcc1" presStyleIdx="0" presStyleCnt="3" custScaleY="1605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9BF5D-2066-42FA-BCFD-E1AAE65FAF38}" type="pres">
      <dgm:prSet presAssocID="{20D9B4D4-AD52-4C84-B9EA-9E284739C94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5A394D-8BCB-4128-9924-658BBF477B91}" type="pres">
      <dgm:prSet presAssocID="{20D9B4D4-AD52-4C84-B9EA-9E284739C94F}" presName="parentRect" presStyleLbl="alignNode1" presStyleIdx="0" presStyleCnt="3"/>
      <dgm:spPr/>
      <dgm:t>
        <a:bodyPr/>
        <a:lstStyle/>
        <a:p>
          <a:endParaRPr lang="zh-CN" altLang="en-US"/>
        </a:p>
      </dgm:t>
    </dgm:pt>
    <dgm:pt modelId="{365FC8D2-DBC9-4654-8D6A-1A536EE53602}" type="pres">
      <dgm:prSet presAssocID="{20D9B4D4-AD52-4C84-B9EA-9E284739C94F}" presName="adorn" presStyleLbl="fgAccFollowNode1" presStyleIdx="0" presStyleCnt="3"/>
      <dgm:spPr/>
    </dgm:pt>
    <dgm:pt modelId="{94AC59CF-8826-48F8-A34D-8632FE257079}" type="pres">
      <dgm:prSet presAssocID="{AF312946-327F-4C07-B10F-FBEB49F6964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0B0FFFE-FFE9-4B11-B5DD-7C82ED3ED795}" type="pres">
      <dgm:prSet presAssocID="{954AC572-0D9B-40E8-8BFF-EC36033330A1}" presName="compNode" presStyleCnt="0"/>
      <dgm:spPr/>
    </dgm:pt>
    <dgm:pt modelId="{6540371C-DF27-45C8-ABFB-0727E1F2A9DB}" type="pres">
      <dgm:prSet presAssocID="{954AC572-0D9B-40E8-8BFF-EC36033330A1}" presName="childRect" presStyleLbl="bgAcc1" presStyleIdx="1" presStyleCnt="3" custScaleY="1605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5D9067-6038-46A5-A6D1-B73148CE339D}" type="pres">
      <dgm:prSet presAssocID="{954AC572-0D9B-40E8-8BFF-EC36033330A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8C90E-DF9E-47EB-BE9F-C3FCD4CB47D0}" type="pres">
      <dgm:prSet presAssocID="{954AC572-0D9B-40E8-8BFF-EC36033330A1}" presName="parentRect" presStyleLbl="alignNode1" presStyleIdx="1" presStyleCnt="3"/>
      <dgm:spPr/>
      <dgm:t>
        <a:bodyPr/>
        <a:lstStyle/>
        <a:p>
          <a:endParaRPr lang="zh-CN" altLang="en-US"/>
        </a:p>
      </dgm:t>
    </dgm:pt>
    <dgm:pt modelId="{9FBCE4B1-C2EF-40B7-8D0D-EF2BBFD5E6A2}" type="pres">
      <dgm:prSet presAssocID="{954AC572-0D9B-40E8-8BFF-EC36033330A1}" presName="adorn" presStyleLbl="fgAccFollowNode1" presStyleIdx="1" presStyleCnt="3"/>
      <dgm:spPr/>
    </dgm:pt>
    <dgm:pt modelId="{B521DB9C-7F34-4776-A299-CDA8F07E1F8A}" type="pres">
      <dgm:prSet presAssocID="{535BB73B-F3D6-4ED3-A206-0F8AFF2B052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722AE62-4F4E-49B4-803E-86BDA1F88196}" type="pres">
      <dgm:prSet presAssocID="{ED3DA936-14B5-4539-B158-639CD5922211}" presName="compNode" presStyleCnt="0"/>
      <dgm:spPr/>
    </dgm:pt>
    <dgm:pt modelId="{00B9D676-D458-4F47-813A-9061C1930E5E}" type="pres">
      <dgm:prSet presAssocID="{ED3DA936-14B5-4539-B158-639CD5922211}" presName="childRect" presStyleLbl="bgAcc1" presStyleIdx="2" presStyleCnt="3" custScaleY="1605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40F12-2874-49EF-816D-58E8740EFD48}" type="pres">
      <dgm:prSet presAssocID="{ED3DA936-14B5-4539-B158-639CD592221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BD9046-D3CA-46D8-9E56-793A05730294}" type="pres">
      <dgm:prSet presAssocID="{ED3DA936-14B5-4539-B158-639CD5922211}" presName="parentRect" presStyleLbl="alignNode1" presStyleIdx="2" presStyleCnt="3"/>
      <dgm:spPr/>
      <dgm:t>
        <a:bodyPr/>
        <a:lstStyle/>
        <a:p>
          <a:endParaRPr lang="zh-CN" altLang="en-US"/>
        </a:p>
      </dgm:t>
    </dgm:pt>
    <dgm:pt modelId="{B75C9903-99EC-4EA5-86D1-8B8CE940EC52}" type="pres">
      <dgm:prSet presAssocID="{ED3DA936-14B5-4539-B158-639CD5922211}" presName="adorn" presStyleLbl="fgAccFollowNode1" presStyleIdx="2" presStyleCnt="3"/>
      <dgm:spPr/>
    </dgm:pt>
  </dgm:ptLst>
  <dgm:cxnLst>
    <dgm:cxn modelId="{242DE8E2-CBD5-4E48-8665-3A82AC828822}" srcId="{954AC572-0D9B-40E8-8BFF-EC36033330A1}" destId="{0E1C9765-F37B-485A-9270-E6143551C648}" srcOrd="0" destOrd="0" parTransId="{99DCFBE4-8B85-4416-A357-C1447F2F9B82}" sibTransId="{5C0DC935-192B-417A-8958-F0710C4EE721}"/>
    <dgm:cxn modelId="{065FB06B-BBDA-43E5-AFCB-4B24548F9CA3}" type="presOf" srcId="{28EE0FE4-612E-483A-8A3E-699EEC03E36B}" destId="{00B9D676-D458-4F47-813A-9061C1930E5E}" srcOrd="0" destOrd="0" presId="urn:microsoft.com/office/officeart/2005/8/layout/bList2"/>
    <dgm:cxn modelId="{CCA9D3F7-05FF-4191-89B9-B89392C7DA79}" type="presOf" srcId="{764064CC-16E1-40B8-9B87-78A41C45DE64}" destId="{A612F8E6-3347-4D83-9723-3876C6E52837}" srcOrd="0" destOrd="0" presId="urn:microsoft.com/office/officeart/2005/8/layout/bList2"/>
    <dgm:cxn modelId="{CE54F4AF-8921-4FD3-B1D0-0F4F02C38279}" srcId="{DAB16E3B-AC60-4B44-A450-6EC3311F8D58}" destId="{954AC572-0D9B-40E8-8BFF-EC36033330A1}" srcOrd="1" destOrd="0" parTransId="{5BFCC3E3-98F4-4F49-BEC5-BE3F7FEEF7F8}" sibTransId="{535BB73B-F3D6-4ED3-A206-0F8AFF2B052F}"/>
    <dgm:cxn modelId="{C26DF5BB-2DAD-4D83-BE0F-137666052893}" type="presOf" srcId="{0E1C9765-F37B-485A-9270-E6143551C648}" destId="{6540371C-DF27-45C8-ABFB-0727E1F2A9DB}" srcOrd="0" destOrd="0" presId="urn:microsoft.com/office/officeart/2005/8/layout/bList2"/>
    <dgm:cxn modelId="{DD4A9790-9368-4601-9E3A-9882B3546E4B}" srcId="{DAB16E3B-AC60-4B44-A450-6EC3311F8D58}" destId="{ED3DA936-14B5-4539-B158-639CD5922211}" srcOrd="2" destOrd="0" parTransId="{D49C32DE-B402-4D8D-91C1-491AB2AE0BF9}" sibTransId="{590E5F78-C827-4BAA-B9F0-F960958F61C7}"/>
    <dgm:cxn modelId="{9CD684C1-5F45-435F-A7FE-DADB5A1E7CD9}" srcId="{DAB16E3B-AC60-4B44-A450-6EC3311F8D58}" destId="{20D9B4D4-AD52-4C84-B9EA-9E284739C94F}" srcOrd="0" destOrd="0" parTransId="{0C05B45B-7979-40CF-A555-762F1D84188C}" sibTransId="{AF312946-327F-4C07-B10F-FBEB49F69646}"/>
    <dgm:cxn modelId="{684EDCBE-0FBF-4F90-A6FE-993DA02FB3E9}" type="presOf" srcId="{CF42C248-EEA6-4716-89E1-795686136027}" destId="{A612F8E6-3347-4D83-9723-3876C6E52837}" srcOrd="0" destOrd="3" presId="urn:microsoft.com/office/officeart/2005/8/layout/bList2"/>
    <dgm:cxn modelId="{E9261AB4-C7D3-45FB-A6AE-43C90BDA4086}" srcId="{20D9B4D4-AD52-4C84-B9EA-9E284739C94F}" destId="{764064CC-16E1-40B8-9B87-78A41C45DE64}" srcOrd="0" destOrd="0" parTransId="{D79D53B5-7990-4DB9-9CC5-2D5708E5C1BE}" sibTransId="{D3F1782C-ED93-447D-81D4-3D32D2C73400}"/>
    <dgm:cxn modelId="{B5C60FD3-FFFE-4A74-8AA6-4BED0A7E8BE4}" type="presOf" srcId="{20D9B4D4-AD52-4C84-B9EA-9E284739C94F}" destId="{3159BF5D-2066-42FA-BCFD-E1AAE65FAF38}" srcOrd="0" destOrd="0" presId="urn:microsoft.com/office/officeart/2005/8/layout/bList2"/>
    <dgm:cxn modelId="{9796491C-6A3B-4DE1-9200-37A7C83A12B5}" type="presOf" srcId="{1B06F9F2-6B1C-46D4-8054-7A2D245F4A12}" destId="{6540371C-DF27-45C8-ABFB-0727E1F2A9DB}" srcOrd="0" destOrd="2" presId="urn:microsoft.com/office/officeart/2005/8/layout/bList2"/>
    <dgm:cxn modelId="{88001140-5EC2-43B4-8740-1BEB82BCEC15}" type="presOf" srcId="{F44F98D6-23C5-4FD1-A0EC-208E5599E7E5}" destId="{A612F8E6-3347-4D83-9723-3876C6E52837}" srcOrd="0" destOrd="4" presId="urn:microsoft.com/office/officeart/2005/8/layout/bList2"/>
    <dgm:cxn modelId="{9C08BBA4-1AB2-4931-855C-ECC746CAB505}" type="presOf" srcId="{20D9B4D4-AD52-4C84-B9EA-9E284739C94F}" destId="{6F5A394D-8BCB-4128-9924-658BBF477B91}" srcOrd="1" destOrd="0" presId="urn:microsoft.com/office/officeart/2005/8/layout/bList2"/>
    <dgm:cxn modelId="{5E0F20FD-622D-4545-9C0C-54A4FF243999}" srcId="{20D9B4D4-AD52-4C84-B9EA-9E284739C94F}" destId="{CF42C248-EEA6-4716-89E1-795686136027}" srcOrd="3" destOrd="0" parTransId="{99F0BAB3-5A53-4C81-881D-12F70BB3814B}" sibTransId="{A548C346-96C6-4174-8E38-A852A35AF1B2}"/>
    <dgm:cxn modelId="{E6C1A2A7-09EC-416F-B4A0-5AD9A54C60C8}" type="presOf" srcId="{AF312946-327F-4C07-B10F-FBEB49F69646}" destId="{94AC59CF-8826-48F8-A34D-8632FE257079}" srcOrd="0" destOrd="0" presId="urn:microsoft.com/office/officeart/2005/8/layout/bList2"/>
    <dgm:cxn modelId="{6876C9CA-9245-4C60-81A6-6D3DBF6CAC7E}" type="presOf" srcId="{954AC572-0D9B-40E8-8BFF-EC36033330A1}" destId="{3618C90E-DF9E-47EB-BE9F-C3FCD4CB47D0}" srcOrd="1" destOrd="0" presId="urn:microsoft.com/office/officeart/2005/8/layout/bList2"/>
    <dgm:cxn modelId="{9B6E8D84-37D6-4A61-9C51-611C17709368}" srcId="{20D9B4D4-AD52-4C84-B9EA-9E284739C94F}" destId="{DD3F16A3-6E75-4346-9D28-A0AB0F3EE189}" srcOrd="1" destOrd="0" parTransId="{2243AE0E-2A0F-42FB-B830-24010E92DF57}" sibTransId="{707E9666-4290-48CE-91EC-7A8FCEC12E5B}"/>
    <dgm:cxn modelId="{4DA59184-5146-4222-A151-1B1598A6FAE9}" type="presOf" srcId="{954AC572-0D9B-40E8-8BFF-EC36033330A1}" destId="{045D9067-6038-46A5-A6D1-B73148CE339D}" srcOrd="0" destOrd="0" presId="urn:microsoft.com/office/officeart/2005/8/layout/bList2"/>
    <dgm:cxn modelId="{CFF33622-EF5F-451D-8650-2074B786F6DC}" type="presOf" srcId="{7B1EAFC3-B8DE-4E7C-A38A-F248987428FF}" destId="{6540371C-DF27-45C8-ABFB-0727E1F2A9DB}" srcOrd="0" destOrd="1" presId="urn:microsoft.com/office/officeart/2005/8/layout/bList2"/>
    <dgm:cxn modelId="{F2E2E106-8198-4AB8-BE04-496226079248}" type="presOf" srcId="{0BD9117C-3A5C-4926-807E-0524779CC77D}" destId="{A612F8E6-3347-4D83-9723-3876C6E52837}" srcOrd="0" destOrd="2" presId="urn:microsoft.com/office/officeart/2005/8/layout/bList2"/>
    <dgm:cxn modelId="{016717B4-FAAA-4413-BE1E-495934C26E4F}" srcId="{20D9B4D4-AD52-4C84-B9EA-9E284739C94F}" destId="{0BD9117C-3A5C-4926-807E-0524779CC77D}" srcOrd="2" destOrd="0" parTransId="{5E30643F-80BE-4426-B89A-06EB3C06FCCA}" sibTransId="{58B9C489-91CC-4E19-8F40-9AC65CF51851}"/>
    <dgm:cxn modelId="{7664B70E-A0B7-4570-B6C2-46CEF21B4D4A}" srcId="{ED3DA936-14B5-4539-B158-639CD5922211}" destId="{28EE0FE4-612E-483A-8A3E-699EEC03E36B}" srcOrd="0" destOrd="0" parTransId="{01B0CBF5-B59B-470C-A677-F9269B465C12}" sibTransId="{03A33A6D-026E-43D7-8567-7B37DC94F1E6}"/>
    <dgm:cxn modelId="{8012C73C-167F-4008-AAE2-8DD9B45A5231}" type="presOf" srcId="{DAB16E3B-AC60-4B44-A450-6EC3311F8D58}" destId="{90DA8364-9C51-4084-B603-6BE1BA75CE9B}" srcOrd="0" destOrd="0" presId="urn:microsoft.com/office/officeart/2005/8/layout/bList2"/>
    <dgm:cxn modelId="{96489EAC-012A-43F4-AE1F-F1FE9CC4F320}" type="presOf" srcId="{DD3F16A3-6E75-4346-9D28-A0AB0F3EE189}" destId="{A612F8E6-3347-4D83-9723-3876C6E52837}" srcOrd="0" destOrd="1" presId="urn:microsoft.com/office/officeart/2005/8/layout/bList2"/>
    <dgm:cxn modelId="{4D54D018-D8CE-42F6-B9BD-EB031783C857}" type="presOf" srcId="{535BB73B-F3D6-4ED3-A206-0F8AFF2B052F}" destId="{B521DB9C-7F34-4776-A299-CDA8F07E1F8A}" srcOrd="0" destOrd="0" presId="urn:microsoft.com/office/officeart/2005/8/layout/bList2"/>
    <dgm:cxn modelId="{A1856F63-EFC0-4BD4-AAE1-4F223447275F}" srcId="{20D9B4D4-AD52-4C84-B9EA-9E284739C94F}" destId="{F44F98D6-23C5-4FD1-A0EC-208E5599E7E5}" srcOrd="4" destOrd="0" parTransId="{BBE0DB09-AAAF-4958-ADD8-D6A525DFEA62}" sibTransId="{82DFC19C-C8AF-4013-8B01-891B8C3EC268}"/>
    <dgm:cxn modelId="{F09F443A-4DF3-4CCB-9254-BB1C4C80BC65}" type="presOf" srcId="{ED3DA936-14B5-4539-B158-639CD5922211}" destId="{E8F40F12-2874-49EF-816D-58E8740EFD48}" srcOrd="0" destOrd="0" presId="urn:microsoft.com/office/officeart/2005/8/layout/bList2"/>
    <dgm:cxn modelId="{B4E42FBE-85B2-4997-AA21-0463CF991453}" srcId="{954AC572-0D9B-40E8-8BFF-EC36033330A1}" destId="{7B1EAFC3-B8DE-4E7C-A38A-F248987428FF}" srcOrd="1" destOrd="0" parTransId="{92601AE4-EB37-4609-BD47-A83D61D3FF4B}" sibTransId="{D77A7C05-5480-414A-A6EE-D41054EF75EB}"/>
    <dgm:cxn modelId="{F2F87963-E162-40F4-ABE8-C2B21FF5787F}" type="presOf" srcId="{ED3DA936-14B5-4539-B158-639CD5922211}" destId="{DFBD9046-D3CA-46D8-9E56-793A05730294}" srcOrd="1" destOrd="0" presId="urn:microsoft.com/office/officeart/2005/8/layout/bList2"/>
    <dgm:cxn modelId="{4DC9E463-A046-46BC-ABF4-59D3951E336E}" srcId="{954AC572-0D9B-40E8-8BFF-EC36033330A1}" destId="{1B06F9F2-6B1C-46D4-8054-7A2D245F4A12}" srcOrd="2" destOrd="0" parTransId="{EDE446CF-9748-48B2-B6F7-56E78882C022}" sibTransId="{48408CEC-0AF3-4479-A876-1D4E4A49651F}"/>
    <dgm:cxn modelId="{0BD6FD43-EEAE-43E4-AE90-DE6305D86E67}" type="presParOf" srcId="{90DA8364-9C51-4084-B603-6BE1BA75CE9B}" destId="{464AD52F-F0A2-4BF1-9808-5FD4BC8A7220}" srcOrd="0" destOrd="0" presId="urn:microsoft.com/office/officeart/2005/8/layout/bList2"/>
    <dgm:cxn modelId="{494E78F0-C435-4236-859E-A6B6C75CFA4C}" type="presParOf" srcId="{464AD52F-F0A2-4BF1-9808-5FD4BC8A7220}" destId="{A612F8E6-3347-4D83-9723-3876C6E52837}" srcOrd="0" destOrd="0" presId="urn:microsoft.com/office/officeart/2005/8/layout/bList2"/>
    <dgm:cxn modelId="{63322550-C662-45E3-9F6A-6EB1F32671C4}" type="presParOf" srcId="{464AD52F-F0A2-4BF1-9808-5FD4BC8A7220}" destId="{3159BF5D-2066-42FA-BCFD-E1AAE65FAF38}" srcOrd="1" destOrd="0" presId="urn:microsoft.com/office/officeart/2005/8/layout/bList2"/>
    <dgm:cxn modelId="{DED4E80A-8246-4A51-A7ED-20941A9C7B3D}" type="presParOf" srcId="{464AD52F-F0A2-4BF1-9808-5FD4BC8A7220}" destId="{6F5A394D-8BCB-4128-9924-658BBF477B91}" srcOrd="2" destOrd="0" presId="urn:microsoft.com/office/officeart/2005/8/layout/bList2"/>
    <dgm:cxn modelId="{55EB8539-3E90-4DFE-BA54-8A17ABEB9E2C}" type="presParOf" srcId="{464AD52F-F0A2-4BF1-9808-5FD4BC8A7220}" destId="{365FC8D2-DBC9-4654-8D6A-1A536EE53602}" srcOrd="3" destOrd="0" presId="urn:microsoft.com/office/officeart/2005/8/layout/bList2"/>
    <dgm:cxn modelId="{1F2EE557-4F3C-4E9E-B9FC-AE9C02EEEBDF}" type="presParOf" srcId="{90DA8364-9C51-4084-B603-6BE1BA75CE9B}" destId="{94AC59CF-8826-48F8-A34D-8632FE257079}" srcOrd="1" destOrd="0" presId="urn:microsoft.com/office/officeart/2005/8/layout/bList2"/>
    <dgm:cxn modelId="{A5CFDCA6-DC32-4FFF-8B6E-CA2189A5D7B1}" type="presParOf" srcId="{90DA8364-9C51-4084-B603-6BE1BA75CE9B}" destId="{E0B0FFFE-FFE9-4B11-B5DD-7C82ED3ED795}" srcOrd="2" destOrd="0" presId="urn:microsoft.com/office/officeart/2005/8/layout/bList2"/>
    <dgm:cxn modelId="{40161C10-E1E3-4BA3-AD1E-488D08F18FAA}" type="presParOf" srcId="{E0B0FFFE-FFE9-4B11-B5DD-7C82ED3ED795}" destId="{6540371C-DF27-45C8-ABFB-0727E1F2A9DB}" srcOrd="0" destOrd="0" presId="urn:microsoft.com/office/officeart/2005/8/layout/bList2"/>
    <dgm:cxn modelId="{DB1D7B79-A46F-42FD-B613-A6A3E27A61A9}" type="presParOf" srcId="{E0B0FFFE-FFE9-4B11-B5DD-7C82ED3ED795}" destId="{045D9067-6038-46A5-A6D1-B73148CE339D}" srcOrd="1" destOrd="0" presId="urn:microsoft.com/office/officeart/2005/8/layout/bList2"/>
    <dgm:cxn modelId="{ED44E442-8834-4D60-B766-209264AFF03F}" type="presParOf" srcId="{E0B0FFFE-FFE9-4B11-B5DD-7C82ED3ED795}" destId="{3618C90E-DF9E-47EB-BE9F-C3FCD4CB47D0}" srcOrd="2" destOrd="0" presId="urn:microsoft.com/office/officeart/2005/8/layout/bList2"/>
    <dgm:cxn modelId="{E81DA2F1-A250-454D-98F1-AF71A1CBBB48}" type="presParOf" srcId="{E0B0FFFE-FFE9-4B11-B5DD-7C82ED3ED795}" destId="{9FBCE4B1-C2EF-40B7-8D0D-EF2BBFD5E6A2}" srcOrd="3" destOrd="0" presId="urn:microsoft.com/office/officeart/2005/8/layout/bList2"/>
    <dgm:cxn modelId="{2501277B-0873-4195-98C0-9DFCA0BACB2E}" type="presParOf" srcId="{90DA8364-9C51-4084-B603-6BE1BA75CE9B}" destId="{B521DB9C-7F34-4776-A299-CDA8F07E1F8A}" srcOrd="3" destOrd="0" presId="urn:microsoft.com/office/officeart/2005/8/layout/bList2"/>
    <dgm:cxn modelId="{48634908-5408-450F-A3D9-22338F9BCCC0}" type="presParOf" srcId="{90DA8364-9C51-4084-B603-6BE1BA75CE9B}" destId="{9722AE62-4F4E-49B4-803E-86BDA1F88196}" srcOrd="4" destOrd="0" presId="urn:microsoft.com/office/officeart/2005/8/layout/bList2"/>
    <dgm:cxn modelId="{3321BEEB-6087-49FE-936C-8DB859663F78}" type="presParOf" srcId="{9722AE62-4F4E-49B4-803E-86BDA1F88196}" destId="{00B9D676-D458-4F47-813A-9061C1930E5E}" srcOrd="0" destOrd="0" presId="urn:microsoft.com/office/officeart/2005/8/layout/bList2"/>
    <dgm:cxn modelId="{CC54F553-75A1-43C6-85F1-608005B2C4AD}" type="presParOf" srcId="{9722AE62-4F4E-49B4-803E-86BDA1F88196}" destId="{E8F40F12-2874-49EF-816D-58E8740EFD48}" srcOrd="1" destOrd="0" presId="urn:microsoft.com/office/officeart/2005/8/layout/bList2"/>
    <dgm:cxn modelId="{1D452637-8CA4-455B-B14D-50F74A2F8020}" type="presParOf" srcId="{9722AE62-4F4E-49B4-803E-86BDA1F88196}" destId="{DFBD9046-D3CA-46D8-9E56-793A05730294}" srcOrd="2" destOrd="0" presId="urn:microsoft.com/office/officeart/2005/8/layout/bList2"/>
    <dgm:cxn modelId="{0C10E465-50D0-432C-9829-423926868393}" type="presParOf" srcId="{9722AE62-4F4E-49B4-803E-86BDA1F88196}" destId="{B75C9903-99EC-4EA5-86D1-8B8CE940EC5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75E4C-3974-407F-ADCC-395417E1B769}">
      <dsp:nvSpPr>
        <dsp:cNvPr id="0" name=""/>
        <dsp:cNvSpPr/>
      </dsp:nvSpPr>
      <dsp:spPr>
        <a:xfrm>
          <a:off x="0" y="315307"/>
          <a:ext cx="73021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0B1E-6313-43CC-BC5C-4A4375D49852}">
      <dsp:nvSpPr>
        <dsp:cNvPr id="0" name=""/>
        <dsp:cNvSpPr/>
      </dsp:nvSpPr>
      <dsp:spPr>
        <a:xfrm>
          <a:off x="365106" y="64386"/>
          <a:ext cx="51114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02" tIns="0" rIns="19320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>
              <a:latin typeface="微软雅黑" pitchFamily="34" charset="-122"/>
              <a:ea typeface="微软雅黑" pitchFamily="34" charset="-122"/>
            </a:rPr>
            <a:t>01 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清标业务背景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9604" y="88884"/>
        <a:ext cx="5062493" cy="452844"/>
      </dsp:txXfrm>
    </dsp:sp>
    <dsp:sp modelId="{ECA20C3A-83F8-48CA-BC38-9689E31A8695}">
      <dsp:nvSpPr>
        <dsp:cNvPr id="0" name=""/>
        <dsp:cNvSpPr/>
      </dsp:nvSpPr>
      <dsp:spPr>
        <a:xfrm>
          <a:off x="0" y="1086427"/>
          <a:ext cx="73021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6BC7-7BBA-41AD-8483-724BFE8ACA80}">
      <dsp:nvSpPr>
        <dsp:cNvPr id="0" name=""/>
        <dsp:cNvSpPr/>
      </dsp:nvSpPr>
      <dsp:spPr>
        <a:xfrm>
          <a:off x="365106" y="835507"/>
          <a:ext cx="51114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02" tIns="0" rIns="19320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02 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清标内容介绍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9604" y="860005"/>
        <a:ext cx="5062493" cy="452844"/>
      </dsp:txXfrm>
    </dsp:sp>
    <dsp:sp modelId="{63E83EDE-AE12-4683-8112-FCA1CE1BEB5D}">
      <dsp:nvSpPr>
        <dsp:cNvPr id="0" name=""/>
        <dsp:cNvSpPr/>
      </dsp:nvSpPr>
      <dsp:spPr>
        <a:xfrm>
          <a:off x="0" y="1857547"/>
          <a:ext cx="730212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12408-AFBF-4B54-9415-8434913956B6}">
      <dsp:nvSpPr>
        <dsp:cNvPr id="0" name=""/>
        <dsp:cNvSpPr/>
      </dsp:nvSpPr>
      <dsp:spPr>
        <a:xfrm>
          <a:off x="365106" y="1606627"/>
          <a:ext cx="51114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02" tIns="0" rIns="19320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03 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清标软件实现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9604" y="1631125"/>
        <a:ext cx="506249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2F8E6-3347-4D83-9723-3876C6E52837}">
      <dsp:nvSpPr>
        <dsp:cNvPr id="0" name=""/>
        <dsp:cNvSpPr/>
      </dsp:nvSpPr>
      <dsp:spPr>
        <a:xfrm>
          <a:off x="138067" y="3544"/>
          <a:ext cx="2554287" cy="30618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清单综合单价雷同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补充价格（清单、定额、材料）雷同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错误性问题雷同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材料编码雷同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人材机上下浮雷同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917" y="63394"/>
        <a:ext cx="2434587" cy="3002039"/>
      </dsp:txXfrm>
    </dsp:sp>
    <dsp:sp modelId="{6F5A394D-8BCB-4128-9924-658BBF477B91}">
      <dsp:nvSpPr>
        <dsp:cNvPr id="0" name=""/>
        <dsp:cNvSpPr/>
      </dsp:nvSpPr>
      <dsp:spPr>
        <a:xfrm>
          <a:off x="138067" y="2487849"/>
          <a:ext cx="2554287" cy="819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价格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067" y="2487849"/>
        <a:ext cx="1798793" cy="819890"/>
      </dsp:txXfrm>
    </dsp:sp>
    <dsp:sp modelId="{365FC8D2-DBC9-4654-8D6A-1A536EE53602}">
      <dsp:nvSpPr>
        <dsp:cNvPr id="0" name=""/>
        <dsp:cNvSpPr/>
      </dsp:nvSpPr>
      <dsp:spPr>
        <a:xfrm>
          <a:off x="2009117" y="2618082"/>
          <a:ext cx="894000" cy="8940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0371C-DF27-45C8-ABFB-0727E1F2A9DB}">
      <dsp:nvSpPr>
        <dsp:cNvPr id="0" name=""/>
        <dsp:cNvSpPr/>
      </dsp:nvSpPr>
      <dsp:spPr>
        <a:xfrm>
          <a:off x="3124601" y="3544"/>
          <a:ext cx="2554287" cy="30618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软件加密锁号雷同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电脑上网信息雷同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——MAC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物理地址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电脑基础信息雷同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计算机名称、系统用户名、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、硬盘序列号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4451" y="63394"/>
        <a:ext cx="2434587" cy="3002039"/>
      </dsp:txXfrm>
    </dsp:sp>
    <dsp:sp modelId="{3618C90E-DF9E-47EB-BE9F-C3FCD4CB47D0}">
      <dsp:nvSpPr>
        <dsp:cNvPr id="0" name=""/>
        <dsp:cNvSpPr/>
      </dsp:nvSpPr>
      <dsp:spPr>
        <a:xfrm>
          <a:off x="3124601" y="2487849"/>
          <a:ext cx="2554287" cy="819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过程软硬件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4601" y="2487849"/>
        <a:ext cx="1798793" cy="819890"/>
      </dsp:txXfrm>
    </dsp:sp>
    <dsp:sp modelId="{9FBCE4B1-C2EF-40B7-8D0D-EF2BBFD5E6A2}">
      <dsp:nvSpPr>
        <dsp:cNvPr id="0" name=""/>
        <dsp:cNvSpPr/>
      </dsp:nvSpPr>
      <dsp:spPr>
        <a:xfrm>
          <a:off x="4995651" y="2618082"/>
          <a:ext cx="894000" cy="8940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9D676-D458-4F47-813A-9061C1930E5E}">
      <dsp:nvSpPr>
        <dsp:cNvPr id="0" name=""/>
        <dsp:cNvSpPr/>
      </dsp:nvSpPr>
      <dsp:spPr>
        <a:xfrm>
          <a:off x="6111135" y="3544"/>
          <a:ext cx="2554287" cy="306188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投标行为分析（谱系图分析、抱团分析、投标成功率分析）</a:t>
          </a: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70985" y="63394"/>
        <a:ext cx="2434587" cy="3002039"/>
      </dsp:txXfrm>
    </dsp:sp>
    <dsp:sp modelId="{DFBD9046-D3CA-46D8-9E56-793A05730294}">
      <dsp:nvSpPr>
        <dsp:cNvPr id="0" name=""/>
        <dsp:cNvSpPr/>
      </dsp:nvSpPr>
      <dsp:spPr>
        <a:xfrm>
          <a:off x="6111135" y="2487849"/>
          <a:ext cx="2554287" cy="819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行为分析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1135" y="2487849"/>
        <a:ext cx="1798793" cy="819890"/>
      </dsp:txXfrm>
    </dsp:sp>
    <dsp:sp modelId="{B75C9903-99EC-4EA5-86D1-8B8CE940EC52}">
      <dsp:nvSpPr>
        <dsp:cNvPr id="0" name=""/>
        <dsp:cNvSpPr/>
      </dsp:nvSpPr>
      <dsp:spPr>
        <a:xfrm>
          <a:off x="7982186" y="2618082"/>
          <a:ext cx="894000" cy="89400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6017-C567-4DAF-98F8-F649F6F18B6F}" type="datetimeFigureOut">
              <a:rPr lang="zh-CN" altLang="en-US" smtClean="0"/>
              <a:pPr/>
              <a:t>2019-08-21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BC67-9E94-4031-8613-2E7A8DE32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1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7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那么，什么是清标呢？</a:t>
            </a:r>
            <a:endParaRPr lang="en-US" altLang="zh-CN" dirty="0" smtClean="0"/>
          </a:p>
          <a:p>
            <a:pPr marL="0" marR="0" lvl="0" indent="0" algn="l" defTabSz="9143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清标是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采用核对、比较、筛选等方法，对商务标（投标报价）进行基础性的数据分析、整理，找出可能存在的疑义或显著异常的数据，</a:t>
            </a:r>
            <a:r>
              <a:rPr lang="zh-CN" altLang="en-US" sz="1200" dirty="0" smtClean="0"/>
              <a:t>用准确、量化的数据提出异议，帮助检查者进行问题分析和评审决策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3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它是在标书检查环节的一个专门为核查发现问题而引发的一个过程。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9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那么，什么是清标呢？</a:t>
            </a:r>
            <a:endParaRPr lang="en-US" altLang="zh-CN" dirty="0" smtClean="0"/>
          </a:p>
          <a:p>
            <a:pPr marL="0" marR="0" lvl="0" indent="0" algn="l" defTabSz="9143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清标是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采用核对、比较、筛选等方法，对商务标（投标报价）进行基础性的数据分析、整理，找出可能存在的疑义或显著异常的数据，</a:t>
            </a:r>
            <a:r>
              <a:rPr lang="zh-CN" altLang="en-US" sz="1200" dirty="0" smtClean="0"/>
              <a:t>用准确、量化的数据提出异议，帮助检查者进行问题分析和评审决策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algn="l" defTabSz="9143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它是在标书检查环节的一个专门为核查发现问题而引发的一个过程。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72"/>
            <a:ext cx="5001491" cy="3378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36626"/>
            <a:ext cx="6858000" cy="599101"/>
          </a:xfrm>
          <a:prstGeom prst="rect">
            <a:avLst/>
          </a:prstGeom>
        </p:spPr>
        <p:txBody>
          <a:bodyPr anchor="t"/>
          <a:lstStyle>
            <a:lvl1pPr algn="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1037"/>
            <a:ext cx="6858000" cy="32569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6380"/>
            <a:ext cx="1697182" cy="308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496"/>
            <a:ext cx="7886700" cy="38332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7136"/>
            <a:ext cx="7886700" cy="364558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8" y="550468"/>
            <a:ext cx="1338943" cy="10669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" y="603816"/>
            <a:ext cx="7062107" cy="0"/>
          </a:xfrm>
          <a:prstGeom prst="line">
            <a:avLst/>
          </a:prstGeom>
          <a:ln w="25400">
            <a:gradFill>
              <a:gsLst>
                <a:gs pos="0">
                  <a:srgbClr val="60B533"/>
                </a:gs>
                <a:gs pos="50000">
                  <a:srgbClr val="009D96"/>
                </a:gs>
                <a:gs pos="100000">
                  <a:srgbClr val="0080C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3346676" y="1913844"/>
            <a:ext cx="2370633" cy="436621"/>
            <a:chOff x="3897313" y="3290888"/>
            <a:chExt cx="1349376" cy="279401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178426" y="3290888"/>
              <a:ext cx="68263" cy="279400"/>
            </a:xfrm>
            <a:custGeom>
              <a:avLst/>
              <a:gdLst>
                <a:gd name="T0" fmla="*/ 18 w 18"/>
                <a:gd name="T1" fmla="*/ 61 h 71"/>
                <a:gd name="T2" fmla="*/ 16 w 18"/>
                <a:gd name="T3" fmla="*/ 68 h 71"/>
                <a:gd name="T4" fmla="*/ 8 w 18"/>
                <a:gd name="T5" fmla="*/ 71 h 71"/>
                <a:gd name="T6" fmla="*/ 2 w 18"/>
                <a:gd name="T7" fmla="*/ 68 h 71"/>
                <a:gd name="T8" fmla="*/ 0 w 18"/>
                <a:gd name="T9" fmla="*/ 62 h 71"/>
                <a:gd name="T10" fmla="*/ 3 w 18"/>
                <a:gd name="T11" fmla="*/ 56 h 71"/>
                <a:gd name="T12" fmla="*/ 10 w 18"/>
                <a:gd name="T13" fmla="*/ 53 h 71"/>
                <a:gd name="T14" fmla="*/ 16 w 18"/>
                <a:gd name="T15" fmla="*/ 55 h 71"/>
                <a:gd name="T16" fmla="*/ 18 w 18"/>
                <a:gd name="T17" fmla="*/ 61 h 71"/>
                <a:gd name="T18" fmla="*/ 18 w 18"/>
                <a:gd name="T19" fmla="*/ 10 h 71"/>
                <a:gd name="T20" fmla="*/ 12 w 18"/>
                <a:gd name="T21" fmla="*/ 42 h 71"/>
                <a:gd name="T22" fmla="*/ 7 w 18"/>
                <a:gd name="T23" fmla="*/ 42 h 71"/>
                <a:gd name="T24" fmla="*/ 2 w 18"/>
                <a:gd name="T25" fmla="*/ 10 h 71"/>
                <a:gd name="T26" fmla="*/ 11 w 18"/>
                <a:gd name="T27" fmla="*/ 0 h 71"/>
                <a:gd name="T28" fmla="*/ 18 w 18"/>
                <a:gd name="T29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71">
                  <a:moveTo>
                    <a:pt x="18" y="61"/>
                  </a:moveTo>
                  <a:cubicBezTo>
                    <a:pt x="18" y="64"/>
                    <a:pt x="18" y="66"/>
                    <a:pt x="16" y="68"/>
                  </a:cubicBezTo>
                  <a:cubicBezTo>
                    <a:pt x="14" y="70"/>
                    <a:pt x="12" y="71"/>
                    <a:pt x="8" y="71"/>
                  </a:cubicBezTo>
                  <a:cubicBezTo>
                    <a:pt x="6" y="71"/>
                    <a:pt x="4" y="70"/>
                    <a:pt x="2" y="68"/>
                  </a:cubicBezTo>
                  <a:cubicBezTo>
                    <a:pt x="1" y="67"/>
                    <a:pt x="0" y="65"/>
                    <a:pt x="0" y="62"/>
                  </a:cubicBezTo>
                  <a:cubicBezTo>
                    <a:pt x="0" y="60"/>
                    <a:pt x="1" y="58"/>
                    <a:pt x="3" y="56"/>
                  </a:cubicBezTo>
                  <a:cubicBezTo>
                    <a:pt x="5" y="54"/>
                    <a:pt x="7" y="53"/>
                    <a:pt x="10" y="53"/>
                  </a:cubicBezTo>
                  <a:cubicBezTo>
                    <a:pt x="13" y="53"/>
                    <a:pt x="15" y="54"/>
                    <a:pt x="16" y="55"/>
                  </a:cubicBezTo>
                  <a:cubicBezTo>
                    <a:pt x="18" y="57"/>
                    <a:pt x="18" y="59"/>
                    <a:pt x="18" y="61"/>
                  </a:cubicBezTo>
                  <a:close/>
                  <a:moveTo>
                    <a:pt x="18" y="10"/>
                  </a:moveTo>
                  <a:cubicBezTo>
                    <a:pt x="18" y="17"/>
                    <a:pt x="16" y="27"/>
                    <a:pt x="12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4" y="27"/>
                    <a:pt x="2" y="16"/>
                    <a:pt x="2" y="10"/>
                  </a:cubicBezTo>
                  <a:cubicBezTo>
                    <a:pt x="2" y="3"/>
                    <a:pt x="5" y="0"/>
                    <a:pt x="11" y="0"/>
                  </a:cubicBezTo>
                  <a:cubicBezTo>
                    <a:pt x="16" y="0"/>
                    <a:pt x="18" y="3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6"/>
            <p:cNvSpPr/>
            <p:nvPr userDrawn="1"/>
          </p:nvSpPr>
          <p:spPr bwMode="auto">
            <a:xfrm>
              <a:off x="3897313" y="3295651"/>
              <a:ext cx="219075" cy="269875"/>
            </a:xfrm>
            <a:custGeom>
              <a:avLst/>
              <a:gdLst>
                <a:gd name="T0" fmla="*/ 138 w 138"/>
                <a:gd name="T1" fmla="*/ 25 h 170"/>
                <a:gd name="T2" fmla="*/ 83 w 138"/>
                <a:gd name="T3" fmla="*/ 25 h 170"/>
                <a:gd name="T4" fmla="*/ 83 w 138"/>
                <a:gd name="T5" fmla="*/ 170 h 170"/>
                <a:gd name="T6" fmla="*/ 55 w 138"/>
                <a:gd name="T7" fmla="*/ 170 h 170"/>
                <a:gd name="T8" fmla="*/ 55 w 138"/>
                <a:gd name="T9" fmla="*/ 25 h 170"/>
                <a:gd name="T10" fmla="*/ 0 w 138"/>
                <a:gd name="T11" fmla="*/ 25 h 170"/>
                <a:gd name="T12" fmla="*/ 0 w 138"/>
                <a:gd name="T13" fmla="*/ 0 h 170"/>
                <a:gd name="T14" fmla="*/ 138 w 138"/>
                <a:gd name="T15" fmla="*/ 0 h 170"/>
                <a:gd name="T16" fmla="*/ 138 w 138"/>
                <a:gd name="T17" fmla="*/ 2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0">
                  <a:moveTo>
                    <a:pt x="138" y="25"/>
                  </a:moveTo>
                  <a:lnTo>
                    <a:pt x="83" y="25"/>
                  </a:lnTo>
                  <a:lnTo>
                    <a:pt x="83" y="170"/>
                  </a:lnTo>
                  <a:lnTo>
                    <a:pt x="55" y="170"/>
                  </a:lnTo>
                  <a:lnTo>
                    <a:pt x="55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13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4146551" y="3295651"/>
              <a:ext cx="161925" cy="269875"/>
            </a:xfrm>
            <a:custGeom>
              <a:avLst/>
              <a:gdLst>
                <a:gd name="T0" fmla="*/ 43 w 43"/>
                <a:gd name="T1" fmla="*/ 37 h 69"/>
                <a:gd name="T2" fmla="*/ 43 w 43"/>
                <a:gd name="T3" fmla="*/ 69 h 69"/>
                <a:gd name="T4" fmla="*/ 32 w 43"/>
                <a:gd name="T5" fmla="*/ 69 h 69"/>
                <a:gd name="T6" fmla="*/ 32 w 43"/>
                <a:gd name="T7" fmla="*/ 38 h 69"/>
                <a:gd name="T8" fmla="*/ 23 w 43"/>
                <a:gd name="T9" fmla="*/ 26 h 69"/>
                <a:gd name="T10" fmla="*/ 11 w 43"/>
                <a:gd name="T11" fmla="*/ 38 h 69"/>
                <a:gd name="T12" fmla="*/ 11 w 43"/>
                <a:gd name="T13" fmla="*/ 69 h 69"/>
                <a:gd name="T14" fmla="*/ 0 w 43"/>
                <a:gd name="T15" fmla="*/ 69 h 69"/>
                <a:gd name="T16" fmla="*/ 0 w 43"/>
                <a:gd name="T17" fmla="*/ 0 h 69"/>
                <a:gd name="T18" fmla="*/ 11 w 43"/>
                <a:gd name="T19" fmla="*/ 0 h 69"/>
                <a:gd name="T20" fmla="*/ 11 w 43"/>
                <a:gd name="T21" fmla="*/ 24 h 69"/>
                <a:gd name="T22" fmla="*/ 25 w 43"/>
                <a:gd name="T23" fmla="*/ 17 h 69"/>
                <a:gd name="T24" fmla="*/ 43 w 43"/>
                <a:gd name="T25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69">
                  <a:moveTo>
                    <a:pt x="43" y="37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0"/>
                    <a:pt x="29" y="26"/>
                    <a:pt x="23" y="26"/>
                  </a:cubicBezTo>
                  <a:cubicBezTo>
                    <a:pt x="15" y="27"/>
                    <a:pt x="11" y="31"/>
                    <a:pt x="11" y="3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3" y="19"/>
                    <a:pt x="18" y="17"/>
                    <a:pt x="25" y="17"/>
                  </a:cubicBezTo>
                  <a:cubicBezTo>
                    <a:pt x="37" y="17"/>
                    <a:pt x="43" y="23"/>
                    <a:pt x="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4346576" y="3357563"/>
              <a:ext cx="188913" cy="212725"/>
            </a:xfrm>
            <a:custGeom>
              <a:avLst/>
              <a:gdLst>
                <a:gd name="T0" fmla="*/ 50 w 50"/>
                <a:gd name="T1" fmla="*/ 53 h 54"/>
                <a:gd name="T2" fmla="*/ 39 w 50"/>
                <a:gd name="T3" fmla="*/ 53 h 54"/>
                <a:gd name="T4" fmla="*/ 36 w 50"/>
                <a:gd name="T5" fmla="*/ 47 h 54"/>
                <a:gd name="T6" fmla="*/ 18 w 50"/>
                <a:gd name="T7" fmla="*/ 54 h 54"/>
                <a:gd name="T8" fmla="*/ 0 w 50"/>
                <a:gd name="T9" fmla="*/ 40 h 54"/>
                <a:gd name="T10" fmla="*/ 20 w 50"/>
                <a:gd name="T11" fmla="*/ 23 h 54"/>
                <a:gd name="T12" fmla="*/ 35 w 50"/>
                <a:gd name="T13" fmla="*/ 19 h 54"/>
                <a:gd name="T14" fmla="*/ 25 w 50"/>
                <a:gd name="T15" fmla="*/ 10 h 54"/>
                <a:gd name="T16" fmla="*/ 12 w 50"/>
                <a:gd name="T17" fmla="*/ 19 h 54"/>
                <a:gd name="T18" fmla="*/ 1 w 50"/>
                <a:gd name="T19" fmla="*/ 16 h 54"/>
                <a:gd name="T20" fmla="*/ 25 w 50"/>
                <a:gd name="T21" fmla="*/ 1 h 54"/>
                <a:gd name="T22" fmla="*/ 46 w 50"/>
                <a:gd name="T23" fmla="*/ 21 h 54"/>
                <a:gd name="T24" fmla="*/ 46 w 50"/>
                <a:gd name="T25" fmla="*/ 40 h 54"/>
                <a:gd name="T26" fmla="*/ 50 w 50"/>
                <a:gd name="T27" fmla="*/ 53 h 54"/>
                <a:gd name="T28" fmla="*/ 35 w 50"/>
                <a:gd name="T29" fmla="*/ 33 h 54"/>
                <a:gd name="T30" fmla="*/ 35 w 50"/>
                <a:gd name="T31" fmla="*/ 28 h 54"/>
                <a:gd name="T32" fmla="*/ 22 w 50"/>
                <a:gd name="T33" fmla="*/ 32 h 54"/>
                <a:gd name="T34" fmla="*/ 11 w 50"/>
                <a:gd name="T35" fmla="*/ 39 h 54"/>
                <a:gd name="T36" fmla="*/ 20 w 50"/>
                <a:gd name="T37" fmla="*/ 45 h 54"/>
                <a:gd name="T38" fmla="*/ 35 w 50"/>
                <a:gd name="T39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54">
                  <a:moveTo>
                    <a:pt x="50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8" y="52"/>
                    <a:pt x="37" y="50"/>
                    <a:pt x="36" y="47"/>
                  </a:cubicBezTo>
                  <a:cubicBezTo>
                    <a:pt x="33" y="52"/>
                    <a:pt x="27" y="54"/>
                    <a:pt x="18" y="54"/>
                  </a:cubicBezTo>
                  <a:cubicBezTo>
                    <a:pt x="7" y="54"/>
                    <a:pt x="1" y="49"/>
                    <a:pt x="0" y="40"/>
                  </a:cubicBezTo>
                  <a:cubicBezTo>
                    <a:pt x="0" y="30"/>
                    <a:pt x="7" y="24"/>
                    <a:pt x="20" y="23"/>
                  </a:cubicBezTo>
                  <a:cubicBezTo>
                    <a:pt x="29" y="22"/>
                    <a:pt x="34" y="21"/>
                    <a:pt x="35" y="19"/>
                  </a:cubicBezTo>
                  <a:cubicBezTo>
                    <a:pt x="36" y="13"/>
                    <a:pt x="32" y="10"/>
                    <a:pt x="25" y="10"/>
                  </a:cubicBezTo>
                  <a:cubicBezTo>
                    <a:pt x="17" y="10"/>
                    <a:pt x="13" y="13"/>
                    <a:pt x="12" y="1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5"/>
                    <a:pt x="12" y="0"/>
                    <a:pt x="25" y="1"/>
                  </a:cubicBezTo>
                  <a:cubicBezTo>
                    <a:pt x="39" y="1"/>
                    <a:pt x="46" y="7"/>
                    <a:pt x="46" y="2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6"/>
                    <a:pt x="47" y="50"/>
                    <a:pt x="50" y="53"/>
                  </a:cubicBezTo>
                  <a:close/>
                  <a:moveTo>
                    <a:pt x="35" y="33"/>
                  </a:moveTo>
                  <a:cubicBezTo>
                    <a:pt x="35" y="32"/>
                    <a:pt x="35" y="30"/>
                    <a:pt x="35" y="28"/>
                  </a:cubicBezTo>
                  <a:cubicBezTo>
                    <a:pt x="33" y="30"/>
                    <a:pt x="29" y="31"/>
                    <a:pt x="22" y="32"/>
                  </a:cubicBezTo>
                  <a:cubicBezTo>
                    <a:pt x="15" y="33"/>
                    <a:pt x="11" y="35"/>
                    <a:pt x="11" y="39"/>
                  </a:cubicBezTo>
                  <a:cubicBezTo>
                    <a:pt x="11" y="43"/>
                    <a:pt x="14" y="45"/>
                    <a:pt x="20" y="45"/>
                  </a:cubicBezTo>
                  <a:cubicBezTo>
                    <a:pt x="29" y="44"/>
                    <a:pt x="34" y="4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4570413" y="3362326"/>
              <a:ext cx="166688" cy="203200"/>
            </a:xfrm>
            <a:custGeom>
              <a:avLst/>
              <a:gdLst>
                <a:gd name="T0" fmla="*/ 43 w 44"/>
                <a:gd name="T1" fmla="*/ 20 h 52"/>
                <a:gd name="T2" fmla="*/ 43 w 44"/>
                <a:gd name="T3" fmla="*/ 52 h 52"/>
                <a:gd name="T4" fmla="*/ 32 w 44"/>
                <a:gd name="T5" fmla="*/ 52 h 52"/>
                <a:gd name="T6" fmla="*/ 32 w 44"/>
                <a:gd name="T7" fmla="*/ 21 h 52"/>
                <a:gd name="T8" fmla="*/ 23 w 44"/>
                <a:gd name="T9" fmla="*/ 9 h 52"/>
                <a:gd name="T10" fmla="*/ 10 w 44"/>
                <a:gd name="T11" fmla="*/ 21 h 52"/>
                <a:gd name="T12" fmla="*/ 10 w 44"/>
                <a:gd name="T13" fmla="*/ 52 h 52"/>
                <a:gd name="T14" fmla="*/ 0 w 44"/>
                <a:gd name="T15" fmla="*/ 52 h 52"/>
                <a:gd name="T16" fmla="*/ 0 w 44"/>
                <a:gd name="T17" fmla="*/ 1 h 52"/>
                <a:gd name="T18" fmla="*/ 10 w 44"/>
                <a:gd name="T19" fmla="*/ 1 h 52"/>
                <a:gd name="T20" fmla="*/ 10 w 44"/>
                <a:gd name="T21" fmla="*/ 7 h 52"/>
                <a:gd name="T22" fmla="*/ 25 w 44"/>
                <a:gd name="T23" fmla="*/ 0 h 52"/>
                <a:gd name="T24" fmla="*/ 43 w 44"/>
                <a:gd name="T25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2">
                  <a:moveTo>
                    <a:pt x="43" y="20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3"/>
                    <a:pt x="29" y="9"/>
                    <a:pt x="23" y="9"/>
                  </a:cubicBezTo>
                  <a:cubicBezTo>
                    <a:pt x="15" y="10"/>
                    <a:pt x="11" y="14"/>
                    <a:pt x="10" y="2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7" y="0"/>
                    <a:pt x="44" y="6"/>
                    <a:pt x="4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4778376" y="3295651"/>
              <a:ext cx="177800" cy="269875"/>
            </a:xfrm>
            <a:custGeom>
              <a:avLst/>
              <a:gdLst>
                <a:gd name="T0" fmla="*/ 78 w 112"/>
                <a:gd name="T1" fmla="*/ 170 h 170"/>
                <a:gd name="T2" fmla="*/ 40 w 112"/>
                <a:gd name="T3" fmla="*/ 111 h 170"/>
                <a:gd name="T4" fmla="*/ 26 w 112"/>
                <a:gd name="T5" fmla="*/ 126 h 170"/>
                <a:gd name="T6" fmla="*/ 26 w 112"/>
                <a:gd name="T7" fmla="*/ 170 h 170"/>
                <a:gd name="T8" fmla="*/ 0 w 112"/>
                <a:gd name="T9" fmla="*/ 170 h 170"/>
                <a:gd name="T10" fmla="*/ 0 w 112"/>
                <a:gd name="T11" fmla="*/ 0 h 170"/>
                <a:gd name="T12" fmla="*/ 26 w 112"/>
                <a:gd name="T13" fmla="*/ 0 h 170"/>
                <a:gd name="T14" fmla="*/ 26 w 112"/>
                <a:gd name="T15" fmla="*/ 91 h 170"/>
                <a:gd name="T16" fmla="*/ 71 w 112"/>
                <a:gd name="T17" fmla="*/ 44 h 170"/>
                <a:gd name="T18" fmla="*/ 109 w 112"/>
                <a:gd name="T19" fmla="*/ 44 h 170"/>
                <a:gd name="T20" fmla="*/ 59 w 112"/>
                <a:gd name="T21" fmla="*/ 94 h 170"/>
                <a:gd name="T22" fmla="*/ 112 w 112"/>
                <a:gd name="T23" fmla="*/ 170 h 170"/>
                <a:gd name="T24" fmla="*/ 78 w 112"/>
                <a:gd name="T2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70">
                  <a:moveTo>
                    <a:pt x="78" y="170"/>
                  </a:moveTo>
                  <a:lnTo>
                    <a:pt x="40" y="111"/>
                  </a:lnTo>
                  <a:lnTo>
                    <a:pt x="26" y="126"/>
                  </a:lnTo>
                  <a:lnTo>
                    <a:pt x="26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91"/>
                  </a:lnTo>
                  <a:lnTo>
                    <a:pt x="71" y="44"/>
                  </a:lnTo>
                  <a:lnTo>
                    <a:pt x="109" y="44"/>
                  </a:lnTo>
                  <a:lnTo>
                    <a:pt x="59" y="94"/>
                  </a:lnTo>
                  <a:lnTo>
                    <a:pt x="112" y="170"/>
                  </a:lnTo>
                  <a:lnTo>
                    <a:pt x="7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1"/>
            <p:cNvSpPr/>
            <p:nvPr userDrawn="1"/>
          </p:nvSpPr>
          <p:spPr bwMode="auto">
            <a:xfrm>
              <a:off x="4967288" y="3362326"/>
              <a:ext cx="166688" cy="207963"/>
            </a:xfrm>
            <a:custGeom>
              <a:avLst/>
              <a:gdLst>
                <a:gd name="T0" fmla="*/ 42 w 44"/>
                <a:gd name="T1" fmla="*/ 14 h 53"/>
                <a:gd name="T2" fmla="*/ 31 w 44"/>
                <a:gd name="T3" fmla="*/ 17 h 53"/>
                <a:gd name="T4" fmla="*/ 22 w 44"/>
                <a:gd name="T5" fmla="*/ 10 h 53"/>
                <a:gd name="T6" fmla="*/ 13 w 44"/>
                <a:gd name="T7" fmla="*/ 15 h 53"/>
                <a:gd name="T8" fmla="*/ 25 w 44"/>
                <a:gd name="T9" fmla="*/ 22 h 53"/>
                <a:gd name="T10" fmla="*/ 44 w 44"/>
                <a:gd name="T11" fmla="*/ 38 h 53"/>
                <a:gd name="T12" fmla="*/ 22 w 44"/>
                <a:gd name="T13" fmla="*/ 53 h 53"/>
                <a:gd name="T14" fmla="*/ 0 w 44"/>
                <a:gd name="T15" fmla="*/ 38 h 53"/>
                <a:gd name="T16" fmla="*/ 11 w 44"/>
                <a:gd name="T17" fmla="*/ 35 h 53"/>
                <a:gd name="T18" fmla="*/ 22 w 44"/>
                <a:gd name="T19" fmla="*/ 44 h 53"/>
                <a:gd name="T20" fmla="*/ 33 w 44"/>
                <a:gd name="T21" fmla="*/ 38 h 53"/>
                <a:gd name="T22" fmla="*/ 22 w 44"/>
                <a:gd name="T23" fmla="*/ 31 h 53"/>
                <a:gd name="T24" fmla="*/ 2 w 44"/>
                <a:gd name="T25" fmla="*/ 15 h 53"/>
                <a:gd name="T26" fmla="*/ 21 w 44"/>
                <a:gd name="T27" fmla="*/ 0 h 53"/>
                <a:gd name="T28" fmla="*/ 42 w 44"/>
                <a:gd name="T29" fmla="*/ 1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3">
                  <a:moveTo>
                    <a:pt x="42" y="1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0" y="12"/>
                    <a:pt x="27" y="10"/>
                    <a:pt x="22" y="10"/>
                  </a:cubicBezTo>
                  <a:cubicBezTo>
                    <a:pt x="16" y="10"/>
                    <a:pt x="13" y="12"/>
                    <a:pt x="13" y="15"/>
                  </a:cubicBezTo>
                  <a:cubicBezTo>
                    <a:pt x="12" y="18"/>
                    <a:pt x="16" y="20"/>
                    <a:pt x="25" y="22"/>
                  </a:cubicBezTo>
                  <a:cubicBezTo>
                    <a:pt x="38" y="24"/>
                    <a:pt x="44" y="29"/>
                    <a:pt x="44" y="38"/>
                  </a:cubicBezTo>
                  <a:cubicBezTo>
                    <a:pt x="44" y="48"/>
                    <a:pt x="36" y="53"/>
                    <a:pt x="22" y="53"/>
                  </a:cubicBezTo>
                  <a:cubicBezTo>
                    <a:pt x="10" y="53"/>
                    <a:pt x="3" y="48"/>
                    <a:pt x="0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41"/>
                    <a:pt x="16" y="45"/>
                    <a:pt x="22" y="44"/>
                  </a:cubicBezTo>
                  <a:cubicBezTo>
                    <a:pt x="29" y="44"/>
                    <a:pt x="33" y="42"/>
                    <a:pt x="33" y="38"/>
                  </a:cubicBezTo>
                  <a:cubicBezTo>
                    <a:pt x="33" y="35"/>
                    <a:pt x="30" y="32"/>
                    <a:pt x="22" y="31"/>
                  </a:cubicBezTo>
                  <a:cubicBezTo>
                    <a:pt x="8" y="29"/>
                    <a:pt x="1" y="24"/>
                    <a:pt x="2" y="15"/>
                  </a:cubicBezTo>
                  <a:cubicBezTo>
                    <a:pt x="2" y="6"/>
                    <a:pt x="9" y="1"/>
                    <a:pt x="21" y="0"/>
                  </a:cubicBezTo>
                  <a:cubicBezTo>
                    <a:pt x="33" y="0"/>
                    <a:pt x="40" y="5"/>
                    <a:pt x="4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3720553" y="3817031"/>
            <a:ext cx="1622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rPr>
              <a:t>www.glodon.com</a:t>
            </a:r>
            <a:endParaRPr lang="zh-CN" altLang="en-US" sz="1350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5" y="0"/>
            <a:ext cx="105725" cy="721610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1" y="413548"/>
            <a:ext cx="48402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825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2" y="43313"/>
            <a:ext cx="5946626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330" y="60723"/>
            <a:ext cx="8720017" cy="499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330" y="670198"/>
            <a:ext cx="4269059" cy="2385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330" y="1001003"/>
            <a:ext cx="4269059" cy="3887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825"/>
            </a:lvl3pPr>
            <a:lvl4pPr>
              <a:defRPr sz="788"/>
            </a:lvl4pPr>
            <a:lvl5pPr>
              <a:defRPr sz="788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670198"/>
            <a:ext cx="4303321" cy="2385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01003"/>
            <a:ext cx="4303321" cy="3887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825"/>
            </a:lvl3pPr>
            <a:lvl4pPr>
              <a:defRPr sz="788"/>
            </a:lvl4pPr>
            <a:lvl5pPr>
              <a:defRPr sz="788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986929"/>
            <a:ext cx="2895600" cy="87114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维致瑾咨询报告</a:t>
            </a:r>
            <a:r>
              <a:rPr kumimoji="1" lang="en-US" altLang="zh-CN"/>
              <a:t>PPT</a:t>
            </a:r>
            <a:r>
              <a:rPr kumimoji="1" lang="zh-CN" altLang="en-US"/>
              <a:t>模板及使用规范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14746" y="4986929"/>
            <a:ext cx="2133600" cy="87114"/>
          </a:xfrm>
          <a:prstGeom prst="rect">
            <a:avLst/>
          </a:prstGeom>
        </p:spPr>
        <p:txBody>
          <a:bodyPr/>
          <a:lstStyle/>
          <a:p>
            <a:fld id="{78859D02-F1FA-784C-9FE5-3F13DADEF6E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40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51963" y="1228743"/>
            <a:ext cx="3791974" cy="599101"/>
          </a:xfrm>
        </p:spPr>
        <p:txBody>
          <a:bodyPr/>
          <a:lstStyle/>
          <a:p>
            <a:pPr algn="ctr"/>
            <a:r>
              <a:rPr lang="zh-CN" altLang="en-US" sz="2800" dirty="0" smtClean="0"/>
              <a:t>清标业务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清标内容介绍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21406"/>
              </p:ext>
            </p:extLst>
          </p:nvPr>
        </p:nvGraphicFramePr>
        <p:xfrm>
          <a:off x="56052" y="1433382"/>
          <a:ext cx="9014254" cy="3515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8324" y="749643"/>
            <a:ext cx="1837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如何防止围串标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64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清标内容介绍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5943"/>
            <a:ext cx="9045146" cy="43885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如何防止围串标？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2E7DBA"/>
                </a:solidFill>
              </a:rPr>
              <a:t>第一步：数据合并</a:t>
            </a:r>
            <a:endParaRPr lang="en-US" altLang="zh-CN" b="1" dirty="0" smtClean="0">
              <a:solidFill>
                <a:srgbClr val="2E7DBA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各类费用分门别类进行合并汇总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2E7DBA"/>
                </a:solidFill>
              </a:rPr>
              <a:t>第二</a:t>
            </a:r>
            <a:r>
              <a:rPr lang="zh-CN" altLang="en-US" b="1" dirty="0">
                <a:solidFill>
                  <a:srgbClr val="2E7DBA"/>
                </a:solidFill>
              </a:rPr>
              <a:t>步：基准价的选用：</a:t>
            </a:r>
            <a:endParaRPr lang="en-US" altLang="zh-CN" b="1" dirty="0">
              <a:solidFill>
                <a:srgbClr val="2E7DBA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平均价：一</a:t>
            </a:r>
            <a:r>
              <a:rPr lang="zh-CN" altLang="en-US" b="1" dirty="0"/>
              <a:t>次</a:t>
            </a:r>
            <a:r>
              <a:rPr lang="zh-CN" altLang="en-US" b="1" dirty="0" smtClean="0"/>
              <a:t>平均、二</a:t>
            </a:r>
            <a:r>
              <a:rPr lang="zh-CN" altLang="en-US" b="1" dirty="0"/>
              <a:t>次</a:t>
            </a:r>
            <a:r>
              <a:rPr lang="zh-CN" altLang="en-US" b="1" dirty="0" smtClean="0"/>
              <a:t>平均、有限</a:t>
            </a:r>
            <a:r>
              <a:rPr lang="zh-CN" altLang="en-US" b="1" dirty="0"/>
              <a:t>范围</a:t>
            </a:r>
            <a:r>
              <a:rPr lang="zh-CN" altLang="en-US" b="1" dirty="0" smtClean="0"/>
              <a:t>平均、平均</a:t>
            </a:r>
            <a:r>
              <a:rPr lang="zh-CN" altLang="en-US" b="1" dirty="0"/>
              <a:t>下浮</a:t>
            </a:r>
            <a:r>
              <a:rPr lang="zh-CN" altLang="en-US" b="1" dirty="0" smtClean="0"/>
              <a:t>法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控制</a:t>
            </a:r>
            <a:r>
              <a:rPr lang="zh-CN" altLang="en-US" b="1" dirty="0"/>
              <a:t>价</a:t>
            </a:r>
            <a:r>
              <a:rPr lang="zh-CN" altLang="en-US" b="1" dirty="0" smtClean="0"/>
              <a:t>：直接</a:t>
            </a:r>
            <a:r>
              <a:rPr lang="zh-CN" altLang="en-US" b="1" dirty="0"/>
              <a:t>控制</a:t>
            </a:r>
            <a:r>
              <a:rPr lang="zh-CN" altLang="en-US" b="1" dirty="0" smtClean="0"/>
              <a:t>价、控制</a:t>
            </a:r>
            <a:r>
              <a:rPr lang="zh-CN" altLang="en-US" b="1" dirty="0"/>
              <a:t>价下浮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其他：加权、含</a:t>
            </a:r>
            <a:r>
              <a:rPr lang="zh-CN" altLang="en-US" b="1" dirty="0"/>
              <a:t>控制价平均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指标价、市场价（较少）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选用</a:t>
            </a:r>
            <a:r>
              <a:rPr lang="zh-CN" altLang="en-US" b="1" dirty="0">
                <a:solidFill>
                  <a:srgbClr val="FF0000"/>
                </a:solidFill>
              </a:rPr>
              <a:t>建议：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/>
              <a:t>一、单纯平均价在参与计算的单位大于一定数量后，建议采用有限范围平均，去掉</a:t>
            </a:r>
            <a:r>
              <a:rPr lang="en-US" altLang="zh-CN" b="1" dirty="0"/>
              <a:t>n</a:t>
            </a:r>
            <a:r>
              <a:rPr lang="zh-CN" altLang="en-US" b="1" dirty="0"/>
              <a:t>家高低后再平均，避免极端报价对结果分析的</a:t>
            </a:r>
            <a:r>
              <a:rPr lang="zh-CN" altLang="en-US" b="1" dirty="0" smtClean="0"/>
              <a:t>影响</a:t>
            </a:r>
            <a:endParaRPr lang="en-US" altLang="zh-CN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 smtClean="0"/>
              <a:t>二、采用控制价对比分析的，需对控制价质量进行把关，建议结合平均价一同使用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9516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清标内容介绍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52" y="680090"/>
            <a:ext cx="9003957" cy="4353229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2E7DBA"/>
                </a:solidFill>
              </a:rPr>
              <a:t>第三步：确定偏差范围：</a:t>
            </a:r>
            <a:r>
              <a:rPr lang="zh-CN" altLang="en-US" b="1" dirty="0"/>
              <a:t>对比基准价</a:t>
            </a:r>
            <a:r>
              <a:rPr lang="en-US" altLang="zh-CN" b="1" dirty="0"/>
              <a:t>±X%</a:t>
            </a:r>
            <a:r>
              <a:rPr lang="zh-CN" altLang="en-US" b="1" dirty="0"/>
              <a:t>，常见范围为</a:t>
            </a:r>
            <a:r>
              <a:rPr lang="en-US" altLang="zh-CN" b="1" dirty="0"/>
              <a:t>10-30%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2E7DBA"/>
                </a:solidFill>
              </a:rPr>
              <a:t>第四步：确定重点清单（可选）：</a:t>
            </a:r>
            <a:r>
              <a:rPr lang="en-US" altLang="zh-CN" b="1" dirty="0"/>
              <a:t>28</a:t>
            </a:r>
            <a:r>
              <a:rPr lang="zh-CN" altLang="en-US" b="1" dirty="0"/>
              <a:t>法则：</a:t>
            </a:r>
            <a:r>
              <a:rPr lang="en-US" altLang="zh-CN" b="1" dirty="0"/>
              <a:t>80%</a:t>
            </a:r>
            <a:r>
              <a:rPr lang="zh-CN" altLang="en-US" b="1" dirty="0"/>
              <a:t>的主要价格来源于</a:t>
            </a:r>
            <a:r>
              <a:rPr lang="en-US" altLang="zh-CN" b="1" dirty="0"/>
              <a:t>20%</a:t>
            </a:r>
            <a:r>
              <a:rPr lang="zh-CN" altLang="en-US" b="1" dirty="0"/>
              <a:t>左右的清单。</a:t>
            </a:r>
            <a:endParaRPr lang="en-US" altLang="zh-CN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2E7DBA"/>
                </a:solidFill>
              </a:rPr>
              <a:t>第五</a:t>
            </a:r>
            <a:r>
              <a:rPr lang="zh-CN" altLang="en-US" b="1" dirty="0" smtClean="0">
                <a:solidFill>
                  <a:srgbClr val="2E7DBA"/>
                </a:solidFill>
              </a:rPr>
              <a:t>步：对比分析：</a:t>
            </a:r>
            <a:r>
              <a:rPr lang="zh-CN" altLang="en-US" b="1" dirty="0"/>
              <a:t>综合单价与基准价</a:t>
            </a:r>
            <a:r>
              <a:rPr lang="zh-CN" altLang="en-US" b="1" dirty="0" smtClean="0"/>
              <a:t>差值，差额率、差额绝对之和等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2E7DBA"/>
                </a:solidFill>
              </a:rPr>
              <a:t>第六步：找差距原因：</a:t>
            </a:r>
            <a:r>
              <a:rPr lang="zh-CN" altLang="en-US" b="1" dirty="0"/>
              <a:t>定额有误、人材机有</a:t>
            </a:r>
            <a:r>
              <a:rPr lang="zh-CN" altLang="en-US" b="1" dirty="0" smtClean="0"/>
              <a:t>误。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从哪些角度判断不合理？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一、较基准价过高过低单价</a:t>
            </a:r>
            <a:endParaRPr lang="en-US" altLang="zh-CN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二、较基准价、其他投标单位定额与清单要求不符</a:t>
            </a:r>
            <a:endParaRPr lang="en-US" altLang="zh-CN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三、人材机单价过高过低</a:t>
            </a:r>
            <a:endParaRPr lang="en-US" altLang="zh-CN" b="1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b="1" dirty="0" smtClean="0"/>
              <a:t>四、修改原始含量</a:t>
            </a:r>
          </a:p>
          <a:p>
            <a:pPr lvl="1">
              <a:lnSpc>
                <a:spcPct val="150000"/>
              </a:lnSpc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3469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3393" y="1236838"/>
            <a:ext cx="43307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 smtClean="0">
                <a:solidFill>
                  <a:srgbClr val="002060"/>
                </a:solidFill>
              </a:rPr>
              <a:t>Three</a:t>
            </a:r>
            <a:endParaRPr kumimoji="1" lang="zh-CN" altLang="en-US" sz="13800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5139" y="2572763"/>
            <a:ext cx="246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002060"/>
                </a:solidFill>
                <a:latin typeface="Microsoft YaHei" charset="0"/>
                <a:ea typeface="Microsoft YaHei" charset="0"/>
                <a:cs typeface="Microsoft YaHei" charset="0"/>
              </a:rPr>
              <a:t>清标软件实现</a:t>
            </a:r>
            <a:endParaRPr kumimoji="1" lang="zh-CN" altLang="en-US" sz="2800" dirty="0">
              <a:solidFill>
                <a:srgbClr val="00206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2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清标新建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1082133"/>
            <a:ext cx="8320889" cy="365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0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雷同性分析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4" y="999755"/>
            <a:ext cx="8560041" cy="392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607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符合性分析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4" y="1024468"/>
            <a:ext cx="8616778" cy="392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71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8336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符合性分析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匹配规则：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分部分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项：按工程中后台编辑匹配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措施项目：编码、名称、项目特征、计量单位、工程量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零星清单：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编码、名称、项目特征、计量单位、工程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其他清单：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编码、名称、项目特征、计量单位、工程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主要材料：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编码、名称、项目特征、计量单位、工程量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15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投标报价分析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3" y="999754"/>
            <a:ext cx="8175550" cy="399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2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分部分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项清单分析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3" y="999755"/>
            <a:ext cx="8406711" cy="409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003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  <a:b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</a:b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25176156"/>
              </p:ext>
            </p:extLst>
          </p:nvPr>
        </p:nvGraphicFramePr>
        <p:xfrm>
          <a:off x="935493" y="1387477"/>
          <a:ext cx="7302128" cy="23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8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措施项目清单分析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999755"/>
            <a:ext cx="8639876" cy="391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38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取费标准分析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104622"/>
            <a:ext cx="8665519" cy="31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24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零星清单分析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999755"/>
            <a:ext cx="7884054" cy="382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53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清单分析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3" y="1061587"/>
            <a:ext cx="8106033" cy="391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16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主要材料分析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7" y="999755"/>
            <a:ext cx="8533590" cy="38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57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合理性分析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主要材料分析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7" y="999755"/>
            <a:ext cx="8533590" cy="389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43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清标规则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1" y="1036069"/>
            <a:ext cx="4584954" cy="35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43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84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Three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清标软件实现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11" y="6919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清标报告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1" y="1095993"/>
            <a:ext cx="8517924" cy="333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169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2938" y="1615210"/>
            <a:ext cx="33634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rgbClr val="92D050"/>
                </a:solidFill>
              </a:rPr>
              <a:t>ONE</a:t>
            </a:r>
            <a:endParaRPr kumimoji="1" lang="zh-CN" altLang="en-US" sz="13800" dirty="0">
              <a:solidFill>
                <a:srgbClr val="92D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5118" y="29511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清标业务背景</a:t>
            </a:r>
            <a:endParaRPr kumimoji="1" lang="zh-CN" altLang="en-US" sz="2800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88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" y="706948"/>
            <a:ext cx="9143999" cy="498520"/>
          </a:xfrm>
          <a:prstGeom prst="rect">
            <a:avLst/>
          </a:prstGeom>
          <a:solidFill>
            <a:srgbClr val="0080CD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80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清标业务背景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653" y="75397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什么是清标？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653" y="1283368"/>
            <a:ext cx="862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991879" y="1980262"/>
            <a:ext cx="815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清标，需要采用核对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、比较、筛选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等手段方法对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标（投标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报价）进行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基础的数据整理和分析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7"/>
          <p:cNvSpPr txBox="1"/>
          <p:nvPr/>
        </p:nvSpPr>
        <p:spPr>
          <a:xfrm>
            <a:off x="991879" y="2684994"/>
            <a:ext cx="639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清标，需要找出投标报价中的显著异常数据及可能存在异议的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" name="文本框 19"/>
          <p:cNvSpPr txBox="1"/>
          <p:nvPr/>
        </p:nvSpPr>
        <p:spPr>
          <a:xfrm>
            <a:off x="991880" y="3245348"/>
            <a:ext cx="787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b="1" dirty="0" smtClean="0"/>
              <a:t>清标的目的，是用准确、量化的数据提出异议，帮助评标专家进行问题分析和评审决策</a:t>
            </a:r>
            <a:endParaRPr lang="en-US" altLang="zh-CN" sz="1600" b="1" dirty="0"/>
          </a:p>
        </p:txBody>
      </p:sp>
      <p:sp>
        <p:nvSpPr>
          <p:cNvPr id="15" name="文本框 2"/>
          <p:cNvSpPr txBox="1"/>
          <p:nvPr/>
        </p:nvSpPr>
        <p:spPr>
          <a:xfrm>
            <a:off x="991879" y="1468034"/>
            <a:ext cx="396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标，是评标环节的其中一个阶段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17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allAtOnce"/>
      <p:bldP spid="13" grpId="0" build="allAtOnce"/>
      <p:bldP spid="14" grpId="0" build="allAtOnce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" y="723424"/>
            <a:ext cx="9143999" cy="498520"/>
          </a:xfrm>
          <a:prstGeom prst="rect">
            <a:avLst/>
          </a:prstGeom>
          <a:solidFill>
            <a:srgbClr val="0080CD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80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清标业务背景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653" y="75397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为什么要进行清标？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935739" y="1500531"/>
            <a:ext cx="801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企业发展需要，需要更深入、更严谨、更一致的评审标准和手段，实现招投标全流程的标准管理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935739" y="2405229"/>
            <a:ext cx="639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评标办法落地需要，用量化、标准化、科学的方法，让评审结果更直接有力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935739" y="3309927"/>
            <a:ext cx="573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不放过可能影响企业利益的细小之处，降低后续变更风险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28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build="allAtOnce"/>
      <p:bldP spid="17" grpId="0" build="allAtOnce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清标业务背景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813806"/>
            <a:ext cx="7898096" cy="385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64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清标业务背景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8" y="821004"/>
            <a:ext cx="7549661" cy="380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82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3393" y="1236838"/>
            <a:ext cx="37740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rgbClr val="00B050"/>
                </a:solidFill>
              </a:rPr>
              <a:t>TWO</a:t>
            </a:r>
            <a:endParaRPr kumimoji="1" lang="zh-CN" altLang="en-US" sz="138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573" y="2572763"/>
            <a:ext cx="400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清标内容介绍</a:t>
            </a:r>
            <a:endParaRPr kumimoji="1" lang="zh-CN" altLang="en-US" sz="28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1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清标内容介绍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" y="905558"/>
            <a:ext cx="9078571" cy="360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73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5279</TotalTime>
  <Words>968</Words>
  <Application>Microsoft Office PowerPoint</Application>
  <PresentationFormat>全屏显示(16:9)</PresentationFormat>
  <Paragraphs>148</Paragraphs>
  <Slides>28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清标业务</vt:lpstr>
      <vt:lpstr>目录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3D-5-34  钱程</cp:lastModifiedBy>
  <cp:revision>788</cp:revision>
  <dcterms:created xsi:type="dcterms:W3CDTF">2016-03-29T11:21:00Z</dcterms:created>
  <dcterms:modified xsi:type="dcterms:W3CDTF">2019-08-21T11:17:54Z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