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5" r:id="rId3"/>
    <p:sldId id="260" r:id="rId4"/>
    <p:sldId id="261" r:id="rId5"/>
    <p:sldId id="264" r:id="rId6"/>
    <p:sldId id="262" r:id="rId7"/>
    <p:sldId id="263" r:id="rId8"/>
    <p:sldId id="268" r:id="rId9"/>
    <p:sldId id="269" r:id="rId10"/>
    <p:sldId id="270" r:id="rId11"/>
    <p:sldId id="271" r:id="rId12"/>
    <p:sldId id="272" r:id="rId13"/>
    <p:sldId id="273" r:id="rId14"/>
    <p:sldId id="267" r:id="rId15"/>
    <p:sldId id="274" r:id="rId16"/>
    <p:sldId id="275" r:id="rId17"/>
    <p:sldId id="277" r:id="rId18"/>
    <p:sldId id="276" r:id="rId19"/>
    <p:sldId id="279" r:id="rId20"/>
    <p:sldId id="278" r:id="rId21"/>
    <p:sldId id="280" r:id="rId22"/>
    <p:sldId id="281" r:id="rId23"/>
    <p:sldId id="282" r:id="rId24"/>
    <p:sldId id="283" r:id="rId25"/>
    <p:sldId id="285" r:id="rId26"/>
    <p:sldId id="287" r:id="rId27"/>
    <p:sldId id="288" r:id="rId28"/>
    <p:sldId id="289" r:id="rId29"/>
    <p:sldId id="286" r:id="rId30"/>
    <p:sldId id="284"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707A4-BE46-4885-BD71-11E4BBF33448}" type="datetimeFigureOut">
              <a:rPr lang="zh-TW" altLang="en-US" smtClean="0"/>
              <a:t>2022/3/15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FB83-02BF-4AE2-8A4D-7BC044285C3A}" type="slidenum">
              <a:rPr lang="zh-TW" altLang="en-US" smtClean="0"/>
              <a:t>‹#›</a:t>
            </a:fld>
            <a:endParaRPr lang="zh-TW" altLang="en-US"/>
          </a:p>
        </p:txBody>
      </p:sp>
    </p:spTree>
    <p:extLst>
      <p:ext uri="{BB962C8B-B14F-4D97-AF65-F5344CB8AC3E}">
        <p14:creationId xmlns:p14="http://schemas.microsoft.com/office/powerpoint/2010/main" val="631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We changed the representation of enemy from image to number.  The number means the type of an enemy.</a:t>
            </a:r>
          </a:p>
          <a:p>
            <a:r>
              <a:rPr lang="zh-TW" altLang="en-US" dirty="0"/>
              <a:t>詳細會在稍後說明</a:t>
            </a:r>
          </a:p>
        </p:txBody>
      </p:sp>
      <p:sp>
        <p:nvSpPr>
          <p:cNvPr id="4" name="投影片編號版面配置區 3"/>
          <p:cNvSpPr>
            <a:spLocks noGrp="1"/>
          </p:cNvSpPr>
          <p:nvPr>
            <p:ph type="sldNum" sz="quarter" idx="5"/>
          </p:nvPr>
        </p:nvSpPr>
        <p:spPr/>
        <p:txBody>
          <a:bodyPr/>
          <a:lstStyle/>
          <a:p>
            <a:fld id="{32F0FB83-02BF-4AE2-8A4D-7BC044285C3A}" type="slidenum">
              <a:rPr lang="zh-TW" altLang="en-US" smtClean="0"/>
              <a:t>3</a:t>
            </a:fld>
            <a:endParaRPr lang="zh-TW" altLang="en-US"/>
          </a:p>
        </p:txBody>
      </p:sp>
    </p:spTree>
    <p:extLst>
      <p:ext uri="{BB962C8B-B14F-4D97-AF65-F5344CB8AC3E}">
        <p14:creationId xmlns:p14="http://schemas.microsoft.com/office/powerpoint/2010/main" val="202149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this problem, you will deal with a stage that the enemy positions and their type are pre-defined.</a:t>
            </a:r>
          </a:p>
          <a:p>
            <a:r>
              <a:rPr lang="en-US" altLang="zh-TW" dirty="0"/>
              <a:t>Difference between enemies will be explained later</a:t>
            </a:r>
          </a:p>
        </p:txBody>
      </p:sp>
      <p:sp>
        <p:nvSpPr>
          <p:cNvPr id="4" name="投影片編號版面配置區 3"/>
          <p:cNvSpPr>
            <a:spLocks noGrp="1"/>
          </p:cNvSpPr>
          <p:nvPr>
            <p:ph type="sldNum" sz="quarter" idx="5"/>
          </p:nvPr>
        </p:nvSpPr>
        <p:spPr/>
        <p:txBody>
          <a:bodyPr/>
          <a:lstStyle/>
          <a:p>
            <a:fld id="{32F0FB83-02BF-4AE2-8A4D-7BC044285C3A}" type="slidenum">
              <a:rPr lang="zh-TW" altLang="en-US" smtClean="0"/>
              <a:t>6</a:t>
            </a:fld>
            <a:endParaRPr lang="zh-TW" altLang="en-US"/>
          </a:p>
        </p:txBody>
      </p:sp>
    </p:spTree>
    <p:extLst>
      <p:ext uri="{BB962C8B-B14F-4D97-AF65-F5344CB8AC3E}">
        <p14:creationId xmlns:p14="http://schemas.microsoft.com/office/powerpoint/2010/main" val="2297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D98871-BFA2-4BA3-8F66-F19B40C20DA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C7E227A-219A-4EB0-BFC3-830B79F8A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A1AF6AA-B4FB-47A6-A29A-D53C057D4FA9}"/>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5" name="頁尾版面配置區 4">
            <a:extLst>
              <a:ext uri="{FF2B5EF4-FFF2-40B4-BE49-F238E27FC236}">
                <a16:creationId xmlns:a16="http://schemas.microsoft.com/office/drawing/2014/main" id="{6576B13E-E423-4B15-881B-A2895D1304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B110B8-6C2E-46FD-AC66-8968FC1CD8A8}"/>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321850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A24C16-C103-4161-B90B-EBDCACC0469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EC003E4-D9E3-4F98-9752-698D315F09E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A1DFB6F-D728-4147-9785-8309FE64417C}"/>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5" name="頁尾版面配置區 4">
            <a:extLst>
              <a:ext uri="{FF2B5EF4-FFF2-40B4-BE49-F238E27FC236}">
                <a16:creationId xmlns:a16="http://schemas.microsoft.com/office/drawing/2014/main" id="{E7719CCF-E49C-49FD-89BF-B3BE3D41F8F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D043B2-8444-4557-A99A-15F1D8B37329}"/>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65754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B0EE6C0-AD05-45CB-B68B-3101BADF099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A4A4EF8-2EF8-4066-8858-335E855FBB0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30E93F6-C627-4723-A712-4D6B593795F0}"/>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5" name="頁尾版面配置區 4">
            <a:extLst>
              <a:ext uri="{FF2B5EF4-FFF2-40B4-BE49-F238E27FC236}">
                <a16:creationId xmlns:a16="http://schemas.microsoft.com/office/drawing/2014/main" id="{7738FBD7-B6AF-4316-9AF3-AA1A89B85A1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B31A6DA-AE30-4EB3-A9DD-A50BFBE1A0A5}"/>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280044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089C8F-CA49-4858-801A-3149FBF0C0D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75FD755-C8C8-400C-9C3C-16A6B813856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6EEE4B-85CF-466B-BF12-D57323172F72}"/>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5" name="頁尾版面配置區 4">
            <a:extLst>
              <a:ext uri="{FF2B5EF4-FFF2-40B4-BE49-F238E27FC236}">
                <a16:creationId xmlns:a16="http://schemas.microsoft.com/office/drawing/2014/main" id="{3EEDF985-352F-40D4-ABAF-5E3455DE6F4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375D662-D444-4232-B117-B808FF57A68A}"/>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34507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16D902-5EAF-4477-955B-C7B44AB618C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A9359B8-8C9B-4FCE-8381-8419812B9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90614CE-D8E8-4753-836E-CCBD676205CB}"/>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5" name="頁尾版面配置區 4">
            <a:extLst>
              <a:ext uri="{FF2B5EF4-FFF2-40B4-BE49-F238E27FC236}">
                <a16:creationId xmlns:a16="http://schemas.microsoft.com/office/drawing/2014/main" id="{9DEF697A-2E53-43D0-B13E-D1F18AF369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C190F02-2268-4E3B-8820-977043396EC3}"/>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130018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00525F-5F83-4DB5-A15B-78798C67A99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78D2C9B-BD7B-4171-AEC1-4AD793BCA78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3D41D02-5E66-4307-A70A-ABD6269C8FB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64721DB-054E-443A-8B1C-0E8F1E455B8D}"/>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6" name="頁尾版面配置區 5">
            <a:extLst>
              <a:ext uri="{FF2B5EF4-FFF2-40B4-BE49-F238E27FC236}">
                <a16:creationId xmlns:a16="http://schemas.microsoft.com/office/drawing/2014/main" id="{2780DBAD-EDAB-4A50-8FDD-66138619FD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D3C2833-13FA-4F22-9A00-08904C8DDA28}"/>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125589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0FBF2-1545-4CA5-86D7-1A69E1B51E1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27C80EE-EB80-4B3B-8C07-5824473A9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4B67C7AB-6B09-4E74-8975-241529AD3C9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6BCD033-DAA5-4E6B-BDD4-30E7743A4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3F57992-F07F-4050-8397-B9702FB7E69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DBE3562-01C8-451F-9954-3C25CF0F0090}"/>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8" name="頁尾版面配置區 7">
            <a:extLst>
              <a:ext uri="{FF2B5EF4-FFF2-40B4-BE49-F238E27FC236}">
                <a16:creationId xmlns:a16="http://schemas.microsoft.com/office/drawing/2014/main" id="{FF7DD1EB-0805-4784-83DA-57D80BDE8A7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6507F81-48B5-4A4E-8E92-6AE2E044C8A1}"/>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323356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2C9999-A4CA-4CB1-82FC-D4FEAE20252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6E38B58-55A2-4483-87C6-4B98A9B19BAA}"/>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4" name="頁尾版面配置區 3">
            <a:extLst>
              <a:ext uri="{FF2B5EF4-FFF2-40B4-BE49-F238E27FC236}">
                <a16:creationId xmlns:a16="http://schemas.microsoft.com/office/drawing/2014/main" id="{D8D9029C-FB63-4FA2-B572-1CEC240A1BE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11FD7C7-2968-4750-9B5A-8DEF64BECDF0}"/>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237600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CA644A9-0981-4BB5-8635-8B787D4A7A3F}"/>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3" name="頁尾版面配置區 2">
            <a:extLst>
              <a:ext uri="{FF2B5EF4-FFF2-40B4-BE49-F238E27FC236}">
                <a16:creationId xmlns:a16="http://schemas.microsoft.com/office/drawing/2014/main" id="{7B9DDAEE-59A3-4C70-B8B7-FA6BE937B2A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0A697C0-5E97-450B-84AA-D2522F28BFC9}"/>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380712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CA8F98-A632-46A0-A055-A9E9C15C075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682949D-6973-4F25-BC04-BB952EB34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BA83465-2D97-4AB8-A516-9BFE7E2EB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D6BCF4-3AB9-41FD-8651-1855E2771FBC}"/>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6" name="頁尾版面配置區 5">
            <a:extLst>
              <a:ext uri="{FF2B5EF4-FFF2-40B4-BE49-F238E27FC236}">
                <a16:creationId xmlns:a16="http://schemas.microsoft.com/office/drawing/2014/main" id="{4D7630D1-F516-4687-8920-466D6D21369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04F7990-8C09-46D7-8A2D-F4DE3197E49E}"/>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219692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7A713D-188C-4E8F-BE82-F92D686E29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AF4618E-7400-493E-A3C7-FD94088C1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01A2627-78DF-4BD5-90E1-B078D4B3F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4965687-BFE3-4B42-B1F4-590315EC4F62}"/>
              </a:ext>
            </a:extLst>
          </p:cNvPr>
          <p:cNvSpPr>
            <a:spLocks noGrp="1"/>
          </p:cNvSpPr>
          <p:nvPr>
            <p:ph type="dt" sz="half" idx="10"/>
          </p:nvPr>
        </p:nvSpPr>
        <p:spPr/>
        <p:txBody>
          <a:bodyPr/>
          <a:lstStyle/>
          <a:p>
            <a:fld id="{A2D45004-A20D-4975-B9AF-F03938551047}" type="datetimeFigureOut">
              <a:rPr lang="zh-TW" altLang="en-US" smtClean="0"/>
              <a:t>2022/3/15</a:t>
            </a:fld>
            <a:endParaRPr lang="zh-TW" altLang="en-US"/>
          </a:p>
        </p:txBody>
      </p:sp>
      <p:sp>
        <p:nvSpPr>
          <p:cNvPr id="6" name="頁尾版面配置區 5">
            <a:extLst>
              <a:ext uri="{FF2B5EF4-FFF2-40B4-BE49-F238E27FC236}">
                <a16:creationId xmlns:a16="http://schemas.microsoft.com/office/drawing/2014/main" id="{3DB5F2BB-DACF-4974-9232-6BE344092DD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7A050D5-7B5F-4BC6-955E-C10A7DFA172A}"/>
              </a:ext>
            </a:extLst>
          </p:cNvPr>
          <p:cNvSpPr>
            <a:spLocks noGrp="1"/>
          </p:cNvSpPr>
          <p:nvPr>
            <p:ph type="sldNum" sz="quarter" idx="12"/>
          </p:nvPr>
        </p:nvSpPr>
        <p:spPr/>
        <p:txBody>
          <a:body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216412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B423BCF-708E-4D77-A10B-871030116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2C64FCC-8903-4D0E-9184-9ED3DFE2F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61814DF-FE23-4844-8F66-0C871198E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5004-A20D-4975-B9AF-F03938551047}" type="datetimeFigureOut">
              <a:rPr lang="zh-TW" altLang="en-US" smtClean="0"/>
              <a:t>2022/3/15</a:t>
            </a:fld>
            <a:endParaRPr lang="zh-TW" altLang="en-US"/>
          </a:p>
        </p:txBody>
      </p:sp>
      <p:sp>
        <p:nvSpPr>
          <p:cNvPr id="5" name="頁尾版面配置區 4">
            <a:extLst>
              <a:ext uri="{FF2B5EF4-FFF2-40B4-BE49-F238E27FC236}">
                <a16:creationId xmlns:a16="http://schemas.microsoft.com/office/drawing/2014/main" id="{0D6D7B4C-90D5-463D-BFAD-4746D1793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801D83-D6BD-4355-B76F-30BE22DF2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C89E1-5B2C-4663-8A3E-DA8FB5A96C6A}" type="slidenum">
              <a:rPr lang="zh-TW" altLang="en-US" smtClean="0"/>
              <a:t>‹#›</a:t>
            </a:fld>
            <a:endParaRPr lang="zh-TW" altLang="en-US"/>
          </a:p>
        </p:txBody>
      </p:sp>
    </p:spTree>
    <p:extLst>
      <p:ext uri="{BB962C8B-B14F-4D97-AF65-F5344CB8AC3E}">
        <p14:creationId xmlns:p14="http://schemas.microsoft.com/office/powerpoint/2010/main" val="60451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cm.cs.nthu.edu.tw/contest/2491/#problem13453"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cm.cs.nthu.edu.tw/problem/partial/13453.cpp/"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cm.cs.nthu.edu.tw/problem/partial/13453.h/" TargetMode="Externa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www.cs.nthu.edu.tw/~yishin/courses/EECS2040/EECS2040-2022.html" TargetMode="External"/><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hyperlink" Target="https://www.codeproject.com/Articles/257589/An-Idiots-Guide-to-Cplusplus-Templates-Part-1" TargetMode="External"/><Relationship Id="rId4" Type="http://schemas.openxmlformats.org/officeDocument/2006/relationships/hyperlink" Target="https://vinesmsuic.github.io/2020/01/12/c++-template/#class-template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7880A1-3F60-4D9A-AA21-BC1706259D2B}"/>
              </a:ext>
            </a:extLst>
          </p:cNvPr>
          <p:cNvSpPr>
            <a:spLocks noGrp="1"/>
          </p:cNvSpPr>
          <p:nvPr>
            <p:ph type="ctrTitle"/>
          </p:nvPr>
        </p:nvSpPr>
        <p:spPr>
          <a:xfrm>
            <a:off x="7464614" y="1783959"/>
            <a:ext cx="4087306" cy="2889114"/>
          </a:xfrm>
        </p:spPr>
        <p:txBody>
          <a:bodyPr anchor="b">
            <a:normAutofit/>
          </a:bodyPr>
          <a:lstStyle/>
          <a:p>
            <a:pPr algn="l"/>
            <a:r>
              <a:rPr lang="en-US" altLang="zh-TW" sz="5400" dirty="0"/>
              <a:t>HW1</a:t>
            </a:r>
            <a:br>
              <a:rPr lang="en-US" altLang="zh-TW" sz="5400" dirty="0"/>
            </a:br>
            <a:r>
              <a:rPr lang="en-US" altLang="zh-TW" sz="5400" dirty="0"/>
              <a:t>Stack Invader</a:t>
            </a:r>
            <a:endParaRPr lang="zh-TW" altLang="en-US" sz="5400" dirty="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圖片 4">
            <a:extLst>
              <a:ext uri="{FF2B5EF4-FFF2-40B4-BE49-F238E27FC236}">
                <a16:creationId xmlns:a16="http://schemas.microsoft.com/office/drawing/2014/main" id="{7961BDC1-AB17-4EFE-85C6-4FA9F1241ACD}"/>
              </a:ext>
            </a:extLst>
          </p:cNvPr>
          <p:cNvPicPr>
            <a:picLocks noChangeAspect="1"/>
          </p:cNvPicPr>
          <p:nvPr/>
        </p:nvPicPr>
        <p:blipFill rotWithShape="1">
          <a:blip r:embed="rId2">
            <a:extLst>
              <a:ext uri="{28A0092B-C50C-407E-A947-70E740481C1C}">
                <a14:useLocalDpi xmlns:a14="http://schemas.microsoft.com/office/drawing/2010/main" val="0"/>
              </a:ext>
            </a:extLst>
          </a:blip>
          <a:srcRect t="448" r="3" b="1981"/>
          <a:stretch/>
        </p:blipFill>
        <p:spPr>
          <a:xfrm>
            <a:off x="-21430"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標題 1">
            <a:extLst>
              <a:ext uri="{FF2B5EF4-FFF2-40B4-BE49-F238E27FC236}">
                <a16:creationId xmlns:a16="http://schemas.microsoft.com/office/drawing/2014/main" id="{2584DE96-208D-42ED-B073-A75A0DCAE886}"/>
              </a:ext>
            </a:extLst>
          </p:cNvPr>
          <p:cNvSpPr txBox="1">
            <a:spLocks/>
          </p:cNvSpPr>
          <p:nvPr/>
        </p:nvSpPr>
        <p:spPr>
          <a:xfrm>
            <a:off x="9071741" y="5748338"/>
            <a:ext cx="4087306" cy="9077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000" dirty="0"/>
              <a:t>Data Structures EECS2040</a:t>
            </a:r>
            <a:endParaRPr lang="zh-TW" altLang="en-US" sz="2000" dirty="0"/>
          </a:p>
        </p:txBody>
      </p:sp>
    </p:spTree>
    <p:extLst>
      <p:ext uri="{BB962C8B-B14F-4D97-AF65-F5344CB8AC3E}">
        <p14:creationId xmlns:p14="http://schemas.microsoft.com/office/powerpoint/2010/main" val="1419648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Bullet types - Penetration bullets </a:t>
            </a:r>
            <a:r>
              <a:rPr lang="en-US" altLang="zh-TW" b="1" dirty="0"/>
              <a:t>&lt;P&gt;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525934" y="1825625"/>
            <a:ext cx="3200942" cy="4351338"/>
          </a:xfrm>
        </p:spPr>
        <p:txBody>
          <a:bodyPr/>
          <a:lstStyle/>
          <a:p>
            <a:r>
              <a:rPr lang="en-US" altLang="zh-TW" dirty="0"/>
              <a:t>Kills 3 enemies in the same column at a time.</a:t>
            </a:r>
          </a:p>
          <a:p>
            <a:r>
              <a:rPr lang="en-US" altLang="zh-TW" dirty="0"/>
              <a:t>Equals shooting 3 normal bullets to 1 column.</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3" name="圖片 2">
            <a:extLst>
              <a:ext uri="{FF2B5EF4-FFF2-40B4-BE49-F238E27FC236}">
                <a16:creationId xmlns:a16="http://schemas.microsoft.com/office/drawing/2014/main" id="{6E00D4B8-6B4F-49A2-AFA8-5975DBA9E0B3}"/>
              </a:ext>
            </a:extLst>
          </p:cNvPr>
          <p:cNvPicPr>
            <a:picLocks noChangeAspect="1"/>
          </p:cNvPicPr>
          <p:nvPr/>
        </p:nvPicPr>
        <p:blipFill>
          <a:blip r:embed="rId3"/>
          <a:stretch>
            <a:fillRect/>
          </a:stretch>
        </p:blipFill>
        <p:spPr>
          <a:xfrm>
            <a:off x="575733" y="1825625"/>
            <a:ext cx="7816360" cy="3718052"/>
          </a:xfrm>
          <a:prstGeom prst="rect">
            <a:avLst/>
          </a:prstGeom>
        </p:spPr>
      </p:pic>
    </p:spTree>
    <p:extLst>
      <p:ext uri="{BB962C8B-B14F-4D97-AF65-F5344CB8AC3E}">
        <p14:creationId xmlns:p14="http://schemas.microsoft.com/office/powerpoint/2010/main" val="246940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Bullet types - Super bullets </a:t>
            </a:r>
            <a:r>
              <a:rPr lang="en-US" altLang="zh-TW" b="1" dirty="0"/>
              <a:t>&lt;SB&gt;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525934" y="1825625"/>
            <a:ext cx="3014133" cy="4351338"/>
          </a:xfrm>
        </p:spPr>
        <p:txBody>
          <a:bodyPr/>
          <a:lstStyle/>
          <a:p>
            <a:r>
              <a:rPr lang="en-US" altLang="zh-TW" dirty="0"/>
              <a:t>Kills the same type of enemy in a column as many as possible…</a:t>
            </a:r>
          </a:p>
          <a:p>
            <a:r>
              <a:rPr lang="en-US" altLang="zh-TW" dirty="0"/>
              <a:t>until it meets a different kind of enemy.</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4" name="圖片 3">
            <a:extLst>
              <a:ext uri="{FF2B5EF4-FFF2-40B4-BE49-F238E27FC236}">
                <a16:creationId xmlns:a16="http://schemas.microsoft.com/office/drawing/2014/main" id="{1813391F-E46E-4F3E-8C74-E3F465CDDFCF}"/>
              </a:ext>
            </a:extLst>
          </p:cNvPr>
          <p:cNvPicPr>
            <a:picLocks noChangeAspect="1"/>
          </p:cNvPicPr>
          <p:nvPr/>
        </p:nvPicPr>
        <p:blipFill>
          <a:blip r:embed="rId3"/>
          <a:stretch>
            <a:fillRect/>
          </a:stretch>
        </p:blipFill>
        <p:spPr>
          <a:xfrm>
            <a:off x="465125" y="1902397"/>
            <a:ext cx="7899094" cy="3651735"/>
          </a:xfrm>
          <a:prstGeom prst="rect">
            <a:avLst/>
          </a:prstGeom>
        </p:spPr>
      </p:pic>
    </p:spTree>
    <p:extLst>
      <p:ext uri="{BB962C8B-B14F-4D97-AF65-F5344CB8AC3E}">
        <p14:creationId xmlns:p14="http://schemas.microsoft.com/office/powerpoint/2010/main" val="209234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Enemies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10515600" cy="4351338"/>
          </a:xfrm>
        </p:spPr>
        <p:txBody>
          <a:bodyPr/>
          <a:lstStyle/>
          <a:p>
            <a:r>
              <a:rPr lang="en-US" altLang="zh-TW" dirty="0"/>
              <a:t>There are 5 types of enemies:</a:t>
            </a:r>
          </a:p>
          <a:p>
            <a:pPr lvl="1"/>
            <a:r>
              <a:rPr lang="en-US" altLang="zh-TW" dirty="0"/>
              <a:t>Enemy #1 : A Normal enemy. Nothing special.</a:t>
            </a:r>
          </a:p>
          <a:p>
            <a:pPr lvl="1"/>
            <a:r>
              <a:rPr lang="en-US" altLang="zh-TW" dirty="0"/>
              <a:t>Enemy #2 : If a player kills it, the player gets a shotgun shell </a:t>
            </a:r>
            <a:r>
              <a:rPr lang="en-US" altLang="zh-TW" b="1" dirty="0"/>
              <a:t>&lt;SG&gt;.</a:t>
            </a:r>
          </a:p>
          <a:p>
            <a:pPr lvl="1"/>
            <a:r>
              <a:rPr lang="en-US" altLang="zh-TW" dirty="0"/>
              <a:t>Enemy #3 : If a player kills it, the player gets a penetration bullet </a:t>
            </a:r>
            <a:r>
              <a:rPr lang="en-US" altLang="zh-TW" b="1" dirty="0"/>
              <a:t>&lt;P&gt;.</a:t>
            </a:r>
          </a:p>
          <a:p>
            <a:pPr lvl="1"/>
            <a:r>
              <a:rPr lang="en-US" altLang="zh-TW" dirty="0"/>
              <a:t>Enemy #4 : If a player kills it, the player gets a super bullet </a:t>
            </a:r>
            <a:r>
              <a:rPr lang="en-US" altLang="zh-TW" b="1" dirty="0"/>
              <a:t>&lt;SB&gt;.</a:t>
            </a:r>
          </a:p>
          <a:p>
            <a:pPr lvl="1"/>
            <a:endParaRPr lang="en-US" altLang="zh-TW" b="1" dirty="0"/>
          </a:p>
          <a:p>
            <a:pPr lvl="1"/>
            <a:r>
              <a:rPr lang="en-US" altLang="zh-TW" dirty="0"/>
              <a:t>Enemy #5 : If a player kills it in col. </a:t>
            </a:r>
            <a:r>
              <a:rPr lang="en-US" altLang="zh-TW" b="1" i="1" dirty="0"/>
              <a:t>X</a:t>
            </a:r>
            <a:r>
              <a:rPr lang="en-US" altLang="zh-TW" dirty="0"/>
              <a:t>, for each col. </a:t>
            </a:r>
            <a:r>
              <a:rPr lang="en-US" altLang="zh-TW" b="1" i="1" dirty="0"/>
              <a:t>X</a:t>
            </a:r>
            <a:r>
              <a:rPr lang="en-US" altLang="zh-TW" dirty="0"/>
              <a:t>-2 ~ </a:t>
            </a:r>
            <a:r>
              <a:rPr lang="en-US" altLang="zh-TW" b="1" i="1" dirty="0"/>
              <a:t>X</a:t>
            </a:r>
            <a:r>
              <a:rPr lang="en-US" altLang="zh-TW" dirty="0"/>
              <a:t>+2 will generate 3 new enemies If the max level that contains any enemy of those columns is </a:t>
            </a:r>
            <a:r>
              <a:rPr lang="en-US" altLang="zh-TW" b="1" i="1" dirty="0"/>
              <a:t>L</a:t>
            </a:r>
            <a:r>
              <a:rPr lang="en-US" altLang="zh-TW" dirty="0"/>
              <a:t>, the enemies will be placed at level </a:t>
            </a:r>
            <a:r>
              <a:rPr lang="en-US" altLang="zh-TW" b="1" i="1" dirty="0"/>
              <a:t>L</a:t>
            </a:r>
            <a:r>
              <a:rPr lang="en-US" altLang="zh-TW" dirty="0"/>
              <a:t>+1,</a:t>
            </a:r>
            <a:r>
              <a:rPr lang="en-US" altLang="zh-TW" b="1" i="1" dirty="0"/>
              <a:t> L</a:t>
            </a:r>
            <a:r>
              <a:rPr lang="en-US" altLang="zh-TW" dirty="0"/>
              <a:t>+2,</a:t>
            </a:r>
            <a:r>
              <a:rPr lang="en-US" altLang="zh-TW" b="1" i="1" dirty="0"/>
              <a:t> L</a:t>
            </a:r>
            <a:r>
              <a:rPr lang="en-US" altLang="zh-TW" dirty="0"/>
              <a:t>+3.</a:t>
            </a:r>
            <a:endParaRPr lang="en-US" altLang="zh-TW" b="1" dirty="0"/>
          </a:p>
          <a:p>
            <a:pPr lvl="1"/>
            <a:endParaRPr lang="en-US" altLang="zh-TW" b="1" dirty="0"/>
          </a:p>
          <a:p>
            <a:pPr lvl="1"/>
            <a:endParaRPr lang="en-US" altLang="zh-TW" dirty="0"/>
          </a:p>
          <a:p>
            <a:pPr lvl="1"/>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Tree>
    <p:extLst>
      <p:ext uri="{BB962C8B-B14F-4D97-AF65-F5344CB8AC3E}">
        <p14:creationId xmlns:p14="http://schemas.microsoft.com/office/powerpoint/2010/main" val="10714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Example of Enemy #5 </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10" name="圖片 9">
            <a:extLst>
              <a:ext uri="{FF2B5EF4-FFF2-40B4-BE49-F238E27FC236}">
                <a16:creationId xmlns:a16="http://schemas.microsoft.com/office/drawing/2014/main" id="{93710055-BF28-41AE-BFDC-4E7527B780A4}"/>
              </a:ext>
            </a:extLst>
          </p:cNvPr>
          <p:cNvPicPr>
            <a:picLocks noChangeAspect="1"/>
          </p:cNvPicPr>
          <p:nvPr/>
        </p:nvPicPr>
        <p:blipFill>
          <a:blip r:embed="rId2"/>
          <a:stretch>
            <a:fillRect/>
          </a:stretch>
        </p:blipFill>
        <p:spPr>
          <a:xfrm>
            <a:off x="1140265" y="1446101"/>
            <a:ext cx="9984936" cy="4832567"/>
          </a:xfrm>
          <a:prstGeom prst="rect">
            <a:avLst/>
          </a:prstGeom>
        </p:spPr>
      </p:pic>
      <p:sp>
        <p:nvSpPr>
          <p:cNvPr id="11" name="矩形 10">
            <a:extLst>
              <a:ext uri="{FF2B5EF4-FFF2-40B4-BE49-F238E27FC236}">
                <a16:creationId xmlns:a16="http://schemas.microsoft.com/office/drawing/2014/main" id="{25AC0980-FE1F-420B-A165-B5A3DBF6B174}"/>
              </a:ext>
            </a:extLst>
          </p:cNvPr>
          <p:cNvSpPr/>
          <p:nvPr/>
        </p:nvSpPr>
        <p:spPr>
          <a:xfrm>
            <a:off x="5223933" y="1549400"/>
            <a:ext cx="1439334" cy="4521200"/>
          </a:xfrm>
          <a:prstGeom prst="rect">
            <a:avLst/>
          </a:prstGeom>
          <a:solidFill>
            <a:schemeClr val="accent2">
              <a:lumMod val="40000"/>
              <a:lumOff val="6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98930903-F953-44CE-BEDB-AAA0E43927D3}"/>
              </a:ext>
            </a:extLst>
          </p:cNvPr>
          <p:cNvSpPr/>
          <p:nvPr/>
        </p:nvSpPr>
        <p:spPr>
          <a:xfrm>
            <a:off x="5223931" y="3810000"/>
            <a:ext cx="1439335" cy="450850"/>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文字方塊 13">
            <a:extLst>
              <a:ext uri="{FF2B5EF4-FFF2-40B4-BE49-F238E27FC236}">
                <a16:creationId xmlns:a16="http://schemas.microsoft.com/office/drawing/2014/main" id="{0F0CE9DC-AC20-43C3-9455-CBBF270B20A5}"/>
              </a:ext>
            </a:extLst>
          </p:cNvPr>
          <p:cNvSpPr txBox="1"/>
          <p:nvPr/>
        </p:nvSpPr>
        <p:spPr>
          <a:xfrm>
            <a:off x="5477932" y="3810000"/>
            <a:ext cx="1583267" cy="461665"/>
          </a:xfrm>
          <a:prstGeom prst="rect">
            <a:avLst/>
          </a:prstGeom>
          <a:noFill/>
        </p:spPr>
        <p:txBody>
          <a:bodyPr wrap="square" rtlCol="0">
            <a:spAutoFit/>
          </a:bodyPr>
          <a:lstStyle/>
          <a:p>
            <a:r>
              <a:rPr lang="en-US" altLang="zh-TW" sz="2400" b="1" dirty="0">
                <a:solidFill>
                  <a:srgbClr val="FF0000">
                    <a:alpha val="28000"/>
                  </a:srgbClr>
                </a:solidFill>
              </a:rPr>
              <a:t>LEVEL: 4</a:t>
            </a:r>
            <a:endParaRPr lang="zh-TW" altLang="en-US" sz="2400" b="1" dirty="0">
              <a:solidFill>
                <a:srgbClr val="FF0000">
                  <a:alpha val="28000"/>
                </a:srgbClr>
              </a:solidFill>
            </a:endParaRPr>
          </a:p>
        </p:txBody>
      </p:sp>
      <p:sp>
        <p:nvSpPr>
          <p:cNvPr id="15" name="文字方塊 14">
            <a:extLst>
              <a:ext uri="{FF2B5EF4-FFF2-40B4-BE49-F238E27FC236}">
                <a16:creationId xmlns:a16="http://schemas.microsoft.com/office/drawing/2014/main" id="{59BF0645-5A9C-453F-9FAC-7D692CBCFA73}"/>
              </a:ext>
            </a:extLst>
          </p:cNvPr>
          <p:cNvSpPr txBox="1"/>
          <p:nvPr/>
        </p:nvSpPr>
        <p:spPr>
          <a:xfrm>
            <a:off x="4993217" y="4776139"/>
            <a:ext cx="2205566" cy="830997"/>
          </a:xfrm>
          <a:prstGeom prst="rect">
            <a:avLst/>
          </a:prstGeom>
          <a:noFill/>
        </p:spPr>
        <p:txBody>
          <a:bodyPr wrap="square" rtlCol="0">
            <a:spAutoFit/>
          </a:bodyPr>
          <a:lstStyle/>
          <a:p>
            <a:pPr algn="ctr"/>
            <a:r>
              <a:rPr lang="en-US" altLang="zh-TW" sz="2400" b="1" dirty="0">
                <a:solidFill>
                  <a:schemeClr val="accent2">
                    <a:lumMod val="75000"/>
                    <a:alpha val="32000"/>
                  </a:schemeClr>
                </a:solidFill>
              </a:rPr>
              <a:t>COL:  </a:t>
            </a:r>
          </a:p>
          <a:p>
            <a:pPr algn="ctr"/>
            <a:r>
              <a:rPr lang="en-US" altLang="zh-TW" sz="2400" b="1" dirty="0">
                <a:solidFill>
                  <a:schemeClr val="accent2">
                    <a:lumMod val="75000"/>
                    <a:alpha val="32000"/>
                  </a:schemeClr>
                </a:solidFill>
              </a:rPr>
              <a:t>X-2 ~ X+2</a:t>
            </a:r>
            <a:endParaRPr lang="zh-TW" altLang="en-US" sz="2400" b="1" dirty="0">
              <a:solidFill>
                <a:schemeClr val="accent2">
                  <a:lumMod val="75000"/>
                  <a:alpha val="32000"/>
                </a:schemeClr>
              </a:solidFill>
            </a:endParaRPr>
          </a:p>
        </p:txBody>
      </p:sp>
    </p:spTree>
    <p:extLst>
      <p:ext uri="{BB962C8B-B14F-4D97-AF65-F5344CB8AC3E}">
        <p14:creationId xmlns:p14="http://schemas.microsoft.com/office/powerpoint/2010/main" val="32254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Player commands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436456" y="1960562"/>
            <a:ext cx="7708477" cy="4351338"/>
          </a:xfrm>
        </p:spPr>
        <p:txBody>
          <a:bodyPr/>
          <a:lstStyle/>
          <a:p>
            <a:r>
              <a:rPr lang="en-US" altLang="zh-TW" dirty="0">
                <a:solidFill>
                  <a:srgbClr val="C00000"/>
                </a:solidFill>
              </a:rPr>
              <a:t>SHOOT &lt;col&gt; </a:t>
            </a:r>
            <a:r>
              <a:rPr lang="en-US" altLang="zh-TW" dirty="0"/>
              <a:t>: Fire a normal bullet at a column.</a:t>
            </a:r>
          </a:p>
          <a:p>
            <a:pPr lvl="1"/>
            <a:r>
              <a:rPr lang="en-US" altLang="zh-TW" sz="2000" dirty="0"/>
              <a:t>E.g., “SHOOT 3” means firing a normal bullet at column 3.</a:t>
            </a:r>
            <a:endParaRPr lang="en-US" altLang="zh-TW" dirty="0"/>
          </a:p>
          <a:p>
            <a:pPr>
              <a:lnSpc>
                <a:spcPct val="100000"/>
              </a:lnSpc>
            </a:pPr>
            <a:r>
              <a:rPr lang="en-US" altLang="zh-TW" dirty="0">
                <a:solidFill>
                  <a:srgbClr val="C00000"/>
                </a:solidFill>
              </a:rPr>
              <a:t>SPECIAL &lt;col&gt; </a:t>
            </a:r>
            <a:r>
              <a:rPr lang="en-US" altLang="zh-TW" dirty="0"/>
              <a:t>: Fire a special bullet at a column.</a:t>
            </a:r>
            <a:endParaRPr lang="en-US" altLang="zh-TW" dirty="0">
              <a:solidFill>
                <a:srgbClr val="C00000"/>
              </a:solidFill>
            </a:endParaRPr>
          </a:p>
          <a:p>
            <a:pPr lvl="1"/>
            <a:r>
              <a:rPr lang="en-US" altLang="zh-TW" sz="2000" dirty="0"/>
              <a:t>E.g., “SPECIAL 3” means firing a special bullet at column 3.</a:t>
            </a:r>
            <a:endParaRPr lang="en-US" altLang="zh-TW" sz="2000" dirty="0">
              <a:solidFill>
                <a:srgbClr val="C00000"/>
              </a:solidFill>
            </a:endParaRPr>
          </a:p>
          <a:p>
            <a:pPr>
              <a:lnSpc>
                <a:spcPct val="100000"/>
              </a:lnSpc>
            </a:pPr>
            <a:r>
              <a:rPr lang="en-US" altLang="zh-TW" dirty="0">
                <a:solidFill>
                  <a:srgbClr val="C00000"/>
                </a:solidFill>
              </a:rPr>
              <a:t>FRONT_ROW</a:t>
            </a:r>
            <a:r>
              <a:rPr lang="en-US" altLang="zh-TW" dirty="0"/>
              <a:t> : Query the max level that contains 	                   any enemy and show the enemies 		        on that level.</a:t>
            </a:r>
          </a:p>
          <a:p>
            <a:pPr lvl="5">
              <a:lnSpc>
                <a:spcPct val="100000"/>
              </a:lnSpc>
            </a:pPr>
            <a:endParaRPr lang="en-US" altLang="zh-TW" dirty="0">
              <a:solidFill>
                <a:srgbClr val="C00000"/>
              </a:solidFill>
            </a:endParaRPr>
          </a:p>
          <a:p>
            <a:pPr lvl="1">
              <a:lnSpc>
                <a:spcPct val="100000"/>
              </a:lnSpc>
            </a:pPr>
            <a:r>
              <a:rPr lang="en-US" altLang="zh-TW" sz="1800" dirty="0"/>
              <a:t>Output will be like: 	FRONT_ROW, LEVEL: 6</a:t>
            </a:r>
          </a:p>
          <a:p>
            <a:pPr marL="457200" lvl="1" indent="0">
              <a:lnSpc>
                <a:spcPct val="100000"/>
              </a:lnSpc>
              <a:buNone/>
            </a:pPr>
            <a:r>
              <a:rPr lang="en-US" altLang="zh-TW" sz="2000" dirty="0"/>
              <a:t>	                                </a:t>
            </a:r>
            <a:r>
              <a:rPr lang="en-US" altLang="zh-TW" sz="1800" dirty="0"/>
              <a:t>1 _ _ 1 _ _ _ </a:t>
            </a:r>
          </a:p>
          <a:p>
            <a:pPr marL="457200" lvl="1" indent="0">
              <a:buNone/>
            </a:pPr>
            <a:endParaRPr lang="zh-TW" altLang="en-US" dirty="0">
              <a:solidFill>
                <a:srgbClr val="C00000"/>
              </a:solidFill>
            </a:endParaRP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10" name="圖片 9">
            <a:extLst>
              <a:ext uri="{FF2B5EF4-FFF2-40B4-BE49-F238E27FC236}">
                <a16:creationId xmlns:a16="http://schemas.microsoft.com/office/drawing/2014/main" id="{6BE51394-22BE-4897-8823-B27DBBF6F780}"/>
              </a:ext>
            </a:extLst>
          </p:cNvPr>
          <p:cNvPicPr>
            <a:picLocks noChangeAspect="1"/>
          </p:cNvPicPr>
          <p:nvPr/>
        </p:nvPicPr>
        <p:blipFill rotWithShape="1">
          <a:blip r:embed="rId2"/>
          <a:srcRect l="8415" b="3403"/>
          <a:stretch/>
        </p:blipFill>
        <p:spPr>
          <a:xfrm>
            <a:off x="8068034" y="33868"/>
            <a:ext cx="4072466" cy="6350178"/>
          </a:xfrm>
          <a:prstGeom prst="rect">
            <a:avLst/>
          </a:prstGeom>
        </p:spPr>
      </p:pic>
      <p:sp>
        <p:nvSpPr>
          <p:cNvPr id="4" name="矩形 3">
            <a:extLst>
              <a:ext uri="{FF2B5EF4-FFF2-40B4-BE49-F238E27FC236}">
                <a16:creationId xmlns:a16="http://schemas.microsoft.com/office/drawing/2014/main" id="{FB51AE6F-2DEE-4DEE-90E6-0A3E406D1408}"/>
              </a:ext>
            </a:extLst>
          </p:cNvPr>
          <p:cNvSpPr/>
          <p:nvPr/>
        </p:nvSpPr>
        <p:spPr>
          <a:xfrm>
            <a:off x="8068031" y="4734107"/>
            <a:ext cx="4072467" cy="479156"/>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a:extLst>
              <a:ext uri="{FF2B5EF4-FFF2-40B4-BE49-F238E27FC236}">
                <a16:creationId xmlns:a16="http://schemas.microsoft.com/office/drawing/2014/main" id="{A1C0E0FC-1E9E-4936-A9BE-22C196845C32}"/>
              </a:ext>
            </a:extLst>
          </p:cNvPr>
          <p:cNvSpPr txBox="1"/>
          <p:nvPr/>
        </p:nvSpPr>
        <p:spPr>
          <a:xfrm>
            <a:off x="10464802" y="4698429"/>
            <a:ext cx="1710267" cy="584775"/>
          </a:xfrm>
          <a:prstGeom prst="rect">
            <a:avLst/>
          </a:prstGeom>
          <a:noFill/>
        </p:spPr>
        <p:txBody>
          <a:bodyPr wrap="square" rtlCol="0">
            <a:spAutoFit/>
          </a:bodyPr>
          <a:lstStyle/>
          <a:p>
            <a:r>
              <a:rPr lang="en-US" altLang="zh-TW" sz="3200" b="1" dirty="0">
                <a:solidFill>
                  <a:srgbClr val="C00000">
                    <a:alpha val="44000"/>
                  </a:srgbClr>
                </a:solidFill>
              </a:rPr>
              <a:t>LEVEL: 6</a:t>
            </a:r>
            <a:endParaRPr lang="zh-TW" altLang="en-US" sz="3200" b="1" dirty="0">
              <a:solidFill>
                <a:srgbClr val="C00000">
                  <a:alpha val="44000"/>
                </a:srgbClr>
              </a:solidFill>
            </a:endParaRPr>
          </a:p>
        </p:txBody>
      </p:sp>
    </p:spTree>
    <p:extLst>
      <p:ext uri="{BB962C8B-B14F-4D97-AF65-F5344CB8AC3E}">
        <p14:creationId xmlns:p14="http://schemas.microsoft.com/office/powerpoint/2010/main" val="205345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940"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INPUT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10515600" cy="4351338"/>
          </a:xfrm>
        </p:spPr>
        <p:txBody>
          <a:bodyPr/>
          <a:lstStyle/>
          <a:p>
            <a:r>
              <a:rPr lang="en-US" altLang="zh-TW" dirty="0"/>
              <a:t>Including…</a:t>
            </a:r>
          </a:p>
          <a:p>
            <a:pPr lvl="1"/>
            <a:r>
              <a:rPr lang="en-US" altLang="zh-TW" dirty="0">
                <a:solidFill>
                  <a:schemeClr val="accent1"/>
                </a:solidFill>
              </a:rPr>
              <a:t>The initial state parameter</a:t>
            </a:r>
            <a:r>
              <a:rPr lang="zh-TW" altLang="en-US" dirty="0">
                <a:solidFill>
                  <a:schemeClr val="accent1"/>
                </a:solidFill>
              </a:rPr>
              <a:t> </a:t>
            </a:r>
            <a:r>
              <a:rPr lang="en-US" altLang="zh-TW" dirty="0">
                <a:solidFill>
                  <a:schemeClr val="accent1"/>
                </a:solidFill>
              </a:rPr>
              <a:t>(# of columns and rows)</a:t>
            </a:r>
          </a:p>
          <a:p>
            <a:pPr lvl="1"/>
            <a:r>
              <a:rPr lang="en-US" altLang="zh-TW" dirty="0">
                <a:solidFill>
                  <a:schemeClr val="accent6">
                    <a:lumMod val="75000"/>
                  </a:schemeClr>
                </a:solidFill>
              </a:rPr>
              <a:t>the number of commands.</a:t>
            </a:r>
          </a:p>
          <a:p>
            <a:pPr lvl="1"/>
            <a:r>
              <a:rPr lang="en-US" altLang="zh-TW" dirty="0">
                <a:solidFill>
                  <a:schemeClr val="accent2">
                    <a:lumMod val="75000"/>
                  </a:schemeClr>
                </a:solidFill>
              </a:rPr>
              <a:t>Enemy types and positions.</a:t>
            </a:r>
          </a:p>
          <a:p>
            <a:pPr lvl="1"/>
            <a:r>
              <a:rPr lang="en-US" altLang="zh-TW" dirty="0">
                <a:solidFill>
                  <a:srgbClr val="7030A0"/>
                </a:solidFill>
              </a:rPr>
              <a:t>Player commands.</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3" name="圖片 2">
            <a:extLst>
              <a:ext uri="{FF2B5EF4-FFF2-40B4-BE49-F238E27FC236}">
                <a16:creationId xmlns:a16="http://schemas.microsoft.com/office/drawing/2014/main" id="{DBC99832-6CDE-4015-9B07-1D6106EDE2FC}"/>
              </a:ext>
            </a:extLst>
          </p:cNvPr>
          <p:cNvPicPr>
            <a:picLocks noChangeAspect="1"/>
          </p:cNvPicPr>
          <p:nvPr/>
        </p:nvPicPr>
        <p:blipFill>
          <a:blip r:embed="rId3"/>
          <a:stretch>
            <a:fillRect/>
          </a:stretch>
        </p:blipFill>
        <p:spPr>
          <a:xfrm>
            <a:off x="8751027" y="353728"/>
            <a:ext cx="2424973" cy="5930065"/>
          </a:xfrm>
          <a:prstGeom prst="rect">
            <a:avLst/>
          </a:prstGeom>
        </p:spPr>
      </p:pic>
      <p:sp>
        <p:nvSpPr>
          <p:cNvPr id="10" name="矩形 9">
            <a:extLst>
              <a:ext uri="{FF2B5EF4-FFF2-40B4-BE49-F238E27FC236}">
                <a16:creationId xmlns:a16="http://schemas.microsoft.com/office/drawing/2014/main" id="{01EF565E-EA45-4C58-BC2A-BC8C18E5684F}"/>
              </a:ext>
            </a:extLst>
          </p:cNvPr>
          <p:cNvSpPr/>
          <p:nvPr/>
        </p:nvSpPr>
        <p:spPr>
          <a:xfrm>
            <a:off x="8906933" y="574207"/>
            <a:ext cx="567267" cy="306917"/>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a:extLst>
              <a:ext uri="{FF2B5EF4-FFF2-40B4-BE49-F238E27FC236}">
                <a16:creationId xmlns:a16="http://schemas.microsoft.com/office/drawing/2014/main" id="{81850D41-D4D9-4B39-B634-A63E23467365}"/>
              </a:ext>
            </a:extLst>
          </p:cNvPr>
          <p:cNvSpPr/>
          <p:nvPr/>
        </p:nvSpPr>
        <p:spPr>
          <a:xfrm>
            <a:off x="9474201" y="574206"/>
            <a:ext cx="360680" cy="306917"/>
          </a:xfrm>
          <a:prstGeom prst="rect">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矩形 12">
            <a:extLst>
              <a:ext uri="{FF2B5EF4-FFF2-40B4-BE49-F238E27FC236}">
                <a16:creationId xmlns:a16="http://schemas.microsoft.com/office/drawing/2014/main" id="{065FD146-5688-4ADE-AAF2-977EA08F1DE6}"/>
              </a:ext>
            </a:extLst>
          </p:cNvPr>
          <p:cNvSpPr/>
          <p:nvPr/>
        </p:nvSpPr>
        <p:spPr>
          <a:xfrm>
            <a:off x="8906933" y="978987"/>
            <a:ext cx="1430073" cy="1106988"/>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2B54901B-BCC2-478B-86DD-AA58614C5D16}"/>
              </a:ext>
            </a:extLst>
          </p:cNvPr>
          <p:cNvSpPr/>
          <p:nvPr/>
        </p:nvSpPr>
        <p:spPr>
          <a:xfrm>
            <a:off x="8906933" y="2151091"/>
            <a:ext cx="1930136" cy="4053979"/>
          </a:xfrm>
          <a:prstGeom prst="rect">
            <a:avLst/>
          </a:prstGeom>
          <a:solidFill>
            <a:srgbClr val="7030A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46161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940"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OUTPUT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6241256" cy="4351338"/>
          </a:xfrm>
        </p:spPr>
        <p:txBody>
          <a:bodyPr/>
          <a:lstStyle/>
          <a:p>
            <a:r>
              <a:rPr lang="en-US" altLang="zh-TW" dirty="0"/>
              <a:t>Print the front row information if player use the command “FRONT_ROW”</a:t>
            </a:r>
          </a:p>
          <a:p>
            <a:r>
              <a:rPr lang="en-US" altLang="zh-TW" dirty="0"/>
              <a:t>After all the commands are finished, print the remaining enemies’ info.</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4" name="圖片 3">
            <a:extLst>
              <a:ext uri="{FF2B5EF4-FFF2-40B4-BE49-F238E27FC236}">
                <a16:creationId xmlns:a16="http://schemas.microsoft.com/office/drawing/2014/main" id="{7F1DC414-0F20-4255-A52D-76F9CC1AFC5F}"/>
              </a:ext>
            </a:extLst>
          </p:cNvPr>
          <p:cNvPicPr>
            <a:picLocks noChangeAspect="1"/>
          </p:cNvPicPr>
          <p:nvPr/>
        </p:nvPicPr>
        <p:blipFill>
          <a:blip r:embed="rId3"/>
          <a:stretch>
            <a:fillRect/>
          </a:stretch>
        </p:blipFill>
        <p:spPr>
          <a:xfrm>
            <a:off x="7182592" y="1273969"/>
            <a:ext cx="4104534" cy="4746655"/>
          </a:xfrm>
          <a:prstGeom prst="rect">
            <a:avLst/>
          </a:prstGeom>
        </p:spPr>
      </p:pic>
    </p:spTree>
    <p:extLst>
      <p:ext uri="{BB962C8B-B14F-4D97-AF65-F5344CB8AC3E}">
        <p14:creationId xmlns:p14="http://schemas.microsoft.com/office/powerpoint/2010/main" val="120597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6" name="內容版面配置區 11" descr="一張含有 文字, 美工圖案 的圖片&#10;&#10;自動產生的描述">
            <a:extLst>
              <a:ext uri="{FF2B5EF4-FFF2-40B4-BE49-F238E27FC236}">
                <a16:creationId xmlns:a16="http://schemas.microsoft.com/office/drawing/2014/main" id="{90871200-20FB-4CF2-8DE5-1BD8EF7E13E8}"/>
              </a:ext>
            </a:extLst>
          </p:cNvPr>
          <p:cNvPicPr>
            <a:picLocks noChangeAspect="1"/>
          </p:cNvPicPr>
          <p:nvPr/>
        </p:nvPicPr>
        <p:blipFill>
          <a:blip r:embed="rId2">
            <a:alphaModFix amt="2000"/>
            <a:extLst>
              <a:ext uri="{28A0092B-C50C-407E-A947-70E740481C1C}">
                <a14:useLocalDpi xmlns:a14="http://schemas.microsoft.com/office/drawing/2010/main" val="0"/>
              </a:ext>
            </a:extLst>
          </a:blip>
          <a:stretch>
            <a:fillRect/>
          </a:stretch>
        </p:blipFill>
        <p:spPr>
          <a:xfrm>
            <a:off x="6943386" y="1553903"/>
            <a:ext cx="4831083" cy="3604142"/>
          </a:xfrm>
          <a:prstGeom prst="rect">
            <a:avLst/>
          </a:prstGeom>
        </p:spPr>
      </p:pic>
      <p:sp>
        <p:nvSpPr>
          <p:cNvPr id="22" name="菱形 21">
            <a:extLst>
              <a:ext uri="{FF2B5EF4-FFF2-40B4-BE49-F238E27FC236}">
                <a16:creationId xmlns:a16="http://schemas.microsoft.com/office/drawing/2014/main" id="{867283D2-B6A7-409C-A504-14CFDD50521A}"/>
              </a:ext>
            </a:extLst>
          </p:cNvPr>
          <p:cNvSpPr/>
          <p:nvPr/>
        </p:nvSpPr>
        <p:spPr>
          <a:xfrm>
            <a:off x="3734568" y="994542"/>
            <a:ext cx="4722864" cy="4722864"/>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a:xfrm>
            <a:off x="838200" y="2766218"/>
            <a:ext cx="10515600" cy="1325563"/>
          </a:xfrm>
        </p:spPr>
        <p:txBody>
          <a:bodyPr/>
          <a:lstStyle/>
          <a:p>
            <a:pPr algn="ctr"/>
            <a:r>
              <a:rPr lang="en-US" altLang="zh-TW" dirty="0"/>
              <a:t>How to Start</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altLang="zh-TW" sz="2000" dirty="0">
                <a:solidFill>
                  <a:schemeClr val="bg1"/>
                </a:solidFill>
              </a:rPr>
              <a:t>Data Structures EECS2040 - Homework 1</a:t>
            </a:r>
            <a:endParaRPr lang="zh-TW" altLang="en-US" sz="2000">
              <a:solidFill>
                <a:schemeClr val="bg1"/>
              </a:solidFill>
            </a:endParaRPr>
          </a:p>
        </p:txBody>
      </p:sp>
      <p:sp>
        <p:nvSpPr>
          <p:cNvPr id="25" name="菱形 24">
            <a:extLst>
              <a:ext uri="{FF2B5EF4-FFF2-40B4-BE49-F238E27FC236}">
                <a16:creationId xmlns:a16="http://schemas.microsoft.com/office/drawing/2014/main" id="{D9F4E524-8D57-4A8C-AF3A-97FEED43F7BC}"/>
              </a:ext>
            </a:extLst>
          </p:cNvPr>
          <p:cNvSpPr/>
          <p:nvPr/>
        </p:nvSpPr>
        <p:spPr>
          <a:xfrm>
            <a:off x="3327133" y="587107"/>
            <a:ext cx="5537734" cy="5537734"/>
          </a:xfrm>
          <a:prstGeom prst="diamon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7" name="內容版面配置區 11" descr="一張含有 文字, 美工圖案 的圖片&#10;&#10;自動產生的描述">
            <a:extLst>
              <a:ext uri="{FF2B5EF4-FFF2-40B4-BE49-F238E27FC236}">
                <a16:creationId xmlns:a16="http://schemas.microsoft.com/office/drawing/2014/main" id="{DCA3C4E5-856C-4E77-8478-72111EEABA9A}"/>
              </a:ext>
            </a:extLst>
          </p:cNvPr>
          <p:cNvPicPr>
            <a:picLocks noChangeAspect="1"/>
          </p:cNvPicPr>
          <p:nvPr/>
        </p:nvPicPr>
        <p:blipFill>
          <a:blip r:embed="rId2">
            <a:alphaModFix amt="2000"/>
            <a:extLst>
              <a:ext uri="{28A0092B-C50C-407E-A947-70E740481C1C}">
                <a14:useLocalDpi xmlns:a14="http://schemas.microsoft.com/office/drawing/2010/main" val="0"/>
              </a:ext>
            </a:extLst>
          </a:blip>
          <a:stretch>
            <a:fillRect/>
          </a:stretch>
        </p:blipFill>
        <p:spPr>
          <a:xfrm>
            <a:off x="348478" y="1706303"/>
            <a:ext cx="4831083" cy="3604142"/>
          </a:xfrm>
          <a:prstGeom prst="rect">
            <a:avLst/>
          </a:prstGeom>
        </p:spPr>
      </p:pic>
    </p:spTree>
    <p:extLst>
      <p:ext uri="{BB962C8B-B14F-4D97-AF65-F5344CB8AC3E}">
        <p14:creationId xmlns:p14="http://schemas.microsoft.com/office/powerpoint/2010/main" val="238366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How to start (Using IDE Code::blocks)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5257800" cy="4351338"/>
          </a:xfrm>
        </p:spPr>
        <p:txBody>
          <a:bodyPr/>
          <a:lstStyle/>
          <a:p>
            <a:r>
              <a:rPr lang="en-US" altLang="zh-TW" dirty="0"/>
              <a:t>This is a partial judge problem. You need to compile two .</a:t>
            </a:r>
            <a:r>
              <a:rPr lang="en-US" altLang="zh-TW" dirty="0" err="1"/>
              <a:t>cpp</a:t>
            </a:r>
            <a:r>
              <a:rPr lang="en-US" altLang="zh-TW" dirty="0"/>
              <a:t> files and a header file together.</a:t>
            </a:r>
          </a:p>
          <a:p>
            <a:endParaRPr lang="en-US" altLang="zh-TW" dirty="0"/>
          </a:p>
          <a:p>
            <a:r>
              <a:rPr lang="en-US" altLang="zh-TW" dirty="0"/>
              <a:t>Download the two files at the bottom of the problem page.</a:t>
            </a:r>
          </a:p>
          <a:p>
            <a:pPr marL="457200" lvl="1" indent="0">
              <a:buNone/>
            </a:pPr>
            <a:r>
              <a:rPr lang="en-US" altLang="zh-TW" dirty="0">
                <a:hlinkClick r:id="rId3"/>
              </a:rPr>
              <a:t>https://acm.cs.nthu.edu.tw/contest/2491/#problem13453</a:t>
            </a:r>
            <a:endParaRPr lang="en-US" altLang="zh-TW" dirty="0"/>
          </a:p>
          <a:p>
            <a:r>
              <a:rPr lang="en-US" altLang="zh-TW" dirty="0"/>
              <a:t>Rename the .h file to “</a:t>
            </a:r>
            <a:r>
              <a:rPr lang="en-US" altLang="zh-TW" dirty="0" err="1"/>
              <a:t>function.h</a:t>
            </a:r>
            <a:r>
              <a:rPr lang="en-US" altLang="zh-TW" dirty="0"/>
              <a:t>”</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grpSp>
        <p:nvGrpSpPr>
          <p:cNvPr id="6" name="群組 5">
            <a:extLst>
              <a:ext uri="{FF2B5EF4-FFF2-40B4-BE49-F238E27FC236}">
                <a16:creationId xmlns:a16="http://schemas.microsoft.com/office/drawing/2014/main" id="{316D00CF-0926-4A78-97D4-3DD54859BE5A}"/>
              </a:ext>
            </a:extLst>
          </p:cNvPr>
          <p:cNvGrpSpPr/>
          <p:nvPr/>
        </p:nvGrpSpPr>
        <p:grpSpPr>
          <a:xfrm>
            <a:off x="6368032" y="1585913"/>
            <a:ext cx="3905641" cy="4211547"/>
            <a:chOff x="6096000" y="1509713"/>
            <a:chExt cx="3905641" cy="4211547"/>
          </a:xfrm>
        </p:grpSpPr>
        <p:pic>
          <p:nvPicPr>
            <p:cNvPr id="3" name="圖片 2">
              <a:extLst>
                <a:ext uri="{FF2B5EF4-FFF2-40B4-BE49-F238E27FC236}">
                  <a16:creationId xmlns:a16="http://schemas.microsoft.com/office/drawing/2014/main" id="{5010025D-503A-4B88-86B6-AFF570ED1CE0}"/>
                </a:ext>
              </a:extLst>
            </p:cNvPr>
            <p:cNvPicPr>
              <a:picLocks noChangeAspect="1"/>
            </p:cNvPicPr>
            <p:nvPr/>
          </p:nvPicPr>
          <p:blipFill>
            <a:blip r:embed="rId4"/>
            <a:stretch>
              <a:fillRect/>
            </a:stretch>
          </p:blipFill>
          <p:spPr>
            <a:xfrm>
              <a:off x="6096000" y="1509713"/>
              <a:ext cx="3905641" cy="4211547"/>
            </a:xfrm>
            <a:prstGeom prst="rect">
              <a:avLst/>
            </a:prstGeom>
          </p:spPr>
        </p:pic>
        <p:sp>
          <p:nvSpPr>
            <p:cNvPr id="4" name="矩形 3">
              <a:extLst>
                <a:ext uri="{FF2B5EF4-FFF2-40B4-BE49-F238E27FC236}">
                  <a16:creationId xmlns:a16="http://schemas.microsoft.com/office/drawing/2014/main" id="{26A0E386-1D46-4069-B4CA-58284069039D}"/>
                </a:ext>
              </a:extLst>
            </p:cNvPr>
            <p:cNvSpPr/>
            <p:nvPr/>
          </p:nvSpPr>
          <p:spPr>
            <a:xfrm>
              <a:off x="6206067" y="3716867"/>
              <a:ext cx="1286933" cy="47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480EA46D-7F15-43EA-B4D8-72AA36439868}"/>
                </a:ext>
              </a:extLst>
            </p:cNvPr>
            <p:cNvSpPr/>
            <p:nvPr/>
          </p:nvSpPr>
          <p:spPr>
            <a:xfrm>
              <a:off x="6206067" y="4786663"/>
              <a:ext cx="1286933" cy="47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257237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How to start (Using IDE Code::blocks)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4809067" cy="4351338"/>
          </a:xfrm>
        </p:spPr>
        <p:txBody>
          <a:bodyPr/>
          <a:lstStyle/>
          <a:p>
            <a:r>
              <a:rPr lang="en-US" altLang="zh-TW" dirty="0"/>
              <a:t>Create a new console application project in code::blocks.</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15" name="圖片 14">
            <a:extLst>
              <a:ext uri="{FF2B5EF4-FFF2-40B4-BE49-F238E27FC236}">
                <a16:creationId xmlns:a16="http://schemas.microsoft.com/office/drawing/2014/main" id="{2A0F71BB-6D89-4A6A-963C-2AE2E99A6FE5}"/>
              </a:ext>
            </a:extLst>
          </p:cNvPr>
          <p:cNvPicPr>
            <a:picLocks noChangeAspect="1"/>
          </p:cNvPicPr>
          <p:nvPr/>
        </p:nvPicPr>
        <p:blipFill>
          <a:blip r:embed="rId2"/>
          <a:stretch>
            <a:fillRect/>
          </a:stretch>
        </p:blipFill>
        <p:spPr>
          <a:xfrm>
            <a:off x="5829725" y="1451110"/>
            <a:ext cx="5524075" cy="4860790"/>
          </a:xfrm>
          <a:prstGeom prst="rect">
            <a:avLst/>
          </a:prstGeom>
        </p:spPr>
      </p:pic>
    </p:spTree>
    <p:extLst>
      <p:ext uri="{BB962C8B-B14F-4D97-AF65-F5344CB8AC3E}">
        <p14:creationId xmlns:p14="http://schemas.microsoft.com/office/powerpoint/2010/main" val="328217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6" name="內容版面配置區 11" descr="一張含有 文字, 美工圖案 的圖片&#10;&#10;自動產生的描述">
            <a:extLst>
              <a:ext uri="{FF2B5EF4-FFF2-40B4-BE49-F238E27FC236}">
                <a16:creationId xmlns:a16="http://schemas.microsoft.com/office/drawing/2014/main" id="{90871200-20FB-4CF2-8DE5-1BD8EF7E13E8}"/>
              </a:ext>
            </a:extLst>
          </p:cNvPr>
          <p:cNvPicPr>
            <a:picLocks noChangeAspect="1"/>
          </p:cNvPicPr>
          <p:nvPr/>
        </p:nvPicPr>
        <p:blipFill>
          <a:blip r:embed="rId2">
            <a:alphaModFix amt="2000"/>
            <a:extLst>
              <a:ext uri="{28A0092B-C50C-407E-A947-70E740481C1C}">
                <a14:useLocalDpi xmlns:a14="http://schemas.microsoft.com/office/drawing/2010/main" val="0"/>
              </a:ext>
            </a:extLst>
          </a:blip>
          <a:stretch>
            <a:fillRect/>
          </a:stretch>
        </p:blipFill>
        <p:spPr>
          <a:xfrm>
            <a:off x="6943386" y="1553903"/>
            <a:ext cx="4831083" cy="3604142"/>
          </a:xfrm>
          <a:prstGeom prst="rect">
            <a:avLst/>
          </a:prstGeom>
        </p:spPr>
      </p:pic>
      <p:sp>
        <p:nvSpPr>
          <p:cNvPr id="22" name="菱形 21">
            <a:extLst>
              <a:ext uri="{FF2B5EF4-FFF2-40B4-BE49-F238E27FC236}">
                <a16:creationId xmlns:a16="http://schemas.microsoft.com/office/drawing/2014/main" id="{867283D2-B6A7-409C-A504-14CFDD50521A}"/>
              </a:ext>
            </a:extLst>
          </p:cNvPr>
          <p:cNvSpPr/>
          <p:nvPr/>
        </p:nvSpPr>
        <p:spPr>
          <a:xfrm>
            <a:off x="3734568" y="994542"/>
            <a:ext cx="4722864" cy="4722864"/>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a:xfrm>
            <a:off x="838200" y="2766218"/>
            <a:ext cx="10515600" cy="1325563"/>
          </a:xfrm>
        </p:spPr>
        <p:txBody>
          <a:bodyPr/>
          <a:lstStyle/>
          <a:p>
            <a:pPr algn="ctr"/>
            <a:r>
              <a:rPr lang="en-US" altLang="zh-TW" dirty="0"/>
              <a:t>Brief</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altLang="zh-TW" sz="2000" dirty="0">
                <a:solidFill>
                  <a:schemeClr val="bg1"/>
                </a:solidFill>
              </a:rPr>
              <a:t>Data Structures EECS2040 - Homework 1</a:t>
            </a:r>
            <a:endParaRPr lang="zh-TW" altLang="en-US" sz="2000">
              <a:solidFill>
                <a:schemeClr val="bg1"/>
              </a:solidFill>
            </a:endParaRPr>
          </a:p>
        </p:txBody>
      </p:sp>
      <p:sp>
        <p:nvSpPr>
          <p:cNvPr id="25" name="菱形 24">
            <a:extLst>
              <a:ext uri="{FF2B5EF4-FFF2-40B4-BE49-F238E27FC236}">
                <a16:creationId xmlns:a16="http://schemas.microsoft.com/office/drawing/2014/main" id="{D9F4E524-8D57-4A8C-AF3A-97FEED43F7BC}"/>
              </a:ext>
            </a:extLst>
          </p:cNvPr>
          <p:cNvSpPr/>
          <p:nvPr/>
        </p:nvSpPr>
        <p:spPr>
          <a:xfrm>
            <a:off x="3327133" y="587107"/>
            <a:ext cx="5537734" cy="5537734"/>
          </a:xfrm>
          <a:prstGeom prst="diamon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7" name="內容版面配置區 11" descr="一張含有 文字, 美工圖案 的圖片&#10;&#10;自動產生的描述">
            <a:extLst>
              <a:ext uri="{FF2B5EF4-FFF2-40B4-BE49-F238E27FC236}">
                <a16:creationId xmlns:a16="http://schemas.microsoft.com/office/drawing/2014/main" id="{DCA3C4E5-856C-4E77-8478-72111EEABA9A}"/>
              </a:ext>
            </a:extLst>
          </p:cNvPr>
          <p:cNvPicPr>
            <a:picLocks noChangeAspect="1"/>
          </p:cNvPicPr>
          <p:nvPr/>
        </p:nvPicPr>
        <p:blipFill>
          <a:blip r:embed="rId2">
            <a:alphaModFix amt="2000"/>
            <a:extLst>
              <a:ext uri="{28A0092B-C50C-407E-A947-70E740481C1C}">
                <a14:useLocalDpi xmlns:a14="http://schemas.microsoft.com/office/drawing/2010/main" val="0"/>
              </a:ext>
            </a:extLst>
          </a:blip>
          <a:stretch>
            <a:fillRect/>
          </a:stretch>
        </p:blipFill>
        <p:spPr>
          <a:xfrm>
            <a:off x="348478" y="1706303"/>
            <a:ext cx="4831083" cy="3604142"/>
          </a:xfrm>
          <a:prstGeom prst="rect">
            <a:avLst/>
          </a:prstGeom>
        </p:spPr>
      </p:pic>
    </p:spTree>
    <p:extLst>
      <p:ext uri="{BB962C8B-B14F-4D97-AF65-F5344CB8AC3E}">
        <p14:creationId xmlns:p14="http://schemas.microsoft.com/office/powerpoint/2010/main" val="364094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How to start (Using IDE Code::blocks)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5257800" cy="4351338"/>
          </a:xfrm>
        </p:spPr>
        <p:txBody>
          <a:bodyPr/>
          <a:lstStyle/>
          <a:p>
            <a:r>
              <a:rPr lang="en-US" altLang="zh-TW" dirty="0"/>
              <a:t>Remove the original main.cpp file.</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17" name="圖片 16">
            <a:extLst>
              <a:ext uri="{FF2B5EF4-FFF2-40B4-BE49-F238E27FC236}">
                <a16:creationId xmlns:a16="http://schemas.microsoft.com/office/drawing/2014/main" id="{720D25FE-79A7-4FC7-8064-C002E0A82D54}"/>
              </a:ext>
            </a:extLst>
          </p:cNvPr>
          <p:cNvPicPr>
            <a:picLocks noChangeAspect="1"/>
          </p:cNvPicPr>
          <p:nvPr/>
        </p:nvPicPr>
        <p:blipFill>
          <a:blip r:embed="rId3"/>
          <a:stretch>
            <a:fillRect/>
          </a:stretch>
        </p:blipFill>
        <p:spPr>
          <a:xfrm>
            <a:off x="6222569" y="1619577"/>
            <a:ext cx="3924535" cy="4263496"/>
          </a:xfrm>
          <a:prstGeom prst="rect">
            <a:avLst/>
          </a:prstGeom>
        </p:spPr>
      </p:pic>
    </p:spTree>
    <p:extLst>
      <p:ext uri="{BB962C8B-B14F-4D97-AF65-F5344CB8AC3E}">
        <p14:creationId xmlns:p14="http://schemas.microsoft.com/office/powerpoint/2010/main" val="2600586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How to start (Using IDE Code::blocks)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5257800" cy="4351338"/>
          </a:xfrm>
        </p:spPr>
        <p:txBody>
          <a:bodyPr/>
          <a:lstStyle/>
          <a:p>
            <a:r>
              <a:rPr lang="en-US" altLang="zh-TW" dirty="0"/>
              <a:t>Create a file “function.cpp”</a:t>
            </a:r>
          </a:p>
          <a:p>
            <a:r>
              <a:rPr lang="en-US" altLang="zh-TW" dirty="0"/>
              <a:t>Add the 2 files you downloaded and the “function.cpp” file you just created into the project.</a:t>
            </a:r>
          </a:p>
          <a:p>
            <a:endParaRPr lang="en-US" altLang="zh-TW" dirty="0"/>
          </a:p>
          <a:p>
            <a:r>
              <a:rPr lang="en-US" altLang="zh-TW" dirty="0"/>
              <a:t>Start writing your code but remember to </a:t>
            </a:r>
            <a:r>
              <a:rPr lang="en-US" altLang="zh-TW" dirty="0">
                <a:solidFill>
                  <a:srgbClr val="C00000"/>
                </a:solidFill>
              </a:rPr>
              <a:t>write only in the “function.cpp” file.</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3" name="圖片 2">
            <a:extLst>
              <a:ext uri="{FF2B5EF4-FFF2-40B4-BE49-F238E27FC236}">
                <a16:creationId xmlns:a16="http://schemas.microsoft.com/office/drawing/2014/main" id="{E01C97C4-AC84-4CCD-A298-3A30AB8FF927}"/>
              </a:ext>
            </a:extLst>
          </p:cNvPr>
          <p:cNvPicPr>
            <a:picLocks noChangeAspect="1"/>
          </p:cNvPicPr>
          <p:nvPr/>
        </p:nvPicPr>
        <p:blipFill>
          <a:blip r:embed="rId3"/>
          <a:stretch>
            <a:fillRect/>
          </a:stretch>
        </p:blipFill>
        <p:spPr>
          <a:xfrm>
            <a:off x="5923504" y="1447621"/>
            <a:ext cx="4350169" cy="4614512"/>
          </a:xfrm>
          <a:prstGeom prst="rect">
            <a:avLst/>
          </a:prstGeom>
        </p:spPr>
      </p:pic>
    </p:spTree>
    <p:extLst>
      <p:ext uri="{BB962C8B-B14F-4D97-AF65-F5344CB8AC3E}">
        <p14:creationId xmlns:p14="http://schemas.microsoft.com/office/powerpoint/2010/main" val="158398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How to start (Using IDE Code::blocks)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8229600" cy="4351338"/>
          </a:xfrm>
        </p:spPr>
        <p:txBody>
          <a:bodyPr/>
          <a:lstStyle/>
          <a:p>
            <a:r>
              <a:rPr lang="en-US" altLang="zh-TW" dirty="0"/>
              <a:t>You only need to submit your function.cpp code to OJ. (No need to upload the two files we provided)</a:t>
            </a:r>
          </a:p>
          <a:p>
            <a:r>
              <a:rPr lang="en-US" altLang="zh-TW" dirty="0"/>
              <a:t>Otherwise, you might get a compile error since the two files we provided are already uploaded in the OJ.</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endParaRPr lang="en-US" altLang="zh-TW"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13" name="圖片 12">
            <a:extLst>
              <a:ext uri="{FF2B5EF4-FFF2-40B4-BE49-F238E27FC236}">
                <a16:creationId xmlns:a16="http://schemas.microsoft.com/office/drawing/2014/main" id="{083FB2F5-697A-4C85-A149-1EA1B11C45C0}"/>
              </a:ext>
            </a:extLst>
          </p:cNvPr>
          <p:cNvPicPr>
            <a:picLocks noChangeAspect="1"/>
          </p:cNvPicPr>
          <p:nvPr/>
        </p:nvPicPr>
        <p:blipFill>
          <a:blip r:embed="rId3"/>
          <a:stretch>
            <a:fillRect/>
          </a:stretch>
        </p:blipFill>
        <p:spPr>
          <a:xfrm>
            <a:off x="2080414" y="3576281"/>
            <a:ext cx="6511264" cy="2668150"/>
          </a:xfrm>
          <a:prstGeom prst="rect">
            <a:avLst/>
          </a:prstGeom>
        </p:spPr>
      </p:pic>
    </p:spTree>
    <p:extLst>
      <p:ext uri="{BB962C8B-B14F-4D97-AF65-F5344CB8AC3E}">
        <p14:creationId xmlns:p14="http://schemas.microsoft.com/office/powerpoint/2010/main" val="2459803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Understand the code</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
        <p:nvSpPr>
          <p:cNvPr id="6" name="內容版面配置區 5">
            <a:extLst>
              <a:ext uri="{FF2B5EF4-FFF2-40B4-BE49-F238E27FC236}">
                <a16:creationId xmlns:a16="http://schemas.microsoft.com/office/drawing/2014/main" id="{E36B414C-B7F6-43F8-926B-F6F0190BB608}"/>
              </a:ext>
            </a:extLst>
          </p:cNvPr>
          <p:cNvSpPr>
            <a:spLocks noGrp="1"/>
          </p:cNvSpPr>
          <p:nvPr>
            <p:ph sz="half" idx="1"/>
          </p:nvPr>
        </p:nvSpPr>
        <p:spPr>
          <a:xfrm>
            <a:off x="838199" y="1825625"/>
            <a:ext cx="6417734" cy="4351338"/>
          </a:xfrm>
        </p:spPr>
        <p:txBody>
          <a:bodyPr/>
          <a:lstStyle/>
          <a:p>
            <a:r>
              <a:rPr lang="en-US" altLang="zh-TW" b="0" i="0" u="sng" dirty="0">
                <a:solidFill>
                  <a:srgbClr val="157AB5"/>
                </a:solidFill>
                <a:effectLst/>
                <a:latin typeface="Helvetica Neue"/>
                <a:hlinkClick r:id="rId2"/>
              </a:rPr>
              <a:t>13453.cpp</a:t>
            </a:r>
            <a:r>
              <a:rPr lang="en-US" altLang="zh-TW" dirty="0"/>
              <a:t> : Like an interaction interface</a:t>
            </a:r>
          </a:p>
          <a:p>
            <a:r>
              <a:rPr lang="en-US" altLang="zh-TW" dirty="0"/>
              <a:t>It reads </a:t>
            </a:r>
            <a:r>
              <a:rPr lang="en-US" altLang="zh-TW" b="1" dirty="0">
                <a:solidFill>
                  <a:srgbClr val="C00000"/>
                </a:solidFill>
              </a:rPr>
              <a:t>some of </a:t>
            </a:r>
            <a:r>
              <a:rPr lang="en-US" altLang="zh-TW" dirty="0"/>
              <a:t>the</a:t>
            </a:r>
            <a:r>
              <a:rPr lang="en-US" altLang="zh-TW" b="1" dirty="0"/>
              <a:t> </a:t>
            </a:r>
            <a:r>
              <a:rPr lang="en-US" altLang="zh-TW" dirty="0"/>
              <a:t>inputs.</a:t>
            </a:r>
          </a:p>
          <a:p>
            <a:r>
              <a:rPr lang="en-US" altLang="zh-TW" dirty="0"/>
              <a:t>It calls some functions specified in the header file with inputs as parameters.</a:t>
            </a:r>
          </a:p>
          <a:p>
            <a:endParaRPr lang="zh-TW" altLang="en-US" dirty="0"/>
          </a:p>
        </p:txBody>
      </p:sp>
      <p:pic>
        <p:nvPicPr>
          <p:cNvPr id="10" name="圖片 9">
            <a:extLst>
              <a:ext uri="{FF2B5EF4-FFF2-40B4-BE49-F238E27FC236}">
                <a16:creationId xmlns:a16="http://schemas.microsoft.com/office/drawing/2014/main" id="{3AA22B49-85AD-4323-8F06-E1582D976BD8}"/>
              </a:ext>
            </a:extLst>
          </p:cNvPr>
          <p:cNvPicPr>
            <a:picLocks noChangeAspect="1"/>
          </p:cNvPicPr>
          <p:nvPr/>
        </p:nvPicPr>
        <p:blipFill>
          <a:blip r:embed="rId3"/>
          <a:stretch>
            <a:fillRect/>
          </a:stretch>
        </p:blipFill>
        <p:spPr>
          <a:xfrm>
            <a:off x="7967134" y="178660"/>
            <a:ext cx="3792883" cy="6065771"/>
          </a:xfrm>
          <a:prstGeom prst="rect">
            <a:avLst/>
          </a:prstGeom>
        </p:spPr>
      </p:pic>
    </p:spTree>
    <p:extLst>
      <p:ext uri="{BB962C8B-B14F-4D97-AF65-F5344CB8AC3E}">
        <p14:creationId xmlns:p14="http://schemas.microsoft.com/office/powerpoint/2010/main" val="349168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Understand the code</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
        <p:nvSpPr>
          <p:cNvPr id="6" name="內容版面配置區 5">
            <a:extLst>
              <a:ext uri="{FF2B5EF4-FFF2-40B4-BE49-F238E27FC236}">
                <a16:creationId xmlns:a16="http://schemas.microsoft.com/office/drawing/2014/main" id="{E36B414C-B7F6-43F8-926B-F6F0190BB608}"/>
              </a:ext>
            </a:extLst>
          </p:cNvPr>
          <p:cNvSpPr>
            <a:spLocks noGrp="1"/>
          </p:cNvSpPr>
          <p:nvPr>
            <p:ph sz="half" idx="1"/>
          </p:nvPr>
        </p:nvSpPr>
        <p:spPr>
          <a:xfrm>
            <a:off x="838199" y="1687685"/>
            <a:ext cx="6417734" cy="4351338"/>
          </a:xfrm>
        </p:spPr>
        <p:txBody>
          <a:bodyPr/>
          <a:lstStyle/>
          <a:p>
            <a:r>
              <a:rPr lang="en-US" altLang="zh-TW" b="0" i="0" u="sng" dirty="0">
                <a:solidFill>
                  <a:srgbClr val="157AB5"/>
                </a:solidFill>
                <a:effectLst/>
                <a:latin typeface="Helvetica Neue"/>
                <a:hlinkClick r:id="rId2"/>
              </a:rPr>
              <a:t>13453.h</a:t>
            </a:r>
            <a:r>
              <a:rPr lang="en-US" altLang="zh-TW" dirty="0"/>
              <a:t> : </a:t>
            </a:r>
            <a:r>
              <a:rPr lang="en-US" altLang="zh-TW" b="1" dirty="0">
                <a:solidFill>
                  <a:srgbClr val="C00000"/>
                </a:solidFill>
              </a:rPr>
              <a:t>[TODO] </a:t>
            </a:r>
            <a:r>
              <a:rPr lang="en-US" altLang="zh-TW" dirty="0"/>
              <a:t>Tags tell you the underlying functions to implement in your own function.cpp file.</a:t>
            </a:r>
          </a:p>
          <a:p>
            <a:endParaRPr lang="zh-TW" altLang="en-US" dirty="0"/>
          </a:p>
        </p:txBody>
      </p:sp>
      <p:pic>
        <p:nvPicPr>
          <p:cNvPr id="3" name="圖片 2">
            <a:extLst>
              <a:ext uri="{FF2B5EF4-FFF2-40B4-BE49-F238E27FC236}">
                <a16:creationId xmlns:a16="http://schemas.microsoft.com/office/drawing/2014/main" id="{C092F60E-0832-46BC-9F60-5072BD7BC337}"/>
              </a:ext>
            </a:extLst>
          </p:cNvPr>
          <p:cNvPicPr>
            <a:picLocks noChangeAspect="1"/>
          </p:cNvPicPr>
          <p:nvPr/>
        </p:nvPicPr>
        <p:blipFill>
          <a:blip r:embed="rId3"/>
          <a:stretch>
            <a:fillRect/>
          </a:stretch>
        </p:blipFill>
        <p:spPr>
          <a:xfrm>
            <a:off x="838199" y="2989818"/>
            <a:ext cx="4048124" cy="3470769"/>
          </a:xfrm>
          <a:prstGeom prst="rect">
            <a:avLst/>
          </a:prstGeom>
        </p:spPr>
      </p:pic>
      <p:pic>
        <p:nvPicPr>
          <p:cNvPr id="7" name="圖片 6">
            <a:extLst>
              <a:ext uri="{FF2B5EF4-FFF2-40B4-BE49-F238E27FC236}">
                <a16:creationId xmlns:a16="http://schemas.microsoft.com/office/drawing/2014/main" id="{922E22A5-69CB-4C75-9254-6E916581460B}"/>
              </a:ext>
            </a:extLst>
          </p:cNvPr>
          <p:cNvPicPr>
            <a:picLocks noChangeAspect="1"/>
          </p:cNvPicPr>
          <p:nvPr/>
        </p:nvPicPr>
        <p:blipFill>
          <a:blip r:embed="rId4"/>
          <a:stretch>
            <a:fillRect/>
          </a:stretch>
        </p:blipFill>
        <p:spPr>
          <a:xfrm>
            <a:off x="7115343" y="34204"/>
            <a:ext cx="4389801" cy="3498229"/>
          </a:xfrm>
          <a:prstGeom prst="rect">
            <a:avLst/>
          </a:prstGeom>
        </p:spPr>
      </p:pic>
      <p:pic>
        <p:nvPicPr>
          <p:cNvPr id="11" name="圖片 10">
            <a:extLst>
              <a:ext uri="{FF2B5EF4-FFF2-40B4-BE49-F238E27FC236}">
                <a16:creationId xmlns:a16="http://schemas.microsoft.com/office/drawing/2014/main" id="{7BC0C47B-B7DF-45D2-8018-DBB659A860C8}"/>
              </a:ext>
            </a:extLst>
          </p:cNvPr>
          <p:cNvPicPr>
            <a:picLocks noChangeAspect="1"/>
          </p:cNvPicPr>
          <p:nvPr/>
        </p:nvPicPr>
        <p:blipFill rotWithShape="1">
          <a:blip r:embed="rId5"/>
          <a:srcRect t="6598" r="10948"/>
          <a:stretch/>
        </p:blipFill>
        <p:spPr>
          <a:xfrm>
            <a:off x="5087410" y="3532433"/>
            <a:ext cx="6417734" cy="2928154"/>
          </a:xfrm>
          <a:prstGeom prst="rect">
            <a:avLst/>
          </a:prstGeom>
        </p:spPr>
      </p:pic>
    </p:spTree>
    <p:extLst>
      <p:ext uri="{BB962C8B-B14F-4D97-AF65-F5344CB8AC3E}">
        <p14:creationId xmlns:p14="http://schemas.microsoft.com/office/powerpoint/2010/main" val="188807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Hint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8588098" cy="4351338"/>
          </a:xfrm>
        </p:spPr>
        <p:txBody>
          <a:bodyPr/>
          <a:lstStyle/>
          <a:p>
            <a:r>
              <a:rPr lang="en-US" altLang="zh-TW" dirty="0"/>
              <a:t>Think about the </a:t>
            </a:r>
            <a:r>
              <a:rPr lang="en-US" altLang="zh-TW" b="1" dirty="0"/>
              <a:t>characteristics</a:t>
            </a:r>
            <a:r>
              <a:rPr lang="en-US" altLang="zh-TW" dirty="0"/>
              <a:t> of the </a:t>
            </a:r>
            <a:r>
              <a:rPr lang="en-US" altLang="zh-TW" b="1" dirty="0"/>
              <a:t>queues</a:t>
            </a:r>
            <a:r>
              <a:rPr lang="en-US" altLang="zh-TW" dirty="0"/>
              <a:t> and </a:t>
            </a:r>
            <a:r>
              <a:rPr lang="en-US" altLang="zh-TW" b="1" dirty="0"/>
              <a:t>stacks.</a:t>
            </a:r>
          </a:p>
          <a:p>
            <a:r>
              <a:rPr lang="en-US" altLang="zh-TW" dirty="0"/>
              <a:t>Choose a more suitable data structure for implementing </a:t>
            </a:r>
            <a:r>
              <a:rPr lang="en-US" altLang="zh-TW" b="1" dirty="0"/>
              <a:t>enemy position</a:t>
            </a:r>
            <a:r>
              <a:rPr lang="en-US" altLang="zh-TW" dirty="0"/>
              <a:t> and </a:t>
            </a:r>
            <a:r>
              <a:rPr lang="en-US" altLang="zh-TW" b="1" dirty="0"/>
              <a:t>special bullets shooting orders </a:t>
            </a:r>
            <a:r>
              <a:rPr lang="en-US" altLang="zh-TW" dirty="0"/>
              <a:t>depends on their characteristics.</a:t>
            </a:r>
          </a:p>
          <a:p>
            <a:pPr lvl="1"/>
            <a:endParaRPr lang="en-US" altLang="zh-TW" dirty="0"/>
          </a:p>
          <a:p>
            <a:pPr marL="0" indent="0">
              <a:buNone/>
            </a:pPr>
            <a:endParaRPr lang="en-US" altLang="zh-TW"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Tree>
    <p:extLst>
      <p:ext uri="{BB962C8B-B14F-4D97-AF65-F5344CB8AC3E}">
        <p14:creationId xmlns:p14="http://schemas.microsoft.com/office/powerpoint/2010/main" val="14085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Hint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8229600" cy="4351338"/>
          </a:xfrm>
        </p:spPr>
        <p:txBody>
          <a:bodyPr/>
          <a:lstStyle/>
          <a:p>
            <a:r>
              <a:rPr lang="en-US" altLang="zh-TW" dirty="0"/>
              <a:t>Conquer the problems one by one:</a:t>
            </a:r>
            <a:r>
              <a:rPr lang="zh-TW" altLang="en-US" dirty="0"/>
              <a:t>  </a:t>
            </a:r>
            <a:r>
              <a:rPr lang="en-US" altLang="zh-TW" dirty="0"/>
              <a:t>(sample workflow)</a:t>
            </a:r>
          </a:p>
          <a:p>
            <a:pPr marL="914400" lvl="1" indent="-457200">
              <a:buFont typeface="+mj-lt"/>
              <a:buAutoNum type="arabicPeriod"/>
            </a:pPr>
            <a:r>
              <a:rPr lang="en-US" altLang="zh-TW" dirty="0"/>
              <a:t>Make sure that your </a:t>
            </a:r>
            <a:r>
              <a:rPr lang="en-US" altLang="zh-TW" u="sng" dirty="0"/>
              <a:t>Stack and Queue </a:t>
            </a:r>
            <a:r>
              <a:rPr lang="en-US" altLang="zh-TW" dirty="0"/>
              <a:t>work properly.</a:t>
            </a:r>
          </a:p>
          <a:p>
            <a:pPr marL="914400" lvl="1" indent="-457200">
              <a:buFont typeface="+mj-lt"/>
              <a:buAutoNum type="arabicPeriod"/>
            </a:pPr>
            <a:r>
              <a:rPr lang="en-US" altLang="zh-TW" u="sng" dirty="0"/>
              <a:t>Load the enemies’ position &amp; types.</a:t>
            </a:r>
          </a:p>
          <a:p>
            <a:pPr marL="914400" lvl="1" indent="-457200">
              <a:buFont typeface="+mj-lt"/>
              <a:buAutoNum type="arabicPeriod"/>
            </a:pPr>
            <a:r>
              <a:rPr lang="en-US" altLang="zh-TW" dirty="0"/>
              <a:t>Implement the </a:t>
            </a:r>
            <a:r>
              <a:rPr lang="en-US" altLang="zh-TW" u="sng" dirty="0"/>
              <a:t>function ShowResult(int W).</a:t>
            </a:r>
          </a:p>
          <a:p>
            <a:pPr marL="914400" lvl="1" indent="-457200">
              <a:buFont typeface="+mj-lt"/>
              <a:buAutoNum type="arabicPeriod"/>
            </a:pPr>
            <a:r>
              <a:rPr lang="en-US" altLang="zh-TW" dirty="0"/>
              <a:t>Handling </a:t>
            </a:r>
            <a:r>
              <a:rPr lang="en-US" altLang="zh-TW" u="sng" dirty="0"/>
              <a:t>shooting normal bullets</a:t>
            </a:r>
            <a:r>
              <a:rPr lang="en-US" altLang="zh-TW" dirty="0"/>
              <a:t>. </a:t>
            </a:r>
          </a:p>
          <a:p>
            <a:pPr marL="914400" lvl="1" indent="-457200">
              <a:buFont typeface="+mj-lt"/>
              <a:buAutoNum type="arabicPeriod"/>
            </a:pPr>
            <a:r>
              <a:rPr lang="en-US" altLang="zh-TW" dirty="0"/>
              <a:t>Handling </a:t>
            </a:r>
            <a:r>
              <a:rPr lang="en-US" altLang="zh-TW" u="sng" dirty="0"/>
              <a:t>enemy effects</a:t>
            </a:r>
            <a:r>
              <a:rPr lang="en-US" altLang="zh-TW" dirty="0"/>
              <a:t>.</a:t>
            </a:r>
          </a:p>
          <a:p>
            <a:pPr marL="914400" lvl="1" indent="-457200">
              <a:buFont typeface="+mj-lt"/>
              <a:buAutoNum type="arabicPeriod"/>
            </a:pPr>
            <a:r>
              <a:rPr lang="en-US" altLang="zh-TW" dirty="0"/>
              <a:t>Handling </a:t>
            </a:r>
            <a:r>
              <a:rPr lang="en-US" altLang="zh-TW" u="sng" dirty="0"/>
              <a:t>special bullets effects</a:t>
            </a:r>
            <a:r>
              <a:rPr lang="en-US" altLang="zh-TW" dirty="0"/>
              <a:t>.</a:t>
            </a:r>
          </a:p>
          <a:p>
            <a:pPr marL="914400" lvl="1" indent="-457200">
              <a:buFont typeface="+mj-lt"/>
              <a:buAutoNum type="arabicPeriod"/>
            </a:pPr>
            <a:r>
              <a:rPr lang="en-US" altLang="zh-TW" dirty="0"/>
              <a:t>Handling </a:t>
            </a:r>
            <a:r>
              <a:rPr lang="en-US" altLang="zh-TW" u="sng" dirty="0"/>
              <a:t>front row queries</a:t>
            </a:r>
            <a:r>
              <a:rPr lang="en-US" altLang="zh-TW" dirty="0"/>
              <a:t>.</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
        <p:nvSpPr>
          <p:cNvPr id="2" name="文字方塊 1">
            <a:extLst>
              <a:ext uri="{FF2B5EF4-FFF2-40B4-BE49-F238E27FC236}">
                <a16:creationId xmlns:a16="http://schemas.microsoft.com/office/drawing/2014/main" id="{9E82089D-734E-4781-B1C1-123697AAB2BB}"/>
              </a:ext>
            </a:extLst>
          </p:cNvPr>
          <p:cNvSpPr txBox="1"/>
          <p:nvPr/>
        </p:nvSpPr>
        <p:spPr>
          <a:xfrm>
            <a:off x="7922756" y="3142932"/>
            <a:ext cx="2645010" cy="1477328"/>
          </a:xfrm>
          <a:prstGeom prst="rect">
            <a:avLst/>
          </a:prstGeom>
          <a:noFill/>
        </p:spPr>
        <p:txBody>
          <a:bodyPr wrap="square" rtlCol="0">
            <a:spAutoFit/>
          </a:bodyPr>
          <a:lstStyle/>
          <a:p>
            <a:r>
              <a:rPr lang="en-US" altLang="zh-TW" dirty="0">
                <a:solidFill>
                  <a:srgbClr val="C00000"/>
                </a:solidFill>
              </a:rPr>
              <a:t>Be careful about those empty slots. You might need to check them many times in an operation, depends on your design.</a:t>
            </a:r>
            <a:endParaRPr lang="zh-TW" altLang="en-US" dirty="0">
              <a:solidFill>
                <a:srgbClr val="C00000"/>
              </a:solidFill>
            </a:endParaRPr>
          </a:p>
        </p:txBody>
      </p:sp>
      <p:sp>
        <p:nvSpPr>
          <p:cNvPr id="3" name="右大括弧 2">
            <a:extLst>
              <a:ext uri="{FF2B5EF4-FFF2-40B4-BE49-F238E27FC236}">
                <a16:creationId xmlns:a16="http://schemas.microsoft.com/office/drawing/2014/main" id="{89FA1EDA-43F4-4C21-8057-AAEF6411B873}"/>
              </a:ext>
            </a:extLst>
          </p:cNvPr>
          <p:cNvSpPr/>
          <p:nvPr/>
        </p:nvSpPr>
        <p:spPr>
          <a:xfrm>
            <a:off x="7259968" y="2896622"/>
            <a:ext cx="546185" cy="196994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766434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Hint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8195336" cy="4667250"/>
          </a:xfrm>
        </p:spPr>
        <p:txBody>
          <a:bodyPr/>
          <a:lstStyle/>
          <a:p>
            <a:r>
              <a:rPr lang="en-US" altLang="zh-TW" dirty="0"/>
              <a:t>You are allowed to write addition functions and declare global variables if that helps you implementing the system or debugging.</a:t>
            </a:r>
          </a:p>
          <a:p>
            <a:endParaRPr lang="en-US" altLang="zh-TW" dirty="0"/>
          </a:p>
          <a:p>
            <a:endParaRPr lang="en-US" altLang="zh-TW" dirty="0"/>
          </a:p>
          <a:p>
            <a:endParaRPr lang="en-US" altLang="zh-TW"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Tree>
    <p:extLst>
      <p:ext uri="{BB962C8B-B14F-4D97-AF65-F5344CB8AC3E}">
        <p14:creationId xmlns:p14="http://schemas.microsoft.com/office/powerpoint/2010/main" val="964190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Hint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8195336" cy="4667250"/>
          </a:xfrm>
        </p:spPr>
        <p:txBody>
          <a:bodyPr/>
          <a:lstStyle/>
          <a:p>
            <a:r>
              <a:rPr lang="en-US" altLang="zh-TW" dirty="0"/>
              <a:t>You could refer the related resource provided on the course website if you got stuck. </a:t>
            </a:r>
            <a:r>
              <a:rPr lang="en-US" altLang="zh-TW" dirty="0">
                <a:hlinkClick r:id="rId3"/>
              </a:rPr>
              <a:t>http://www.cs.nthu.edu.tw/~yishin/courses/EECS2040/EECS2040-2022.html</a:t>
            </a:r>
            <a:endParaRPr lang="en-US" altLang="zh-TW" dirty="0"/>
          </a:p>
          <a:p>
            <a:r>
              <a:rPr lang="en-US" altLang="zh-TW" dirty="0"/>
              <a:t>Resource for C++ template syntax : </a:t>
            </a:r>
            <a:r>
              <a:rPr lang="en-US" altLang="zh-TW" dirty="0">
                <a:hlinkClick r:id="rId4"/>
              </a:rPr>
              <a:t>https://vinesmsuic.github.io/2020/01/12/c++-template/#class-templates</a:t>
            </a:r>
            <a:r>
              <a:rPr lang="en-US" altLang="zh-TW" dirty="0"/>
              <a:t> (Chinese)</a:t>
            </a:r>
            <a:br>
              <a:rPr lang="en-US" altLang="zh-TW" dirty="0"/>
            </a:br>
            <a:r>
              <a:rPr lang="en-US" altLang="zh-TW" dirty="0">
                <a:hlinkClick r:id="rId5"/>
              </a:rPr>
              <a:t>https://www.codeproject.com/Articles/257589/An-Idiots-Guide-to-Cplusplus-Templates-Part-1</a:t>
            </a:r>
            <a:r>
              <a:rPr lang="en-US" altLang="zh-TW" dirty="0"/>
              <a:t> (English)</a:t>
            </a:r>
          </a:p>
          <a:p>
            <a:endParaRPr lang="en-US" altLang="zh-TW"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Tree>
    <p:extLst>
      <p:ext uri="{BB962C8B-B14F-4D97-AF65-F5344CB8AC3E}">
        <p14:creationId xmlns:p14="http://schemas.microsoft.com/office/powerpoint/2010/main" val="168912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Summary</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199" y="1825625"/>
            <a:ext cx="9029957" cy="4351338"/>
          </a:xfrm>
        </p:spPr>
        <p:txBody>
          <a:bodyPr/>
          <a:lstStyle/>
          <a:p>
            <a:r>
              <a:rPr lang="en-US" altLang="zh-TW" dirty="0"/>
              <a:t>Deadline: </a:t>
            </a:r>
            <a:r>
              <a:rPr lang="en-US" altLang="zh-TW" dirty="0">
                <a:solidFill>
                  <a:srgbClr val="C00000"/>
                </a:solidFill>
              </a:rPr>
              <a:t>03/27 23:59</a:t>
            </a:r>
          </a:p>
          <a:p>
            <a:r>
              <a:rPr lang="en-US" altLang="zh-TW" dirty="0"/>
              <a:t>Quiz related to this homework will be held on </a:t>
            </a:r>
            <a:r>
              <a:rPr lang="en-US" altLang="zh-TW" dirty="0">
                <a:solidFill>
                  <a:srgbClr val="C00000"/>
                </a:solidFill>
              </a:rPr>
              <a:t>03/28 18:30.</a:t>
            </a:r>
          </a:p>
          <a:p>
            <a:r>
              <a:rPr lang="en-US" altLang="zh-TW" dirty="0"/>
              <a:t>Feel free to ask questions to our TAs if you don’t understand some part of the homework or have some trouble when doing the homework. But since we have limited time, </a:t>
            </a:r>
            <a:r>
              <a:rPr lang="en-US" altLang="zh-TW" dirty="0">
                <a:solidFill>
                  <a:srgbClr val="C00000"/>
                </a:solidFill>
              </a:rPr>
              <a:t>we won’t help you debugging.</a:t>
            </a:r>
          </a:p>
          <a:p>
            <a:r>
              <a:rPr lang="en-US" altLang="zh-TW" dirty="0">
                <a:solidFill>
                  <a:srgbClr val="C00000"/>
                </a:solidFill>
              </a:rPr>
              <a:t>No plagiarism </a:t>
            </a:r>
            <a:r>
              <a:rPr lang="en-US" altLang="zh-TW">
                <a:solidFill>
                  <a:srgbClr val="C00000"/>
                </a:solidFill>
              </a:rPr>
              <a:t>is allowed!</a:t>
            </a:r>
            <a:endParaRPr lang="en-US" altLang="zh-TW" dirty="0">
              <a:solidFill>
                <a:srgbClr val="C00000"/>
              </a:solidFill>
            </a:endParaRP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Tree>
    <p:extLst>
      <p:ext uri="{BB962C8B-B14F-4D97-AF65-F5344CB8AC3E}">
        <p14:creationId xmlns:p14="http://schemas.microsoft.com/office/powerpoint/2010/main" val="15983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First impression</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5801254" cy="4351338"/>
          </a:xfrm>
        </p:spPr>
        <p:txBody>
          <a:bodyPr/>
          <a:lstStyle/>
          <a:p>
            <a:r>
              <a:rPr lang="en-US" altLang="zh-TW" dirty="0"/>
              <a:t>Inspired by the classic arcade game </a:t>
            </a:r>
            <a:r>
              <a:rPr lang="en-US" altLang="zh-TW" b="1" dirty="0"/>
              <a:t>Space Invader</a:t>
            </a:r>
          </a:p>
          <a:p>
            <a:r>
              <a:rPr lang="en-US" altLang="zh-TW" dirty="0"/>
              <a:t>Simplified rules and the mechanics</a:t>
            </a:r>
          </a:p>
          <a:p>
            <a:r>
              <a:rPr lang="en-US" altLang="zh-TW" dirty="0"/>
              <a:t>Can be solved with </a:t>
            </a:r>
            <a:r>
              <a:rPr lang="en-US" altLang="zh-TW" dirty="0">
                <a:solidFill>
                  <a:srgbClr val="C00000"/>
                </a:solidFill>
              </a:rPr>
              <a:t>C/C++ basic</a:t>
            </a:r>
            <a:r>
              <a:rPr lang="en-US" altLang="zh-TW" dirty="0"/>
              <a:t>, </a:t>
            </a:r>
            <a:r>
              <a:rPr lang="en-US" altLang="zh-TW" dirty="0">
                <a:solidFill>
                  <a:srgbClr val="C00000"/>
                </a:solidFill>
              </a:rPr>
              <a:t>queues</a:t>
            </a:r>
            <a:r>
              <a:rPr lang="en-US" altLang="zh-TW" dirty="0"/>
              <a:t>, </a:t>
            </a:r>
            <a:r>
              <a:rPr lang="en-US" altLang="zh-TW" dirty="0">
                <a:solidFill>
                  <a:srgbClr val="C00000"/>
                </a:solidFill>
              </a:rPr>
              <a:t>stacks</a:t>
            </a:r>
            <a:r>
              <a:rPr lang="en-US" altLang="zh-TW" dirty="0"/>
              <a:t>.</a:t>
            </a:r>
          </a:p>
          <a:p>
            <a:endParaRPr lang="zh-TW" altLang="en-US" dirty="0"/>
          </a:p>
          <a:p>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3" name="圖片 2" descr="一張含有 文字, 電子用品 的圖片&#10;&#10;自動產生的描述">
            <a:extLst>
              <a:ext uri="{FF2B5EF4-FFF2-40B4-BE49-F238E27FC236}">
                <a16:creationId xmlns:a16="http://schemas.microsoft.com/office/drawing/2014/main" id="{41FA4A1D-4320-409B-A5B2-67328766B0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710" y="1731735"/>
            <a:ext cx="2970213" cy="3394529"/>
          </a:xfrm>
          <a:prstGeom prst="rect">
            <a:avLst/>
          </a:prstGeom>
        </p:spPr>
      </p:pic>
      <p:pic>
        <p:nvPicPr>
          <p:cNvPr id="17" name="圖片 16">
            <a:extLst>
              <a:ext uri="{FF2B5EF4-FFF2-40B4-BE49-F238E27FC236}">
                <a16:creationId xmlns:a16="http://schemas.microsoft.com/office/drawing/2014/main" id="{FDA9EE11-C3CD-4FFB-9AC3-1C58BBF9B4BF}"/>
              </a:ext>
            </a:extLst>
          </p:cNvPr>
          <p:cNvPicPr>
            <a:picLocks noChangeAspect="1"/>
          </p:cNvPicPr>
          <p:nvPr/>
        </p:nvPicPr>
        <p:blipFill rotWithShape="1">
          <a:blip r:embed="rId5"/>
          <a:srcRect r="2038"/>
          <a:stretch/>
        </p:blipFill>
        <p:spPr>
          <a:xfrm>
            <a:off x="7017710" y="1731735"/>
            <a:ext cx="2970213" cy="3394528"/>
          </a:xfrm>
          <a:prstGeom prst="rect">
            <a:avLst/>
          </a:prstGeom>
        </p:spPr>
      </p:pic>
    </p:spTree>
    <p:extLst>
      <p:ext uri="{BB962C8B-B14F-4D97-AF65-F5344CB8AC3E}">
        <p14:creationId xmlns:p14="http://schemas.microsoft.com/office/powerpoint/2010/main" val="323446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6" name="內容版面配置區 11" descr="一張含有 文字, 美工圖案 的圖片&#10;&#10;自動產生的描述">
            <a:extLst>
              <a:ext uri="{FF2B5EF4-FFF2-40B4-BE49-F238E27FC236}">
                <a16:creationId xmlns:a16="http://schemas.microsoft.com/office/drawing/2014/main" id="{90871200-20FB-4CF2-8DE5-1BD8EF7E13E8}"/>
              </a:ext>
            </a:extLst>
          </p:cNvPr>
          <p:cNvPicPr>
            <a:picLocks noChangeAspect="1"/>
          </p:cNvPicPr>
          <p:nvPr/>
        </p:nvPicPr>
        <p:blipFill>
          <a:blip r:embed="rId2">
            <a:alphaModFix amt="2000"/>
            <a:extLst>
              <a:ext uri="{28A0092B-C50C-407E-A947-70E740481C1C}">
                <a14:useLocalDpi xmlns:a14="http://schemas.microsoft.com/office/drawing/2010/main" val="0"/>
              </a:ext>
            </a:extLst>
          </a:blip>
          <a:stretch>
            <a:fillRect/>
          </a:stretch>
        </p:blipFill>
        <p:spPr>
          <a:xfrm>
            <a:off x="6943386" y="1553903"/>
            <a:ext cx="4831083" cy="3604142"/>
          </a:xfrm>
          <a:prstGeom prst="rect">
            <a:avLst/>
          </a:prstGeom>
        </p:spPr>
      </p:pic>
      <p:sp>
        <p:nvSpPr>
          <p:cNvPr id="22" name="菱形 21">
            <a:extLst>
              <a:ext uri="{FF2B5EF4-FFF2-40B4-BE49-F238E27FC236}">
                <a16:creationId xmlns:a16="http://schemas.microsoft.com/office/drawing/2014/main" id="{867283D2-B6A7-409C-A504-14CFDD50521A}"/>
              </a:ext>
            </a:extLst>
          </p:cNvPr>
          <p:cNvSpPr/>
          <p:nvPr/>
        </p:nvSpPr>
        <p:spPr>
          <a:xfrm>
            <a:off x="3734568" y="994542"/>
            <a:ext cx="4722864" cy="4722864"/>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a:xfrm>
            <a:off x="838200" y="2766218"/>
            <a:ext cx="10515600" cy="1325563"/>
          </a:xfrm>
        </p:spPr>
        <p:txBody>
          <a:bodyPr/>
          <a:lstStyle/>
          <a:p>
            <a:pPr algn="ctr"/>
            <a:r>
              <a:rPr lang="en-US" altLang="zh-TW" dirty="0"/>
              <a:t>Good Luck!</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altLang="zh-TW" sz="2000" dirty="0">
                <a:solidFill>
                  <a:schemeClr val="bg1"/>
                </a:solidFill>
              </a:rPr>
              <a:t>Data Structures EECS2040 - Homework 1</a:t>
            </a:r>
            <a:endParaRPr lang="zh-TW" altLang="en-US" sz="2000">
              <a:solidFill>
                <a:schemeClr val="bg1"/>
              </a:solidFill>
            </a:endParaRPr>
          </a:p>
        </p:txBody>
      </p:sp>
      <p:sp>
        <p:nvSpPr>
          <p:cNvPr id="25" name="菱形 24">
            <a:extLst>
              <a:ext uri="{FF2B5EF4-FFF2-40B4-BE49-F238E27FC236}">
                <a16:creationId xmlns:a16="http://schemas.microsoft.com/office/drawing/2014/main" id="{D9F4E524-8D57-4A8C-AF3A-97FEED43F7BC}"/>
              </a:ext>
            </a:extLst>
          </p:cNvPr>
          <p:cNvSpPr/>
          <p:nvPr/>
        </p:nvSpPr>
        <p:spPr>
          <a:xfrm>
            <a:off x="3327133" y="587107"/>
            <a:ext cx="5537734" cy="5537734"/>
          </a:xfrm>
          <a:prstGeom prst="diamon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7" name="內容版面配置區 11" descr="一張含有 文字, 美工圖案 的圖片&#10;&#10;自動產生的描述">
            <a:extLst>
              <a:ext uri="{FF2B5EF4-FFF2-40B4-BE49-F238E27FC236}">
                <a16:creationId xmlns:a16="http://schemas.microsoft.com/office/drawing/2014/main" id="{DCA3C4E5-856C-4E77-8478-72111EEABA9A}"/>
              </a:ext>
            </a:extLst>
          </p:cNvPr>
          <p:cNvPicPr>
            <a:picLocks noChangeAspect="1"/>
          </p:cNvPicPr>
          <p:nvPr/>
        </p:nvPicPr>
        <p:blipFill>
          <a:blip r:embed="rId2">
            <a:alphaModFix amt="2000"/>
            <a:extLst>
              <a:ext uri="{28A0092B-C50C-407E-A947-70E740481C1C}">
                <a14:useLocalDpi xmlns:a14="http://schemas.microsoft.com/office/drawing/2010/main" val="0"/>
              </a:ext>
            </a:extLst>
          </a:blip>
          <a:stretch>
            <a:fillRect/>
          </a:stretch>
        </p:blipFill>
        <p:spPr>
          <a:xfrm>
            <a:off x="348478" y="1706303"/>
            <a:ext cx="4831083" cy="3604142"/>
          </a:xfrm>
          <a:prstGeom prst="rect">
            <a:avLst/>
          </a:prstGeom>
        </p:spPr>
      </p:pic>
    </p:spTree>
    <p:extLst>
      <p:ext uri="{BB962C8B-B14F-4D97-AF65-F5344CB8AC3E}">
        <p14:creationId xmlns:p14="http://schemas.microsoft.com/office/powerpoint/2010/main" val="155330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Goal</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10515600" cy="4351338"/>
          </a:xfrm>
        </p:spPr>
        <p:txBody>
          <a:bodyPr/>
          <a:lstStyle/>
          <a:p>
            <a:r>
              <a:rPr lang="en-US" altLang="zh-TW" dirty="0"/>
              <a:t>Building wheels</a:t>
            </a:r>
          </a:p>
          <a:p>
            <a:pPr lvl="1"/>
            <a:r>
              <a:rPr lang="en-US" altLang="zh-TW" dirty="0"/>
              <a:t>Queue</a:t>
            </a:r>
          </a:p>
          <a:p>
            <a:pPr lvl="1"/>
            <a:r>
              <a:rPr lang="en-US" altLang="zh-TW" dirty="0"/>
              <a:t>Stack</a:t>
            </a:r>
          </a:p>
          <a:p>
            <a:r>
              <a:rPr lang="en-US" altLang="zh-TW" dirty="0"/>
              <a:t>Implement the game core</a:t>
            </a:r>
          </a:p>
          <a:p>
            <a:pPr lvl="1"/>
            <a:r>
              <a:rPr lang="en-US" altLang="zh-TW" dirty="0"/>
              <a:t>Monitoring enemy positions</a:t>
            </a:r>
          </a:p>
          <a:p>
            <a:pPr lvl="1"/>
            <a:r>
              <a:rPr lang="en-US" altLang="zh-TW" dirty="0"/>
              <a:t>Player commands (firing bullets &amp; querying enemy positions)</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Tree>
    <p:extLst>
      <p:ext uri="{BB962C8B-B14F-4D97-AF65-F5344CB8AC3E}">
        <p14:creationId xmlns:p14="http://schemas.microsoft.com/office/powerpoint/2010/main" val="327760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6" name="內容版面配置區 11" descr="一張含有 文字, 美工圖案 的圖片&#10;&#10;自動產生的描述">
            <a:extLst>
              <a:ext uri="{FF2B5EF4-FFF2-40B4-BE49-F238E27FC236}">
                <a16:creationId xmlns:a16="http://schemas.microsoft.com/office/drawing/2014/main" id="{90871200-20FB-4CF2-8DE5-1BD8EF7E13E8}"/>
              </a:ext>
            </a:extLst>
          </p:cNvPr>
          <p:cNvPicPr>
            <a:picLocks noChangeAspect="1"/>
          </p:cNvPicPr>
          <p:nvPr/>
        </p:nvPicPr>
        <p:blipFill>
          <a:blip r:embed="rId2">
            <a:alphaModFix amt="2000"/>
            <a:extLst>
              <a:ext uri="{28A0092B-C50C-407E-A947-70E740481C1C}">
                <a14:useLocalDpi xmlns:a14="http://schemas.microsoft.com/office/drawing/2010/main" val="0"/>
              </a:ext>
            </a:extLst>
          </a:blip>
          <a:stretch>
            <a:fillRect/>
          </a:stretch>
        </p:blipFill>
        <p:spPr>
          <a:xfrm>
            <a:off x="6943386" y="1553903"/>
            <a:ext cx="4831083" cy="3604142"/>
          </a:xfrm>
          <a:prstGeom prst="rect">
            <a:avLst/>
          </a:prstGeom>
        </p:spPr>
      </p:pic>
      <p:sp>
        <p:nvSpPr>
          <p:cNvPr id="22" name="菱形 21">
            <a:extLst>
              <a:ext uri="{FF2B5EF4-FFF2-40B4-BE49-F238E27FC236}">
                <a16:creationId xmlns:a16="http://schemas.microsoft.com/office/drawing/2014/main" id="{867283D2-B6A7-409C-A504-14CFDD50521A}"/>
              </a:ext>
            </a:extLst>
          </p:cNvPr>
          <p:cNvSpPr/>
          <p:nvPr/>
        </p:nvSpPr>
        <p:spPr>
          <a:xfrm>
            <a:off x="3734568" y="994542"/>
            <a:ext cx="4722864" cy="4722864"/>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a:xfrm>
            <a:off x="838200" y="2766218"/>
            <a:ext cx="10515600" cy="1325563"/>
          </a:xfrm>
        </p:spPr>
        <p:txBody>
          <a:bodyPr/>
          <a:lstStyle/>
          <a:p>
            <a:pPr algn="ctr"/>
            <a:r>
              <a:rPr lang="en-US" altLang="zh-TW" dirty="0"/>
              <a:t>Details</a:t>
            </a: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altLang="zh-TW" sz="2000" dirty="0">
                <a:solidFill>
                  <a:schemeClr val="bg1"/>
                </a:solidFill>
              </a:rPr>
              <a:t>Data Structures EECS2040 - Homework 1</a:t>
            </a:r>
            <a:endParaRPr lang="zh-TW" altLang="en-US" sz="2000">
              <a:solidFill>
                <a:schemeClr val="bg1"/>
              </a:solidFill>
            </a:endParaRPr>
          </a:p>
        </p:txBody>
      </p:sp>
      <p:sp>
        <p:nvSpPr>
          <p:cNvPr id="25" name="菱形 24">
            <a:extLst>
              <a:ext uri="{FF2B5EF4-FFF2-40B4-BE49-F238E27FC236}">
                <a16:creationId xmlns:a16="http://schemas.microsoft.com/office/drawing/2014/main" id="{D9F4E524-8D57-4A8C-AF3A-97FEED43F7BC}"/>
              </a:ext>
            </a:extLst>
          </p:cNvPr>
          <p:cNvSpPr/>
          <p:nvPr/>
        </p:nvSpPr>
        <p:spPr>
          <a:xfrm>
            <a:off x="3327133" y="587107"/>
            <a:ext cx="5537734" cy="5537734"/>
          </a:xfrm>
          <a:prstGeom prst="diamon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7" name="內容版面配置區 11" descr="一張含有 文字, 美工圖案 的圖片&#10;&#10;自動產生的描述">
            <a:extLst>
              <a:ext uri="{FF2B5EF4-FFF2-40B4-BE49-F238E27FC236}">
                <a16:creationId xmlns:a16="http://schemas.microsoft.com/office/drawing/2014/main" id="{DCA3C4E5-856C-4E77-8478-72111EEABA9A}"/>
              </a:ext>
            </a:extLst>
          </p:cNvPr>
          <p:cNvPicPr>
            <a:picLocks noChangeAspect="1"/>
          </p:cNvPicPr>
          <p:nvPr/>
        </p:nvPicPr>
        <p:blipFill>
          <a:blip r:embed="rId2">
            <a:alphaModFix amt="2000"/>
            <a:extLst>
              <a:ext uri="{28A0092B-C50C-407E-A947-70E740481C1C}">
                <a14:useLocalDpi xmlns:a14="http://schemas.microsoft.com/office/drawing/2010/main" val="0"/>
              </a:ext>
            </a:extLst>
          </a:blip>
          <a:stretch>
            <a:fillRect/>
          </a:stretch>
        </p:blipFill>
        <p:spPr>
          <a:xfrm>
            <a:off x="348478" y="1706303"/>
            <a:ext cx="4831083" cy="3604142"/>
          </a:xfrm>
          <a:prstGeom prst="rect">
            <a:avLst/>
          </a:prstGeom>
        </p:spPr>
      </p:pic>
    </p:spTree>
    <p:extLst>
      <p:ext uri="{BB962C8B-B14F-4D97-AF65-F5344CB8AC3E}">
        <p14:creationId xmlns:p14="http://schemas.microsoft.com/office/powerpoint/2010/main" val="157181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Stage</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
        <p:nvSpPr>
          <p:cNvPr id="10" name="內容版面配置區 9">
            <a:extLst>
              <a:ext uri="{FF2B5EF4-FFF2-40B4-BE49-F238E27FC236}">
                <a16:creationId xmlns:a16="http://schemas.microsoft.com/office/drawing/2014/main" id="{B51E44B5-2BDF-42C6-9FBD-3BDCC3EA00B1}"/>
              </a:ext>
            </a:extLst>
          </p:cNvPr>
          <p:cNvSpPr>
            <a:spLocks noGrp="1"/>
          </p:cNvSpPr>
          <p:nvPr>
            <p:ph sz="half" idx="1"/>
          </p:nvPr>
        </p:nvSpPr>
        <p:spPr>
          <a:xfrm>
            <a:off x="838200" y="1679576"/>
            <a:ext cx="4578350" cy="1400174"/>
          </a:xfrm>
        </p:spPr>
        <p:txBody>
          <a:bodyPr/>
          <a:lstStyle/>
          <a:p>
            <a:r>
              <a:rPr lang="en-US" altLang="zh-TW" dirty="0"/>
              <a:t>Enemies are placed in a grid.</a:t>
            </a:r>
          </a:p>
          <a:p>
            <a:r>
              <a:rPr lang="en-US" altLang="zh-TW" dirty="0"/>
              <a:t>The numbers represent the enemy types. (1 to 5)</a:t>
            </a:r>
          </a:p>
          <a:p>
            <a:endParaRPr lang="en-US" altLang="zh-TW" dirty="0"/>
          </a:p>
        </p:txBody>
      </p:sp>
      <p:sp>
        <p:nvSpPr>
          <p:cNvPr id="14" name="內容版面配置區 9">
            <a:extLst>
              <a:ext uri="{FF2B5EF4-FFF2-40B4-BE49-F238E27FC236}">
                <a16:creationId xmlns:a16="http://schemas.microsoft.com/office/drawing/2014/main" id="{1450BCDE-BDD8-4C76-B3D4-35A011BBFA0F}"/>
              </a:ext>
            </a:extLst>
          </p:cNvPr>
          <p:cNvSpPr txBox="1">
            <a:spLocks/>
          </p:cNvSpPr>
          <p:nvPr/>
        </p:nvSpPr>
        <p:spPr>
          <a:xfrm>
            <a:off x="838200" y="3282950"/>
            <a:ext cx="4578350" cy="341645"/>
          </a:xfrm>
          <a:prstGeom prst="rect">
            <a:avLst/>
          </a:prstGeom>
          <a:solidFill>
            <a:schemeClr val="tx1">
              <a:lumMod val="75000"/>
              <a:lumOff val="2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sz="1400" dirty="0">
                <a:solidFill>
                  <a:schemeClr val="bg1"/>
                </a:solidFill>
              </a:rPr>
              <a:t>Enemy positions and types will be specified in the input</a:t>
            </a:r>
          </a:p>
        </p:txBody>
      </p:sp>
      <p:sp>
        <p:nvSpPr>
          <p:cNvPr id="15" name="內容版面配置區 9">
            <a:extLst>
              <a:ext uri="{FF2B5EF4-FFF2-40B4-BE49-F238E27FC236}">
                <a16:creationId xmlns:a16="http://schemas.microsoft.com/office/drawing/2014/main" id="{97ACA3D0-07AF-4A82-8555-0E0CB70316D6}"/>
              </a:ext>
            </a:extLst>
          </p:cNvPr>
          <p:cNvSpPr txBox="1">
            <a:spLocks/>
          </p:cNvSpPr>
          <p:nvPr/>
        </p:nvSpPr>
        <p:spPr>
          <a:xfrm>
            <a:off x="838200" y="3947345"/>
            <a:ext cx="457835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400" dirty="0"/>
              <a:t>Player fires from the bottom</a:t>
            </a:r>
          </a:p>
          <a:p>
            <a:r>
              <a:rPr lang="en-US" altLang="zh-TW" sz="2400" dirty="0"/>
              <a:t>Columns index starts from 0</a:t>
            </a:r>
          </a:p>
          <a:p>
            <a:r>
              <a:rPr lang="en-US" altLang="zh-TW" sz="2400" dirty="0"/>
              <a:t>Levels index starts from 1</a:t>
            </a:r>
          </a:p>
        </p:txBody>
      </p:sp>
      <p:pic>
        <p:nvPicPr>
          <p:cNvPr id="17" name="圖片 16">
            <a:extLst>
              <a:ext uri="{FF2B5EF4-FFF2-40B4-BE49-F238E27FC236}">
                <a16:creationId xmlns:a16="http://schemas.microsoft.com/office/drawing/2014/main" id="{3DF639E7-CE0E-4AF5-9A85-7380B47E56D8}"/>
              </a:ext>
            </a:extLst>
          </p:cNvPr>
          <p:cNvPicPr>
            <a:picLocks noChangeAspect="1"/>
          </p:cNvPicPr>
          <p:nvPr/>
        </p:nvPicPr>
        <p:blipFill>
          <a:blip r:embed="rId4"/>
          <a:stretch>
            <a:fillRect/>
          </a:stretch>
        </p:blipFill>
        <p:spPr>
          <a:xfrm>
            <a:off x="5587373" y="1575715"/>
            <a:ext cx="4781550" cy="3947999"/>
          </a:xfrm>
          <a:prstGeom prst="rect">
            <a:avLst/>
          </a:prstGeom>
        </p:spPr>
      </p:pic>
    </p:spTree>
    <p:extLst>
      <p:ext uri="{BB962C8B-B14F-4D97-AF65-F5344CB8AC3E}">
        <p14:creationId xmlns:p14="http://schemas.microsoft.com/office/powerpoint/2010/main" val="120224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Bullet types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38200" y="1825625"/>
            <a:ext cx="5858933" cy="4351338"/>
          </a:xfrm>
        </p:spPr>
        <p:txBody>
          <a:bodyPr/>
          <a:lstStyle/>
          <a:p>
            <a:pPr marL="514350" indent="-514350">
              <a:buFont typeface="+mj-lt"/>
              <a:buAutoNum type="arabicPeriod"/>
            </a:pPr>
            <a:r>
              <a:rPr lang="en-US" altLang="zh-TW" dirty="0"/>
              <a:t>Normal Bullets</a:t>
            </a:r>
          </a:p>
          <a:p>
            <a:pPr marL="514350" indent="-514350">
              <a:buFont typeface="+mj-lt"/>
              <a:buAutoNum type="arabicPeriod"/>
            </a:pPr>
            <a:r>
              <a:rPr lang="en-US" altLang="zh-TW" dirty="0"/>
              <a:t>Shotgun Shells, noted as </a:t>
            </a:r>
            <a:r>
              <a:rPr lang="en-US" altLang="zh-TW" b="1" dirty="0"/>
              <a:t>&lt;SG&gt;</a:t>
            </a:r>
          </a:p>
          <a:p>
            <a:pPr marL="514350" indent="-514350">
              <a:buFont typeface="+mj-lt"/>
              <a:buAutoNum type="arabicPeriod"/>
            </a:pPr>
            <a:r>
              <a:rPr lang="en-US" altLang="zh-TW" dirty="0"/>
              <a:t>Penetration bullets, noted as </a:t>
            </a:r>
            <a:r>
              <a:rPr lang="en-US" altLang="zh-TW" b="1" dirty="0"/>
              <a:t>&lt;P&gt;</a:t>
            </a:r>
            <a:endParaRPr lang="en-US" altLang="zh-TW" dirty="0"/>
          </a:p>
          <a:p>
            <a:pPr marL="514350" indent="-514350">
              <a:buFont typeface="+mj-lt"/>
              <a:buAutoNum type="arabicPeriod"/>
            </a:pPr>
            <a:r>
              <a:rPr lang="en-US" altLang="zh-TW" dirty="0"/>
              <a:t>Super Bullets, noted as </a:t>
            </a:r>
            <a:r>
              <a:rPr lang="en-US" altLang="zh-TW" b="1" dirty="0"/>
              <a:t>&lt;SB&gt;</a:t>
            </a:r>
            <a:endParaRPr lang="en-US" altLang="zh-TW" dirty="0"/>
          </a:p>
          <a:p>
            <a:pPr lvl="1"/>
            <a:endParaRPr lang="zh-TW" altLang="en-US" dirty="0">
              <a:solidFill>
                <a:srgbClr val="C00000"/>
              </a:solidFill>
            </a:endParaRPr>
          </a:p>
          <a:p>
            <a:pPr lvl="1"/>
            <a:endParaRPr lang="zh-TW" altLang="en-US" dirty="0">
              <a:solidFill>
                <a:srgbClr val="C00000"/>
              </a:solidFill>
            </a:endParaRPr>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sp>
        <p:nvSpPr>
          <p:cNvPr id="2" name="文字方塊 1">
            <a:extLst>
              <a:ext uri="{FF2B5EF4-FFF2-40B4-BE49-F238E27FC236}">
                <a16:creationId xmlns:a16="http://schemas.microsoft.com/office/drawing/2014/main" id="{8597D859-23C0-4926-AD48-7960A0778BB7}"/>
              </a:ext>
            </a:extLst>
          </p:cNvPr>
          <p:cNvSpPr txBox="1"/>
          <p:nvPr/>
        </p:nvSpPr>
        <p:spPr>
          <a:xfrm>
            <a:off x="7579740" y="2570133"/>
            <a:ext cx="3697860" cy="954107"/>
          </a:xfrm>
          <a:prstGeom prst="rect">
            <a:avLst/>
          </a:prstGeom>
          <a:noFill/>
        </p:spPr>
        <p:txBody>
          <a:bodyPr wrap="square" rtlCol="0">
            <a:spAutoFit/>
          </a:bodyPr>
          <a:lstStyle/>
          <a:p>
            <a:r>
              <a:rPr lang="en-US" altLang="zh-TW" sz="2800" dirty="0">
                <a:solidFill>
                  <a:srgbClr val="C00000"/>
                </a:solidFill>
              </a:rPr>
              <a:t>These are referred as special bullets</a:t>
            </a:r>
            <a:endParaRPr lang="zh-TW" altLang="en-US" sz="2800" dirty="0">
              <a:solidFill>
                <a:srgbClr val="C00000"/>
              </a:solidFill>
            </a:endParaRPr>
          </a:p>
        </p:txBody>
      </p:sp>
      <p:sp>
        <p:nvSpPr>
          <p:cNvPr id="3" name="右大括弧 2">
            <a:extLst>
              <a:ext uri="{FF2B5EF4-FFF2-40B4-BE49-F238E27FC236}">
                <a16:creationId xmlns:a16="http://schemas.microsoft.com/office/drawing/2014/main" id="{4D9C5CD0-7BAB-46AF-9362-7CC198A30CC5}"/>
              </a:ext>
            </a:extLst>
          </p:cNvPr>
          <p:cNvSpPr/>
          <p:nvPr/>
        </p:nvSpPr>
        <p:spPr>
          <a:xfrm>
            <a:off x="6434667" y="2480733"/>
            <a:ext cx="728133" cy="121073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958088D1-B14E-4789-BF6E-4044C19EECBE}"/>
              </a:ext>
            </a:extLst>
          </p:cNvPr>
          <p:cNvSpPr txBox="1"/>
          <p:nvPr/>
        </p:nvSpPr>
        <p:spPr>
          <a:xfrm>
            <a:off x="838201" y="4570912"/>
            <a:ext cx="6553200" cy="954107"/>
          </a:xfrm>
          <a:prstGeom prst="rect">
            <a:avLst/>
          </a:prstGeom>
          <a:noFill/>
        </p:spPr>
        <p:txBody>
          <a:bodyPr wrap="square" rtlCol="0">
            <a:spAutoFit/>
          </a:bodyPr>
          <a:lstStyle/>
          <a:p>
            <a:r>
              <a:rPr lang="en-US" altLang="zh-TW" sz="2800" dirty="0"/>
              <a:t>The special bullets need to earned and will be fired in the order </a:t>
            </a:r>
            <a:r>
              <a:rPr lang="en-US" altLang="zh-TW" sz="2800" dirty="0">
                <a:solidFill>
                  <a:srgbClr val="C00000"/>
                </a:solidFill>
              </a:rPr>
              <a:t>as they are collected.</a:t>
            </a:r>
            <a:endParaRPr lang="zh-TW" altLang="en-US" sz="2800" dirty="0">
              <a:solidFill>
                <a:srgbClr val="C00000"/>
              </a:solidFill>
            </a:endParaRPr>
          </a:p>
        </p:txBody>
      </p:sp>
    </p:spTree>
    <p:extLst>
      <p:ext uri="{BB962C8B-B14F-4D97-AF65-F5344CB8AC3E}">
        <p14:creationId xmlns:p14="http://schemas.microsoft.com/office/powerpoint/2010/main" val="283111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Bullet types - Normal bullets</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525933" y="1825625"/>
            <a:ext cx="3479801" cy="4351338"/>
          </a:xfrm>
        </p:spPr>
        <p:txBody>
          <a:bodyPr/>
          <a:lstStyle/>
          <a:p>
            <a:r>
              <a:rPr lang="en-US" altLang="zh-TW" dirty="0"/>
              <a:t>Kills one enemy at a time</a:t>
            </a:r>
          </a:p>
          <a:p>
            <a:r>
              <a:rPr lang="en-US" altLang="zh-TW" dirty="0"/>
              <a:t>No special effects.</a:t>
            </a:r>
          </a:p>
          <a:p>
            <a:r>
              <a:rPr lang="en-US" altLang="zh-TW" dirty="0"/>
              <a:t>Infinite ammo</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13" name="圖片 12">
            <a:extLst>
              <a:ext uri="{FF2B5EF4-FFF2-40B4-BE49-F238E27FC236}">
                <a16:creationId xmlns:a16="http://schemas.microsoft.com/office/drawing/2014/main" id="{3D3A2315-B427-42D0-97D5-3999D755EC17}"/>
              </a:ext>
            </a:extLst>
          </p:cNvPr>
          <p:cNvPicPr>
            <a:picLocks noChangeAspect="1"/>
          </p:cNvPicPr>
          <p:nvPr/>
        </p:nvPicPr>
        <p:blipFill rotWithShape="1">
          <a:blip r:embed="rId3"/>
          <a:srcRect l="2654"/>
          <a:stretch/>
        </p:blipFill>
        <p:spPr>
          <a:xfrm>
            <a:off x="465125" y="1825625"/>
            <a:ext cx="8033039" cy="3729694"/>
          </a:xfrm>
          <a:prstGeom prst="rect">
            <a:avLst/>
          </a:prstGeom>
        </p:spPr>
      </p:pic>
    </p:spTree>
    <p:extLst>
      <p:ext uri="{BB962C8B-B14F-4D97-AF65-F5344CB8AC3E}">
        <p14:creationId xmlns:p14="http://schemas.microsoft.com/office/powerpoint/2010/main" val="393894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12" name="內容版面配置區 11" descr="一張含有 文字, 美工圖案 的圖片&#10;&#10;自動產生的描述">
            <a:extLst>
              <a:ext uri="{FF2B5EF4-FFF2-40B4-BE49-F238E27FC236}">
                <a16:creationId xmlns:a16="http://schemas.microsoft.com/office/drawing/2014/main" id="{61052EB6-5E2B-4CD6-83EB-0C10FDD63E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73673" y="5408740"/>
            <a:ext cx="1453202" cy="1084135"/>
          </a:xfrm>
        </p:spPr>
      </p:pic>
      <p:sp>
        <p:nvSpPr>
          <p:cNvPr id="8" name="標題 7">
            <a:extLst>
              <a:ext uri="{FF2B5EF4-FFF2-40B4-BE49-F238E27FC236}">
                <a16:creationId xmlns:a16="http://schemas.microsoft.com/office/drawing/2014/main" id="{A2127024-5546-4B55-B628-0BC91510D9AD}"/>
              </a:ext>
            </a:extLst>
          </p:cNvPr>
          <p:cNvSpPr>
            <a:spLocks noGrp="1"/>
          </p:cNvSpPr>
          <p:nvPr>
            <p:ph type="title"/>
          </p:nvPr>
        </p:nvSpPr>
        <p:spPr/>
        <p:txBody>
          <a:bodyPr/>
          <a:lstStyle/>
          <a:p>
            <a:r>
              <a:rPr lang="en-US" altLang="zh-TW" dirty="0"/>
              <a:t>Bullet types - Shotgun Shells </a:t>
            </a:r>
            <a:r>
              <a:rPr lang="en-US" altLang="zh-TW" b="1" dirty="0"/>
              <a:t>&lt;SG&gt;</a:t>
            </a:r>
            <a:endParaRPr lang="zh-TW" altLang="en-US" dirty="0"/>
          </a:p>
        </p:txBody>
      </p:sp>
      <p:sp>
        <p:nvSpPr>
          <p:cNvPr id="9" name="內容版面配置區 8">
            <a:extLst>
              <a:ext uri="{FF2B5EF4-FFF2-40B4-BE49-F238E27FC236}">
                <a16:creationId xmlns:a16="http://schemas.microsoft.com/office/drawing/2014/main" id="{3F2D04CB-FA6C-468A-B3EB-E4E89EADF731}"/>
              </a:ext>
            </a:extLst>
          </p:cNvPr>
          <p:cNvSpPr>
            <a:spLocks noGrp="1"/>
          </p:cNvSpPr>
          <p:nvPr>
            <p:ph sz="half" idx="1"/>
          </p:nvPr>
        </p:nvSpPr>
        <p:spPr>
          <a:xfrm>
            <a:off x="8525933" y="1825625"/>
            <a:ext cx="3479801" cy="4351338"/>
          </a:xfrm>
        </p:spPr>
        <p:txBody>
          <a:bodyPr/>
          <a:lstStyle/>
          <a:p>
            <a:r>
              <a:rPr lang="en-US" altLang="zh-TW" dirty="0"/>
              <a:t>Kills 5 enemies at a time</a:t>
            </a:r>
          </a:p>
          <a:p>
            <a:r>
              <a:rPr lang="en-US" altLang="zh-TW" dirty="0"/>
              <a:t>Equals shooting 5 normal bullets to 5 different columns.</a:t>
            </a:r>
          </a:p>
          <a:p>
            <a:r>
              <a:rPr lang="en-US" altLang="zh-TW" dirty="0"/>
              <a:t>(Aiming at col. </a:t>
            </a:r>
            <a:r>
              <a:rPr lang="en-US" altLang="zh-TW" b="1" i="1" dirty="0"/>
              <a:t>X</a:t>
            </a:r>
            <a:r>
              <a:rPr lang="en-US" altLang="zh-TW" dirty="0"/>
              <a:t>, will end up hitting the col. </a:t>
            </a:r>
            <a:r>
              <a:rPr lang="en-US" altLang="zh-TW" b="1" i="1" dirty="0"/>
              <a:t>X</a:t>
            </a:r>
            <a:r>
              <a:rPr lang="en-US" altLang="zh-TW" dirty="0"/>
              <a:t>-2 ~</a:t>
            </a:r>
            <a:r>
              <a:rPr lang="en-US" altLang="zh-TW" b="1" i="1" dirty="0"/>
              <a:t> X</a:t>
            </a:r>
            <a:r>
              <a:rPr lang="en-US" altLang="zh-TW" dirty="0"/>
              <a:t>+2)</a:t>
            </a:r>
            <a:endParaRPr lang="zh-TW" altLang="en-US" dirty="0"/>
          </a:p>
        </p:txBody>
      </p:sp>
      <p:sp>
        <p:nvSpPr>
          <p:cNvPr id="5" name="標題 1">
            <a:extLst>
              <a:ext uri="{FF2B5EF4-FFF2-40B4-BE49-F238E27FC236}">
                <a16:creationId xmlns:a16="http://schemas.microsoft.com/office/drawing/2014/main" id="{DADD13CF-8C45-4D47-8239-87A3ED0DE511}"/>
              </a:ext>
            </a:extLst>
          </p:cNvPr>
          <p:cNvSpPr txBox="1">
            <a:spLocks/>
          </p:cNvSpPr>
          <p:nvPr/>
        </p:nvSpPr>
        <p:spPr>
          <a:xfrm>
            <a:off x="2582333" y="6311900"/>
            <a:ext cx="7027334" cy="4791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000" dirty="0">
                <a:solidFill>
                  <a:schemeClr val="bg1"/>
                </a:solidFill>
              </a:rPr>
              <a:t>Data Structures EECS2040 - Homework 1</a:t>
            </a:r>
            <a:endParaRPr lang="zh-TW" altLang="en-US" sz="2000" dirty="0">
              <a:solidFill>
                <a:schemeClr val="bg1"/>
              </a:solidFill>
            </a:endParaRPr>
          </a:p>
        </p:txBody>
      </p:sp>
      <p:pic>
        <p:nvPicPr>
          <p:cNvPr id="11" name="圖片 10">
            <a:extLst>
              <a:ext uri="{FF2B5EF4-FFF2-40B4-BE49-F238E27FC236}">
                <a16:creationId xmlns:a16="http://schemas.microsoft.com/office/drawing/2014/main" id="{FF37B53F-073A-4CB1-9DDD-319D388CB8A7}"/>
              </a:ext>
            </a:extLst>
          </p:cNvPr>
          <p:cNvPicPr>
            <a:picLocks noChangeAspect="1"/>
          </p:cNvPicPr>
          <p:nvPr/>
        </p:nvPicPr>
        <p:blipFill>
          <a:blip r:embed="rId3"/>
          <a:stretch>
            <a:fillRect/>
          </a:stretch>
        </p:blipFill>
        <p:spPr>
          <a:xfrm>
            <a:off x="571308" y="1825625"/>
            <a:ext cx="7868472" cy="3517986"/>
          </a:xfrm>
          <a:prstGeom prst="rect">
            <a:avLst/>
          </a:prstGeom>
        </p:spPr>
      </p:pic>
    </p:spTree>
    <p:extLst>
      <p:ext uri="{BB962C8B-B14F-4D97-AF65-F5344CB8AC3E}">
        <p14:creationId xmlns:p14="http://schemas.microsoft.com/office/powerpoint/2010/main" val="310103784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1386</Words>
  <Application>Microsoft Office PowerPoint</Application>
  <PresentationFormat>寬螢幕</PresentationFormat>
  <Paragraphs>165</Paragraphs>
  <Slides>30</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30</vt:i4>
      </vt:variant>
    </vt:vector>
  </HeadingPairs>
  <TitlesOfParts>
    <vt:vector size="35" baseType="lpstr">
      <vt:lpstr>Helvetica Neue</vt:lpstr>
      <vt:lpstr>Arial</vt:lpstr>
      <vt:lpstr>Calibri</vt:lpstr>
      <vt:lpstr>Calibri Light</vt:lpstr>
      <vt:lpstr>Office 佈景主題</vt:lpstr>
      <vt:lpstr>HW1 Stack Invader</vt:lpstr>
      <vt:lpstr>Brief</vt:lpstr>
      <vt:lpstr>First impression</vt:lpstr>
      <vt:lpstr>Goal</vt:lpstr>
      <vt:lpstr>Details</vt:lpstr>
      <vt:lpstr>Stage</vt:lpstr>
      <vt:lpstr>Bullet types</vt:lpstr>
      <vt:lpstr>Bullet types - Normal bullets</vt:lpstr>
      <vt:lpstr>Bullet types - Shotgun Shells &lt;SG&gt;</vt:lpstr>
      <vt:lpstr>Bullet types - Penetration bullets &lt;P&gt;</vt:lpstr>
      <vt:lpstr>Bullet types - Super bullets &lt;SB&gt;</vt:lpstr>
      <vt:lpstr>Enemies</vt:lpstr>
      <vt:lpstr>Example of Enemy #5 </vt:lpstr>
      <vt:lpstr>Player commands</vt:lpstr>
      <vt:lpstr>INPUT</vt:lpstr>
      <vt:lpstr>OUTPUT</vt:lpstr>
      <vt:lpstr>How to Start</vt:lpstr>
      <vt:lpstr>How to start (Using IDE Code::blocks)</vt:lpstr>
      <vt:lpstr>How to start (Using IDE Code::blocks)</vt:lpstr>
      <vt:lpstr>How to start (Using IDE Code::blocks)</vt:lpstr>
      <vt:lpstr>How to start (Using IDE Code::blocks)</vt:lpstr>
      <vt:lpstr>How to start (Using IDE Code::blocks)</vt:lpstr>
      <vt:lpstr>Understand the code</vt:lpstr>
      <vt:lpstr>Understand the code</vt:lpstr>
      <vt:lpstr>Hint</vt:lpstr>
      <vt:lpstr>Hint</vt:lpstr>
      <vt:lpstr>Hint</vt:lpstr>
      <vt:lpstr>Hint</vt:lpstr>
      <vt:lpstr>Summary</vt:lpstr>
      <vt:lpstr>Good Luck!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 Space Invader</dc:title>
  <dc:creator>廖梓耕</dc:creator>
  <cp:lastModifiedBy>廖梓耕</cp:lastModifiedBy>
  <cp:revision>43</cp:revision>
  <dcterms:created xsi:type="dcterms:W3CDTF">2022-03-13T08:36:34Z</dcterms:created>
  <dcterms:modified xsi:type="dcterms:W3CDTF">2022-03-15T07:38:08Z</dcterms:modified>
</cp:coreProperties>
</file>