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65" r:id="rId4"/>
    <p:sldId id="257" r:id="rId5"/>
    <p:sldId id="258" r:id="rId6"/>
    <p:sldId id="259" r:id="rId7"/>
    <p:sldId id="260" r:id="rId8"/>
    <p:sldId id="261" r:id="rId9"/>
    <p:sldId id="262" r:id="rId10"/>
    <p:sldId id="274" r:id="rId11"/>
    <p:sldId id="264" r:id="rId12"/>
    <p:sldId id="263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062" y="60"/>
      </p:cViewPr>
      <p:guideLst>
        <p:guide orient="horz" pos="2125"/>
        <p:guide pos="286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9225" name="图片 14" descr="封面 移到中间一点 16；9.jpg"/>
          <p:cNvPicPr>
            <a:picLocks noChangeAspect="1"/>
          </p:cNvPicPr>
          <p:nvPr/>
        </p:nvPicPr>
        <p:blipFill>
          <a:blip r:embed="rId2"/>
          <a:srcRect l="8582" t="845" r="11943" b="2286"/>
          <a:stretch>
            <a:fillRect/>
          </a:stretch>
        </p:blipFill>
        <p:spPr>
          <a:xfrm>
            <a:off x="-11112" y="-1587"/>
            <a:ext cx="9155112" cy="6859587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9220" name="Text Placeholder 2"/>
          <p:cNvSpPr>
            <a:spLocks noGrp="1"/>
          </p:cNvSpPr>
          <p:nvPr>
            <p:ph type="subTitle" idx="1"/>
          </p:nvPr>
        </p:nvSpPr>
        <p:spPr>
          <a:xfrm>
            <a:off x="2847975" y="4217988"/>
            <a:ext cx="6007100" cy="582612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lstStyle>
            <a:lvl1pPr marL="0" lvl="0" indent="0" algn="ctr">
              <a:buNone/>
              <a:defRPr sz="2000" kern="1200">
                <a:solidFill>
                  <a:srgbClr val="6D6D6D"/>
                </a:solidFill>
              </a:defRPr>
            </a:lvl1pPr>
            <a:lvl2pPr marL="0" lvl="1" indent="0" algn="ctr">
              <a:buNone/>
              <a:defRPr sz="2000" kern="1200">
                <a:solidFill>
                  <a:srgbClr val="6D6D6D"/>
                </a:solidFill>
              </a:defRPr>
            </a:lvl2pPr>
            <a:lvl3pPr marL="288925" lvl="2" indent="-288925" algn="ctr">
              <a:buNone/>
              <a:defRPr sz="2000" kern="1200">
                <a:solidFill>
                  <a:srgbClr val="6D6D6D"/>
                </a:solidFill>
              </a:defRPr>
            </a:lvl3pPr>
            <a:lvl4pPr marL="433705" lvl="3" indent="-433705" algn="ctr">
              <a:buNone/>
              <a:defRPr sz="2000" kern="1200">
                <a:solidFill>
                  <a:srgbClr val="6D6D6D"/>
                </a:solidFill>
              </a:defRPr>
            </a:lvl4pPr>
            <a:lvl5pPr marL="579755" lvl="4" indent="-579755" algn="ctr">
              <a:buNone/>
              <a:defRPr sz="2000" kern="1200">
                <a:solidFill>
                  <a:srgbClr val="6D6D6D"/>
                </a:solidFill>
              </a:defRPr>
            </a:lvl5pPr>
          </a:lstStyle>
          <a:p>
            <a:pPr lvl="0"/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9224" name="Title Placeholder 1"/>
          <p:cNvSpPr>
            <a:spLocks noGrp="1"/>
          </p:cNvSpPr>
          <p:nvPr>
            <p:ph type="ctrTitle"/>
          </p:nvPr>
        </p:nvSpPr>
        <p:spPr>
          <a:xfrm>
            <a:off x="2870200" y="3303588"/>
            <a:ext cx="5986463" cy="82073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lvl="0" algn="ctr">
              <a:defRPr kern="1200"/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61950" indent="-361950">
              <a:defRPr/>
            </a:lvl1pPr>
            <a:lvl2pPr marL="361950" indent="-361950"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786750"/>
            <a:ext cx="7886700" cy="1070339"/>
          </a:xfrm>
        </p:spPr>
        <p:txBody>
          <a:bodyPr anchor="b"/>
          <a:lstStyle>
            <a:lvl1pPr>
              <a:defRPr sz="210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84069"/>
            <a:ext cx="7886700" cy="611731"/>
          </a:xfrm>
        </p:spPr>
        <p:txBody>
          <a:bodyPr>
            <a:normAutofit/>
          </a:bodyPr>
          <a:lstStyle>
            <a:lvl1pPr marL="0" indent="0">
              <a:buNone/>
              <a:defRPr sz="825">
                <a:solidFill>
                  <a:schemeClr val="tx1"/>
                </a:solidFill>
              </a:defRPr>
            </a:lvl1pPr>
            <a:lvl2pPr marL="144780" indent="0">
              <a:buNone/>
              <a:defRPr sz="635">
                <a:solidFill>
                  <a:schemeClr val="tx1">
                    <a:tint val="75000"/>
                  </a:schemeClr>
                </a:solidFill>
              </a:defRPr>
            </a:lvl2pPr>
            <a:lvl3pPr marL="289560" indent="0">
              <a:buNone/>
              <a:defRPr sz="570">
                <a:solidFill>
                  <a:schemeClr val="tx1">
                    <a:tint val="75000"/>
                  </a:schemeClr>
                </a:solidFill>
              </a:defRPr>
            </a:lvl3pPr>
            <a:lvl4pPr marL="433705" indent="0">
              <a:buNone/>
              <a:defRPr sz="505">
                <a:solidFill>
                  <a:schemeClr val="tx1">
                    <a:tint val="75000"/>
                  </a:schemeClr>
                </a:solidFill>
              </a:defRPr>
            </a:lvl4pPr>
            <a:lvl5pPr marL="578485" indent="0">
              <a:buNone/>
              <a:defRPr sz="505">
                <a:solidFill>
                  <a:schemeClr val="tx1">
                    <a:tint val="75000"/>
                  </a:schemeClr>
                </a:solidFill>
              </a:defRPr>
            </a:lvl5pPr>
            <a:lvl6pPr marL="723265" indent="0">
              <a:buNone/>
              <a:defRPr sz="505">
                <a:solidFill>
                  <a:schemeClr val="tx1">
                    <a:tint val="75000"/>
                  </a:schemeClr>
                </a:solidFill>
              </a:defRPr>
            </a:lvl6pPr>
            <a:lvl7pPr marL="868045" indent="0">
              <a:buNone/>
              <a:defRPr sz="505">
                <a:solidFill>
                  <a:schemeClr val="tx1">
                    <a:tint val="75000"/>
                  </a:schemeClr>
                </a:solidFill>
              </a:defRPr>
            </a:lvl7pPr>
            <a:lvl8pPr marL="1012825" indent="0">
              <a:buNone/>
              <a:defRPr sz="505">
                <a:solidFill>
                  <a:schemeClr val="tx1">
                    <a:tint val="75000"/>
                  </a:schemeClr>
                </a:solidFill>
              </a:defRPr>
            </a:lvl8pPr>
            <a:lvl9pPr marL="1157605" indent="0">
              <a:buNone/>
              <a:defRPr sz="50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3D0CE79-49FB-443D-BEF8-6B709DE8FD0C}" type="datetimeFigureOut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9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algn="ctr"/>
            <a:endParaRPr lang="en-US" altLang="zh-CN" sz="900" dirty="0">
              <a:solidFill>
                <a:srgbClr val="969697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F906490-237C-474C-BA2E-D98840BC1F8F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9"/>
            <a:ext cx="7886700" cy="13255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760" b="1"/>
            </a:lvl1pPr>
            <a:lvl2pPr marL="144780" indent="0">
              <a:buNone/>
              <a:defRPr sz="635" b="1"/>
            </a:lvl2pPr>
            <a:lvl3pPr marL="289560" indent="0">
              <a:buNone/>
              <a:defRPr sz="570" b="1"/>
            </a:lvl3pPr>
            <a:lvl4pPr marL="433705" indent="0">
              <a:buNone/>
              <a:defRPr sz="505" b="1"/>
            </a:lvl4pPr>
            <a:lvl5pPr marL="578485" indent="0">
              <a:buNone/>
              <a:defRPr sz="505" b="1"/>
            </a:lvl5pPr>
            <a:lvl6pPr marL="723265" indent="0">
              <a:buNone/>
              <a:defRPr sz="505" b="1"/>
            </a:lvl6pPr>
            <a:lvl7pPr marL="868045" indent="0">
              <a:buNone/>
              <a:defRPr sz="505" b="1"/>
            </a:lvl7pPr>
            <a:lvl8pPr marL="1012825" indent="0">
              <a:buNone/>
              <a:defRPr sz="505" b="1"/>
            </a:lvl8pPr>
            <a:lvl9pPr marL="1157605" indent="0">
              <a:buNone/>
              <a:defRPr sz="505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</p:spPr>
        <p:txBody>
          <a:bodyPr anchor="b"/>
          <a:lstStyle>
            <a:lvl1pPr marL="0" indent="0">
              <a:buNone/>
              <a:defRPr sz="760" b="1"/>
            </a:lvl1pPr>
            <a:lvl2pPr marL="144780" indent="0">
              <a:buNone/>
              <a:defRPr sz="635" b="1"/>
            </a:lvl2pPr>
            <a:lvl3pPr marL="289560" indent="0">
              <a:buNone/>
              <a:defRPr sz="570" b="1"/>
            </a:lvl3pPr>
            <a:lvl4pPr marL="433705" indent="0">
              <a:buNone/>
              <a:defRPr sz="505" b="1"/>
            </a:lvl4pPr>
            <a:lvl5pPr marL="578485" indent="0">
              <a:buNone/>
              <a:defRPr sz="505" b="1"/>
            </a:lvl5pPr>
            <a:lvl6pPr marL="723265" indent="0">
              <a:buNone/>
              <a:defRPr sz="505" b="1"/>
            </a:lvl6pPr>
            <a:lvl7pPr marL="868045" indent="0">
              <a:buNone/>
              <a:defRPr sz="505" b="1"/>
            </a:lvl7pPr>
            <a:lvl8pPr marL="1012825" indent="0">
              <a:buNone/>
              <a:defRPr sz="505" b="1"/>
            </a:lvl8pPr>
            <a:lvl9pPr marL="1157605" indent="0">
              <a:buNone/>
              <a:defRPr sz="505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1015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34"/>
            <a:ext cx="4629150" cy="4873625"/>
          </a:xfrm>
        </p:spPr>
        <p:txBody>
          <a:bodyPr/>
          <a:lstStyle>
            <a:lvl1pPr>
              <a:defRPr sz="1015"/>
            </a:lvl1pPr>
            <a:lvl2pPr>
              <a:defRPr sz="885"/>
            </a:lvl2pPr>
            <a:lvl3pPr>
              <a:defRPr sz="760"/>
            </a:lvl3pPr>
            <a:lvl4pPr>
              <a:defRPr sz="635"/>
            </a:lvl4pPr>
            <a:lvl5pPr>
              <a:defRPr sz="635"/>
            </a:lvl5pPr>
            <a:lvl6pPr>
              <a:defRPr sz="635"/>
            </a:lvl6pPr>
            <a:lvl7pPr>
              <a:defRPr sz="635"/>
            </a:lvl7pPr>
            <a:lvl8pPr>
              <a:defRPr sz="635"/>
            </a:lvl8pPr>
            <a:lvl9pPr>
              <a:defRPr sz="63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505"/>
            </a:lvl1pPr>
            <a:lvl2pPr marL="144780" indent="0">
              <a:buNone/>
              <a:defRPr sz="445"/>
            </a:lvl2pPr>
            <a:lvl3pPr marL="289560" indent="0">
              <a:buNone/>
              <a:defRPr sz="380"/>
            </a:lvl3pPr>
            <a:lvl4pPr marL="433705" indent="0">
              <a:buNone/>
              <a:defRPr sz="315"/>
            </a:lvl4pPr>
            <a:lvl5pPr marL="578485" indent="0">
              <a:buNone/>
              <a:defRPr sz="315"/>
            </a:lvl5pPr>
            <a:lvl6pPr marL="723265" indent="0">
              <a:buNone/>
              <a:defRPr sz="315"/>
            </a:lvl6pPr>
            <a:lvl7pPr marL="868045" indent="0">
              <a:buNone/>
              <a:defRPr sz="315"/>
            </a:lvl7pPr>
            <a:lvl8pPr marL="1012825" indent="0">
              <a:buNone/>
              <a:defRPr sz="315"/>
            </a:lvl8pPr>
            <a:lvl9pPr marL="1157605" indent="0">
              <a:buNone/>
              <a:defRPr sz="31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3D0CE79-49FB-443D-BEF8-6B709DE8FD0C}" type="datetimeFigureOut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9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algn="ctr"/>
            <a:endParaRPr lang="en-US" altLang="zh-CN" sz="900" dirty="0">
              <a:solidFill>
                <a:srgbClr val="969697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F906490-237C-474C-BA2E-D98840BC1F8F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1015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34"/>
            <a:ext cx="4629150" cy="4873625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sz="1015"/>
            </a:lvl1pPr>
            <a:lvl2pPr marL="144780" indent="0">
              <a:buNone/>
              <a:defRPr sz="885"/>
            </a:lvl2pPr>
            <a:lvl3pPr marL="289560" indent="0">
              <a:buNone/>
              <a:defRPr sz="760"/>
            </a:lvl3pPr>
            <a:lvl4pPr marL="433705" indent="0">
              <a:buNone/>
              <a:defRPr sz="635"/>
            </a:lvl4pPr>
            <a:lvl5pPr marL="578485" indent="0">
              <a:buNone/>
              <a:defRPr sz="635"/>
            </a:lvl5pPr>
            <a:lvl6pPr marL="723265" indent="0">
              <a:buNone/>
              <a:defRPr sz="635"/>
            </a:lvl6pPr>
            <a:lvl7pPr marL="868045" indent="0">
              <a:buNone/>
              <a:defRPr sz="635"/>
            </a:lvl7pPr>
            <a:lvl8pPr marL="1012825" indent="0">
              <a:buNone/>
              <a:defRPr sz="635"/>
            </a:lvl8pPr>
            <a:lvl9pPr marL="1157605" indent="0">
              <a:buNone/>
              <a:defRPr sz="635"/>
            </a:lvl9pPr>
          </a:lstStyle>
          <a:p>
            <a:pPr marL="0" marR="0" lvl="0" indent="0" algn="l" defTabSz="288925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" pitchFamily="2" charset="2"/>
              <a:buNone/>
              <a:defRPr/>
            </a:pPr>
            <a:r>
              <a:rPr kumimoji="0" lang="zh-CN" altLang="en-US" sz="1015" b="0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单击图标添加图片</a:t>
            </a:r>
            <a:endParaRPr kumimoji="0" lang="en-US" sz="1015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505"/>
            </a:lvl1pPr>
            <a:lvl2pPr marL="144780" indent="0">
              <a:buNone/>
              <a:defRPr sz="445"/>
            </a:lvl2pPr>
            <a:lvl3pPr marL="289560" indent="0">
              <a:buNone/>
              <a:defRPr sz="380"/>
            </a:lvl3pPr>
            <a:lvl4pPr marL="433705" indent="0">
              <a:buNone/>
              <a:defRPr sz="315"/>
            </a:lvl4pPr>
            <a:lvl5pPr marL="578485" indent="0">
              <a:buNone/>
              <a:defRPr sz="315"/>
            </a:lvl5pPr>
            <a:lvl6pPr marL="723265" indent="0">
              <a:buNone/>
              <a:defRPr sz="315"/>
            </a:lvl6pPr>
            <a:lvl7pPr marL="868045" indent="0">
              <a:buNone/>
              <a:defRPr sz="315"/>
            </a:lvl7pPr>
            <a:lvl8pPr marL="1012825" indent="0">
              <a:buNone/>
              <a:defRPr sz="315"/>
            </a:lvl8pPr>
            <a:lvl9pPr marL="1157605" indent="0">
              <a:buNone/>
              <a:defRPr sz="31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3D0CE79-49FB-443D-BEF8-6B709DE8FD0C}" type="datetimeFigureOut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9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algn="ctr"/>
            <a:endParaRPr lang="en-US" altLang="zh-CN" sz="900" dirty="0">
              <a:solidFill>
                <a:srgbClr val="969697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F906490-237C-474C-BA2E-D98840BC1F8F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3D0CE79-49FB-443D-BEF8-6B709DE8FD0C}" type="datetimeFigureOut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9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algn="ctr"/>
            <a:endParaRPr lang="en-US" altLang="zh-CN" sz="900" dirty="0">
              <a:solidFill>
                <a:srgbClr val="969697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F906490-237C-474C-BA2E-D98840BC1F8F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7" name="矩形 6"/>
          <p:cNvSpPr/>
          <p:nvPr/>
        </p:nvSpPr>
        <p:spPr>
          <a:xfrm>
            <a:off x="0" y="6461125"/>
            <a:ext cx="9144000" cy="3968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0" y="9144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>
          <a:xfrm>
            <a:off x="406400" y="1193800"/>
            <a:ext cx="8289925" cy="526732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483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483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483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1032" name="Title Placeholder 1"/>
          <p:cNvSpPr>
            <a:spLocks noGrp="1"/>
          </p:cNvSpPr>
          <p:nvPr>
            <p:ph type="title"/>
          </p:nvPr>
        </p:nvSpPr>
        <p:spPr>
          <a:xfrm>
            <a:off x="406400" y="58738"/>
            <a:ext cx="8289925" cy="75723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/>
            <a:r>
              <a:rPr lang="zh-CN" altLang="en-US" dirty="0"/>
              <a:t>单击此处编辑母版标题样式</a:t>
            </a:r>
            <a:endParaRPr lang="en-US" altLang="x-non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l" defTabSz="288925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361950" indent="-361950" algn="l" defTabSz="288925" rtl="0" eaLnBrk="1" latinLnBrk="0" hangingPunct="1">
        <a:lnSpc>
          <a:spcPct val="90000"/>
        </a:lnSpc>
        <a:spcBef>
          <a:spcPts val="900"/>
        </a:spcBef>
        <a:buClr>
          <a:schemeClr val="accent1"/>
        </a:buClr>
        <a:buSzPct val="60000"/>
        <a:buFont typeface="Wingdings" pitchFamily="2" charset="2"/>
        <a:buChar char=""/>
        <a:defRPr sz="2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61950" indent="-361950" algn="l" defTabSz="288925" rtl="0" eaLnBrk="1" latinLnBrk="0" hangingPunct="1">
        <a:lnSpc>
          <a:spcPct val="130000"/>
        </a:lnSpc>
        <a:spcBef>
          <a:spcPts val="0"/>
        </a:spcBef>
        <a:buFont typeface="Calibri" pitchFamily="34" charset="0"/>
        <a:buChar char=" 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1950" indent="-72390" algn="l" defTabSz="288925" rtl="0" eaLnBrk="1" latinLnBrk="0" hangingPunct="1">
        <a:lnSpc>
          <a:spcPct val="90000"/>
        </a:lnSpc>
        <a:spcBef>
          <a:spcPts val="160"/>
        </a:spcBef>
        <a:buFont typeface="Arial" pitchFamily="34" charset="0"/>
        <a:buChar char="•"/>
        <a:defRPr sz="635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3pPr>
      <a:lvl4pPr marL="506095" indent="-72390" algn="l" defTabSz="288925" rtl="0" eaLnBrk="1" latinLnBrk="0" hangingPunct="1">
        <a:lnSpc>
          <a:spcPct val="90000"/>
        </a:lnSpc>
        <a:spcBef>
          <a:spcPts val="160"/>
        </a:spcBef>
        <a:buFont typeface="Arial" pitchFamily="34" charset="0"/>
        <a:buChar char="•"/>
        <a:defRPr sz="57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4pPr>
      <a:lvl5pPr marL="650875" indent="-72390" algn="l" defTabSz="288925" rtl="0" eaLnBrk="1" latinLnBrk="0" hangingPunct="1">
        <a:lnSpc>
          <a:spcPct val="90000"/>
        </a:lnSpc>
        <a:spcBef>
          <a:spcPts val="160"/>
        </a:spcBef>
        <a:buFont typeface="Arial" pitchFamily="34" charset="0"/>
        <a:buChar char="•"/>
        <a:defRPr sz="57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5pPr>
      <a:lvl6pPr marL="795655" indent="-72390" algn="l" defTabSz="288925" rtl="0" eaLnBrk="1" latinLnBrk="0" hangingPunct="1">
        <a:lnSpc>
          <a:spcPct val="90000"/>
        </a:lnSpc>
        <a:spcBef>
          <a:spcPts val="160"/>
        </a:spcBef>
        <a:buFont typeface="Arial" pitchFamily="34" charset="0"/>
        <a:buChar char="•"/>
        <a:defRPr sz="570" kern="1200">
          <a:solidFill>
            <a:schemeClr val="tx1"/>
          </a:solidFill>
          <a:latin typeface="+mn-lt"/>
          <a:ea typeface="+mn-ea"/>
          <a:cs typeface="+mn-cs"/>
        </a:defRPr>
      </a:lvl6pPr>
      <a:lvl7pPr marL="940435" indent="-72390" algn="l" defTabSz="288925" rtl="0" eaLnBrk="1" latinLnBrk="0" hangingPunct="1">
        <a:lnSpc>
          <a:spcPct val="90000"/>
        </a:lnSpc>
        <a:spcBef>
          <a:spcPts val="160"/>
        </a:spcBef>
        <a:buFont typeface="Arial" pitchFamily="34" charset="0"/>
        <a:buChar char="•"/>
        <a:defRPr sz="570" kern="1200">
          <a:solidFill>
            <a:schemeClr val="tx1"/>
          </a:solidFill>
          <a:latin typeface="+mn-lt"/>
          <a:ea typeface="+mn-ea"/>
          <a:cs typeface="+mn-cs"/>
        </a:defRPr>
      </a:lvl7pPr>
      <a:lvl8pPr marL="1085215" indent="-72390" algn="l" defTabSz="288925" rtl="0" eaLnBrk="1" latinLnBrk="0" hangingPunct="1">
        <a:lnSpc>
          <a:spcPct val="90000"/>
        </a:lnSpc>
        <a:spcBef>
          <a:spcPts val="160"/>
        </a:spcBef>
        <a:buFont typeface="Arial" pitchFamily="34" charset="0"/>
        <a:buChar char="•"/>
        <a:defRPr sz="570" kern="1200">
          <a:solidFill>
            <a:schemeClr val="tx1"/>
          </a:solidFill>
          <a:latin typeface="+mn-lt"/>
          <a:ea typeface="+mn-ea"/>
          <a:cs typeface="+mn-cs"/>
        </a:defRPr>
      </a:lvl8pPr>
      <a:lvl9pPr marL="1229360" indent="-72390" algn="l" defTabSz="288925" rtl="0" eaLnBrk="1" latinLnBrk="0" hangingPunct="1">
        <a:lnSpc>
          <a:spcPct val="90000"/>
        </a:lnSpc>
        <a:spcBef>
          <a:spcPts val="160"/>
        </a:spcBef>
        <a:buFont typeface="Arial" pitchFamily="34" charset="0"/>
        <a:buChar char="•"/>
        <a:defRPr sz="5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8925" rtl="0" eaLnBrk="1" latinLnBrk="0" hangingPunct="1">
        <a:defRPr sz="570" kern="1200">
          <a:solidFill>
            <a:schemeClr val="tx1"/>
          </a:solidFill>
          <a:latin typeface="+mn-lt"/>
          <a:ea typeface="+mn-ea"/>
          <a:cs typeface="+mn-cs"/>
        </a:defRPr>
      </a:lvl1pPr>
      <a:lvl2pPr marL="144780" algn="l" defTabSz="288925" rtl="0" eaLnBrk="1" latinLnBrk="0" hangingPunct="1">
        <a:defRPr sz="570" kern="1200">
          <a:solidFill>
            <a:schemeClr val="tx1"/>
          </a:solidFill>
          <a:latin typeface="+mn-lt"/>
          <a:ea typeface="+mn-ea"/>
          <a:cs typeface="+mn-cs"/>
        </a:defRPr>
      </a:lvl2pPr>
      <a:lvl3pPr marL="289560" algn="l" defTabSz="288925" rtl="0" eaLnBrk="1" latinLnBrk="0" hangingPunct="1">
        <a:defRPr sz="570" kern="1200">
          <a:solidFill>
            <a:schemeClr val="tx1"/>
          </a:solidFill>
          <a:latin typeface="+mn-lt"/>
          <a:ea typeface="+mn-ea"/>
          <a:cs typeface="+mn-cs"/>
        </a:defRPr>
      </a:lvl3pPr>
      <a:lvl4pPr marL="433705" algn="l" defTabSz="288925" rtl="0" eaLnBrk="1" latinLnBrk="0" hangingPunct="1">
        <a:defRPr sz="570" kern="1200">
          <a:solidFill>
            <a:schemeClr val="tx1"/>
          </a:solidFill>
          <a:latin typeface="+mn-lt"/>
          <a:ea typeface="+mn-ea"/>
          <a:cs typeface="+mn-cs"/>
        </a:defRPr>
      </a:lvl4pPr>
      <a:lvl5pPr marL="578485" algn="l" defTabSz="288925" rtl="0" eaLnBrk="1" latinLnBrk="0" hangingPunct="1">
        <a:defRPr sz="570" kern="1200">
          <a:solidFill>
            <a:schemeClr val="tx1"/>
          </a:solidFill>
          <a:latin typeface="+mn-lt"/>
          <a:ea typeface="+mn-ea"/>
          <a:cs typeface="+mn-cs"/>
        </a:defRPr>
      </a:lvl5pPr>
      <a:lvl6pPr marL="723265" algn="l" defTabSz="288925" rtl="0" eaLnBrk="1" latinLnBrk="0" hangingPunct="1">
        <a:defRPr sz="570" kern="1200">
          <a:solidFill>
            <a:schemeClr val="tx1"/>
          </a:solidFill>
          <a:latin typeface="+mn-lt"/>
          <a:ea typeface="+mn-ea"/>
          <a:cs typeface="+mn-cs"/>
        </a:defRPr>
      </a:lvl6pPr>
      <a:lvl7pPr marL="868045" algn="l" defTabSz="288925" rtl="0" eaLnBrk="1" latinLnBrk="0" hangingPunct="1">
        <a:defRPr sz="570" kern="1200">
          <a:solidFill>
            <a:schemeClr val="tx1"/>
          </a:solidFill>
          <a:latin typeface="+mn-lt"/>
          <a:ea typeface="+mn-ea"/>
          <a:cs typeface="+mn-cs"/>
        </a:defRPr>
      </a:lvl7pPr>
      <a:lvl8pPr marL="1012825" algn="l" defTabSz="288925" rtl="0" eaLnBrk="1" latinLnBrk="0" hangingPunct="1">
        <a:defRPr sz="570" kern="1200">
          <a:solidFill>
            <a:schemeClr val="tx1"/>
          </a:solidFill>
          <a:latin typeface="+mn-lt"/>
          <a:ea typeface="+mn-ea"/>
          <a:cs typeface="+mn-cs"/>
        </a:defRPr>
      </a:lvl8pPr>
      <a:lvl9pPr marL="1157605" algn="l" defTabSz="288925" rtl="0" eaLnBrk="1" latinLnBrk="0" hangingPunct="1">
        <a:defRPr sz="5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2400" dirty="0" smtClean="0">
                <a:solidFill>
                  <a:schemeClr val="bg1"/>
                </a:solidFill>
              </a:rPr>
              <a:t>			</a:t>
            </a:r>
            <a:r>
              <a:rPr lang="zh-CN" altLang="en-US" sz="2800" b="1" dirty="0" smtClean="0">
                <a:solidFill>
                  <a:srgbClr val="000000"/>
                </a:solidFill>
              </a:rPr>
              <a:t>姓名：李剑锋</a:t>
            </a:r>
            <a:endParaRPr lang="zh-CN" altLang="en-US" sz="2800" b="1" dirty="0" smtClean="0">
              <a:solidFill>
                <a:srgbClr val="000000"/>
              </a:solidFill>
            </a:endParaRPr>
          </a:p>
          <a:p>
            <a:pPr algn="l"/>
            <a:r>
              <a:rPr lang="en-US" altLang="zh-CN" sz="2800" b="1" dirty="0" smtClean="0">
                <a:solidFill>
                  <a:srgbClr val="000000"/>
                </a:solidFill>
              </a:rPr>
              <a:t>			</a:t>
            </a:r>
            <a:r>
              <a:rPr lang="zh-CN" altLang="en-US" sz="2800" b="1" dirty="0" smtClean="0">
                <a:solidFill>
                  <a:srgbClr val="000000"/>
                </a:solidFill>
              </a:rPr>
              <a:t>学号：</a:t>
            </a:r>
            <a:r>
              <a:rPr lang="en-US" altLang="zh-CN" sz="2800" b="1" dirty="0" smtClean="0">
                <a:solidFill>
                  <a:srgbClr val="000000"/>
                </a:solidFill>
              </a:rPr>
              <a:t>201512172162</a:t>
            </a:r>
            <a:endParaRPr lang="en-US" altLang="zh-CN" sz="2800" b="1" dirty="0" smtClean="0">
              <a:solidFill>
                <a:srgbClr val="000000"/>
              </a:solidFill>
            </a:endParaRPr>
          </a:p>
          <a:p>
            <a:pPr algn="l"/>
            <a:r>
              <a:rPr lang="en-US" altLang="zh-CN" sz="2800" b="1" dirty="0" smtClean="0">
                <a:solidFill>
                  <a:srgbClr val="000000"/>
                </a:solidFill>
              </a:rPr>
              <a:t>			</a:t>
            </a:r>
            <a:r>
              <a:rPr lang="zh-CN" altLang="en-US" sz="2800" b="1" dirty="0" smtClean="0">
                <a:solidFill>
                  <a:srgbClr val="000000"/>
                </a:solidFill>
              </a:rPr>
              <a:t>导师：张志鸿</a:t>
            </a:r>
            <a:endParaRPr lang="zh-CN" altLang="en-US" sz="2800" b="1" dirty="0" smtClean="0">
              <a:solidFill>
                <a:srgbClr val="00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5400" b="1" dirty="0" smtClean="0">
                <a:solidFill>
                  <a:srgbClr val="000000"/>
                </a:solidFill>
              </a:rPr>
              <a:t>编辑距离问题</a:t>
            </a:r>
            <a:endParaRPr lang="zh-CN" altLang="en-US" sz="5400" b="1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200" b="1" dirty="0" smtClean="0">
                <a:solidFill>
                  <a:srgbClr val="000000"/>
                </a:solidFill>
              </a:rPr>
              <a:t>四、思考</a:t>
            </a:r>
            <a:endParaRPr lang="zh-CN" altLang="en-US" sz="3200" b="1" dirty="0" smtClean="0">
              <a:solidFill>
                <a:srgbClr val="000000"/>
              </a:solidFill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dirty="0" smtClean="0">
                <a:solidFill>
                  <a:schemeClr val="bg1"/>
                </a:solidFill>
              </a:rPr>
              <a:t>	</a:t>
            </a:r>
            <a:r>
              <a:rPr lang="en-US" altLang="zh-CN" sz="2400" b="1" dirty="0" smtClean="0">
                <a:solidFill>
                  <a:srgbClr val="000000"/>
                </a:solidFill>
              </a:rPr>
              <a:t>1.Q: </a:t>
            </a:r>
            <a:r>
              <a:rPr lang="zh-CN" altLang="en-US" sz="2400" b="1" dirty="0" smtClean="0">
                <a:solidFill>
                  <a:srgbClr val="000000"/>
                </a:solidFill>
              </a:rPr>
              <a:t>能不能减小空间复杂度？</a:t>
            </a:r>
            <a:endParaRPr lang="zh-CN" altLang="en-US" sz="2400" b="1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altLang="zh-CN" sz="2400" b="1" dirty="0">
                <a:solidFill>
                  <a:srgbClr val="000000"/>
                </a:solidFill>
              </a:rPr>
              <a:t>	</a:t>
            </a:r>
            <a:r>
              <a:rPr lang="en-US" altLang="zh-CN" sz="2400" b="1" dirty="0" smtClean="0">
                <a:solidFill>
                  <a:srgbClr val="000000"/>
                </a:solidFill>
              </a:rPr>
              <a:t>A: </a:t>
            </a:r>
            <a:r>
              <a:rPr lang="zh-CN" altLang="en-US" sz="2400" b="1" dirty="0" smtClean="0">
                <a:solidFill>
                  <a:srgbClr val="000000"/>
                </a:solidFill>
              </a:rPr>
              <a:t>可以把二维数组</a:t>
            </a:r>
            <a:r>
              <a:rPr lang="en-US" altLang="zh-CN" sz="2400" b="1" dirty="0" smtClean="0">
                <a:solidFill>
                  <a:srgbClr val="000000"/>
                </a:solidFill>
              </a:rPr>
              <a:t>d[][]</a:t>
            </a:r>
            <a:r>
              <a:rPr lang="zh-CN" altLang="en-US" sz="2400" b="1" dirty="0" smtClean="0">
                <a:solidFill>
                  <a:srgbClr val="000000"/>
                </a:solidFill>
              </a:rPr>
              <a:t>用一维数组</a:t>
            </a:r>
            <a:r>
              <a:rPr lang="en-US" altLang="zh-CN" sz="2400" b="1" dirty="0" smtClean="0">
                <a:solidFill>
                  <a:srgbClr val="000000"/>
                </a:solidFill>
              </a:rPr>
              <a:t>d[]</a:t>
            </a:r>
            <a:r>
              <a:rPr lang="zh-CN" altLang="en-US" sz="2400" b="1" dirty="0" smtClean="0">
                <a:solidFill>
                  <a:srgbClr val="000000"/>
                </a:solidFill>
              </a:rPr>
              <a:t>替代</a:t>
            </a:r>
            <a:endParaRPr lang="zh-CN" altLang="en-US" sz="2400" b="1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altLang="zh-CN" sz="2400" b="1" dirty="0">
                <a:solidFill>
                  <a:srgbClr val="000000"/>
                </a:solidFill>
              </a:rPr>
              <a:t>	</a:t>
            </a:r>
            <a:r>
              <a:rPr lang="zh-CN" altLang="en-US" sz="2400" b="1" dirty="0" smtClean="0">
                <a:solidFill>
                  <a:srgbClr val="000000"/>
                </a:solidFill>
              </a:rPr>
              <a:t>具体见方法</a:t>
            </a:r>
            <a:r>
              <a:rPr lang="en-US" altLang="zh-CN" sz="2400" b="1" dirty="0">
                <a:solidFill>
                  <a:srgbClr val="000000"/>
                </a:solidFill>
              </a:rPr>
              <a:t>public static </a:t>
            </a:r>
            <a:r>
              <a:rPr lang="en-US" altLang="zh-CN" sz="2400" b="1" dirty="0" err="1">
                <a:solidFill>
                  <a:srgbClr val="000000"/>
                </a:solidFill>
              </a:rPr>
              <a:t>int</a:t>
            </a:r>
            <a:r>
              <a:rPr lang="en-US" altLang="zh-CN" sz="2400" b="1" dirty="0">
                <a:solidFill>
                  <a:srgbClr val="000000"/>
                </a:solidFill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</a:rPr>
              <a:t>dis2(char</a:t>
            </a:r>
            <a:r>
              <a:rPr lang="en-US" altLang="zh-CN" sz="2400" b="1" dirty="0">
                <a:solidFill>
                  <a:srgbClr val="000000"/>
                </a:solidFill>
              </a:rPr>
              <a:t>[] a, char[] </a:t>
            </a:r>
            <a:r>
              <a:rPr lang="en-US" altLang="zh-CN" sz="2400" b="1" dirty="0" smtClean="0">
                <a:solidFill>
                  <a:srgbClr val="000000"/>
                </a:solidFill>
              </a:rPr>
              <a:t>b)!</a:t>
            </a:r>
            <a:endParaRPr lang="en-US" altLang="zh-CN" sz="2400" b="1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altLang="zh-CN" sz="2400" b="1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altLang="zh-CN" sz="2400" b="1" dirty="0" smtClean="0">
                <a:solidFill>
                  <a:srgbClr val="000000"/>
                </a:solidFill>
              </a:rPr>
              <a:t>	</a:t>
            </a:r>
            <a:endParaRPr lang="en-US" altLang="zh-CN" sz="2400" b="1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altLang="zh-CN" sz="2400" b="1" dirty="0">
                <a:solidFill>
                  <a:srgbClr val="000000"/>
                </a:solidFill>
              </a:rPr>
              <a:t>	</a:t>
            </a:r>
            <a:r>
              <a:rPr lang="en-US" altLang="zh-CN" sz="2400" b="1" dirty="0" smtClean="0">
                <a:solidFill>
                  <a:srgbClr val="000000"/>
                </a:solidFill>
              </a:rPr>
              <a:t>2.</a:t>
            </a:r>
            <a:r>
              <a:rPr lang="zh-CN" altLang="en-US" sz="2400" b="1" dirty="0" smtClean="0">
                <a:solidFill>
                  <a:srgbClr val="000000"/>
                </a:solidFill>
              </a:rPr>
              <a:t>另外，</a:t>
            </a:r>
            <a:r>
              <a:rPr lang="zh-CN" altLang="en-US" sz="2400" b="1" dirty="0">
                <a:solidFill>
                  <a:srgbClr val="000000"/>
                </a:solidFill>
              </a:rPr>
              <a:t>编辑距离</a:t>
            </a:r>
            <a:r>
              <a:rPr lang="zh-CN" altLang="en-US" sz="2400" b="1" dirty="0" smtClean="0">
                <a:solidFill>
                  <a:srgbClr val="000000"/>
                </a:solidFill>
              </a:rPr>
              <a:t>问题有很多应用，例如</a:t>
            </a:r>
            <a:r>
              <a:rPr lang="en-US" altLang="zh-CN" sz="2400" b="1" dirty="0" smtClean="0">
                <a:solidFill>
                  <a:srgbClr val="000000"/>
                </a:solidFill>
              </a:rPr>
              <a:t>DNA</a:t>
            </a:r>
            <a:r>
              <a:rPr lang="zh-CN" altLang="en-US" sz="2400" b="1" dirty="0" smtClean="0">
                <a:solidFill>
                  <a:srgbClr val="000000"/>
                </a:solidFill>
              </a:rPr>
              <a:t>分析、拼写纠错、机器翻译等。</a:t>
            </a:r>
            <a:endParaRPr lang="zh-CN" altLang="en-US" sz="2400" b="1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2" name="内容占位符 11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123728" y="2708920"/>
            <a:ext cx="4783825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80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Thank</a:t>
            </a:r>
            <a:r>
              <a:rPr lang="zh-CN" altLang="en-US" sz="8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zh-CN" sz="8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you!</a:t>
            </a:r>
            <a:endParaRPr lang="en-US" altLang="zh-CN" sz="8000" b="1" cap="none" spc="0" dirty="0" smtClean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b="1" dirty="0">
              <a:solidFill>
                <a:schemeClr val="tx1"/>
              </a:solidFill>
            </a:endParaRPr>
          </a:p>
          <a:p>
            <a:r>
              <a:rPr lang="zh-CN" altLang="en-US" b="1" dirty="0" smtClean="0">
                <a:solidFill>
                  <a:srgbClr val="000000"/>
                </a:solidFill>
              </a:rPr>
              <a:t>零、问题描述</a:t>
            </a:r>
            <a:endParaRPr lang="zh-CN" altLang="en-US" b="1" dirty="0" smtClean="0">
              <a:solidFill>
                <a:srgbClr val="000000"/>
              </a:solidFill>
            </a:endParaRPr>
          </a:p>
          <a:p>
            <a:r>
              <a:rPr lang="zh-CN" altLang="en-US" b="1" dirty="0" smtClean="0">
                <a:solidFill>
                  <a:srgbClr val="000000"/>
                </a:solidFill>
              </a:rPr>
              <a:t>一、分析及设计动态规划算法</a:t>
            </a:r>
            <a:endParaRPr lang="zh-CN" altLang="en-US" b="1" dirty="0" smtClean="0">
              <a:solidFill>
                <a:srgbClr val="000000"/>
              </a:solidFill>
            </a:endParaRPr>
          </a:p>
          <a:p>
            <a:r>
              <a:rPr lang="zh-CN" altLang="en-US" b="1" dirty="0" smtClean="0">
                <a:solidFill>
                  <a:srgbClr val="000000"/>
                </a:solidFill>
              </a:rPr>
              <a:t>二、</a:t>
            </a:r>
            <a:r>
              <a:rPr lang="zh-CN" altLang="en-US" b="1" dirty="0">
                <a:solidFill>
                  <a:srgbClr val="000000"/>
                </a:solidFill>
              </a:rPr>
              <a:t>程序</a:t>
            </a:r>
            <a:r>
              <a:rPr lang="zh-CN" altLang="en-US" b="1" dirty="0" smtClean="0">
                <a:solidFill>
                  <a:srgbClr val="000000"/>
                </a:solidFill>
              </a:rPr>
              <a:t>框架</a:t>
            </a:r>
            <a:endParaRPr lang="zh-CN" altLang="en-US" b="1" dirty="0" smtClean="0">
              <a:solidFill>
                <a:srgbClr val="000000"/>
              </a:solidFill>
            </a:endParaRPr>
          </a:p>
          <a:p>
            <a:r>
              <a:rPr lang="zh-CN" altLang="en-US" b="1" dirty="0" smtClean="0">
                <a:solidFill>
                  <a:srgbClr val="000000"/>
                </a:solidFill>
              </a:rPr>
              <a:t>三、测试</a:t>
            </a:r>
            <a:endParaRPr lang="zh-CN" altLang="en-US" b="1" dirty="0" smtClean="0">
              <a:solidFill>
                <a:srgbClr val="000000"/>
              </a:solidFill>
            </a:endParaRPr>
          </a:p>
          <a:p>
            <a:r>
              <a:rPr lang="zh-CN" altLang="en-US" b="1" dirty="0" smtClean="0">
                <a:solidFill>
                  <a:srgbClr val="000000"/>
                </a:solidFill>
              </a:rPr>
              <a:t>四、思考</a:t>
            </a:r>
            <a:endParaRPr lang="zh-CN" altLang="en-US" b="1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7670" y="1054100"/>
            <a:ext cx="8289925" cy="5591810"/>
          </a:xfrm>
        </p:spPr>
        <p:txBody>
          <a:bodyPr>
            <a:normAutofit/>
          </a:bodyPr>
          <a:lstStyle/>
          <a:p>
            <a:r>
              <a:rPr lang="zh-CN" altLang="en-US" sz="2000" b="1" dirty="0" smtClean="0">
                <a:solidFill>
                  <a:srgbClr val="000000"/>
                </a:solidFill>
              </a:rPr>
              <a:t>问题描述</a:t>
            </a:r>
            <a:endParaRPr lang="zh-CN" altLang="en-US" sz="2000" b="1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altLang="zh-CN" sz="2000" dirty="0" smtClean="0">
                <a:solidFill>
                  <a:srgbClr val="000000"/>
                </a:solidFill>
              </a:rPr>
              <a:t>	</a:t>
            </a:r>
            <a:r>
              <a:rPr lang="zh-CN" altLang="en-US" sz="2000" dirty="0">
                <a:solidFill>
                  <a:srgbClr val="000000"/>
                </a:solidFill>
              </a:rPr>
              <a:t>设</a:t>
            </a:r>
            <a:r>
              <a:rPr lang="en-US" altLang="zh-CN" sz="2000" dirty="0">
                <a:solidFill>
                  <a:srgbClr val="000000"/>
                </a:solidFill>
              </a:rPr>
              <a:t>A </a:t>
            </a:r>
            <a:r>
              <a:rPr lang="zh-CN" altLang="en-US" sz="2000" dirty="0">
                <a:solidFill>
                  <a:srgbClr val="000000"/>
                </a:solidFill>
              </a:rPr>
              <a:t>和</a:t>
            </a:r>
            <a:r>
              <a:rPr lang="en-US" altLang="zh-CN" sz="2000" dirty="0">
                <a:solidFill>
                  <a:srgbClr val="000000"/>
                </a:solidFill>
              </a:rPr>
              <a:t>B </a:t>
            </a:r>
            <a:r>
              <a:rPr lang="zh-CN" altLang="en-US" sz="2000" dirty="0">
                <a:solidFill>
                  <a:srgbClr val="000000"/>
                </a:solidFill>
              </a:rPr>
              <a:t>是</a:t>
            </a:r>
            <a:r>
              <a:rPr lang="en-US" altLang="zh-CN" sz="2000" dirty="0">
                <a:solidFill>
                  <a:srgbClr val="000000"/>
                </a:solidFill>
              </a:rPr>
              <a:t>2 </a:t>
            </a:r>
            <a:r>
              <a:rPr lang="zh-CN" altLang="en-US" sz="2000" dirty="0">
                <a:solidFill>
                  <a:srgbClr val="000000"/>
                </a:solidFill>
              </a:rPr>
              <a:t>个字符串。要用最少的字符操作将字符串</a:t>
            </a:r>
            <a:r>
              <a:rPr lang="en-US" altLang="zh-CN" sz="2000" dirty="0">
                <a:solidFill>
                  <a:srgbClr val="000000"/>
                </a:solidFill>
              </a:rPr>
              <a:t>A </a:t>
            </a:r>
            <a:r>
              <a:rPr lang="zh-CN" altLang="en-US" sz="2000" dirty="0">
                <a:solidFill>
                  <a:srgbClr val="000000"/>
                </a:solidFill>
              </a:rPr>
              <a:t>转换为字符串</a:t>
            </a:r>
            <a:r>
              <a:rPr lang="en-US" altLang="zh-CN" sz="2000" dirty="0">
                <a:solidFill>
                  <a:srgbClr val="000000"/>
                </a:solidFill>
              </a:rPr>
              <a:t>B</a:t>
            </a:r>
            <a:r>
              <a:rPr lang="zh-CN" altLang="en-US" sz="2000" dirty="0">
                <a:solidFill>
                  <a:srgbClr val="000000"/>
                </a:solidFill>
              </a:rPr>
              <a:t>。这里所说的字符操作包括 </a:t>
            </a:r>
            <a:r>
              <a:rPr lang="en-US" altLang="zh-CN" sz="2000" dirty="0">
                <a:solidFill>
                  <a:srgbClr val="000000"/>
                </a:solidFill>
              </a:rPr>
              <a:t>(1)</a:t>
            </a:r>
            <a:r>
              <a:rPr lang="zh-CN" altLang="en-US" sz="2000" dirty="0">
                <a:solidFill>
                  <a:srgbClr val="000000"/>
                </a:solidFill>
              </a:rPr>
              <a:t>删除一个字符； </a:t>
            </a:r>
            <a:r>
              <a:rPr lang="en-US" altLang="zh-CN" sz="2000" dirty="0">
                <a:solidFill>
                  <a:srgbClr val="000000"/>
                </a:solidFill>
              </a:rPr>
              <a:t>(2)</a:t>
            </a:r>
            <a:r>
              <a:rPr lang="zh-CN" altLang="en-US" sz="2000" dirty="0">
                <a:solidFill>
                  <a:srgbClr val="000000"/>
                </a:solidFill>
              </a:rPr>
              <a:t>插入一个字符； </a:t>
            </a:r>
            <a:r>
              <a:rPr lang="en-US" altLang="zh-CN" sz="2000" dirty="0">
                <a:solidFill>
                  <a:srgbClr val="000000"/>
                </a:solidFill>
              </a:rPr>
              <a:t>(3)</a:t>
            </a:r>
            <a:r>
              <a:rPr lang="zh-CN" altLang="en-US" sz="2000" dirty="0">
                <a:solidFill>
                  <a:srgbClr val="000000"/>
                </a:solidFill>
              </a:rPr>
              <a:t>将一个字符改为另一个字符。</a:t>
            </a:r>
            <a:r>
              <a:rPr lang="zh-CN" altLang="en-US" sz="2000" b="1" dirty="0">
                <a:solidFill>
                  <a:srgbClr val="FF0000"/>
                </a:solidFill>
              </a:rPr>
              <a:t>将字符串</a:t>
            </a:r>
            <a:r>
              <a:rPr lang="en-US" altLang="zh-CN" sz="2000" b="1" dirty="0">
                <a:solidFill>
                  <a:srgbClr val="FF0000"/>
                </a:solidFill>
              </a:rPr>
              <a:t>A</a:t>
            </a:r>
            <a:r>
              <a:rPr lang="zh-CN" altLang="en-US" sz="2000" b="1" dirty="0">
                <a:solidFill>
                  <a:srgbClr val="FF0000"/>
                </a:solidFill>
              </a:rPr>
              <a:t>变换为字符串</a:t>
            </a:r>
            <a:r>
              <a:rPr lang="en-US" altLang="zh-CN" sz="2000" b="1" dirty="0">
                <a:solidFill>
                  <a:srgbClr val="FF0000"/>
                </a:solidFill>
              </a:rPr>
              <a:t>B </a:t>
            </a:r>
            <a:r>
              <a:rPr lang="zh-CN" altLang="en-US" sz="2000" b="1" dirty="0">
                <a:solidFill>
                  <a:srgbClr val="FF0000"/>
                </a:solidFill>
              </a:rPr>
              <a:t>所用的最少字符操作数称为字符串</a:t>
            </a:r>
            <a:r>
              <a:rPr lang="en-US" altLang="zh-CN" sz="2000" b="1" dirty="0">
                <a:solidFill>
                  <a:srgbClr val="FF0000"/>
                </a:solidFill>
              </a:rPr>
              <a:t>A</a:t>
            </a:r>
            <a:r>
              <a:rPr lang="zh-CN" altLang="en-US" sz="2000" b="1" dirty="0">
                <a:solidFill>
                  <a:srgbClr val="FF0000"/>
                </a:solidFill>
              </a:rPr>
              <a:t>到</a:t>
            </a:r>
            <a:r>
              <a:rPr lang="en-US" altLang="zh-CN" sz="2000" b="1" dirty="0">
                <a:solidFill>
                  <a:srgbClr val="FF0000"/>
                </a:solidFill>
              </a:rPr>
              <a:t>B </a:t>
            </a:r>
            <a:r>
              <a:rPr lang="zh-CN" altLang="en-US" sz="2000" b="1" dirty="0">
                <a:solidFill>
                  <a:srgbClr val="FF0000"/>
                </a:solidFill>
              </a:rPr>
              <a:t>的编辑距离</a:t>
            </a:r>
            <a:r>
              <a:rPr lang="zh-CN" altLang="en-US" sz="2000" dirty="0">
                <a:solidFill>
                  <a:srgbClr val="000000"/>
                </a:solidFill>
              </a:rPr>
              <a:t>，记为</a:t>
            </a:r>
            <a:r>
              <a:rPr lang="zh-CN" altLang="en-US" sz="2000" b="1" dirty="0">
                <a:solidFill>
                  <a:srgbClr val="000000"/>
                </a:solidFill>
              </a:rPr>
              <a:t> </a:t>
            </a:r>
            <a:r>
              <a:rPr lang="en-US" altLang="zh-CN" sz="2000" b="1" dirty="0" smtClean="0">
                <a:solidFill>
                  <a:srgbClr val="000000"/>
                </a:solidFill>
              </a:rPr>
              <a:t>d(A,B</a:t>
            </a:r>
            <a:r>
              <a:rPr lang="en-US" altLang="zh-CN" sz="2000" b="1" dirty="0">
                <a:solidFill>
                  <a:srgbClr val="000000"/>
                </a:solidFill>
              </a:rPr>
              <a:t>)</a:t>
            </a:r>
            <a:r>
              <a:rPr lang="zh-CN" altLang="en-US" sz="2000" dirty="0" smtClean="0">
                <a:solidFill>
                  <a:srgbClr val="000000"/>
                </a:solidFill>
              </a:rPr>
              <a:t>。</a:t>
            </a:r>
            <a:endParaRPr lang="zh-CN" altLang="en-US" sz="2000" dirty="0" smtClean="0">
              <a:solidFill>
                <a:srgbClr val="000000"/>
              </a:solidFill>
            </a:endParaRPr>
          </a:p>
          <a:p>
            <a:r>
              <a:rPr lang="zh-CN" altLang="en-US" sz="2000" b="1" dirty="0" smtClean="0">
                <a:solidFill>
                  <a:srgbClr val="000000"/>
                </a:solidFill>
              </a:rPr>
              <a:t>算法设计</a:t>
            </a:r>
            <a:endParaRPr lang="zh-CN" altLang="en-US" sz="2000" b="1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altLang="zh-CN" sz="2000" dirty="0" smtClean="0">
                <a:solidFill>
                  <a:srgbClr val="000000"/>
                </a:solidFill>
              </a:rPr>
              <a:t>	</a:t>
            </a:r>
            <a:r>
              <a:rPr lang="zh-CN" altLang="en-US" sz="2000" dirty="0" smtClean="0">
                <a:solidFill>
                  <a:srgbClr val="000000"/>
                </a:solidFill>
              </a:rPr>
              <a:t>对</a:t>
            </a:r>
            <a:r>
              <a:rPr lang="en-US" altLang="zh-CN" sz="2000" dirty="0">
                <a:solidFill>
                  <a:srgbClr val="000000"/>
                </a:solidFill>
              </a:rPr>
              <a:t>2 </a:t>
            </a:r>
            <a:r>
              <a:rPr lang="zh-CN" altLang="en-US" sz="2000" dirty="0">
                <a:solidFill>
                  <a:srgbClr val="000000"/>
                </a:solidFill>
              </a:rPr>
              <a:t>个字符串</a:t>
            </a:r>
            <a:r>
              <a:rPr lang="en-US" altLang="zh-CN" sz="2000" dirty="0">
                <a:solidFill>
                  <a:srgbClr val="000000"/>
                </a:solidFill>
              </a:rPr>
              <a:t>A</a:t>
            </a:r>
            <a:r>
              <a:rPr lang="zh-CN" altLang="en-US" sz="2000" dirty="0">
                <a:solidFill>
                  <a:srgbClr val="000000"/>
                </a:solidFill>
              </a:rPr>
              <a:t>和</a:t>
            </a:r>
            <a:r>
              <a:rPr lang="en-US" altLang="zh-CN" sz="2000" dirty="0">
                <a:solidFill>
                  <a:srgbClr val="000000"/>
                </a:solidFill>
              </a:rPr>
              <a:t>B</a:t>
            </a:r>
            <a:r>
              <a:rPr lang="zh-CN" altLang="en-US" sz="2000" dirty="0">
                <a:solidFill>
                  <a:srgbClr val="000000"/>
                </a:solidFill>
              </a:rPr>
              <a:t>，计算出它们的编辑距离</a:t>
            </a:r>
            <a:r>
              <a:rPr lang="en-US" altLang="zh-CN" sz="2000" dirty="0">
                <a:solidFill>
                  <a:srgbClr val="000000"/>
                </a:solidFill>
              </a:rPr>
              <a:t>d(A,B)</a:t>
            </a:r>
            <a:r>
              <a:rPr lang="zh-CN" altLang="en-US" sz="2000" dirty="0" smtClean="0">
                <a:solidFill>
                  <a:srgbClr val="000000"/>
                </a:solidFill>
              </a:rPr>
              <a:t>。</a:t>
            </a:r>
            <a:endParaRPr lang="zh-CN" altLang="en-US" sz="2000" dirty="0" smtClean="0">
              <a:solidFill>
                <a:srgbClr val="000000"/>
              </a:solidFill>
            </a:endParaRPr>
          </a:p>
          <a:p>
            <a:r>
              <a:rPr lang="zh-CN" altLang="en-US" sz="2000" b="1" dirty="0" smtClean="0">
                <a:solidFill>
                  <a:srgbClr val="000000"/>
                </a:solidFill>
              </a:rPr>
              <a:t>数据输入</a:t>
            </a:r>
            <a:endParaRPr lang="zh-CN" altLang="en-US" sz="2000" b="1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altLang="zh-CN" sz="2000" dirty="0" smtClean="0">
                <a:solidFill>
                  <a:srgbClr val="000000"/>
                </a:solidFill>
              </a:rPr>
              <a:t>	</a:t>
            </a:r>
            <a:r>
              <a:rPr lang="en-US" altLang="zh-CN" sz="2000" dirty="0">
                <a:solidFill>
                  <a:srgbClr val="000000"/>
                </a:solidFill>
              </a:rPr>
              <a:t> i</a:t>
            </a:r>
            <a:r>
              <a:rPr lang="en-US" altLang="zh-CN" sz="2000" dirty="0" smtClean="0">
                <a:solidFill>
                  <a:srgbClr val="000000"/>
                </a:solidFill>
              </a:rPr>
              <a:t>nput.txt</a:t>
            </a:r>
            <a:r>
              <a:rPr lang="en-US" altLang="zh-CN" sz="2000" dirty="0">
                <a:solidFill>
                  <a:srgbClr val="000000"/>
                </a:solidFill>
              </a:rPr>
              <a:t>   </a:t>
            </a:r>
            <a:r>
              <a:rPr lang="zh-CN" altLang="en-US" sz="2000" dirty="0" smtClean="0">
                <a:solidFill>
                  <a:srgbClr val="000000"/>
                </a:solidFill>
              </a:rPr>
              <a:t>第</a:t>
            </a:r>
            <a:r>
              <a:rPr lang="zh-CN" altLang="en-US" sz="2000" dirty="0">
                <a:solidFill>
                  <a:srgbClr val="000000"/>
                </a:solidFill>
              </a:rPr>
              <a:t>一行是字符串</a:t>
            </a:r>
            <a:r>
              <a:rPr lang="en-US" altLang="zh-CN" sz="2000" dirty="0">
                <a:solidFill>
                  <a:srgbClr val="000000"/>
                </a:solidFill>
              </a:rPr>
              <a:t>A</a:t>
            </a:r>
            <a:r>
              <a:rPr lang="zh-CN" altLang="en-US" sz="2000" dirty="0">
                <a:solidFill>
                  <a:srgbClr val="000000"/>
                </a:solidFill>
              </a:rPr>
              <a:t>，文件第二行是字符串</a:t>
            </a:r>
            <a:r>
              <a:rPr lang="en-US" altLang="zh-CN" sz="2000" dirty="0">
                <a:solidFill>
                  <a:srgbClr val="000000"/>
                </a:solidFill>
              </a:rPr>
              <a:t>B</a:t>
            </a:r>
            <a:r>
              <a:rPr lang="zh-CN" altLang="en-US" sz="2000" dirty="0" smtClean="0">
                <a:solidFill>
                  <a:srgbClr val="000000"/>
                </a:solidFill>
              </a:rPr>
              <a:t>。</a:t>
            </a:r>
            <a:endParaRPr lang="zh-CN" altLang="en-US" sz="2000" dirty="0" smtClean="0">
              <a:solidFill>
                <a:srgbClr val="000000"/>
              </a:solidFill>
            </a:endParaRPr>
          </a:p>
          <a:p>
            <a:r>
              <a:rPr lang="zh-CN" altLang="en-US" sz="2000" b="1" dirty="0">
                <a:solidFill>
                  <a:srgbClr val="000000"/>
                </a:solidFill>
              </a:rPr>
              <a:t>数据</a:t>
            </a:r>
            <a:r>
              <a:rPr lang="zh-CN" altLang="en-US" sz="2000" b="1" dirty="0" smtClean="0">
                <a:solidFill>
                  <a:srgbClr val="000000"/>
                </a:solidFill>
              </a:rPr>
              <a:t>输出</a:t>
            </a:r>
            <a:endParaRPr lang="zh-CN" altLang="en-US" sz="2000" b="1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altLang="zh-CN" sz="2000" dirty="0" smtClean="0">
                <a:solidFill>
                  <a:srgbClr val="000000"/>
                </a:solidFill>
              </a:rPr>
              <a:t>	output.txt</a:t>
            </a:r>
            <a:r>
              <a:rPr lang="en-US" altLang="zh-CN" sz="2000" dirty="0">
                <a:solidFill>
                  <a:srgbClr val="000000"/>
                </a:solidFill>
              </a:rPr>
              <a:t>   </a:t>
            </a:r>
            <a:r>
              <a:rPr lang="zh-CN" altLang="en-US" sz="2000" dirty="0">
                <a:solidFill>
                  <a:srgbClr val="000000"/>
                </a:solidFill>
              </a:rPr>
              <a:t>程序运行结束时，将编辑距离</a:t>
            </a:r>
            <a:r>
              <a:rPr lang="en-US" altLang="zh-CN" sz="2000" dirty="0">
                <a:solidFill>
                  <a:srgbClr val="000000"/>
                </a:solidFill>
              </a:rPr>
              <a:t>d(A,B)</a:t>
            </a:r>
            <a:r>
              <a:rPr lang="zh-CN" altLang="en-US" sz="2000" dirty="0">
                <a:solidFill>
                  <a:srgbClr val="000000"/>
                </a:solidFill>
              </a:rPr>
              <a:t>输出。</a:t>
            </a:r>
            <a:endParaRPr lang="zh-CN" altLang="en-US" sz="20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zh-CN" altLang="en-US" sz="2400" dirty="0">
                <a:solidFill>
                  <a:schemeClr val="bg1"/>
                </a:solidFill>
              </a:rPr>
              <a:t>  </a:t>
            </a:r>
            <a:endParaRPr lang="en-US" altLang="zh-CN" sz="2400" dirty="0" smtClean="0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5075560" y="4941168"/>
            <a:ext cx="3600400" cy="147732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举个例子，我在写一篇英文文章，</a:t>
            </a:r>
            <a:endParaRPr lang="en-US" altLang="zh-CN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发现自己有一个单词</a:t>
            </a:r>
            <a:r>
              <a:rPr lang="en-US" altLang="zh-CN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xwrs</a:t>
            </a:r>
            <a:r>
              <a:rPr lang="zh-CN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写错了，</a:t>
            </a:r>
            <a:endParaRPr lang="en-US" altLang="zh-CN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写成了</a:t>
            </a:r>
            <a:r>
              <a:rPr lang="en-US" altLang="zh-CN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fxpimu</a:t>
            </a:r>
            <a:r>
              <a:rPr lang="zh-CN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</a:t>
            </a:r>
            <a:r>
              <a:rPr lang="zh-CN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虽然并没有</a:t>
            </a:r>
            <a:r>
              <a:rPr lang="zh-CN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这两个</a:t>
            </a:r>
            <a:r>
              <a:rPr lang="zh-CN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单词），现在</a:t>
            </a:r>
            <a:r>
              <a:rPr lang="zh-CN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要把这个单词</a:t>
            </a:r>
            <a:r>
              <a:rPr lang="zh-CN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改过来，怎么改？最少操作多少次？</a:t>
            </a:r>
            <a:endParaRPr lang="zh-CN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200" b="1" dirty="0" smtClean="0">
                <a:solidFill>
                  <a:srgbClr val="000000"/>
                </a:solidFill>
              </a:rPr>
              <a:t>一、分析及设计动态规划算法</a:t>
            </a:r>
            <a:endParaRPr lang="zh-CN" altLang="en-US" sz="3200" b="1" dirty="0" smtClean="0">
              <a:solidFill>
                <a:srgbClr val="0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>
                <a:solidFill>
                  <a:schemeClr val="tx1"/>
                </a:solidFill>
              </a:rPr>
              <a:t>	</a:t>
            </a:r>
            <a:r>
              <a:rPr lang="zh-CN" altLang="en-US" sz="2000" b="1" dirty="0" smtClean="0">
                <a:solidFill>
                  <a:srgbClr val="000000"/>
                </a:solidFill>
              </a:rPr>
              <a:t>设所给两个字符串</a:t>
            </a:r>
            <a:r>
              <a:rPr lang="en-US" altLang="zh-CN" sz="2000" b="1" dirty="0" smtClean="0">
                <a:solidFill>
                  <a:srgbClr val="000000"/>
                </a:solidFill>
              </a:rPr>
              <a:t>A[1:m]</a:t>
            </a:r>
            <a:r>
              <a:rPr lang="zh-CN" altLang="en-US" sz="2000" b="1" dirty="0" smtClean="0">
                <a:solidFill>
                  <a:srgbClr val="000000"/>
                </a:solidFill>
              </a:rPr>
              <a:t>和</a:t>
            </a:r>
            <a:r>
              <a:rPr lang="en-US" altLang="zh-CN" sz="2000" b="1" dirty="0" smtClean="0">
                <a:solidFill>
                  <a:srgbClr val="000000"/>
                </a:solidFill>
              </a:rPr>
              <a:t>B[1:n]</a:t>
            </a:r>
            <a:r>
              <a:rPr lang="zh-CN" altLang="en-US" sz="2000" b="1" dirty="0" smtClean="0">
                <a:solidFill>
                  <a:srgbClr val="000000"/>
                </a:solidFill>
              </a:rPr>
              <a:t>。</a:t>
            </a:r>
            <a:endParaRPr lang="zh-CN" altLang="en-US" sz="2000" b="1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altLang="zh-CN" sz="2000" b="1" dirty="0" smtClean="0">
                <a:solidFill>
                  <a:srgbClr val="000000"/>
                </a:solidFill>
              </a:rPr>
              <a:t>	</a:t>
            </a:r>
            <a:r>
              <a:rPr lang="zh-CN" altLang="en-US" sz="2000" b="1" dirty="0" smtClean="0">
                <a:solidFill>
                  <a:srgbClr val="000000"/>
                </a:solidFill>
              </a:rPr>
              <a:t>定义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D[</a:t>
            </a:r>
            <a:r>
              <a:rPr lang="en-US" altLang="zh-CN" sz="2000" b="1" dirty="0" err="1" smtClean="0">
                <a:solidFill>
                  <a:srgbClr val="FF0000"/>
                </a:solidFill>
              </a:rPr>
              <a:t>i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][j]=d(A[1:i]</a:t>
            </a:r>
            <a:r>
              <a:rPr lang="en-US" altLang="zh-CN" sz="2000" b="1" dirty="0" smtClean="0">
                <a:solidFill>
                  <a:srgbClr val="000000"/>
                </a:solidFill>
              </a:rPr>
              <a:t>, B[1:j])</a:t>
            </a:r>
            <a:r>
              <a:rPr lang="zh-CN" altLang="en-US" sz="2000" b="1" dirty="0" smtClean="0">
                <a:solidFill>
                  <a:srgbClr val="000000"/>
                </a:solidFill>
              </a:rPr>
              <a:t>。单字符</a:t>
            </a:r>
            <a:r>
              <a:rPr lang="en-US" altLang="zh-CN" sz="2000" b="1" dirty="0" smtClean="0">
                <a:solidFill>
                  <a:srgbClr val="000000"/>
                </a:solidFill>
              </a:rPr>
              <a:t>a</a:t>
            </a:r>
            <a:r>
              <a:rPr lang="zh-CN" altLang="en-US" sz="2000" b="1" dirty="0" smtClean="0">
                <a:solidFill>
                  <a:srgbClr val="000000"/>
                </a:solidFill>
              </a:rPr>
              <a:t>，</a:t>
            </a:r>
            <a:r>
              <a:rPr lang="en-US" altLang="zh-CN" sz="2000" b="1" dirty="0" smtClean="0">
                <a:solidFill>
                  <a:srgbClr val="000000"/>
                </a:solidFill>
              </a:rPr>
              <a:t>b</a:t>
            </a:r>
            <a:r>
              <a:rPr lang="zh-CN" altLang="en-US" sz="2000" b="1" dirty="0" smtClean="0">
                <a:solidFill>
                  <a:srgbClr val="000000"/>
                </a:solidFill>
              </a:rPr>
              <a:t>间的距离定义为：</a:t>
            </a:r>
            <a:endParaRPr lang="zh-CN" altLang="en-US" sz="2000" b="1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000000"/>
                </a:solidFill>
              </a:rPr>
              <a:t>	</a:t>
            </a:r>
            <a:r>
              <a:rPr lang="en-US" altLang="zh-CN" sz="2000" b="1" dirty="0" smtClean="0">
                <a:solidFill>
                  <a:srgbClr val="000000"/>
                </a:solidFill>
              </a:rPr>
              <a:t>	d(a, b)=	      0 ,  a=b</a:t>
            </a:r>
            <a:endParaRPr lang="en-US" altLang="zh-CN" sz="2000" b="1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000000"/>
                </a:solidFill>
              </a:rPr>
              <a:t>	</a:t>
            </a:r>
            <a:r>
              <a:rPr lang="en-US" altLang="zh-CN" sz="2000" b="1" dirty="0" smtClean="0">
                <a:solidFill>
                  <a:srgbClr val="000000"/>
                </a:solidFill>
              </a:rPr>
              <a:t>		  			 1 ,  a!=b</a:t>
            </a:r>
            <a:endParaRPr lang="en-US" altLang="zh-CN" sz="2000" b="1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000000"/>
                </a:solidFill>
              </a:rPr>
              <a:t>	</a:t>
            </a:r>
            <a:r>
              <a:rPr lang="zh-CN" altLang="en-US" sz="2000" b="1" dirty="0" smtClean="0">
                <a:solidFill>
                  <a:srgbClr val="000000"/>
                </a:solidFill>
              </a:rPr>
              <a:t>考查从字符串</a:t>
            </a:r>
            <a:r>
              <a:rPr lang="en-US" altLang="zh-CN" sz="2000" b="1" dirty="0" smtClean="0">
                <a:solidFill>
                  <a:srgbClr val="000000"/>
                </a:solidFill>
              </a:rPr>
              <a:t>A[1:i]</a:t>
            </a:r>
            <a:r>
              <a:rPr lang="zh-CN" altLang="en-US" sz="2000" b="1" dirty="0" smtClean="0">
                <a:solidFill>
                  <a:srgbClr val="000000"/>
                </a:solidFill>
              </a:rPr>
              <a:t>到字符串</a:t>
            </a:r>
            <a:r>
              <a:rPr lang="en-US" altLang="zh-CN" sz="2000" b="1" dirty="0" smtClean="0">
                <a:solidFill>
                  <a:srgbClr val="000000"/>
                </a:solidFill>
              </a:rPr>
              <a:t>B[1:j]</a:t>
            </a:r>
            <a:r>
              <a:rPr lang="zh-CN" altLang="en-US" sz="2000" b="1" dirty="0" smtClean="0">
                <a:solidFill>
                  <a:srgbClr val="000000"/>
                </a:solidFill>
              </a:rPr>
              <a:t>的变换。可以分以下几种情况来讨论：</a:t>
            </a:r>
            <a:endParaRPr lang="zh-CN" altLang="en-US" sz="2000" b="1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altLang="zh-CN" sz="2000" b="1" dirty="0" smtClean="0">
                <a:solidFill>
                  <a:srgbClr val="000000"/>
                </a:solidFill>
              </a:rPr>
              <a:t>	1.</a:t>
            </a:r>
            <a:r>
              <a:rPr lang="zh-CN" altLang="en-US" sz="2000" b="1" dirty="0" smtClean="0">
                <a:solidFill>
                  <a:srgbClr val="000000"/>
                </a:solidFill>
              </a:rPr>
              <a:t>可以修改字符</a:t>
            </a:r>
            <a:r>
              <a:rPr lang="en-US" altLang="zh-CN" sz="2000" b="1" dirty="0" smtClean="0">
                <a:solidFill>
                  <a:srgbClr val="000000"/>
                </a:solidFill>
              </a:rPr>
              <a:t>A[</a:t>
            </a:r>
            <a:r>
              <a:rPr lang="en-US" altLang="zh-CN" sz="2000" b="1" dirty="0" err="1" smtClean="0">
                <a:solidFill>
                  <a:srgbClr val="000000"/>
                </a:solidFill>
              </a:rPr>
              <a:t>i</a:t>
            </a:r>
            <a:r>
              <a:rPr lang="en-US" altLang="zh-CN" sz="2000" b="1" dirty="0" smtClean="0">
                <a:solidFill>
                  <a:srgbClr val="000000"/>
                </a:solidFill>
              </a:rPr>
              <a:t>]</a:t>
            </a:r>
            <a:r>
              <a:rPr lang="zh-CN" altLang="en-US" sz="2000" b="1" dirty="0" smtClean="0">
                <a:solidFill>
                  <a:srgbClr val="000000"/>
                </a:solidFill>
              </a:rPr>
              <a:t>到</a:t>
            </a:r>
            <a:r>
              <a:rPr lang="en-US" altLang="zh-CN" sz="2000" b="1" dirty="0" smtClean="0">
                <a:solidFill>
                  <a:srgbClr val="000000"/>
                </a:solidFill>
              </a:rPr>
              <a:t>B[j]</a:t>
            </a:r>
            <a:r>
              <a:rPr lang="zh-CN" altLang="en-US" sz="2000" b="1" dirty="0" smtClean="0">
                <a:solidFill>
                  <a:srgbClr val="000000"/>
                </a:solidFill>
              </a:rPr>
              <a:t>，需要</a:t>
            </a:r>
            <a:r>
              <a:rPr lang="en-US" altLang="zh-CN" sz="2000" b="1" dirty="0" smtClean="0">
                <a:solidFill>
                  <a:srgbClr val="000000"/>
                </a:solidFill>
              </a:rPr>
              <a:t>d(A[</a:t>
            </a:r>
            <a:r>
              <a:rPr lang="en-US" altLang="zh-CN" sz="2000" b="1" dirty="0" err="1" smtClean="0">
                <a:solidFill>
                  <a:srgbClr val="000000"/>
                </a:solidFill>
              </a:rPr>
              <a:t>i</a:t>
            </a:r>
            <a:r>
              <a:rPr lang="en-US" altLang="zh-CN" sz="2000" b="1" dirty="0" smtClean="0">
                <a:solidFill>
                  <a:srgbClr val="000000"/>
                </a:solidFill>
              </a:rPr>
              <a:t>], B[j])</a:t>
            </a:r>
            <a:r>
              <a:rPr lang="zh-CN" altLang="en-US" sz="2000" b="1" dirty="0" smtClean="0">
                <a:solidFill>
                  <a:srgbClr val="000000"/>
                </a:solidFill>
              </a:rPr>
              <a:t>次操作，由上面</a:t>
            </a:r>
            <a:r>
              <a:rPr lang="en-US" altLang="zh-CN" sz="2000" b="1" dirty="0" smtClean="0">
                <a:solidFill>
                  <a:srgbClr val="000000"/>
                </a:solidFill>
              </a:rPr>
              <a:t>d</a:t>
            </a:r>
            <a:r>
              <a:rPr lang="zh-CN" altLang="en-US" sz="2000" b="1" dirty="0" smtClean="0">
                <a:solidFill>
                  <a:srgbClr val="000000"/>
                </a:solidFill>
              </a:rPr>
              <a:t>的定义：当两字符相等时，需要</a:t>
            </a:r>
            <a:r>
              <a:rPr lang="en-US" altLang="zh-CN" sz="2000" b="1" dirty="0" smtClean="0">
                <a:solidFill>
                  <a:srgbClr val="000000"/>
                </a:solidFill>
              </a:rPr>
              <a:t>0</a:t>
            </a:r>
            <a:r>
              <a:rPr lang="zh-CN" altLang="en-US" sz="2000" b="1" dirty="0" smtClean="0">
                <a:solidFill>
                  <a:srgbClr val="000000"/>
                </a:solidFill>
              </a:rPr>
              <a:t>次操作；不相等时，需要</a:t>
            </a:r>
            <a:r>
              <a:rPr lang="en-US" altLang="zh-CN" sz="2000" b="1" dirty="0" smtClean="0">
                <a:solidFill>
                  <a:srgbClr val="000000"/>
                </a:solidFill>
              </a:rPr>
              <a:t>1</a:t>
            </a:r>
            <a:r>
              <a:rPr lang="zh-CN" altLang="en-US" sz="2000" b="1" dirty="0" smtClean="0">
                <a:solidFill>
                  <a:srgbClr val="000000"/>
                </a:solidFill>
              </a:rPr>
              <a:t>次操作。</a:t>
            </a:r>
            <a:endParaRPr lang="zh-CN" altLang="en-US" sz="2000" b="1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000000"/>
                </a:solidFill>
              </a:rPr>
              <a:t>	</a:t>
            </a:r>
            <a:r>
              <a:rPr lang="en-US" altLang="zh-CN" sz="2000" b="1" dirty="0" smtClean="0">
                <a:solidFill>
                  <a:srgbClr val="000000"/>
                </a:solidFill>
              </a:rPr>
              <a:t>2.</a:t>
            </a:r>
            <a:r>
              <a:rPr lang="zh-CN" altLang="en-US" sz="2000" b="1" dirty="0" smtClean="0">
                <a:solidFill>
                  <a:srgbClr val="000000"/>
                </a:solidFill>
              </a:rPr>
              <a:t>删除字符</a:t>
            </a:r>
            <a:r>
              <a:rPr lang="en-US" altLang="zh-CN" sz="2000" b="1" dirty="0" smtClean="0">
                <a:solidFill>
                  <a:srgbClr val="000000"/>
                </a:solidFill>
              </a:rPr>
              <a:t>A[</a:t>
            </a:r>
            <a:r>
              <a:rPr lang="en-US" altLang="zh-CN" sz="2000" b="1" dirty="0" err="1" smtClean="0">
                <a:solidFill>
                  <a:srgbClr val="000000"/>
                </a:solidFill>
              </a:rPr>
              <a:t>i</a:t>
            </a:r>
            <a:r>
              <a:rPr lang="en-US" altLang="zh-CN" sz="2000" b="1" dirty="0" smtClean="0">
                <a:solidFill>
                  <a:srgbClr val="000000"/>
                </a:solidFill>
              </a:rPr>
              <a:t>]</a:t>
            </a:r>
            <a:r>
              <a:rPr lang="zh-CN" altLang="en-US" sz="2000" b="1" dirty="0" smtClean="0">
                <a:solidFill>
                  <a:srgbClr val="000000"/>
                </a:solidFill>
              </a:rPr>
              <a:t>，需要</a:t>
            </a:r>
            <a:r>
              <a:rPr lang="en-US" altLang="zh-CN" sz="2000" b="1" dirty="0" smtClean="0">
                <a:solidFill>
                  <a:srgbClr val="000000"/>
                </a:solidFill>
              </a:rPr>
              <a:t>1</a:t>
            </a:r>
            <a:r>
              <a:rPr lang="zh-CN" altLang="en-US" sz="2000" b="1" dirty="0" smtClean="0">
                <a:solidFill>
                  <a:srgbClr val="000000"/>
                </a:solidFill>
              </a:rPr>
              <a:t>次操作。</a:t>
            </a:r>
            <a:endParaRPr lang="zh-CN" altLang="en-US" sz="2000" b="1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000000"/>
                </a:solidFill>
              </a:rPr>
              <a:t>	</a:t>
            </a:r>
            <a:r>
              <a:rPr lang="en-US" altLang="zh-CN" sz="2000" b="1" dirty="0" smtClean="0">
                <a:solidFill>
                  <a:srgbClr val="000000"/>
                </a:solidFill>
              </a:rPr>
              <a:t>3.</a:t>
            </a:r>
            <a:r>
              <a:rPr lang="zh-CN" altLang="en-US" sz="2000" b="1" dirty="0" smtClean="0">
                <a:solidFill>
                  <a:srgbClr val="000000"/>
                </a:solidFill>
              </a:rPr>
              <a:t>插入字符</a:t>
            </a:r>
            <a:r>
              <a:rPr lang="en-US" altLang="zh-CN" sz="2000" b="1" dirty="0" smtClean="0">
                <a:solidFill>
                  <a:srgbClr val="000000"/>
                </a:solidFill>
              </a:rPr>
              <a:t>B[j]</a:t>
            </a:r>
            <a:r>
              <a:rPr lang="zh-CN" altLang="en-US" sz="2000" b="1" dirty="0" smtClean="0">
                <a:solidFill>
                  <a:srgbClr val="000000"/>
                </a:solidFill>
              </a:rPr>
              <a:t>，需要</a:t>
            </a:r>
            <a:r>
              <a:rPr lang="en-US" altLang="zh-CN" sz="2000" b="1" dirty="0" smtClean="0">
                <a:solidFill>
                  <a:srgbClr val="000000"/>
                </a:solidFill>
              </a:rPr>
              <a:t>1</a:t>
            </a:r>
            <a:r>
              <a:rPr lang="zh-CN" altLang="en-US" sz="2000" b="1" dirty="0" smtClean="0">
                <a:solidFill>
                  <a:srgbClr val="000000"/>
                </a:solidFill>
              </a:rPr>
              <a:t>次操作。</a:t>
            </a:r>
            <a:endParaRPr lang="zh-CN" altLang="en-US" sz="2000" b="1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altLang="zh-CN" sz="2000" b="1" dirty="0">
                <a:solidFill>
                  <a:schemeClr val="bg1"/>
                </a:solidFill>
              </a:rPr>
              <a:t>	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4" name="AutoShape 6"/>
          <p:cNvSpPr/>
          <p:nvPr/>
        </p:nvSpPr>
        <p:spPr bwMode="ltGray">
          <a:xfrm>
            <a:off x="1907560" y="2204477"/>
            <a:ext cx="216024" cy="504056"/>
          </a:xfrm>
          <a:prstGeom prst="leftBrace">
            <a:avLst>
              <a:gd name="adj1" fmla="val 27778"/>
              <a:gd name="adj2" fmla="val 50000"/>
            </a:avLst>
          </a:prstGeom>
          <a:noFill/>
          <a:ln w="57150" cap="rnd">
            <a:solidFill>
              <a:schemeClr val="hlink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>
              <a:defRPr kumimoji="1" sz="2400" b="1">
                <a:solidFill>
                  <a:schemeClr val="bg2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bg2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bg2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bg2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bg2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Monotype Sorts" pitchFamily="2" charset="2"/>
              <a:defRPr kumimoji="1" sz="2400" b="1">
                <a:solidFill>
                  <a:schemeClr val="bg2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Monotype Sorts" pitchFamily="2" charset="2"/>
              <a:defRPr kumimoji="1" sz="2400" b="1">
                <a:solidFill>
                  <a:schemeClr val="bg2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Monotype Sorts" pitchFamily="2" charset="2"/>
              <a:defRPr kumimoji="1" sz="2400" b="1">
                <a:solidFill>
                  <a:schemeClr val="bg2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Monotype Sorts" pitchFamily="2" charset="2"/>
              <a:defRPr kumimoji="1" sz="2400" b="1">
                <a:solidFill>
                  <a:schemeClr val="bg2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>
                <a:solidFill>
                  <a:schemeClr val="bg1"/>
                </a:solidFill>
              </a:rPr>
              <a:t>	</a:t>
            </a:r>
            <a:r>
              <a:rPr lang="zh-CN" altLang="en-US" sz="2000" b="1" dirty="0" smtClean="0">
                <a:solidFill>
                  <a:srgbClr val="000000"/>
                </a:solidFill>
              </a:rPr>
              <a:t>构造这样的递归关系：</a:t>
            </a:r>
            <a:endParaRPr lang="zh-CN" altLang="en-US" sz="2000" b="1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altLang="zh-CN" sz="2000" b="1" dirty="0" smtClean="0">
                <a:solidFill>
                  <a:srgbClr val="000000"/>
                </a:solidFill>
              </a:rPr>
              <a:t>	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D</a:t>
            </a:r>
            <a:r>
              <a:rPr lang="pl-PL" altLang="zh-CN" sz="2000" b="1" dirty="0" smtClean="0">
                <a:solidFill>
                  <a:srgbClr val="FF0000"/>
                </a:solidFill>
              </a:rPr>
              <a:t>[i</a:t>
            </a:r>
            <a:r>
              <a:rPr lang="pl-PL" altLang="zh-CN" sz="2000" b="1" dirty="0">
                <a:solidFill>
                  <a:srgbClr val="FF0000"/>
                </a:solidFill>
              </a:rPr>
              <a:t>][j]   =   </a:t>
            </a:r>
            <a:r>
              <a:rPr lang="pl-PL" altLang="zh-CN" sz="2000" b="1" dirty="0" smtClean="0">
                <a:solidFill>
                  <a:srgbClr val="FF0000"/>
                </a:solidFill>
              </a:rPr>
              <a:t>min(</a:t>
            </a:r>
            <a:endParaRPr lang="pl-PL" altLang="zh-CN" sz="20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FF0000"/>
                </a:solidFill>
              </a:rPr>
              <a:t>	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	D</a:t>
            </a:r>
            <a:r>
              <a:rPr lang="pl-PL" altLang="zh-CN" sz="2000" b="1" dirty="0" smtClean="0">
                <a:solidFill>
                  <a:srgbClr val="FF0000"/>
                </a:solidFill>
              </a:rPr>
              <a:t>[i-1</a:t>
            </a:r>
            <a:r>
              <a:rPr lang="pl-PL" altLang="zh-CN" sz="2000" b="1" dirty="0">
                <a:solidFill>
                  <a:srgbClr val="FF0000"/>
                </a:solidFill>
              </a:rPr>
              <a:t>][j-1</a:t>
            </a:r>
            <a:r>
              <a:rPr lang="pl-PL" altLang="zh-CN" sz="2000" b="1" dirty="0" smtClean="0">
                <a:solidFill>
                  <a:srgbClr val="FF0000"/>
                </a:solidFill>
              </a:rPr>
              <a:t>]+(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A</a:t>
            </a:r>
            <a:r>
              <a:rPr lang="pl-PL" altLang="zh-CN" sz="2000" b="1" dirty="0" smtClean="0">
                <a:solidFill>
                  <a:srgbClr val="FF0000"/>
                </a:solidFill>
              </a:rPr>
              <a:t>[i</a:t>
            </a:r>
            <a:r>
              <a:rPr lang="pl-PL" altLang="zh-CN" sz="2000" b="1" dirty="0">
                <a:solidFill>
                  <a:srgbClr val="FF0000"/>
                </a:solidFill>
              </a:rPr>
              <a:t>]  == 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B</a:t>
            </a:r>
            <a:r>
              <a:rPr lang="pl-PL" altLang="zh-CN" sz="2000" b="1" dirty="0" smtClean="0">
                <a:solidFill>
                  <a:srgbClr val="FF0000"/>
                </a:solidFill>
              </a:rPr>
              <a:t>[j</a:t>
            </a:r>
            <a:r>
              <a:rPr lang="pl-PL" altLang="zh-CN" sz="2000" b="1" dirty="0">
                <a:solidFill>
                  <a:srgbClr val="FF0000"/>
                </a:solidFill>
              </a:rPr>
              <a:t>]?0:1</a:t>
            </a:r>
            <a:r>
              <a:rPr lang="pl-PL" altLang="zh-CN" sz="2000" b="1" dirty="0" smtClean="0">
                <a:solidFill>
                  <a:srgbClr val="FF0000"/>
                </a:solidFill>
              </a:rPr>
              <a:t>)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,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FF0000"/>
                </a:solidFill>
              </a:rPr>
              <a:t>	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	 </a:t>
            </a:r>
            <a:r>
              <a:rPr lang="pl-PL" altLang="zh-CN" sz="2000" b="1" dirty="0" smtClean="0">
                <a:solidFill>
                  <a:srgbClr val="FF0000"/>
                </a:solidFill>
              </a:rPr>
              <a:t>d[i-1</a:t>
            </a:r>
            <a:r>
              <a:rPr lang="pl-PL" altLang="zh-CN" sz="2000" b="1" dirty="0">
                <a:solidFill>
                  <a:srgbClr val="FF0000"/>
                </a:solidFill>
              </a:rPr>
              <a:t>][j]+1</a:t>
            </a:r>
            <a:r>
              <a:rPr lang="pl-PL" altLang="zh-CN" sz="2000" b="1" dirty="0" smtClean="0">
                <a:solidFill>
                  <a:srgbClr val="FF0000"/>
                </a:solidFill>
              </a:rPr>
              <a:t>,</a:t>
            </a:r>
            <a:endParaRPr lang="pl-PL" altLang="zh-CN" sz="20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FF0000"/>
                </a:solidFill>
              </a:rPr>
              <a:t>	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	</a:t>
            </a:r>
            <a:r>
              <a:rPr lang="pl-PL" altLang="zh-CN" sz="2000" b="1" dirty="0" smtClean="0">
                <a:solidFill>
                  <a:srgbClr val="FF0000"/>
                </a:solidFill>
              </a:rPr>
              <a:t>d[i</a:t>
            </a:r>
            <a:r>
              <a:rPr lang="pl-PL" altLang="zh-CN" sz="2000" b="1" dirty="0">
                <a:solidFill>
                  <a:srgbClr val="FF0000"/>
                </a:solidFill>
              </a:rPr>
              <a:t>][j-1</a:t>
            </a:r>
            <a:r>
              <a:rPr lang="pl-PL" altLang="zh-CN" sz="2000" b="1" dirty="0" smtClean="0">
                <a:solidFill>
                  <a:srgbClr val="FF0000"/>
                </a:solidFill>
              </a:rPr>
              <a:t>]+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1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FF0000"/>
                </a:solidFill>
              </a:rPr>
              <a:t>	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	</a:t>
            </a:r>
            <a:r>
              <a:rPr lang="pl-PL" altLang="zh-CN" sz="2000" b="1" dirty="0" smtClean="0">
                <a:solidFill>
                  <a:srgbClr val="FF0000"/>
                </a:solidFill>
              </a:rPr>
              <a:t>)</a:t>
            </a:r>
            <a:endParaRPr lang="en-US" altLang="zh-CN" sz="2000" b="1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000000"/>
                </a:solidFill>
              </a:rPr>
              <a:t>	</a:t>
            </a:r>
            <a:r>
              <a:rPr lang="zh-CN" altLang="en-US" sz="2000" b="1" dirty="0" smtClean="0">
                <a:solidFill>
                  <a:srgbClr val="000000"/>
                </a:solidFill>
              </a:rPr>
              <a:t>其中：</a:t>
            </a:r>
            <a:endParaRPr lang="zh-CN" altLang="en-US" sz="2000" b="1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000000"/>
                </a:solidFill>
              </a:rPr>
              <a:t>	</a:t>
            </a:r>
            <a:r>
              <a:rPr lang="en-US" altLang="zh-CN" sz="2000" b="1" dirty="0" smtClean="0">
                <a:solidFill>
                  <a:srgbClr val="000000"/>
                </a:solidFill>
              </a:rPr>
              <a:t>1.</a:t>
            </a:r>
            <a:r>
              <a:rPr lang="en-US" altLang="zh-CN" sz="2000" b="1" dirty="0">
                <a:solidFill>
                  <a:srgbClr val="000000"/>
                </a:solidFill>
              </a:rPr>
              <a:t> D[</a:t>
            </a:r>
            <a:r>
              <a:rPr lang="en-US" altLang="zh-CN" sz="2000" b="1" dirty="0" err="1">
                <a:solidFill>
                  <a:srgbClr val="000000"/>
                </a:solidFill>
              </a:rPr>
              <a:t>i</a:t>
            </a:r>
            <a:r>
              <a:rPr lang="en-US" altLang="zh-CN" sz="2000" b="1" dirty="0">
                <a:solidFill>
                  <a:srgbClr val="000000"/>
                </a:solidFill>
              </a:rPr>
              <a:t>][j]=D[i-1][j-1]+(A[</a:t>
            </a:r>
            <a:r>
              <a:rPr lang="en-US" altLang="zh-CN" sz="2000" b="1" dirty="0" err="1">
                <a:solidFill>
                  <a:srgbClr val="000000"/>
                </a:solidFill>
              </a:rPr>
              <a:t>i</a:t>
            </a:r>
            <a:r>
              <a:rPr lang="en-US" altLang="zh-CN" sz="2000" b="1" dirty="0">
                <a:solidFill>
                  <a:srgbClr val="000000"/>
                </a:solidFill>
              </a:rPr>
              <a:t>]==B[j]?0:1</a:t>
            </a:r>
            <a:r>
              <a:rPr lang="en-US" altLang="zh-CN" sz="2000" b="1" dirty="0" smtClean="0">
                <a:solidFill>
                  <a:srgbClr val="000000"/>
                </a:solidFill>
              </a:rPr>
              <a:t>)</a:t>
            </a:r>
            <a:r>
              <a:rPr lang="zh-CN" altLang="en-US" sz="2000" b="1" dirty="0" smtClean="0">
                <a:solidFill>
                  <a:srgbClr val="000000"/>
                </a:solidFill>
              </a:rPr>
              <a:t>表示修改</a:t>
            </a:r>
            <a:r>
              <a:rPr lang="zh-CN" altLang="en-US" sz="2000" b="1" dirty="0">
                <a:solidFill>
                  <a:srgbClr val="000000"/>
                </a:solidFill>
              </a:rPr>
              <a:t>字符</a:t>
            </a:r>
            <a:r>
              <a:rPr lang="zh-CN" altLang="en-US" sz="2000" b="1" dirty="0" smtClean="0">
                <a:solidFill>
                  <a:srgbClr val="000000"/>
                </a:solidFill>
              </a:rPr>
              <a:t>情况。</a:t>
            </a:r>
            <a:endParaRPr lang="zh-CN" altLang="en-US" sz="2000" b="1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000000"/>
                </a:solidFill>
              </a:rPr>
              <a:t>	2</a:t>
            </a:r>
            <a:r>
              <a:rPr lang="en-US" altLang="zh-CN" sz="2000" b="1" dirty="0" smtClean="0">
                <a:solidFill>
                  <a:srgbClr val="000000"/>
                </a:solidFill>
              </a:rPr>
              <a:t>.</a:t>
            </a:r>
            <a:r>
              <a:rPr lang="en-US" altLang="zh-CN" sz="2000" b="1" dirty="0">
                <a:solidFill>
                  <a:srgbClr val="000000"/>
                </a:solidFill>
              </a:rPr>
              <a:t> D[</a:t>
            </a:r>
            <a:r>
              <a:rPr lang="en-US" altLang="zh-CN" sz="2000" b="1" dirty="0" err="1">
                <a:solidFill>
                  <a:srgbClr val="000000"/>
                </a:solidFill>
              </a:rPr>
              <a:t>i</a:t>
            </a:r>
            <a:r>
              <a:rPr lang="en-US" altLang="zh-CN" sz="2000" b="1" dirty="0">
                <a:solidFill>
                  <a:srgbClr val="000000"/>
                </a:solidFill>
              </a:rPr>
              <a:t>][j]=D[i-1][j]+</a:t>
            </a:r>
            <a:r>
              <a:rPr lang="en-US" altLang="zh-CN" sz="2000" b="1" dirty="0" smtClean="0">
                <a:solidFill>
                  <a:srgbClr val="000000"/>
                </a:solidFill>
              </a:rPr>
              <a:t>1</a:t>
            </a:r>
            <a:r>
              <a:rPr lang="zh-CN" altLang="en-US" sz="2000" b="1" dirty="0" smtClean="0">
                <a:solidFill>
                  <a:srgbClr val="000000"/>
                </a:solidFill>
              </a:rPr>
              <a:t>表示删除字符</a:t>
            </a:r>
            <a:r>
              <a:rPr lang="en-US" altLang="zh-CN" sz="2000" b="1" dirty="0">
                <a:solidFill>
                  <a:srgbClr val="000000"/>
                </a:solidFill>
              </a:rPr>
              <a:t>A[</a:t>
            </a:r>
            <a:r>
              <a:rPr lang="en-US" altLang="zh-CN" sz="2000" b="1" dirty="0" err="1">
                <a:solidFill>
                  <a:srgbClr val="000000"/>
                </a:solidFill>
              </a:rPr>
              <a:t>i</a:t>
            </a:r>
            <a:r>
              <a:rPr lang="en-US" altLang="zh-CN" sz="2000" b="1" dirty="0" smtClean="0">
                <a:solidFill>
                  <a:srgbClr val="000000"/>
                </a:solidFill>
              </a:rPr>
              <a:t>] </a:t>
            </a:r>
            <a:r>
              <a:rPr lang="zh-CN" altLang="en-US" sz="2000" b="1" dirty="0" smtClean="0">
                <a:solidFill>
                  <a:srgbClr val="000000"/>
                </a:solidFill>
              </a:rPr>
              <a:t>。</a:t>
            </a:r>
            <a:endParaRPr lang="zh-CN" altLang="en-US" sz="2000" b="1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000000"/>
                </a:solidFill>
              </a:rPr>
              <a:t>	3</a:t>
            </a:r>
            <a:r>
              <a:rPr lang="en-US" altLang="zh-CN" sz="2000" b="1" dirty="0" smtClean="0">
                <a:solidFill>
                  <a:srgbClr val="000000"/>
                </a:solidFill>
              </a:rPr>
              <a:t>.</a:t>
            </a:r>
            <a:r>
              <a:rPr lang="en-US" altLang="zh-CN" sz="2000" b="1" dirty="0">
                <a:solidFill>
                  <a:srgbClr val="000000"/>
                </a:solidFill>
              </a:rPr>
              <a:t> D[</a:t>
            </a:r>
            <a:r>
              <a:rPr lang="en-US" altLang="zh-CN" sz="2000" b="1" dirty="0" err="1">
                <a:solidFill>
                  <a:srgbClr val="000000"/>
                </a:solidFill>
              </a:rPr>
              <a:t>i</a:t>
            </a:r>
            <a:r>
              <a:rPr lang="en-US" altLang="zh-CN" sz="2000" b="1" dirty="0">
                <a:solidFill>
                  <a:srgbClr val="000000"/>
                </a:solidFill>
              </a:rPr>
              <a:t>][j]=D[</a:t>
            </a:r>
            <a:r>
              <a:rPr lang="en-US" altLang="zh-CN" sz="2000" b="1" dirty="0" err="1">
                <a:solidFill>
                  <a:srgbClr val="000000"/>
                </a:solidFill>
              </a:rPr>
              <a:t>i</a:t>
            </a:r>
            <a:r>
              <a:rPr lang="en-US" altLang="zh-CN" sz="2000" b="1" dirty="0">
                <a:solidFill>
                  <a:srgbClr val="000000"/>
                </a:solidFill>
              </a:rPr>
              <a:t>][j-1]+</a:t>
            </a:r>
            <a:r>
              <a:rPr lang="en-US" altLang="zh-CN" sz="2000" b="1" dirty="0" smtClean="0">
                <a:solidFill>
                  <a:srgbClr val="000000"/>
                </a:solidFill>
              </a:rPr>
              <a:t>1</a:t>
            </a:r>
            <a:r>
              <a:rPr lang="zh-CN" altLang="en-US" sz="2000" b="1" dirty="0" smtClean="0">
                <a:solidFill>
                  <a:srgbClr val="000000"/>
                </a:solidFill>
              </a:rPr>
              <a:t>表示插入</a:t>
            </a:r>
            <a:r>
              <a:rPr lang="zh-CN" altLang="en-US" sz="2000" b="1" dirty="0">
                <a:solidFill>
                  <a:srgbClr val="000000"/>
                </a:solidFill>
              </a:rPr>
              <a:t>字符</a:t>
            </a:r>
            <a:r>
              <a:rPr lang="en-US" altLang="zh-CN" sz="2000" b="1" dirty="0">
                <a:solidFill>
                  <a:srgbClr val="000000"/>
                </a:solidFill>
              </a:rPr>
              <a:t>B[j</a:t>
            </a:r>
            <a:r>
              <a:rPr lang="en-US" altLang="zh-CN" sz="2000" b="1" dirty="0" smtClean="0">
                <a:solidFill>
                  <a:srgbClr val="000000"/>
                </a:solidFill>
              </a:rPr>
              <a:t>]</a:t>
            </a:r>
            <a:r>
              <a:rPr lang="zh-CN" altLang="en-US" sz="2000" b="1" dirty="0" smtClean="0">
                <a:solidFill>
                  <a:srgbClr val="000000"/>
                </a:solidFill>
              </a:rPr>
              <a:t>。</a:t>
            </a:r>
            <a:endParaRPr lang="zh-CN" altLang="en-US" sz="2000" b="1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zh-CN" altLang="en-US" sz="2000" b="1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	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251460" y="332740"/>
            <a:ext cx="8289925" cy="5267325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altLang="zh-CN" b="1" dirty="0">
                <a:solidFill>
                  <a:schemeClr val="bg1"/>
                </a:solidFill>
              </a:rPr>
              <a:t>	</a:t>
            </a:r>
            <a:r>
              <a:rPr lang="zh-CN" altLang="en-US" sz="8000" b="1" dirty="0" smtClean="0">
                <a:solidFill>
                  <a:srgbClr val="000000"/>
                </a:solidFill>
              </a:rPr>
              <a:t>算法：</a:t>
            </a:r>
            <a:endParaRPr lang="zh-CN" altLang="en-US" sz="8000" b="1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altLang="zh-CN" sz="5600" b="1" dirty="0" smtClean="0">
                <a:solidFill>
                  <a:srgbClr val="000000"/>
                </a:solidFill>
              </a:rPr>
              <a:t>	public </a:t>
            </a:r>
            <a:r>
              <a:rPr lang="en-US" altLang="zh-CN" sz="5600" b="1" dirty="0">
                <a:solidFill>
                  <a:srgbClr val="000000"/>
                </a:solidFill>
              </a:rPr>
              <a:t>static </a:t>
            </a:r>
            <a:r>
              <a:rPr lang="en-US" altLang="zh-CN" sz="5600" b="1" dirty="0" err="1">
                <a:solidFill>
                  <a:srgbClr val="000000"/>
                </a:solidFill>
              </a:rPr>
              <a:t>int</a:t>
            </a:r>
            <a:r>
              <a:rPr lang="en-US" altLang="zh-CN" sz="5600" b="1" dirty="0">
                <a:solidFill>
                  <a:srgbClr val="000000"/>
                </a:solidFill>
              </a:rPr>
              <a:t> dis(char[] a, char[] b</a:t>
            </a:r>
            <a:r>
              <a:rPr lang="en-US" altLang="zh-CN" sz="5600" b="1" dirty="0" smtClean="0">
                <a:solidFill>
                  <a:srgbClr val="000000"/>
                </a:solidFill>
              </a:rPr>
              <a:t>){</a:t>
            </a:r>
            <a:endParaRPr lang="en-US" altLang="zh-CN" sz="5600" b="1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altLang="zh-CN" sz="5600" b="1" dirty="0">
                <a:solidFill>
                  <a:srgbClr val="000000"/>
                </a:solidFill>
              </a:rPr>
              <a:t>		</a:t>
            </a:r>
            <a:r>
              <a:rPr lang="en-US" altLang="zh-CN" sz="5600" b="1" dirty="0" err="1">
                <a:solidFill>
                  <a:srgbClr val="000000"/>
                </a:solidFill>
              </a:rPr>
              <a:t>int</a:t>
            </a:r>
            <a:r>
              <a:rPr lang="en-US" altLang="zh-CN" sz="5600" b="1" dirty="0">
                <a:solidFill>
                  <a:srgbClr val="000000"/>
                </a:solidFill>
              </a:rPr>
              <a:t> temp = 0;</a:t>
            </a:r>
            <a:r>
              <a:rPr lang="en-US" altLang="zh-CN" sz="5600" b="1" dirty="0" err="1">
                <a:solidFill>
                  <a:srgbClr val="000000"/>
                </a:solidFill>
              </a:rPr>
              <a:t>int</a:t>
            </a:r>
            <a:r>
              <a:rPr lang="en-US" altLang="zh-CN" sz="5600" b="1" dirty="0">
                <a:solidFill>
                  <a:srgbClr val="000000"/>
                </a:solidFill>
              </a:rPr>
              <a:t> m = </a:t>
            </a:r>
            <a:r>
              <a:rPr lang="en-US" altLang="zh-CN" sz="5600" b="1" dirty="0" err="1">
                <a:solidFill>
                  <a:srgbClr val="000000"/>
                </a:solidFill>
              </a:rPr>
              <a:t>a.length</a:t>
            </a:r>
            <a:r>
              <a:rPr lang="en-US" altLang="zh-CN" sz="5600" b="1" dirty="0">
                <a:solidFill>
                  <a:srgbClr val="000000"/>
                </a:solidFill>
              </a:rPr>
              <a:t>;</a:t>
            </a:r>
            <a:r>
              <a:rPr lang="en-US" altLang="zh-CN" sz="5600" b="1" dirty="0" err="1">
                <a:solidFill>
                  <a:srgbClr val="000000"/>
                </a:solidFill>
              </a:rPr>
              <a:t>int</a:t>
            </a:r>
            <a:r>
              <a:rPr lang="en-US" altLang="zh-CN" sz="5600" b="1" dirty="0">
                <a:solidFill>
                  <a:srgbClr val="000000"/>
                </a:solidFill>
              </a:rPr>
              <a:t> n = </a:t>
            </a:r>
            <a:r>
              <a:rPr lang="en-US" altLang="zh-CN" sz="5600" b="1" dirty="0" err="1">
                <a:solidFill>
                  <a:srgbClr val="000000"/>
                </a:solidFill>
              </a:rPr>
              <a:t>b.length</a:t>
            </a:r>
            <a:r>
              <a:rPr lang="en-US" altLang="zh-CN" sz="5600" b="1" dirty="0">
                <a:solidFill>
                  <a:srgbClr val="000000"/>
                </a:solidFill>
              </a:rPr>
              <a:t>;</a:t>
            </a:r>
            <a:endParaRPr lang="en-US" altLang="zh-CN" sz="5600" b="1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altLang="zh-CN" sz="5600" b="1" dirty="0">
                <a:solidFill>
                  <a:srgbClr val="000000"/>
                </a:solidFill>
              </a:rPr>
              <a:t>		</a:t>
            </a:r>
            <a:r>
              <a:rPr lang="en-US" altLang="zh-CN" sz="5600" b="1" dirty="0" err="1">
                <a:solidFill>
                  <a:srgbClr val="000000"/>
                </a:solidFill>
              </a:rPr>
              <a:t>int</a:t>
            </a:r>
            <a:r>
              <a:rPr lang="en-US" altLang="zh-CN" sz="5600" b="1" dirty="0">
                <a:solidFill>
                  <a:srgbClr val="000000"/>
                </a:solidFill>
              </a:rPr>
              <a:t>[][] d = new </a:t>
            </a:r>
            <a:r>
              <a:rPr lang="en-US" altLang="zh-CN" sz="5600" b="1" dirty="0" err="1">
                <a:solidFill>
                  <a:srgbClr val="000000"/>
                </a:solidFill>
              </a:rPr>
              <a:t>int</a:t>
            </a:r>
            <a:r>
              <a:rPr lang="en-US" altLang="zh-CN" sz="5600" b="1" dirty="0">
                <a:solidFill>
                  <a:srgbClr val="000000"/>
                </a:solidFill>
              </a:rPr>
              <a:t>[m+1][n+1];</a:t>
            </a:r>
            <a:endParaRPr lang="en-US" altLang="zh-CN" sz="5600" b="1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altLang="zh-CN" sz="5600" b="1" dirty="0">
                <a:solidFill>
                  <a:srgbClr val="000000"/>
                </a:solidFill>
              </a:rPr>
              <a:t>		for(</a:t>
            </a:r>
            <a:r>
              <a:rPr lang="en-US" altLang="zh-CN" sz="5600" b="1" dirty="0" err="1">
                <a:solidFill>
                  <a:srgbClr val="000000"/>
                </a:solidFill>
              </a:rPr>
              <a:t>int</a:t>
            </a:r>
            <a:r>
              <a:rPr lang="en-US" altLang="zh-CN" sz="5600" b="1" dirty="0">
                <a:solidFill>
                  <a:srgbClr val="000000"/>
                </a:solidFill>
              </a:rPr>
              <a:t> </a:t>
            </a:r>
            <a:r>
              <a:rPr lang="en-US" altLang="zh-CN" sz="5600" b="1" dirty="0" err="1">
                <a:solidFill>
                  <a:srgbClr val="000000"/>
                </a:solidFill>
              </a:rPr>
              <a:t>i</a:t>
            </a:r>
            <a:r>
              <a:rPr lang="en-US" altLang="zh-CN" sz="5600" b="1" dirty="0">
                <a:solidFill>
                  <a:srgbClr val="000000"/>
                </a:solidFill>
              </a:rPr>
              <a:t>=0; </a:t>
            </a:r>
            <a:r>
              <a:rPr lang="en-US" altLang="zh-CN" sz="5600" b="1" dirty="0" err="1">
                <a:solidFill>
                  <a:srgbClr val="000000"/>
                </a:solidFill>
              </a:rPr>
              <a:t>i</a:t>
            </a:r>
            <a:r>
              <a:rPr lang="en-US" altLang="zh-CN" sz="5600" b="1" dirty="0">
                <a:solidFill>
                  <a:srgbClr val="000000"/>
                </a:solidFill>
              </a:rPr>
              <a:t>&lt;m+1; </a:t>
            </a:r>
            <a:r>
              <a:rPr lang="en-US" altLang="zh-CN" sz="5600" b="1" dirty="0" err="1">
                <a:solidFill>
                  <a:srgbClr val="000000"/>
                </a:solidFill>
              </a:rPr>
              <a:t>i</a:t>
            </a:r>
            <a:r>
              <a:rPr lang="en-US" altLang="zh-CN" sz="5600" b="1" dirty="0">
                <a:solidFill>
                  <a:srgbClr val="000000"/>
                </a:solidFill>
              </a:rPr>
              <a:t>++)//</a:t>
            </a:r>
            <a:r>
              <a:rPr lang="zh-CN" altLang="en-US" sz="5600" b="1" dirty="0">
                <a:solidFill>
                  <a:srgbClr val="000000"/>
                </a:solidFill>
              </a:rPr>
              <a:t>第一列置</a:t>
            </a:r>
            <a:r>
              <a:rPr lang="en-US" altLang="zh-CN" sz="5600" b="1" dirty="0">
                <a:solidFill>
                  <a:srgbClr val="000000"/>
                </a:solidFill>
              </a:rPr>
              <a:t>0-》</a:t>
            </a:r>
            <a:r>
              <a:rPr lang="en-US" altLang="zh-CN" sz="5600" b="1" dirty="0" err="1">
                <a:solidFill>
                  <a:srgbClr val="000000"/>
                </a:solidFill>
              </a:rPr>
              <a:t>i</a:t>
            </a:r>
            <a:r>
              <a:rPr lang="zh-CN" altLang="en-US" sz="5600" b="1" dirty="0">
                <a:solidFill>
                  <a:srgbClr val="000000"/>
                </a:solidFill>
              </a:rPr>
              <a:t>，代表</a:t>
            </a:r>
            <a:r>
              <a:rPr lang="en-US" altLang="zh-CN" sz="5600" b="1" dirty="0">
                <a:solidFill>
                  <a:srgbClr val="000000"/>
                </a:solidFill>
              </a:rPr>
              <a:t>B</a:t>
            </a:r>
            <a:r>
              <a:rPr lang="zh-CN" altLang="en-US" sz="5600" b="1" dirty="0">
                <a:solidFill>
                  <a:srgbClr val="000000"/>
                </a:solidFill>
              </a:rPr>
              <a:t>为空，</a:t>
            </a:r>
            <a:r>
              <a:rPr lang="en-US" altLang="zh-CN" sz="5600" b="1" dirty="0">
                <a:solidFill>
                  <a:srgbClr val="000000"/>
                </a:solidFill>
              </a:rPr>
              <a:t>A</a:t>
            </a:r>
            <a:r>
              <a:rPr lang="zh-CN" altLang="en-US" sz="5600" b="1" dirty="0">
                <a:solidFill>
                  <a:srgbClr val="000000"/>
                </a:solidFill>
              </a:rPr>
              <a:t>从前往后需要删除字符的次数渐增</a:t>
            </a:r>
            <a:endParaRPr lang="zh-CN" altLang="en-US" sz="5600" b="1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zh-CN" altLang="en-US" sz="5600" b="1" dirty="0">
                <a:solidFill>
                  <a:srgbClr val="000000"/>
                </a:solidFill>
              </a:rPr>
              <a:t>			</a:t>
            </a:r>
            <a:r>
              <a:rPr lang="en-US" altLang="zh-CN" sz="5600" b="1" dirty="0">
                <a:solidFill>
                  <a:srgbClr val="000000"/>
                </a:solidFill>
              </a:rPr>
              <a:t>d[</a:t>
            </a:r>
            <a:r>
              <a:rPr lang="en-US" altLang="zh-CN" sz="5600" b="1" dirty="0" err="1">
                <a:solidFill>
                  <a:srgbClr val="000000"/>
                </a:solidFill>
              </a:rPr>
              <a:t>i</a:t>
            </a:r>
            <a:r>
              <a:rPr lang="en-US" altLang="zh-CN" sz="5600" b="1" dirty="0">
                <a:solidFill>
                  <a:srgbClr val="000000"/>
                </a:solidFill>
              </a:rPr>
              <a:t>][0] = </a:t>
            </a:r>
            <a:r>
              <a:rPr lang="en-US" altLang="zh-CN" sz="5600" b="1" dirty="0" err="1">
                <a:solidFill>
                  <a:srgbClr val="000000"/>
                </a:solidFill>
              </a:rPr>
              <a:t>i</a:t>
            </a:r>
            <a:r>
              <a:rPr lang="en-US" altLang="zh-CN" sz="5600" b="1" dirty="0">
                <a:solidFill>
                  <a:srgbClr val="000000"/>
                </a:solidFill>
              </a:rPr>
              <a:t>;</a:t>
            </a:r>
            <a:endParaRPr lang="en-US" altLang="zh-CN" sz="5600" b="1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altLang="zh-CN" sz="5600" b="1" dirty="0">
                <a:solidFill>
                  <a:srgbClr val="000000"/>
                </a:solidFill>
              </a:rPr>
              <a:t>		for(</a:t>
            </a:r>
            <a:r>
              <a:rPr lang="en-US" altLang="zh-CN" sz="5600" b="1" dirty="0" err="1">
                <a:solidFill>
                  <a:srgbClr val="000000"/>
                </a:solidFill>
              </a:rPr>
              <a:t>int</a:t>
            </a:r>
            <a:r>
              <a:rPr lang="en-US" altLang="zh-CN" sz="5600" b="1" dirty="0">
                <a:solidFill>
                  <a:srgbClr val="000000"/>
                </a:solidFill>
              </a:rPr>
              <a:t> j=0; j&lt;n+1; j++)//</a:t>
            </a:r>
            <a:r>
              <a:rPr lang="zh-CN" altLang="en-US" sz="5600" b="1" dirty="0">
                <a:solidFill>
                  <a:srgbClr val="000000"/>
                </a:solidFill>
              </a:rPr>
              <a:t>第一行置</a:t>
            </a:r>
            <a:r>
              <a:rPr lang="en-US" altLang="zh-CN" sz="5600" b="1" dirty="0">
                <a:solidFill>
                  <a:srgbClr val="000000"/>
                </a:solidFill>
              </a:rPr>
              <a:t>0-》j</a:t>
            </a:r>
            <a:r>
              <a:rPr lang="zh-CN" altLang="en-US" sz="5600" b="1" dirty="0">
                <a:solidFill>
                  <a:srgbClr val="000000"/>
                </a:solidFill>
              </a:rPr>
              <a:t>，代表</a:t>
            </a:r>
            <a:r>
              <a:rPr lang="en-US" altLang="zh-CN" sz="5600" b="1" dirty="0">
                <a:solidFill>
                  <a:srgbClr val="000000"/>
                </a:solidFill>
              </a:rPr>
              <a:t>A</a:t>
            </a:r>
            <a:r>
              <a:rPr lang="zh-CN" altLang="en-US" sz="5600" b="1" dirty="0">
                <a:solidFill>
                  <a:srgbClr val="000000"/>
                </a:solidFill>
              </a:rPr>
              <a:t>为空，</a:t>
            </a:r>
            <a:r>
              <a:rPr lang="en-US" altLang="zh-CN" sz="5600" b="1" dirty="0">
                <a:solidFill>
                  <a:srgbClr val="000000"/>
                </a:solidFill>
              </a:rPr>
              <a:t>B</a:t>
            </a:r>
            <a:r>
              <a:rPr lang="zh-CN" altLang="en-US" sz="5600" b="1" dirty="0">
                <a:solidFill>
                  <a:srgbClr val="000000"/>
                </a:solidFill>
              </a:rPr>
              <a:t>从前往后需要添加字符的次数渐增</a:t>
            </a:r>
            <a:endParaRPr lang="zh-CN" altLang="en-US" sz="5600" b="1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zh-CN" altLang="en-US" sz="5600" b="1" dirty="0">
                <a:solidFill>
                  <a:srgbClr val="000000"/>
                </a:solidFill>
              </a:rPr>
              <a:t>			</a:t>
            </a:r>
            <a:r>
              <a:rPr lang="en-US" altLang="zh-CN" sz="5600" b="1" dirty="0">
                <a:solidFill>
                  <a:srgbClr val="000000"/>
                </a:solidFill>
              </a:rPr>
              <a:t>d[0][j] = j;</a:t>
            </a:r>
            <a:endParaRPr lang="en-US" altLang="zh-CN" sz="5600" b="1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altLang="zh-CN" sz="5600" b="1" dirty="0">
                <a:solidFill>
                  <a:srgbClr val="000000"/>
                </a:solidFill>
              </a:rPr>
              <a:t>		for(</a:t>
            </a:r>
            <a:r>
              <a:rPr lang="en-US" altLang="zh-CN" sz="5600" b="1" dirty="0" err="1">
                <a:solidFill>
                  <a:srgbClr val="000000"/>
                </a:solidFill>
              </a:rPr>
              <a:t>int</a:t>
            </a:r>
            <a:r>
              <a:rPr lang="en-US" altLang="zh-CN" sz="5600" b="1" dirty="0">
                <a:solidFill>
                  <a:srgbClr val="000000"/>
                </a:solidFill>
              </a:rPr>
              <a:t> </a:t>
            </a:r>
            <a:r>
              <a:rPr lang="en-US" altLang="zh-CN" sz="5600" b="1" dirty="0" err="1">
                <a:solidFill>
                  <a:srgbClr val="000000"/>
                </a:solidFill>
              </a:rPr>
              <a:t>i</a:t>
            </a:r>
            <a:r>
              <a:rPr lang="en-US" altLang="zh-CN" sz="5600" b="1" dirty="0">
                <a:solidFill>
                  <a:srgbClr val="000000"/>
                </a:solidFill>
              </a:rPr>
              <a:t>=1; </a:t>
            </a:r>
            <a:r>
              <a:rPr lang="en-US" altLang="zh-CN" sz="5600" b="1" dirty="0" err="1">
                <a:solidFill>
                  <a:srgbClr val="000000"/>
                </a:solidFill>
              </a:rPr>
              <a:t>i</a:t>
            </a:r>
            <a:r>
              <a:rPr lang="en-US" altLang="zh-CN" sz="5600" b="1" dirty="0">
                <a:solidFill>
                  <a:srgbClr val="000000"/>
                </a:solidFill>
              </a:rPr>
              <a:t>&lt;m+1; </a:t>
            </a:r>
            <a:r>
              <a:rPr lang="en-US" altLang="zh-CN" sz="5600" b="1" dirty="0" err="1">
                <a:solidFill>
                  <a:srgbClr val="000000"/>
                </a:solidFill>
              </a:rPr>
              <a:t>i</a:t>
            </a:r>
            <a:r>
              <a:rPr lang="en-US" altLang="zh-CN" sz="5600" b="1" dirty="0">
                <a:solidFill>
                  <a:srgbClr val="000000"/>
                </a:solidFill>
              </a:rPr>
              <a:t>++){</a:t>
            </a:r>
            <a:endParaRPr lang="en-US" altLang="zh-CN" sz="5600" b="1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altLang="zh-CN" sz="5600" b="1" dirty="0">
                <a:solidFill>
                  <a:srgbClr val="000000"/>
                </a:solidFill>
              </a:rPr>
              <a:t>			for(</a:t>
            </a:r>
            <a:r>
              <a:rPr lang="en-US" altLang="zh-CN" sz="5600" b="1" dirty="0" err="1">
                <a:solidFill>
                  <a:srgbClr val="000000"/>
                </a:solidFill>
              </a:rPr>
              <a:t>int</a:t>
            </a:r>
            <a:r>
              <a:rPr lang="en-US" altLang="zh-CN" sz="5600" b="1" dirty="0">
                <a:solidFill>
                  <a:srgbClr val="000000"/>
                </a:solidFill>
              </a:rPr>
              <a:t> j=1; j&lt;n+1; j++){</a:t>
            </a:r>
            <a:endParaRPr lang="en-US" altLang="zh-CN" sz="5600" b="1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altLang="zh-CN" sz="5600" b="1" dirty="0">
                <a:solidFill>
                  <a:srgbClr val="000000"/>
                </a:solidFill>
              </a:rPr>
              <a:t>				if(a[i-1]==b[j-1])//a</a:t>
            </a:r>
            <a:r>
              <a:rPr lang="zh-CN" altLang="en-US" sz="5600" b="1" dirty="0">
                <a:solidFill>
                  <a:srgbClr val="000000"/>
                </a:solidFill>
              </a:rPr>
              <a:t>、</a:t>
            </a:r>
            <a:r>
              <a:rPr lang="en-US" altLang="zh-CN" sz="5600" b="1" dirty="0">
                <a:solidFill>
                  <a:srgbClr val="000000"/>
                </a:solidFill>
              </a:rPr>
              <a:t>b</a:t>
            </a:r>
            <a:r>
              <a:rPr lang="zh-CN" altLang="en-US" sz="5600" b="1" dirty="0">
                <a:solidFill>
                  <a:srgbClr val="000000"/>
                </a:solidFill>
              </a:rPr>
              <a:t>的下标从</a:t>
            </a:r>
            <a:r>
              <a:rPr lang="en-US" altLang="zh-CN" sz="5600" b="1" dirty="0">
                <a:solidFill>
                  <a:srgbClr val="000000"/>
                </a:solidFill>
              </a:rPr>
              <a:t>0</a:t>
            </a:r>
            <a:r>
              <a:rPr lang="zh-CN" altLang="en-US" sz="5600" b="1" dirty="0">
                <a:solidFill>
                  <a:srgbClr val="000000"/>
                </a:solidFill>
              </a:rPr>
              <a:t>开始</a:t>
            </a:r>
            <a:endParaRPr lang="zh-CN" altLang="en-US" sz="5600" b="1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zh-CN" altLang="en-US" sz="5600" b="1" dirty="0">
                <a:solidFill>
                  <a:srgbClr val="000000"/>
                </a:solidFill>
              </a:rPr>
              <a:t>					</a:t>
            </a:r>
            <a:r>
              <a:rPr lang="en-US" altLang="zh-CN" sz="5600" b="1" dirty="0">
                <a:solidFill>
                  <a:srgbClr val="000000"/>
                </a:solidFill>
              </a:rPr>
              <a:t>temp = d[i-1][j-1];//</a:t>
            </a:r>
            <a:r>
              <a:rPr lang="zh-CN" altLang="en-US" sz="5600" b="1" dirty="0">
                <a:solidFill>
                  <a:srgbClr val="000000"/>
                </a:solidFill>
              </a:rPr>
              <a:t>替换情况下，且</a:t>
            </a:r>
            <a:r>
              <a:rPr lang="en-US" altLang="zh-CN" sz="5600" b="1" dirty="0">
                <a:solidFill>
                  <a:srgbClr val="000000"/>
                </a:solidFill>
              </a:rPr>
              <a:t>a</a:t>
            </a:r>
            <a:r>
              <a:rPr lang="zh-CN" altLang="en-US" sz="5600" b="1" dirty="0">
                <a:solidFill>
                  <a:srgbClr val="000000"/>
                </a:solidFill>
              </a:rPr>
              <a:t>、</a:t>
            </a:r>
            <a:r>
              <a:rPr lang="en-US" altLang="zh-CN" sz="5600" b="1" dirty="0">
                <a:solidFill>
                  <a:srgbClr val="000000"/>
                </a:solidFill>
              </a:rPr>
              <a:t>b</a:t>
            </a:r>
            <a:r>
              <a:rPr lang="zh-CN" altLang="en-US" sz="5600" b="1" dirty="0">
                <a:solidFill>
                  <a:srgbClr val="000000"/>
                </a:solidFill>
              </a:rPr>
              <a:t>相等情况</a:t>
            </a:r>
            <a:endParaRPr lang="zh-CN" altLang="en-US" sz="5600" b="1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zh-CN" altLang="en-US" sz="5600" b="1" dirty="0">
                <a:solidFill>
                  <a:srgbClr val="000000"/>
                </a:solidFill>
              </a:rPr>
              <a:t>				</a:t>
            </a:r>
            <a:r>
              <a:rPr lang="en-US" altLang="zh-CN" sz="5600" b="1" dirty="0">
                <a:solidFill>
                  <a:srgbClr val="000000"/>
                </a:solidFill>
              </a:rPr>
              <a:t>else</a:t>
            </a:r>
            <a:endParaRPr lang="en-US" altLang="zh-CN" sz="5600" b="1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altLang="zh-CN" sz="5600" b="1" dirty="0">
                <a:solidFill>
                  <a:srgbClr val="000000"/>
                </a:solidFill>
              </a:rPr>
              <a:t>					temp = d[i-1][j-1]+1;//</a:t>
            </a:r>
            <a:r>
              <a:rPr lang="zh-CN" altLang="en-US" sz="5600" b="1" dirty="0">
                <a:solidFill>
                  <a:srgbClr val="000000"/>
                </a:solidFill>
              </a:rPr>
              <a:t>替换情况下，且</a:t>
            </a:r>
            <a:r>
              <a:rPr lang="en-US" altLang="zh-CN" sz="5600" b="1" dirty="0">
                <a:solidFill>
                  <a:srgbClr val="000000"/>
                </a:solidFill>
              </a:rPr>
              <a:t>a</a:t>
            </a:r>
            <a:r>
              <a:rPr lang="zh-CN" altLang="en-US" sz="5600" b="1" dirty="0">
                <a:solidFill>
                  <a:srgbClr val="000000"/>
                </a:solidFill>
              </a:rPr>
              <a:t>、</a:t>
            </a:r>
            <a:r>
              <a:rPr lang="en-US" altLang="zh-CN" sz="5600" b="1" dirty="0">
                <a:solidFill>
                  <a:srgbClr val="000000"/>
                </a:solidFill>
              </a:rPr>
              <a:t>b</a:t>
            </a:r>
            <a:r>
              <a:rPr lang="zh-CN" altLang="en-US" sz="5600" b="1" dirty="0">
                <a:solidFill>
                  <a:srgbClr val="000000"/>
                </a:solidFill>
              </a:rPr>
              <a:t>不等情况</a:t>
            </a:r>
            <a:endParaRPr lang="zh-CN" altLang="en-US" sz="5600" b="1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zh-CN" altLang="en-US" sz="5600" b="1" dirty="0">
                <a:solidFill>
                  <a:srgbClr val="000000"/>
                </a:solidFill>
              </a:rPr>
              <a:t>				</a:t>
            </a:r>
            <a:r>
              <a:rPr lang="en-US" altLang="zh-CN" sz="5600" b="1" dirty="0">
                <a:solidFill>
                  <a:srgbClr val="000000"/>
                </a:solidFill>
              </a:rPr>
              <a:t>//</a:t>
            </a:r>
            <a:r>
              <a:rPr lang="zh-CN" altLang="en-US" sz="5600" b="1" dirty="0">
                <a:solidFill>
                  <a:srgbClr val="000000"/>
                </a:solidFill>
              </a:rPr>
              <a:t>和增、删这两种情况比较选取最小值</a:t>
            </a:r>
            <a:endParaRPr lang="zh-CN" altLang="en-US" sz="5600" b="1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zh-CN" altLang="en-US" sz="5600" b="1" dirty="0">
                <a:solidFill>
                  <a:srgbClr val="000000"/>
                </a:solidFill>
              </a:rPr>
              <a:t>				</a:t>
            </a:r>
            <a:r>
              <a:rPr lang="en-US" altLang="zh-CN" sz="5600" b="1" dirty="0">
                <a:solidFill>
                  <a:srgbClr val="000000"/>
                </a:solidFill>
              </a:rPr>
              <a:t>if((d[i-1][j]+1)&lt;temp)</a:t>
            </a:r>
            <a:endParaRPr lang="en-US" altLang="zh-CN" sz="5600" b="1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altLang="zh-CN" sz="5600" b="1" dirty="0">
                <a:solidFill>
                  <a:srgbClr val="000000"/>
                </a:solidFill>
              </a:rPr>
              <a:t>					temp = d[i-1][j]+1;</a:t>
            </a:r>
            <a:endParaRPr lang="en-US" altLang="zh-CN" sz="5600" b="1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altLang="zh-CN" sz="5600" b="1" dirty="0">
                <a:solidFill>
                  <a:srgbClr val="000000"/>
                </a:solidFill>
              </a:rPr>
              <a:t>				if((d[</a:t>
            </a:r>
            <a:r>
              <a:rPr lang="en-US" altLang="zh-CN" sz="5600" b="1" dirty="0" err="1">
                <a:solidFill>
                  <a:srgbClr val="000000"/>
                </a:solidFill>
              </a:rPr>
              <a:t>i</a:t>
            </a:r>
            <a:r>
              <a:rPr lang="en-US" altLang="zh-CN" sz="5600" b="1" dirty="0">
                <a:solidFill>
                  <a:srgbClr val="000000"/>
                </a:solidFill>
              </a:rPr>
              <a:t>][j-1]+1)&lt;temp)</a:t>
            </a:r>
            <a:endParaRPr lang="en-US" altLang="zh-CN" sz="5600" b="1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altLang="zh-CN" sz="5600" b="1" dirty="0">
                <a:solidFill>
                  <a:srgbClr val="000000"/>
                </a:solidFill>
              </a:rPr>
              <a:t>					temp = d[</a:t>
            </a:r>
            <a:r>
              <a:rPr lang="en-US" altLang="zh-CN" sz="5600" b="1" dirty="0" err="1">
                <a:solidFill>
                  <a:srgbClr val="000000"/>
                </a:solidFill>
              </a:rPr>
              <a:t>i</a:t>
            </a:r>
            <a:r>
              <a:rPr lang="en-US" altLang="zh-CN" sz="5600" b="1" dirty="0">
                <a:solidFill>
                  <a:srgbClr val="000000"/>
                </a:solidFill>
              </a:rPr>
              <a:t>][j-1]+1;</a:t>
            </a:r>
            <a:endParaRPr lang="en-US" altLang="zh-CN" sz="5600" b="1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altLang="zh-CN" sz="5600" b="1" dirty="0">
                <a:solidFill>
                  <a:srgbClr val="000000"/>
                </a:solidFill>
              </a:rPr>
              <a:t>				d[</a:t>
            </a:r>
            <a:r>
              <a:rPr lang="en-US" altLang="zh-CN" sz="5600" b="1" dirty="0" err="1">
                <a:solidFill>
                  <a:srgbClr val="000000"/>
                </a:solidFill>
              </a:rPr>
              <a:t>i</a:t>
            </a:r>
            <a:r>
              <a:rPr lang="en-US" altLang="zh-CN" sz="5600" b="1" dirty="0">
                <a:solidFill>
                  <a:srgbClr val="000000"/>
                </a:solidFill>
              </a:rPr>
              <a:t>][j] = temp;</a:t>
            </a:r>
            <a:endParaRPr lang="en-US" altLang="zh-CN" sz="5600" b="1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altLang="zh-CN" sz="5600" b="1" dirty="0">
                <a:solidFill>
                  <a:srgbClr val="000000"/>
                </a:solidFill>
              </a:rPr>
              <a:t>			}</a:t>
            </a:r>
            <a:endParaRPr lang="en-US" altLang="zh-CN" sz="5600" b="1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altLang="zh-CN" sz="5600" b="1" dirty="0">
                <a:solidFill>
                  <a:srgbClr val="000000"/>
                </a:solidFill>
              </a:rPr>
              <a:t>		</a:t>
            </a:r>
            <a:r>
              <a:rPr lang="en-US" altLang="zh-CN" sz="5600" b="1" dirty="0" smtClean="0">
                <a:solidFill>
                  <a:srgbClr val="000000"/>
                </a:solidFill>
              </a:rPr>
              <a:t>} </a:t>
            </a:r>
            <a:r>
              <a:rPr lang="en-US" altLang="zh-CN" sz="5600" b="1" dirty="0">
                <a:solidFill>
                  <a:srgbClr val="000000"/>
                </a:solidFill>
              </a:rPr>
              <a:t>		</a:t>
            </a:r>
            <a:endParaRPr lang="en-US" altLang="zh-CN" sz="5600" b="1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altLang="zh-CN" sz="5600" b="1" dirty="0">
                <a:solidFill>
                  <a:srgbClr val="000000"/>
                </a:solidFill>
              </a:rPr>
              <a:t>	</a:t>
            </a:r>
            <a:r>
              <a:rPr lang="en-US" altLang="zh-CN" sz="5600" b="1" dirty="0" smtClean="0">
                <a:solidFill>
                  <a:srgbClr val="000000"/>
                </a:solidFill>
              </a:rPr>
              <a:t>	return </a:t>
            </a:r>
            <a:r>
              <a:rPr lang="en-US" altLang="zh-CN" sz="5600" b="1" dirty="0">
                <a:solidFill>
                  <a:srgbClr val="000000"/>
                </a:solidFill>
              </a:rPr>
              <a:t>d[m][n];</a:t>
            </a:r>
            <a:endParaRPr lang="en-US" altLang="zh-CN" sz="5600" b="1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altLang="zh-CN" sz="5600" b="1" dirty="0">
                <a:solidFill>
                  <a:srgbClr val="000000"/>
                </a:solidFill>
              </a:rPr>
              <a:t>	</a:t>
            </a:r>
            <a:r>
              <a:rPr lang="en-US" altLang="zh-CN" sz="5600" b="1" dirty="0" smtClean="0">
                <a:solidFill>
                  <a:srgbClr val="000000"/>
                </a:solidFill>
              </a:rPr>
              <a:t>}</a:t>
            </a:r>
            <a:r>
              <a:rPr lang="zh-CN" altLang="en-US" sz="4000" b="1" dirty="0" smtClean="0">
                <a:solidFill>
                  <a:srgbClr val="000000"/>
                </a:solidFill>
              </a:rPr>
              <a:t>提示</a:t>
            </a:r>
            <a:r>
              <a:rPr lang="zh-CN" altLang="en-US" sz="4000" b="1" dirty="0">
                <a:solidFill>
                  <a:srgbClr val="000000"/>
                </a:solidFill>
              </a:rPr>
              <a:t>：可以画出</a:t>
            </a:r>
            <a:r>
              <a:rPr lang="en-US" altLang="zh-CN" sz="4000" b="1" dirty="0">
                <a:solidFill>
                  <a:srgbClr val="000000"/>
                </a:solidFill>
              </a:rPr>
              <a:t>D[][]</a:t>
            </a:r>
            <a:r>
              <a:rPr lang="zh-CN" altLang="en-US" sz="4000" b="1" dirty="0">
                <a:solidFill>
                  <a:srgbClr val="000000"/>
                </a:solidFill>
              </a:rPr>
              <a:t>表，便于直观体会它的求法。</a:t>
            </a:r>
            <a:endParaRPr lang="zh-CN" altLang="en-US" sz="4000" b="1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altLang="zh-CN" sz="3700" b="1" dirty="0" smtClean="0">
                <a:solidFill>
                  <a:schemeClr val="tx1"/>
                </a:solidFill>
              </a:rPr>
              <a:t>	</a:t>
            </a:r>
            <a:endParaRPr lang="en-US" altLang="zh-CN" sz="3700" b="1" dirty="0" smtClean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63771" y="4509264"/>
            <a:ext cx="2745706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40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时间复杂度</a:t>
            </a:r>
            <a:r>
              <a:rPr lang="en-US" altLang="zh-CN" sz="40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O(m*n)</a:t>
            </a:r>
            <a:endParaRPr lang="zh-CN" altLang="en-US" sz="40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200" b="1" dirty="0" smtClean="0">
                <a:solidFill>
                  <a:srgbClr val="000000"/>
                </a:solidFill>
              </a:rPr>
              <a:t>二、程序框架</a:t>
            </a:r>
            <a:endParaRPr lang="zh-CN" altLang="en-US" sz="3200" b="1" dirty="0" smtClean="0">
              <a:solidFill>
                <a:srgbClr val="000000"/>
              </a:solidFill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>
                <a:solidFill>
                  <a:schemeClr val="bg1"/>
                </a:solidFill>
              </a:rPr>
              <a:t>	</a:t>
            </a:r>
            <a:r>
              <a:rPr lang="zh-CN" altLang="en-US" sz="2400" b="1" dirty="0" smtClean="0">
                <a:solidFill>
                  <a:srgbClr val="000000"/>
                </a:solidFill>
              </a:rPr>
              <a:t>本算法采用</a:t>
            </a:r>
            <a:r>
              <a:rPr lang="en-US" altLang="zh-CN" sz="2400" b="1" dirty="0" smtClean="0">
                <a:solidFill>
                  <a:srgbClr val="000000"/>
                </a:solidFill>
              </a:rPr>
              <a:t>Java</a:t>
            </a:r>
            <a:r>
              <a:rPr lang="zh-CN" altLang="en-US" sz="2400" b="1" dirty="0" smtClean="0">
                <a:solidFill>
                  <a:srgbClr val="000000"/>
                </a:solidFill>
              </a:rPr>
              <a:t>编写，几个方法如下</a:t>
            </a:r>
            <a:r>
              <a:rPr lang="zh-CN" altLang="en-US" sz="2400" b="1" dirty="0">
                <a:solidFill>
                  <a:srgbClr val="000000"/>
                </a:solidFill>
              </a:rPr>
              <a:t>（具体</a:t>
            </a:r>
            <a:r>
              <a:rPr lang="zh-CN" altLang="en-US" sz="2400" b="1" dirty="0" smtClean="0">
                <a:solidFill>
                  <a:srgbClr val="000000"/>
                </a:solidFill>
              </a:rPr>
              <a:t>见源代码</a:t>
            </a:r>
            <a:r>
              <a:rPr lang="en-US" altLang="zh-CN" sz="2400" b="1" dirty="0" smtClean="0">
                <a:solidFill>
                  <a:srgbClr val="000000"/>
                </a:solidFill>
              </a:rPr>
              <a:t>Test.java</a:t>
            </a:r>
            <a:r>
              <a:rPr lang="zh-CN" altLang="en-US" sz="2400" b="1" dirty="0" smtClean="0">
                <a:solidFill>
                  <a:srgbClr val="000000"/>
                </a:solidFill>
              </a:rPr>
              <a:t>） ：</a:t>
            </a:r>
            <a:endParaRPr lang="zh-CN" altLang="en-US" sz="2400" b="1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000000"/>
                </a:solidFill>
              </a:rPr>
              <a:t>	public static </a:t>
            </a:r>
            <a:r>
              <a:rPr lang="en-US" altLang="zh-CN" sz="2000" b="1" dirty="0" err="1">
                <a:solidFill>
                  <a:srgbClr val="000000"/>
                </a:solidFill>
              </a:rPr>
              <a:t>int</a:t>
            </a:r>
            <a:r>
              <a:rPr lang="en-US" altLang="zh-CN" sz="2000" b="1" dirty="0">
                <a:solidFill>
                  <a:srgbClr val="000000"/>
                </a:solidFill>
              </a:rPr>
              <a:t> dis(char[] a, char[] b</a:t>
            </a:r>
            <a:r>
              <a:rPr lang="en-US" altLang="zh-CN" sz="2000" b="1" dirty="0" smtClean="0">
                <a:solidFill>
                  <a:srgbClr val="000000"/>
                </a:solidFill>
              </a:rPr>
              <a:t>)//</a:t>
            </a:r>
            <a:r>
              <a:rPr lang="zh-CN" altLang="en-US" sz="2000" b="1" dirty="0">
                <a:solidFill>
                  <a:srgbClr val="000000"/>
                </a:solidFill>
              </a:rPr>
              <a:t>核心代码。</a:t>
            </a:r>
            <a:r>
              <a:rPr lang="en-US" altLang="zh-CN" sz="2000" b="1" dirty="0">
                <a:solidFill>
                  <a:srgbClr val="000000"/>
                </a:solidFill>
              </a:rPr>
              <a:t>A</a:t>
            </a:r>
            <a:r>
              <a:rPr lang="zh-CN" altLang="en-US" sz="2000" b="1" dirty="0">
                <a:solidFill>
                  <a:srgbClr val="000000"/>
                </a:solidFill>
              </a:rPr>
              <a:t>、</a:t>
            </a:r>
            <a:r>
              <a:rPr lang="en-US" altLang="zh-CN" sz="2000" b="1" dirty="0">
                <a:solidFill>
                  <a:srgbClr val="000000"/>
                </a:solidFill>
              </a:rPr>
              <a:t>B</a:t>
            </a:r>
            <a:r>
              <a:rPr lang="zh-CN" altLang="en-US" sz="2000" b="1" dirty="0">
                <a:solidFill>
                  <a:srgbClr val="000000"/>
                </a:solidFill>
              </a:rPr>
              <a:t>两字符串</a:t>
            </a:r>
            <a:r>
              <a:rPr lang="zh-CN" altLang="en-US" sz="2000" b="1" dirty="0" smtClean="0">
                <a:solidFill>
                  <a:srgbClr val="000000"/>
                </a:solidFill>
              </a:rPr>
              <a:t>的编辑距离</a:t>
            </a:r>
            <a:endParaRPr lang="zh-CN" altLang="en-US" sz="2000" b="1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000000"/>
                </a:solidFill>
              </a:rPr>
              <a:t>	public static void </a:t>
            </a:r>
            <a:r>
              <a:rPr lang="en-US" altLang="zh-CN" sz="2000" b="1" dirty="0" err="1">
                <a:solidFill>
                  <a:srgbClr val="000000"/>
                </a:solidFill>
              </a:rPr>
              <a:t>showDis</a:t>
            </a:r>
            <a:r>
              <a:rPr lang="en-US" altLang="zh-CN" sz="2000" b="1" dirty="0">
                <a:solidFill>
                  <a:srgbClr val="000000"/>
                </a:solidFill>
              </a:rPr>
              <a:t>(</a:t>
            </a:r>
            <a:r>
              <a:rPr lang="en-US" altLang="zh-CN" sz="2000" b="1" dirty="0" err="1">
                <a:solidFill>
                  <a:srgbClr val="000000"/>
                </a:solidFill>
              </a:rPr>
              <a:t>int</a:t>
            </a:r>
            <a:r>
              <a:rPr lang="en-US" altLang="zh-CN" sz="2000" b="1" dirty="0">
                <a:solidFill>
                  <a:srgbClr val="000000"/>
                </a:solidFill>
              </a:rPr>
              <a:t>[][] dis</a:t>
            </a:r>
            <a:r>
              <a:rPr lang="en-US" altLang="zh-CN" sz="2000" b="1" dirty="0" smtClean="0">
                <a:solidFill>
                  <a:srgbClr val="000000"/>
                </a:solidFill>
              </a:rPr>
              <a:t>)//</a:t>
            </a:r>
            <a:r>
              <a:rPr lang="zh-CN" altLang="en-US" sz="2000" b="1" dirty="0">
                <a:solidFill>
                  <a:srgbClr val="000000"/>
                </a:solidFill>
              </a:rPr>
              <a:t>输出编辑距离</a:t>
            </a:r>
            <a:r>
              <a:rPr lang="zh-CN" altLang="en-US" sz="2000" b="1" dirty="0" smtClean="0">
                <a:solidFill>
                  <a:srgbClr val="000000"/>
                </a:solidFill>
              </a:rPr>
              <a:t>矩阵</a:t>
            </a:r>
            <a:endParaRPr lang="zh-CN" altLang="en-US" sz="2000" b="1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000000"/>
                </a:solidFill>
              </a:rPr>
              <a:t>	</a:t>
            </a:r>
            <a:r>
              <a:rPr lang="en-US" altLang="zh-CN" sz="2000" b="1" dirty="0" smtClean="0">
                <a:solidFill>
                  <a:srgbClr val="000000"/>
                </a:solidFill>
              </a:rPr>
              <a:t>public </a:t>
            </a:r>
            <a:r>
              <a:rPr lang="en-US" altLang="zh-CN" sz="2000" b="1" dirty="0">
                <a:solidFill>
                  <a:srgbClr val="000000"/>
                </a:solidFill>
              </a:rPr>
              <a:t>static String </a:t>
            </a:r>
            <a:r>
              <a:rPr lang="en-US" altLang="zh-CN" sz="2000" b="1" dirty="0" err="1">
                <a:solidFill>
                  <a:srgbClr val="000000"/>
                </a:solidFill>
              </a:rPr>
              <a:t>loadFromTxt</a:t>
            </a:r>
            <a:r>
              <a:rPr lang="en-US" altLang="zh-CN" sz="2000" b="1" dirty="0" smtClean="0">
                <a:solidFill>
                  <a:srgbClr val="000000"/>
                </a:solidFill>
              </a:rPr>
              <a:t>()//</a:t>
            </a:r>
            <a:r>
              <a:rPr lang="zh-CN" altLang="en-US" sz="2000" b="1" dirty="0">
                <a:solidFill>
                  <a:srgbClr val="000000"/>
                </a:solidFill>
              </a:rPr>
              <a:t>从</a:t>
            </a:r>
            <a:r>
              <a:rPr lang="en-US" altLang="zh-CN" sz="2000" b="1" dirty="0">
                <a:solidFill>
                  <a:srgbClr val="000000"/>
                </a:solidFill>
              </a:rPr>
              <a:t>input.txt</a:t>
            </a:r>
            <a:r>
              <a:rPr lang="zh-CN" altLang="en-US" sz="2000" b="1" dirty="0">
                <a:solidFill>
                  <a:srgbClr val="000000"/>
                </a:solidFill>
              </a:rPr>
              <a:t>读数</a:t>
            </a:r>
            <a:r>
              <a:rPr lang="zh-CN" altLang="en-US" sz="2000" b="1" dirty="0" smtClean="0">
                <a:solidFill>
                  <a:srgbClr val="000000"/>
                </a:solidFill>
              </a:rPr>
              <a:t>据</a:t>
            </a:r>
            <a:endParaRPr lang="zh-CN" altLang="en-US" sz="2000" b="1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000000"/>
                </a:solidFill>
              </a:rPr>
              <a:t>	public static void </a:t>
            </a:r>
            <a:r>
              <a:rPr lang="en-US" altLang="zh-CN" sz="2000" b="1" dirty="0" err="1">
                <a:solidFill>
                  <a:srgbClr val="000000"/>
                </a:solidFill>
              </a:rPr>
              <a:t>printToTxt</a:t>
            </a:r>
            <a:r>
              <a:rPr lang="en-US" altLang="zh-CN" sz="2000" b="1" dirty="0">
                <a:solidFill>
                  <a:srgbClr val="000000"/>
                </a:solidFill>
              </a:rPr>
              <a:t>(</a:t>
            </a:r>
            <a:r>
              <a:rPr lang="en-US" altLang="zh-CN" sz="2000" b="1" dirty="0" err="1">
                <a:solidFill>
                  <a:srgbClr val="000000"/>
                </a:solidFill>
              </a:rPr>
              <a:t>int</a:t>
            </a:r>
            <a:r>
              <a:rPr lang="en-US" altLang="zh-CN" sz="2000" b="1" dirty="0">
                <a:solidFill>
                  <a:srgbClr val="000000"/>
                </a:solidFill>
              </a:rPr>
              <a:t> </a:t>
            </a:r>
            <a:r>
              <a:rPr lang="en-US" altLang="zh-CN" sz="2000" b="1" dirty="0" err="1">
                <a:solidFill>
                  <a:srgbClr val="000000"/>
                </a:solidFill>
              </a:rPr>
              <a:t>editDis</a:t>
            </a:r>
            <a:r>
              <a:rPr lang="en-US" altLang="zh-CN" sz="2000" b="1" dirty="0" smtClean="0">
                <a:solidFill>
                  <a:srgbClr val="000000"/>
                </a:solidFill>
              </a:rPr>
              <a:t>)//</a:t>
            </a:r>
            <a:r>
              <a:rPr lang="zh-CN" altLang="en-US" sz="2000" b="1" dirty="0">
                <a:solidFill>
                  <a:srgbClr val="000000"/>
                </a:solidFill>
              </a:rPr>
              <a:t>输出最终结果到</a:t>
            </a:r>
            <a:r>
              <a:rPr lang="en-US" altLang="zh-CN" sz="2000" b="1" dirty="0" smtClean="0">
                <a:solidFill>
                  <a:srgbClr val="000000"/>
                </a:solidFill>
              </a:rPr>
              <a:t>output.txt</a:t>
            </a:r>
            <a:endParaRPr lang="en-US" altLang="zh-CN" sz="2000" b="1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000000"/>
                </a:solidFill>
              </a:rPr>
              <a:t>	public static String </a:t>
            </a:r>
            <a:r>
              <a:rPr lang="en-US" altLang="zh-CN" sz="2000" b="1" dirty="0" err="1">
                <a:solidFill>
                  <a:srgbClr val="000000"/>
                </a:solidFill>
              </a:rPr>
              <a:t>getRandom</a:t>
            </a:r>
            <a:r>
              <a:rPr lang="en-US" altLang="zh-CN" sz="2000" b="1" dirty="0" smtClean="0">
                <a:solidFill>
                  <a:srgbClr val="000000"/>
                </a:solidFill>
              </a:rPr>
              <a:t>()//</a:t>
            </a:r>
            <a:r>
              <a:rPr lang="zh-CN" altLang="en-US" sz="2000" b="1" dirty="0">
                <a:solidFill>
                  <a:srgbClr val="000000"/>
                </a:solidFill>
              </a:rPr>
              <a:t>获取两个随机</a:t>
            </a:r>
            <a:r>
              <a:rPr lang="zh-CN" altLang="en-US" sz="2000" b="1" dirty="0" smtClean="0">
                <a:solidFill>
                  <a:srgbClr val="000000"/>
                </a:solidFill>
              </a:rPr>
              <a:t>字符串</a:t>
            </a:r>
            <a:endParaRPr lang="zh-CN" altLang="en-US" sz="2000" b="1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000000"/>
                </a:solidFill>
              </a:rPr>
              <a:t>	public static String </a:t>
            </a:r>
            <a:r>
              <a:rPr lang="en-US" altLang="zh-CN" sz="2000" b="1" dirty="0" err="1">
                <a:solidFill>
                  <a:srgbClr val="000000"/>
                </a:solidFill>
              </a:rPr>
              <a:t>getStrFromSelectedMenu</a:t>
            </a:r>
            <a:r>
              <a:rPr lang="en-US" altLang="zh-CN" sz="2000" b="1" dirty="0" smtClean="0">
                <a:solidFill>
                  <a:srgbClr val="000000"/>
                </a:solidFill>
              </a:rPr>
              <a:t>()//</a:t>
            </a:r>
            <a:r>
              <a:rPr lang="zh-CN" altLang="en-US" sz="2000" b="1" dirty="0">
                <a:solidFill>
                  <a:srgbClr val="000000"/>
                </a:solidFill>
              </a:rPr>
              <a:t>菜单界面，根据选择返回相应的测试字符串</a:t>
            </a:r>
            <a:endParaRPr lang="zh-CN" altLang="en-US" sz="2000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200" b="1" dirty="0" smtClean="0">
                <a:solidFill>
                  <a:srgbClr val="000000"/>
                </a:solidFill>
              </a:rPr>
              <a:t>三、测试</a:t>
            </a:r>
            <a:endParaRPr lang="zh-CN" altLang="en-US" sz="3200" b="1" dirty="0" smtClean="0">
              <a:solidFill>
                <a:srgbClr val="000000"/>
              </a:solidFill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000" dirty="0" smtClean="0">
                <a:solidFill>
                  <a:schemeClr val="bg1"/>
                </a:solidFill>
              </a:rPr>
              <a:t>	</a:t>
            </a:r>
            <a:r>
              <a:rPr lang="zh-CN" altLang="en-US" sz="2400" b="1" dirty="0" smtClean="0">
                <a:solidFill>
                  <a:srgbClr val="000000"/>
                </a:solidFill>
              </a:rPr>
              <a:t>在</a:t>
            </a:r>
            <a:r>
              <a:rPr lang="en-US" altLang="zh-CN" sz="2400" b="1" dirty="0" smtClean="0">
                <a:solidFill>
                  <a:srgbClr val="000000"/>
                </a:solidFill>
              </a:rPr>
              <a:t>String </a:t>
            </a:r>
            <a:r>
              <a:rPr lang="en-US" altLang="zh-CN" sz="2400" b="1" dirty="0" err="1" smtClean="0">
                <a:solidFill>
                  <a:srgbClr val="000000"/>
                </a:solidFill>
              </a:rPr>
              <a:t>getStrFromSelectedMenu</a:t>
            </a:r>
            <a:r>
              <a:rPr lang="en-US" altLang="zh-CN" sz="2400" b="1" dirty="0" smtClean="0">
                <a:solidFill>
                  <a:srgbClr val="000000"/>
                </a:solidFill>
              </a:rPr>
              <a:t>()</a:t>
            </a:r>
            <a:r>
              <a:rPr lang="zh-CN" altLang="en-US" sz="2400" b="1" dirty="0" smtClean="0">
                <a:solidFill>
                  <a:srgbClr val="000000"/>
                </a:solidFill>
              </a:rPr>
              <a:t>方法中，有三种测试（具体见程序运行）：</a:t>
            </a:r>
            <a:endParaRPr lang="zh-CN" altLang="en-US" sz="2400" b="1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altLang="zh-CN" sz="2400" b="1" dirty="0">
                <a:solidFill>
                  <a:srgbClr val="000000"/>
                </a:solidFill>
              </a:rPr>
              <a:t>	</a:t>
            </a:r>
            <a:r>
              <a:rPr lang="en-US" altLang="zh-CN" sz="2400" b="1" dirty="0" smtClean="0">
                <a:solidFill>
                  <a:srgbClr val="000000"/>
                </a:solidFill>
              </a:rPr>
              <a:t>1.</a:t>
            </a:r>
            <a:r>
              <a:rPr lang="zh-CN" altLang="en-US" sz="2400" b="1" dirty="0" smtClean="0">
                <a:solidFill>
                  <a:srgbClr val="000000"/>
                </a:solidFill>
              </a:rPr>
              <a:t>测试问题描述中的用例。</a:t>
            </a:r>
            <a:endParaRPr lang="zh-CN" altLang="en-US" sz="2400" b="1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zh-CN" altLang="en-US" sz="2400" b="1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altLang="zh-CN" sz="2400" b="1" dirty="0" smtClean="0">
                <a:solidFill>
                  <a:srgbClr val="000000"/>
                </a:solidFill>
              </a:rPr>
              <a:t>	2.</a:t>
            </a:r>
            <a:r>
              <a:rPr lang="zh-CN" altLang="en-US" sz="2400" b="1" dirty="0" smtClean="0">
                <a:solidFill>
                  <a:srgbClr val="000000"/>
                </a:solidFill>
              </a:rPr>
              <a:t>测试</a:t>
            </a:r>
            <a:r>
              <a:rPr lang="en-US" altLang="zh-CN" sz="2400" b="1" dirty="0" smtClean="0">
                <a:solidFill>
                  <a:srgbClr val="000000"/>
                </a:solidFill>
              </a:rPr>
              <a:t>txt</a:t>
            </a:r>
            <a:r>
              <a:rPr lang="zh-CN" altLang="en-US" sz="2400" b="1" dirty="0" smtClean="0">
                <a:solidFill>
                  <a:srgbClr val="000000"/>
                </a:solidFill>
              </a:rPr>
              <a:t>中的数据，人为修改</a:t>
            </a:r>
            <a:r>
              <a:rPr lang="en-US" altLang="zh-CN" sz="2400" b="1" dirty="0" smtClean="0">
                <a:solidFill>
                  <a:srgbClr val="000000"/>
                </a:solidFill>
              </a:rPr>
              <a:t>txt</a:t>
            </a:r>
            <a:r>
              <a:rPr lang="zh-CN" altLang="en-US" sz="2400" b="1" dirty="0" smtClean="0">
                <a:solidFill>
                  <a:srgbClr val="000000"/>
                </a:solidFill>
              </a:rPr>
              <a:t>即可，可测试一些边界数据，如：其中一个是空串，两个串完全相同等等。</a:t>
            </a:r>
            <a:endParaRPr lang="zh-CN" altLang="en-US" sz="2400" b="1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zh-CN" altLang="en-US" sz="2400" b="1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altLang="zh-CN" sz="2400" b="1" dirty="0">
                <a:solidFill>
                  <a:srgbClr val="000000"/>
                </a:solidFill>
              </a:rPr>
              <a:t>	</a:t>
            </a:r>
            <a:r>
              <a:rPr lang="en-US" altLang="zh-CN" sz="2400" b="1" dirty="0" smtClean="0">
                <a:solidFill>
                  <a:srgbClr val="000000"/>
                </a:solidFill>
              </a:rPr>
              <a:t>3.</a:t>
            </a:r>
            <a:r>
              <a:rPr lang="zh-CN" altLang="en-US" sz="2400" b="1" dirty="0" smtClean="0">
                <a:solidFill>
                  <a:srgbClr val="000000"/>
                </a:solidFill>
              </a:rPr>
              <a:t>测试随机生成的数据，其中字符串长度为手动输入。</a:t>
            </a:r>
            <a:r>
              <a:rPr lang="zh-CN" altLang="en-US" sz="2400" b="1" dirty="0" smtClean="0">
                <a:solidFill>
                  <a:srgbClr val="000000"/>
                </a:solidFill>
              </a:rPr>
              <a:t> </a:t>
            </a:r>
            <a:endParaRPr lang="zh-CN" altLang="en-US" sz="2400" b="1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标题 14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6" name="内容占位符 15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96240" y="405765"/>
            <a:ext cx="3954145" cy="57816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635" y="333375"/>
            <a:ext cx="3945255" cy="415480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00245" y="4580890"/>
            <a:ext cx="3983355" cy="152908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A000120141119A01PPBG">
  <a:themeElements>
    <a:clrScheme name="自定义 138">
      <a:dk1>
        <a:srgbClr val="4B4D4F"/>
      </a:dk1>
      <a:lt1>
        <a:srgbClr val="FFFFFF"/>
      </a:lt1>
      <a:dk2>
        <a:srgbClr val="3D3F41"/>
      </a:dk2>
      <a:lt2>
        <a:srgbClr val="EEECE1"/>
      </a:lt2>
      <a:accent1>
        <a:srgbClr val="E03F24"/>
      </a:accent1>
      <a:accent2>
        <a:srgbClr val="FFC000"/>
      </a:accent2>
      <a:accent3>
        <a:srgbClr val="D36D8D"/>
      </a:accent3>
      <a:accent4>
        <a:srgbClr val="D46E5A"/>
      </a:accent4>
      <a:accent5>
        <a:srgbClr val="FCCF86"/>
      </a:accent5>
      <a:accent6>
        <a:srgbClr val="AA5ED4"/>
      </a:accent6>
      <a:hlink>
        <a:srgbClr val="00B0F0"/>
      </a:hlink>
      <a:folHlink>
        <a:srgbClr val="AFB2B4"/>
      </a:folHlink>
    </a:clrScheme>
    <a:fontScheme name="KSO主题5">
      <a:majorFont>
        <a:latin typeface="Broadway"/>
        <a:ea typeface="微软雅黑"/>
        <a:cs typeface=""/>
      </a:majorFont>
      <a:minorFont>
        <a:latin typeface="Calibri"/>
        <a:ea typeface="幼圆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2234</Words>
  <Application>Kingsoft Office WPP</Application>
  <PresentationFormat>全屏显示(4:3)</PresentationFormat>
  <Paragraphs>109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A000120141119A01PPBG</vt:lpstr>
      <vt:lpstr>编辑距离问题</vt:lpstr>
      <vt:lpstr>PowerPoint 演示文稿</vt:lpstr>
      <vt:lpstr>PowerPoint 演示文稿</vt:lpstr>
      <vt:lpstr>一、分析及设计动态规划算法</vt:lpstr>
      <vt:lpstr>PowerPoint 演示文稿</vt:lpstr>
      <vt:lpstr>PowerPoint 演示文稿</vt:lpstr>
      <vt:lpstr>二、程序框架</vt:lpstr>
      <vt:lpstr>三、测试</vt:lpstr>
      <vt:lpstr>PowerPoint 演示文稿</vt:lpstr>
      <vt:lpstr>四、思考</vt:lpstr>
      <vt:lpstr>PowerPoint 演示文稿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FengziD_lab</dc:creator>
  <cp:lastModifiedBy>Administrator</cp:lastModifiedBy>
  <cp:revision>106</cp:revision>
  <dcterms:created xsi:type="dcterms:W3CDTF">2015-11-02T12:52:00Z</dcterms:created>
  <dcterms:modified xsi:type="dcterms:W3CDTF">2015-12-10T14:50:34Z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2052-10.1.0.5399</vt:lpwstr>
  </property>
</Properties>
</file>