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34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2015-11-01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2015-11-01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2015-11-01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2015-11-01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2015-11-01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2015-11-01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2015-11-01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2015-11-01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2015-11-01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2015-11-01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2015-11-01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2015-11-01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2"/>
            <a:ext cx="7772400" cy="147002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多处最</a:t>
            </a:r>
            <a:r>
              <a:rPr lang="zh-CN" altLang="en-US" dirty="0">
                <a:solidFill>
                  <a:schemeClr val="bg1"/>
                </a:solidFill>
              </a:rPr>
              <a:t>优服务次序问题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 smtClean="0"/>
              <a:t>			</a:t>
            </a:r>
            <a:r>
              <a:rPr lang="zh-CN" altLang="en-US" sz="2400" dirty="0" smtClean="0">
                <a:solidFill>
                  <a:schemeClr val="bg1"/>
                </a:solidFill>
              </a:rPr>
              <a:t>姓名：李剑锋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algn="just"/>
            <a:r>
              <a:rPr lang="en-US" altLang="zh-CN" sz="2400" dirty="0" smtClean="0">
                <a:solidFill>
                  <a:schemeClr val="bg1"/>
                </a:solidFill>
              </a:rPr>
              <a:t>			</a:t>
            </a:r>
            <a:r>
              <a:rPr lang="zh-CN" altLang="en-US" sz="2400" dirty="0" smtClean="0">
                <a:solidFill>
                  <a:schemeClr val="bg1"/>
                </a:solidFill>
              </a:rPr>
              <a:t>学号：</a:t>
            </a:r>
            <a:r>
              <a:rPr lang="en-US" altLang="zh-CN" sz="2400" dirty="0" smtClean="0">
                <a:solidFill>
                  <a:schemeClr val="bg1"/>
                </a:solidFill>
              </a:rPr>
              <a:t>201512172162</a:t>
            </a:r>
          </a:p>
          <a:p>
            <a:pPr algn="just"/>
            <a:r>
              <a:rPr lang="en-US" altLang="zh-CN" sz="2400" dirty="0" smtClean="0"/>
              <a:t>			</a:t>
            </a:r>
            <a:r>
              <a:rPr lang="zh-CN" altLang="en-US" sz="2400" dirty="0" smtClean="0">
                <a:solidFill>
                  <a:schemeClr val="bg1"/>
                </a:solidFill>
              </a:rPr>
              <a:t>导师：张志鸿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9619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457200" y="620688"/>
            <a:ext cx="8229600" cy="550547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  <a:p>
            <a:r>
              <a:rPr lang="zh-CN" altLang="en-US" b="1" dirty="0" smtClean="0">
                <a:solidFill>
                  <a:schemeClr val="bg1"/>
                </a:solidFill>
              </a:rPr>
              <a:t>问题描述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	</a:t>
            </a:r>
            <a:r>
              <a:rPr lang="zh-CN" altLang="en-US" sz="2900" dirty="0" smtClean="0">
                <a:solidFill>
                  <a:schemeClr val="bg1"/>
                </a:solidFill>
              </a:rPr>
              <a:t>设有</a:t>
            </a:r>
            <a:r>
              <a:rPr lang="en-US" altLang="zh-CN" sz="2900" dirty="0" smtClean="0">
                <a:solidFill>
                  <a:schemeClr val="bg1"/>
                </a:solidFill>
              </a:rPr>
              <a:t>n </a:t>
            </a:r>
            <a:r>
              <a:rPr lang="zh-CN" altLang="en-US" sz="2900" dirty="0" smtClean="0">
                <a:solidFill>
                  <a:schemeClr val="bg1"/>
                </a:solidFill>
              </a:rPr>
              <a:t>个顾客同时等待一项服务。顾客</a:t>
            </a:r>
            <a:r>
              <a:rPr lang="en-US" altLang="zh-CN" sz="2900" dirty="0" err="1" smtClean="0">
                <a:solidFill>
                  <a:schemeClr val="bg1"/>
                </a:solidFill>
              </a:rPr>
              <a:t>i</a:t>
            </a:r>
            <a:r>
              <a:rPr lang="zh-CN" altLang="en-US" sz="2900" dirty="0" smtClean="0">
                <a:solidFill>
                  <a:schemeClr val="bg1"/>
                </a:solidFill>
              </a:rPr>
              <a:t>需要的服务时间为</a:t>
            </a:r>
            <a:r>
              <a:rPr lang="en-US" altLang="zh-CN" sz="2900" dirty="0" smtClean="0">
                <a:solidFill>
                  <a:schemeClr val="bg1"/>
                </a:solidFill>
              </a:rPr>
              <a:t>t </a:t>
            </a:r>
            <a:r>
              <a:rPr lang="en-US" altLang="zh-CN" sz="2900" dirty="0" err="1" smtClean="0">
                <a:solidFill>
                  <a:schemeClr val="bg1"/>
                </a:solidFill>
              </a:rPr>
              <a:t>i</a:t>
            </a:r>
            <a:r>
              <a:rPr lang="zh-CN" altLang="en-US" sz="2900" dirty="0" smtClean="0">
                <a:solidFill>
                  <a:schemeClr val="bg1"/>
                </a:solidFill>
              </a:rPr>
              <a:t>，</a:t>
            </a:r>
            <a:r>
              <a:rPr lang="en-US" altLang="zh-CN" sz="2900" dirty="0" smtClean="0">
                <a:solidFill>
                  <a:schemeClr val="bg1"/>
                </a:solidFill>
              </a:rPr>
              <a:t>1≤i≤n</a:t>
            </a:r>
            <a:r>
              <a:rPr lang="zh-CN" altLang="en-US" sz="2900" dirty="0" smtClean="0">
                <a:solidFill>
                  <a:schemeClr val="bg1"/>
                </a:solidFill>
              </a:rPr>
              <a:t>。共有</a:t>
            </a:r>
            <a:r>
              <a:rPr lang="en-US" altLang="zh-CN" sz="2900" dirty="0" smtClean="0">
                <a:solidFill>
                  <a:schemeClr val="bg1"/>
                </a:solidFill>
              </a:rPr>
              <a:t>s</a:t>
            </a:r>
            <a:r>
              <a:rPr lang="zh-CN" altLang="en-US" sz="2900" dirty="0" smtClean="0">
                <a:solidFill>
                  <a:schemeClr val="bg1"/>
                </a:solidFill>
              </a:rPr>
              <a:t>处可以提供此项服务。应如何安排</a:t>
            </a:r>
            <a:r>
              <a:rPr lang="en-US" altLang="zh-CN" sz="2900" dirty="0" smtClean="0">
                <a:solidFill>
                  <a:schemeClr val="bg1"/>
                </a:solidFill>
              </a:rPr>
              <a:t>n </a:t>
            </a:r>
            <a:r>
              <a:rPr lang="zh-CN" altLang="en-US" sz="2900" dirty="0" smtClean="0">
                <a:solidFill>
                  <a:schemeClr val="bg1"/>
                </a:solidFill>
              </a:rPr>
              <a:t>个顾客的服务次序才能使平均等待时间达到最小</a:t>
            </a:r>
            <a:r>
              <a:rPr lang="en-US" altLang="zh-CN" sz="2900" dirty="0" smtClean="0">
                <a:solidFill>
                  <a:schemeClr val="bg1"/>
                </a:solidFill>
              </a:rPr>
              <a:t>?</a:t>
            </a:r>
            <a:r>
              <a:rPr lang="zh-CN" altLang="en-US" sz="2900" dirty="0" smtClean="0">
                <a:solidFill>
                  <a:schemeClr val="bg1"/>
                </a:solidFill>
              </a:rPr>
              <a:t>平均等待时间是</a:t>
            </a:r>
            <a:r>
              <a:rPr lang="en-US" altLang="zh-CN" sz="2900" dirty="0" smtClean="0">
                <a:solidFill>
                  <a:schemeClr val="bg1"/>
                </a:solidFill>
              </a:rPr>
              <a:t>n </a:t>
            </a:r>
            <a:r>
              <a:rPr lang="zh-CN" altLang="en-US" sz="2900" dirty="0" smtClean="0">
                <a:solidFill>
                  <a:schemeClr val="bg1"/>
                </a:solidFill>
              </a:rPr>
              <a:t>个顾客等待服务时间的总和除以</a:t>
            </a:r>
            <a:r>
              <a:rPr lang="en-US" altLang="zh-CN" sz="2900" dirty="0" smtClean="0">
                <a:solidFill>
                  <a:schemeClr val="bg1"/>
                </a:solidFill>
              </a:rPr>
              <a:t>n</a:t>
            </a:r>
            <a:r>
              <a:rPr lang="zh-CN" altLang="en-US" sz="2900" dirty="0" smtClean="0">
                <a:solidFill>
                  <a:schemeClr val="bg1"/>
                </a:solidFill>
              </a:rPr>
              <a:t>。</a:t>
            </a:r>
          </a:p>
          <a:p>
            <a:r>
              <a:rPr lang="zh-CN" altLang="en-US" b="1" dirty="0" smtClean="0">
                <a:solidFill>
                  <a:schemeClr val="bg1"/>
                </a:solidFill>
              </a:rPr>
              <a:t>算法设计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	</a:t>
            </a:r>
            <a:r>
              <a:rPr lang="zh-CN" altLang="en-US" sz="2900" dirty="0" smtClean="0">
                <a:solidFill>
                  <a:schemeClr val="bg1"/>
                </a:solidFill>
              </a:rPr>
              <a:t>对于给定的</a:t>
            </a:r>
            <a:r>
              <a:rPr lang="en-US" altLang="zh-CN" sz="2900" dirty="0" smtClean="0">
                <a:solidFill>
                  <a:schemeClr val="bg1"/>
                </a:solidFill>
              </a:rPr>
              <a:t>n </a:t>
            </a:r>
            <a:r>
              <a:rPr lang="zh-CN" altLang="en-US" sz="2900" dirty="0" smtClean="0">
                <a:solidFill>
                  <a:schemeClr val="bg1"/>
                </a:solidFill>
              </a:rPr>
              <a:t>个顾客需要的服务时间和</a:t>
            </a:r>
            <a:r>
              <a:rPr lang="en-US" altLang="zh-CN" sz="2900" dirty="0" smtClean="0">
                <a:solidFill>
                  <a:schemeClr val="bg1"/>
                </a:solidFill>
              </a:rPr>
              <a:t>s</a:t>
            </a:r>
            <a:r>
              <a:rPr lang="zh-CN" altLang="en-US" sz="2900" dirty="0" smtClean="0">
                <a:solidFill>
                  <a:schemeClr val="bg1"/>
                </a:solidFill>
              </a:rPr>
              <a:t>的值，计算最优服务次序。</a:t>
            </a:r>
          </a:p>
          <a:p>
            <a:r>
              <a:rPr lang="zh-CN" altLang="en-US" b="1" dirty="0" smtClean="0">
                <a:solidFill>
                  <a:schemeClr val="bg1"/>
                </a:solidFill>
              </a:rPr>
              <a:t>数据输入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	</a:t>
            </a:r>
            <a:r>
              <a:rPr lang="zh-CN" altLang="en-US" sz="2900" dirty="0" smtClean="0">
                <a:solidFill>
                  <a:schemeClr val="bg1"/>
                </a:solidFill>
              </a:rPr>
              <a:t>由文件</a:t>
            </a:r>
            <a:r>
              <a:rPr lang="en-US" altLang="zh-CN" sz="2900" dirty="0" smtClean="0">
                <a:solidFill>
                  <a:schemeClr val="bg1"/>
                </a:solidFill>
              </a:rPr>
              <a:t>input.txt</a:t>
            </a:r>
            <a:r>
              <a:rPr lang="zh-CN" altLang="en-US" sz="2900" dirty="0" smtClean="0">
                <a:solidFill>
                  <a:schemeClr val="bg1"/>
                </a:solidFill>
              </a:rPr>
              <a:t>给出输入数据。第一行有</a:t>
            </a:r>
            <a:r>
              <a:rPr lang="en-US" altLang="zh-CN" sz="2900" dirty="0" smtClean="0">
                <a:solidFill>
                  <a:schemeClr val="bg1"/>
                </a:solidFill>
              </a:rPr>
              <a:t>2 </a:t>
            </a:r>
            <a:r>
              <a:rPr lang="zh-CN" altLang="en-US" sz="2900" dirty="0" smtClean="0">
                <a:solidFill>
                  <a:schemeClr val="bg1"/>
                </a:solidFill>
              </a:rPr>
              <a:t>个正整数</a:t>
            </a:r>
            <a:r>
              <a:rPr lang="en-US" altLang="zh-CN" sz="2900" dirty="0" smtClean="0">
                <a:solidFill>
                  <a:schemeClr val="bg1"/>
                </a:solidFill>
              </a:rPr>
              <a:t>n </a:t>
            </a:r>
            <a:r>
              <a:rPr lang="zh-CN" altLang="en-US" sz="2900" dirty="0" smtClean="0">
                <a:solidFill>
                  <a:schemeClr val="bg1"/>
                </a:solidFill>
              </a:rPr>
              <a:t>和</a:t>
            </a:r>
            <a:r>
              <a:rPr lang="en-US" altLang="zh-CN" sz="2900" dirty="0" smtClean="0">
                <a:solidFill>
                  <a:schemeClr val="bg1"/>
                </a:solidFill>
              </a:rPr>
              <a:t>s</a:t>
            </a:r>
            <a:r>
              <a:rPr lang="zh-CN" altLang="en-US" sz="2900" dirty="0" smtClean="0">
                <a:solidFill>
                  <a:schemeClr val="bg1"/>
                </a:solidFill>
              </a:rPr>
              <a:t>，表示有</a:t>
            </a:r>
            <a:r>
              <a:rPr lang="en-US" altLang="zh-CN" sz="2900" dirty="0" smtClean="0">
                <a:solidFill>
                  <a:schemeClr val="bg1"/>
                </a:solidFill>
              </a:rPr>
              <a:t>n </a:t>
            </a:r>
            <a:r>
              <a:rPr lang="zh-CN" altLang="en-US" sz="2900" dirty="0" smtClean="0">
                <a:solidFill>
                  <a:schemeClr val="bg1"/>
                </a:solidFill>
              </a:rPr>
              <a:t>个顾客且有</a:t>
            </a:r>
            <a:r>
              <a:rPr lang="en-US" altLang="zh-CN" sz="2900" dirty="0" smtClean="0">
                <a:solidFill>
                  <a:schemeClr val="bg1"/>
                </a:solidFill>
              </a:rPr>
              <a:t>s </a:t>
            </a:r>
            <a:r>
              <a:rPr lang="zh-CN" altLang="en-US" sz="2900" dirty="0" smtClean="0">
                <a:solidFill>
                  <a:schemeClr val="bg1"/>
                </a:solidFill>
              </a:rPr>
              <a:t>处可以提供顾客需要的服务。接下来的</a:t>
            </a:r>
            <a:r>
              <a:rPr lang="en-US" altLang="zh-CN" sz="2900" dirty="0" smtClean="0">
                <a:solidFill>
                  <a:schemeClr val="bg1"/>
                </a:solidFill>
              </a:rPr>
              <a:t>1 </a:t>
            </a:r>
            <a:r>
              <a:rPr lang="zh-CN" altLang="en-US" sz="2900" dirty="0" smtClean="0">
                <a:solidFill>
                  <a:schemeClr val="bg1"/>
                </a:solidFill>
              </a:rPr>
              <a:t>行中，有</a:t>
            </a:r>
            <a:r>
              <a:rPr lang="en-US" altLang="zh-CN" sz="2900" dirty="0" smtClean="0">
                <a:solidFill>
                  <a:schemeClr val="bg1"/>
                </a:solidFill>
              </a:rPr>
              <a:t>n</a:t>
            </a:r>
            <a:r>
              <a:rPr lang="zh-CN" altLang="en-US" sz="2900" dirty="0" smtClean="0">
                <a:solidFill>
                  <a:schemeClr val="bg1"/>
                </a:solidFill>
              </a:rPr>
              <a:t>个正整数，表示</a:t>
            </a:r>
            <a:r>
              <a:rPr lang="en-US" altLang="zh-CN" sz="2900" dirty="0" smtClean="0">
                <a:solidFill>
                  <a:schemeClr val="bg1"/>
                </a:solidFill>
              </a:rPr>
              <a:t>n</a:t>
            </a:r>
            <a:r>
              <a:rPr lang="zh-CN" altLang="en-US" sz="2900" dirty="0" smtClean="0">
                <a:solidFill>
                  <a:schemeClr val="bg1"/>
                </a:solidFill>
              </a:rPr>
              <a:t>个顾客需要的服务时间。</a:t>
            </a:r>
          </a:p>
          <a:p>
            <a:r>
              <a:rPr lang="zh-CN" altLang="en-US" b="1" dirty="0" smtClean="0">
                <a:solidFill>
                  <a:schemeClr val="bg1"/>
                </a:solidFill>
              </a:rPr>
              <a:t>结果输出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	</a:t>
            </a:r>
            <a:r>
              <a:rPr lang="zh-CN" altLang="en-US" sz="2900" dirty="0" smtClean="0">
                <a:solidFill>
                  <a:schemeClr val="bg1"/>
                </a:solidFill>
              </a:rPr>
              <a:t>计算出最小平均等待时间输出到文件</a:t>
            </a:r>
            <a:r>
              <a:rPr lang="en-US" altLang="zh-CN" sz="2900" dirty="0" smtClean="0">
                <a:solidFill>
                  <a:schemeClr val="bg1"/>
                </a:solidFill>
              </a:rPr>
              <a:t>output.txt </a:t>
            </a:r>
            <a:r>
              <a:rPr lang="zh-CN" altLang="en-US" sz="2900" dirty="0" smtClean="0">
                <a:solidFill>
                  <a:schemeClr val="bg1"/>
                </a:solidFill>
              </a:rPr>
              <a:t>。</a:t>
            </a:r>
          </a:p>
          <a:p>
            <a:r>
              <a:rPr lang="zh-CN" altLang="en-US" b="1" dirty="0" smtClean="0">
                <a:solidFill>
                  <a:schemeClr val="bg1"/>
                </a:solidFill>
              </a:rPr>
              <a:t>示例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	</a:t>
            </a:r>
            <a:r>
              <a:rPr lang="en-US" altLang="zh-CN" sz="2900" dirty="0" smtClean="0">
                <a:solidFill>
                  <a:schemeClr val="bg1"/>
                </a:solidFill>
              </a:rPr>
              <a:t>input.txt</a:t>
            </a:r>
            <a:r>
              <a:rPr lang="zh-CN" altLang="en-US" sz="2900" dirty="0" smtClean="0">
                <a:solidFill>
                  <a:schemeClr val="bg1"/>
                </a:solidFill>
              </a:rPr>
              <a:t>：  </a:t>
            </a:r>
            <a:r>
              <a:rPr lang="en-US" altLang="zh-CN" sz="2900" dirty="0" smtClean="0">
                <a:solidFill>
                  <a:schemeClr val="bg1"/>
                </a:solidFill>
              </a:rPr>
              <a:t>10 2 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CN" sz="2900" dirty="0" smtClean="0">
                <a:solidFill>
                  <a:schemeClr val="bg1"/>
                </a:solidFill>
              </a:rPr>
              <a:t>		       56 12 1 99 1000 234 33 55 99 812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CN" sz="2900" dirty="0" smtClean="0">
                <a:solidFill>
                  <a:schemeClr val="bg1"/>
                </a:solidFill>
              </a:rPr>
              <a:t>	output.txt:  336.0</a:t>
            </a:r>
            <a:endParaRPr lang="zh-CN" altLang="en-US" sz="2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415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endParaRPr lang="en-US" altLang="zh-CN" sz="16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1600" b="1" dirty="0" smtClean="0">
                <a:solidFill>
                  <a:schemeClr val="bg1"/>
                </a:solidFill>
              </a:rPr>
              <a:t>一、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算法分析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r>
              <a:rPr lang="zh-CN" altLang="en-US" sz="2000" b="1" dirty="0" smtClean="0">
                <a:solidFill>
                  <a:schemeClr val="bg1"/>
                </a:solidFill>
              </a:rPr>
              <a:t>先</a:t>
            </a:r>
            <a:r>
              <a:rPr lang="zh-CN" altLang="en-US" sz="2000" b="1" dirty="0">
                <a:solidFill>
                  <a:schemeClr val="bg1"/>
                </a:solidFill>
              </a:rPr>
              <a:t>假设只有一个服务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点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chemeClr val="bg1"/>
                </a:solidFill>
              </a:rPr>
              <a:t>1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、贪心选择策略 </a:t>
            </a:r>
            <a:r>
              <a:rPr lang="en-US" altLang="zh-CN" sz="1600" dirty="0">
                <a:solidFill>
                  <a:schemeClr val="bg1"/>
                </a:solidFill>
              </a:rPr>
              <a:t>	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chemeClr val="bg1"/>
                </a:solidFill>
              </a:rPr>
              <a:t>	</a:t>
            </a:r>
            <a:r>
              <a:rPr lang="zh-CN" altLang="en-US" sz="1600" dirty="0" smtClean="0">
                <a:solidFill>
                  <a:schemeClr val="bg1"/>
                </a:solidFill>
              </a:rPr>
              <a:t>设此时问题为</a:t>
            </a:r>
            <a:r>
              <a:rPr lang="en-US" altLang="zh-CN" sz="1600" dirty="0" smtClean="0">
                <a:solidFill>
                  <a:schemeClr val="bg1"/>
                </a:solidFill>
              </a:rPr>
              <a:t>T</a:t>
            </a:r>
            <a:r>
              <a:rPr lang="zh-CN" altLang="en-US" sz="1600" dirty="0" smtClean="0">
                <a:solidFill>
                  <a:schemeClr val="bg1"/>
                </a:solidFill>
              </a:rPr>
              <a:t>，而我们已经知道了某个最优服务序列，即最优解为</a:t>
            </a:r>
            <a:r>
              <a:rPr lang="en-US" altLang="zh-CN" sz="1600" dirty="0" smtClean="0">
                <a:solidFill>
                  <a:schemeClr val="bg1"/>
                </a:solidFill>
              </a:rPr>
              <a:t>A</a:t>
            </a:r>
            <a:r>
              <a:rPr lang="en-US" altLang="zh-CN" sz="1600" dirty="0">
                <a:solidFill>
                  <a:schemeClr val="bg1"/>
                </a:solidFill>
              </a:rPr>
              <a:t>={t(1)</a:t>
            </a:r>
            <a:r>
              <a:rPr lang="zh-CN" altLang="en-US" sz="1600" dirty="0">
                <a:solidFill>
                  <a:schemeClr val="bg1"/>
                </a:solidFill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</a:rPr>
              <a:t>t(2)</a:t>
            </a:r>
            <a:r>
              <a:rPr lang="zh-CN" altLang="en-US" sz="1600" dirty="0">
                <a:solidFill>
                  <a:schemeClr val="bg1"/>
                </a:solidFill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</a:rPr>
              <a:t>…</a:t>
            </a:r>
            <a:r>
              <a:rPr lang="zh-CN" altLang="en-US" sz="1600" dirty="0">
                <a:solidFill>
                  <a:schemeClr val="bg1"/>
                </a:solidFill>
              </a:rPr>
              <a:t>．</a:t>
            </a:r>
            <a:r>
              <a:rPr lang="en-US" altLang="zh-CN" sz="1600" dirty="0">
                <a:solidFill>
                  <a:schemeClr val="bg1"/>
                </a:solidFill>
              </a:rPr>
              <a:t>t(n)} </a:t>
            </a:r>
            <a:r>
              <a:rPr lang="en-US" altLang="zh-CN" sz="1600" dirty="0" smtClean="0">
                <a:solidFill>
                  <a:schemeClr val="bg1"/>
                </a:solidFill>
              </a:rPr>
              <a:t>(</a:t>
            </a:r>
            <a:r>
              <a:rPr lang="zh-CN" altLang="en-US" sz="1600" dirty="0">
                <a:solidFill>
                  <a:schemeClr val="bg1"/>
                </a:solidFill>
              </a:rPr>
              <a:t>其中</a:t>
            </a:r>
            <a:r>
              <a:rPr lang="en-US" altLang="zh-CN" sz="1600" dirty="0">
                <a:solidFill>
                  <a:schemeClr val="bg1"/>
                </a:solidFill>
              </a:rPr>
              <a:t>t(</a:t>
            </a:r>
            <a:r>
              <a:rPr lang="en-US" altLang="zh-CN" sz="1600" dirty="0" err="1">
                <a:solidFill>
                  <a:schemeClr val="bg1"/>
                </a:solidFill>
              </a:rPr>
              <a:t>i</a:t>
            </a:r>
            <a:r>
              <a:rPr lang="en-US" altLang="zh-CN" sz="1600" dirty="0">
                <a:solidFill>
                  <a:schemeClr val="bg1"/>
                </a:solidFill>
              </a:rPr>
              <a:t>)</a:t>
            </a:r>
            <a:r>
              <a:rPr lang="zh-CN" altLang="en-US" sz="1600" dirty="0">
                <a:solidFill>
                  <a:schemeClr val="bg1"/>
                </a:solidFill>
              </a:rPr>
              <a:t>为第</a:t>
            </a:r>
            <a:r>
              <a:rPr lang="en-US" altLang="zh-CN" sz="1600" dirty="0" err="1">
                <a:solidFill>
                  <a:schemeClr val="bg1"/>
                </a:solidFill>
              </a:rPr>
              <a:t>i</a:t>
            </a:r>
            <a:r>
              <a:rPr lang="zh-CN" altLang="en-US" sz="1600" dirty="0">
                <a:solidFill>
                  <a:schemeClr val="bg1"/>
                </a:solidFill>
              </a:rPr>
              <a:t>个用户需要的服务时间</a:t>
            </a:r>
            <a:r>
              <a:rPr lang="en-US" altLang="zh-CN" sz="1600" dirty="0">
                <a:solidFill>
                  <a:schemeClr val="bg1"/>
                </a:solidFill>
              </a:rPr>
              <a:t>)</a:t>
            </a:r>
            <a:r>
              <a:rPr lang="zh-CN" altLang="en-US" sz="1600" dirty="0" smtClean="0">
                <a:solidFill>
                  <a:schemeClr val="bg1"/>
                </a:solidFill>
              </a:rPr>
              <a:t>，则</a:t>
            </a:r>
            <a:r>
              <a:rPr lang="zh-CN" altLang="en-US" sz="1600" dirty="0">
                <a:solidFill>
                  <a:schemeClr val="bg1"/>
                </a:solidFill>
              </a:rPr>
              <a:t>每个用户等待时间为： 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chemeClr val="bg1"/>
                </a:solidFill>
              </a:rPr>
              <a:t>	T(1</a:t>
            </a:r>
            <a:r>
              <a:rPr lang="en-US" altLang="zh-CN" sz="1600" dirty="0">
                <a:solidFill>
                  <a:schemeClr val="bg1"/>
                </a:solidFill>
              </a:rPr>
              <a:t>)=t(1)</a:t>
            </a:r>
            <a:r>
              <a:rPr lang="zh-CN" altLang="en-US" sz="1600" dirty="0">
                <a:solidFill>
                  <a:schemeClr val="bg1"/>
                </a:solidFill>
              </a:rPr>
              <a:t>；</a:t>
            </a:r>
            <a:r>
              <a:rPr lang="en-US" altLang="zh-CN" sz="1600" dirty="0">
                <a:solidFill>
                  <a:schemeClr val="bg1"/>
                </a:solidFill>
              </a:rPr>
              <a:t>T(2)=t(1)+t(2)</a:t>
            </a:r>
            <a:r>
              <a:rPr lang="zh-CN" altLang="en-US" sz="1600" dirty="0">
                <a:solidFill>
                  <a:schemeClr val="bg1"/>
                </a:solidFill>
              </a:rPr>
              <a:t>；</a:t>
            </a:r>
            <a:r>
              <a:rPr lang="en-US" altLang="zh-CN" sz="1600" dirty="0">
                <a:solidFill>
                  <a:schemeClr val="bg1"/>
                </a:solidFill>
              </a:rPr>
              <a:t>...T(n)=t(1)+t(2)+t(3)+…+t(n)</a:t>
            </a:r>
            <a:r>
              <a:rPr lang="zh-CN" altLang="en-US" sz="1600" dirty="0">
                <a:solidFill>
                  <a:schemeClr val="bg1"/>
                </a:solidFill>
              </a:rPr>
              <a:t>；</a:t>
            </a:r>
          </a:p>
          <a:p>
            <a:pPr marL="0" indent="0">
              <a:buNone/>
            </a:pPr>
            <a:r>
              <a:rPr lang="zh-CN" altLang="en-US" sz="1600" dirty="0" smtClean="0">
                <a:solidFill>
                  <a:schemeClr val="bg1"/>
                </a:solidFill>
              </a:rPr>
              <a:t>那么</a:t>
            </a:r>
            <a:r>
              <a:rPr lang="zh-CN" altLang="en-US" sz="1600" dirty="0">
                <a:solidFill>
                  <a:schemeClr val="bg1"/>
                </a:solidFill>
              </a:rPr>
              <a:t>总</a:t>
            </a:r>
            <a:r>
              <a:rPr lang="zh-CN" altLang="en-US" sz="1600" dirty="0" smtClean="0">
                <a:solidFill>
                  <a:schemeClr val="bg1"/>
                </a:solidFill>
              </a:rPr>
              <a:t>等待</a:t>
            </a:r>
            <a:r>
              <a:rPr lang="zh-CN" altLang="en-US" sz="1600" dirty="0">
                <a:solidFill>
                  <a:schemeClr val="bg1"/>
                </a:solidFill>
              </a:rPr>
              <a:t>时间</a:t>
            </a:r>
            <a:r>
              <a:rPr lang="zh-CN" altLang="en-US" sz="1600" dirty="0" smtClean="0">
                <a:solidFill>
                  <a:schemeClr val="bg1"/>
                </a:solidFill>
              </a:rPr>
              <a:t>，</a:t>
            </a:r>
            <a:r>
              <a:rPr lang="zh-CN" altLang="en-US" sz="1600" dirty="0">
                <a:solidFill>
                  <a:schemeClr val="bg1"/>
                </a:solidFill>
              </a:rPr>
              <a:t>即最优值为： 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chemeClr val="bg1"/>
                </a:solidFill>
              </a:rPr>
              <a:t>	TA=T(1</a:t>
            </a:r>
            <a:r>
              <a:rPr lang="en-US" altLang="zh-CN" sz="1600" dirty="0">
                <a:solidFill>
                  <a:schemeClr val="bg1"/>
                </a:solidFill>
              </a:rPr>
              <a:t>)+T(2)+T(3)+...+T(n)=n*t(1)+(n-1)*t(2)+…+(</a:t>
            </a:r>
            <a:r>
              <a:rPr lang="en-US" altLang="zh-CN" sz="1600" dirty="0" smtClean="0">
                <a:solidFill>
                  <a:schemeClr val="bg1"/>
                </a:solidFill>
              </a:rPr>
              <a:t>n+1-j</a:t>
            </a:r>
            <a:r>
              <a:rPr lang="en-US" altLang="zh-CN" sz="1600" dirty="0">
                <a:solidFill>
                  <a:schemeClr val="bg1"/>
                </a:solidFill>
              </a:rPr>
              <a:t>)*t(</a:t>
            </a:r>
            <a:r>
              <a:rPr lang="en-US" altLang="zh-CN" sz="1600" dirty="0" err="1">
                <a:solidFill>
                  <a:schemeClr val="bg1"/>
                </a:solidFill>
              </a:rPr>
              <a:t>i</a:t>
            </a:r>
            <a:r>
              <a:rPr lang="en-US" altLang="zh-CN" sz="1600" dirty="0">
                <a:solidFill>
                  <a:schemeClr val="bg1"/>
                </a:solidFill>
              </a:rPr>
              <a:t>)+…+2*t(n-1)+t(n)</a:t>
            </a:r>
            <a:r>
              <a:rPr lang="zh-CN" altLang="en-US" sz="1600" dirty="0">
                <a:solidFill>
                  <a:schemeClr val="bg1"/>
                </a:solidFill>
              </a:rPr>
              <a:t>；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chemeClr val="bg1"/>
                </a:solidFill>
              </a:rPr>
              <a:t>	</a:t>
            </a:r>
            <a:r>
              <a:rPr lang="zh-CN" altLang="en-US" sz="1600" dirty="0" smtClean="0">
                <a:solidFill>
                  <a:schemeClr val="bg1"/>
                </a:solidFill>
              </a:rPr>
              <a:t>由于</a:t>
            </a:r>
            <a:r>
              <a:rPr lang="zh-CN" altLang="en-US" sz="1600" dirty="0">
                <a:solidFill>
                  <a:schemeClr val="bg1"/>
                </a:solidFill>
              </a:rPr>
              <a:t>平均等待时间是</a:t>
            </a:r>
            <a:r>
              <a:rPr lang="en-US" altLang="zh-CN" sz="1600" dirty="0">
                <a:solidFill>
                  <a:schemeClr val="bg1"/>
                </a:solidFill>
              </a:rPr>
              <a:t>n</a:t>
            </a:r>
            <a:r>
              <a:rPr lang="zh-CN" altLang="en-US" sz="1600" dirty="0">
                <a:solidFill>
                  <a:schemeClr val="bg1"/>
                </a:solidFill>
              </a:rPr>
              <a:t>个顾客等待时间的总和除以</a:t>
            </a:r>
            <a:r>
              <a:rPr lang="en-US" altLang="zh-CN" sz="1600" dirty="0">
                <a:solidFill>
                  <a:schemeClr val="bg1"/>
                </a:solidFill>
              </a:rPr>
              <a:t>n</a:t>
            </a:r>
            <a:r>
              <a:rPr lang="zh-CN" altLang="en-US" sz="1600" dirty="0">
                <a:solidFill>
                  <a:schemeClr val="bg1"/>
                </a:solidFill>
              </a:rPr>
              <a:t>，故本题</a:t>
            </a:r>
            <a:r>
              <a:rPr lang="zh-CN" altLang="en-US" sz="1600" dirty="0" smtClean="0">
                <a:solidFill>
                  <a:schemeClr val="bg1"/>
                </a:solidFill>
              </a:rPr>
              <a:t>实际上</a:t>
            </a:r>
            <a:r>
              <a:rPr lang="zh-CN" altLang="en-US" sz="1600" dirty="0">
                <a:solidFill>
                  <a:schemeClr val="bg1"/>
                </a:solidFill>
              </a:rPr>
              <a:t>就是求使顾客等待时间的总和最小的服务次序。</a:t>
            </a:r>
          </a:p>
          <a:p>
            <a:pPr marL="0" indent="0">
              <a:buNone/>
            </a:pPr>
            <a:endParaRPr lang="en-US" altLang="zh-CN" sz="16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1600" dirty="0" smtClean="0">
                <a:solidFill>
                  <a:schemeClr val="bg1"/>
                </a:solidFill>
              </a:rPr>
              <a:t>本</a:t>
            </a:r>
            <a:r>
              <a:rPr lang="zh-CN" altLang="en-US" sz="1600" dirty="0">
                <a:solidFill>
                  <a:schemeClr val="bg1"/>
                </a:solidFill>
              </a:rPr>
              <a:t>问题采用贪心算法求解，贪心策略如下： 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chemeClr val="bg1"/>
                </a:solidFill>
              </a:rPr>
              <a:t>	</a:t>
            </a:r>
            <a:r>
              <a:rPr lang="zh-CN" altLang="en-US" sz="1600" dirty="0" smtClean="0">
                <a:solidFill>
                  <a:schemeClr val="bg1"/>
                </a:solidFill>
              </a:rPr>
              <a:t>对</a:t>
            </a:r>
            <a:r>
              <a:rPr lang="zh-CN" altLang="en-US" sz="1600" dirty="0">
                <a:solidFill>
                  <a:schemeClr val="bg1"/>
                </a:solidFill>
              </a:rPr>
              <a:t>服务时间最短的顾客先服务的贪心选择策略。首先</a:t>
            </a:r>
            <a:r>
              <a:rPr lang="zh-CN" altLang="en-US" sz="1600" dirty="0" smtClean="0">
                <a:solidFill>
                  <a:schemeClr val="bg1"/>
                </a:solidFill>
              </a:rPr>
              <a:t>对需要</a:t>
            </a:r>
            <a:r>
              <a:rPr lang="zh-CN" altLang="en-US" sz="1600" dirty="0">
                <a:solidFill>
                  <a:schemeClr val="bg1"/>
                </a:solidFill>
              </a:rPr>
              <a:t>服务时间最短的顾客进行服务，即做完第一次选择后，原</a:t>
            </a:r>
            <a:r>
              <a:rPr lang="zh-CN" altLang="en-US" sz="1600" dirty="0" smtClean="0">
                <a:solidFill>
                  <a:schemeClr val="bg1"/>
                </a:solidFill>
              </a:rPr>
              <a:t>问题</a:t>
            </a:r>
            <a:r>
              <a:rPr lang="en-US" altLang="zh-CN" sz="1600" dirty="0">
                <a:solidFill>
                  <a:schemeClr val="bg1"/>
                </a:solidFill>
              </a:rPr>
              <a:t>T</a:t>
            </a:r>
            <a:r>
              <a:rPr lang="zh-CN" altLang="en-US" sz="1600" dirty="0">
                <a:solidFill>
                  <a:schemeClr val="bg1"/>
                </a:solidFill>
              </a:rPr>
              <a:t>变成了需对</a:t>
            </a:r>
            <a:r>
              <a:rPr lang="en-US" altLang="zh-CN" sz="1600" dirty="0">
                <a:solidFill>
                  <a:schemeClr val="bg1"/>
                </a:solidFill>
              </a:rPr>
              <a:t>n-1</a:t>
            </a:r>
            <a:r>
              <a:rPr lang="zh-CN" altLang="en-US" sz="1600" dirty="0">
                <a:solidFill>
                  <a:schemeClr val="bg1"/>
                </a:solidFill>
              </a:rPr>
              <a:t>个顾客服务的新问题</a:t>
            </a:r>
            <a:r>
              <a:rPr lang="en-US" altLang="zh-CN" sz="1600" dirty="0">
                <a:solidFill>
                  <a:schemeClr val="bg1"/>
                </a:solidFill>
              </a:rPr>
              <a:t>T'</a:t>
            </a:r>
            <a:r>
              <a:rPr lang="zh-CN" altLang="en-US" sz="1600" dirty="0">
                <a:solidFill>
                  <a:schemeClr val="bg1"/>
                </a:solidFill>
              </a:rPr>
              <a:t>。新问题和原问题相同</a:t>
            </a:r>
            <a:r>
              <a:rPr lang="zh-CN" altLang="en-US" sz="1600" dirty="0" smtClean="0">
                <a:solidFill>
                  <a:schemeClr val="bg1"/>
                </a:solidFill>
              </a:rPr>
              <a:t>，只是</a:t>
            </a:r>
            <a:r>
              <a:rPr lang="zh-CN" altLang="en-US" sz="1600" dirty="0">
                <a:solidFill>
                  <a:schemeClr val="bg1"/>
                </a:solidFill>
              </a:rPr>
              <a:t>问题规模由</a:t>
            </a:r>
            <a:r>
              <a:rPr lang="en-US" altLang="zh-CN" sz="1600" dirty="0">
                <a:solidFill>
                  <a:schemeClr val="bg1"/>
                </a:solidFill>
              </a:rPr>
              <a:t>n</a:t>
            </a:r>
            <a:r>
              <a:rPr lang="zh-CN" altLang="en-US" sz="1600" dirty="0">
                <a:solidFill>
                  <a:schemeClr val="bg1"/>
                </a:solidFill>
              </a:rPr>
              <a:t>减小为</a:t>
            </a:r>
            <a:r>
              <a:rPr lang="en-US" altLang="zh-CN" sz="1600" dirty="0">
                <a:solidFill>
                  <a:schemeClr val="bg1"/>
                </a:solidFill>
              </a:rPr>
              <a:t>n-1</a:t>
            </a:r>
            <a:r>
              <a:rPr lang="zh-CN" altLang="en-US" sz="1600" dirty="0">
                <a:solidFill>
                  <a:schemeClr val="bg1"/>
                </a:solidFill>
              </a:rPr>
              <a:t>。基于此种选择策略，对新问题</a:t>
            </a:r>
            <a:r>
              <a:rPr lang="en-US" altLang="zh-CN" sz="1600" dirty="0">
                <a:solidFill>
                  <a:schemeClr val="bg1"/>
                </a:solidFill>
              </a:rPr>
              <a:t>T'</a:t>
            </a:r>
            <a:r>
              <a:rPr lang="zh-CN" altLang="en-US" sz="1600" dirty="0" smtClean="0">
                <a:solidFill>
                  <a:schemeClr val="bg1"/>
                </a:solidFill>
              </a:rPr>
              <a:t>，选择</a:t>
            </a:r>
            <a:r>
              <a:rPr lang="en-US" altLang="zh-CN" sz="1600" dirty="0">
                <a:solidFill>
                  <a:schemeClr val="bg1"/>
                </a:solidFill>
              </a:rPr>
              <a:t>n-1</a:t>
            </a:r>
            <a:r>
              <a:rPr lang="zh-CN" altLang="en-US" sz="1600" dirty="0">
                <a:solidFill>
                  <a:schemeClr val="bg1"/>
                </a:solidFill>
              </a:rPr>
              <a:t>顾客中选择服务时间最短的先进行服务，如此进行下去</a:t>
            </a:r>
            <a:r>
              <a:rPr lang="zh-CN" altLang="en-US" sz="1600" dirty="0" smtClean="0">
                <a:solidFill>
                  <a:schemeClr val="bg1"/>
                </a:solidFill>
              </a:rPr>
              <a:t>，直至</a:t>
            </a:r>
            <a:r>
              <a:rPr lang="zh-CN" altLang="en-US" sz="1600" dirty="0">
                <a:solidFill>
                  <a:schemeClr val="bg1"/>
                </a:solidFill>
              </a:rPr>
              <a:t>所有服务都完成为止 。</a:t>
            </a:r>
          </a:p>
        </p:txBody>
      </p:sp>
    </p:spTree>
    <p:extLst>
      <p:ext uri="{BB962C8B-B14F-4D97-AF65-F5344CB8AC3E}">
        <p14:creationId xmlns:p14="http://schemas.microsoft.com/office/powerpoint/2010/main" val="762095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Autofit/>
          </a:bodyPr>
          <a:lstStyle/>
          <a:p>
            <a:endParaRPr lang="en-US" altLang="zh-CN" sz="16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chemeClr val="bg1"/>
                </a:solidFill>
              </a:rPr>
              <a:t>2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、问题</a:t>
            </a:r>
            <a:r>
              <a:rPr lang="zh-CN" altLang="en-US" sz="2000" b="1" dirty="0">
                <a:solidFill>
                  <a:schemeClr val="bg1"/>
                </a:solidFill>
              </a:rPr>
              <a:t>的贪心选择性质 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chemeClr val="bg1"/>
                </a:solidFill>
              </a:rPr>
              <a:t>	  </a:t>
            </a:r>
            <a:r>
              <a:rPr lang="zh-CN" altLang="en-US" sz="1600" dirty="0" smtClean="0">
                <a:solidFill>
                  <a:schemeClr val="bg1"/>
                </a:solidFill>
              </a:rPr>
              <a:t>先证明</a:t>
            </a:r>
            <a:r>
              <a:rPr lang="zh-CN" altLang="en-US" sz="1600" dirty="0">
                <a:solidFill>
                  <a:schemeClr val="bg1"/>
                </a:solidFill>
              </a:rPr>
              <a:t>该问题具有贪心选择性质，即最优服务</a:t>
            </a:r>
            <a:r>
              <a:rPr lang="en-US" altLang="zh-CN" sz="1600" dirty="0">
                <a:solidFill>
                  <a:schemeClr val="bg1"/>
                </a:solidFill>
              </a:rPr>
              <a:t>A</a:t>
            </a:r>
            <a:r>
              <a:rPr lang="zh-CN" altLang="en-US" sz="1600" dirty="0">
                <a:solidFill>
                  <a:schemeClr val="bg1"/>
                </a:solidFill>
              </a:rPr>
              <a:t>中</a:t>
            </a:r>
            <a:r>
              <a:rPr lang="en-US" altLang="zh-CN" sz="1600" dirty="0">
                <a:solidFill>
                  <a:schemeClr val="bg1"/>
                </a:solidFill>
              </a:rPr>
              <a:t>t(1)</a:t>
            </a:r>
            <a:r>
              <a:rPr lang="zh-CN" altLang="en-US" sz="1600" dirty="0">
                <a:solidFill>
                  <a:schemeClr val="bg1"/>
                </a:solidFill>
              </a:rPr>
              <a:t>满足</a:t>
            </a:r>
            <a:r>
              <a:rPr lang="zh-CN" altLang="en-US" sz="1600" dirty="0" smtClean="0">
                <a:solidFill>
                  <a:schemeClr val="bg1"/>
                </a:solidFill>
              </a:rPr>
              <a:t>条件</a:t>
            </a:r>
            <a:r>
              <a:rPr lang="zh-CN" altLang="en-US" sz="1600" dirty="0">
                <a:solidFill>
                  <a:schemeClr val="bg1"/>
                </a:solidFill>
              </a:rPr>
              <a:t>：</a:t>
            </a:r>
            <a:r>
              <a:rPr lang="en-US" altLang="zh-CN" sz="1600" dirty="0" smtClean="0">
                <a:solidFill>
                  <a:schemeClr val="bg1"/>
                </a:solidFill>
              </a:rPr>
              <a:t>t(1</a:t>
            </a:r>
            <a:r>
              <a:rPr lang="en-US" altLang="zh-CN" sz="1600" dirty="0">
                <a:solidFill>
                  <a:schemeClr val="bg1"/>
                </a:solidFill>
              </a:rPr>
              <a:t>)&lt;=t(</a:t>
            </a:r>
            <a:r>
              <a:rPr lang="en-US" altLang="zh-CN" sz="1600" dirty="0" err="1">
                <a:solidFill>
                  <a:schemeClr val="bg1"/>
                </a:solidFill>
              </a:rPr>
              <a:t>i</a:t>
            </a:r>
            <a:r>
              <a:rPr lang="en-US" altLang="zh-CN" sz="1600" dirty="0">
                <a:solidFill>
                  <a:schemeClr val="bg1"/>
                </a:solidFill>
              </a:rPr>
              <a:t>)(</a:t>
            </a:r>
            <a:r>
              <a:rPr lang="en-US" altLang="zh-CN" sz="1600" dirty="0" smtClean="0">
                <a:solidFill>
                  <a:schemeClr val="bg1"/>
                </a:solidFill>
              </a:rPr>
              <a:t>2&lt;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i</a:t>
            </a:r>
            <a:r>
              <a:rPr lang="en-US" altLang="zh-CN" sz="1600" dirty="0" smtClean="0">
                <a:solidFill>
                  <a:schemeClr val="bg1"/>
                </a:solidFill>
              </a:rPr>
              <a:t>&lt;n)</a:t>
            </a:r>
            <a:r>
              <a:rPr lang="zh-CN" altLang="en-US" sz="1600" dirty="0" smtClean="0">
                <a:solidFill>
                  <a:schemeClr val="bg1"/>
                </a:solidFill>
              </a:rPr>
              <a:t>。 </a:t>
            </a:r>
            <a:endParaRPr lang="zh-CN" alt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chemeClr val="bg1"/>
                </a:solidFill>
              </a:rPr>
              <a:t>	</a:t>
            </a:r>
            <a:r>
              <a:rPr lang="zh-CN" altLang="en-US" sz="1600" dirty="0" smtClean="0">
                <a:solidFill>
                  <a:schemeClr val="bg1"/>
                </a:solidFill>
              </a:rPr>
              <a:t>用</a:t>
            </a:r>
            <a:r>
              <a:rPr lang="zh-CN" altLang="en-US" sz="1600" dirty="0">
                <a:solidFill>
                  <a:schemeClr val="bg1"/>
                </a:solidFill>
              </a:rPr>
              <a:t>反证法来证明：假设</a:t>
            </a:r>
            <a:r>
              <a:rPr lang="en-US" altLang="zh-CN" sz="1600" dirty="0">
                <a:solidFill>
                  <a:schemeClr val="bg1"/>
                </a:solidFill>
              </a:rPr>
              <a:t>t(1)</a:t>
            </a:r>
            <a:r>
              <a:rPr lang="zh-CN" altLang="en-US" sz="1600" dirty="0">
                <a:solidFill>
                  <a:schemeClr val="bg1"/>
                </a:solidFill>
              </a:rPr>
              <a:t>不是最小的，不妨设</a:t>
            </a:r>
            <a:r>
              <a:rPr lang="en-US" altLang="zh-CN" sz="1600" dirty="0">
                <a:solidFill>
                  <a:schemeClr val="bg1"/>
                </a:solidFill>
              </a:rPr>
              <a:t>t(1)&gt;t(</a:t>
            </a:r>
            <a:r>
              <a:rPr lang="en-US" altLang="zh-CN" sz="1600" dirty="0" err="1">
                <a:solidFill>
                  <a:schemeClr val="bg1"/>
                </a:solidFill>
              </a:rPr>
              <a:t>i</a:t>
            </a:r>
            <a:r>
              <a:rPr lang="en-US" altLang="zh-CN" sz="1600" dirty="0">
                <a:solidFill>
                  <a:schemeClr val="bg1"/>
                </a:solidFill>
              </a:rPr>
              <a:t>)(</a:t>
            </a:r>
            <a:r>
              <a:rPr lang="en-US" altLang="zh-CN" sz="1600" dirty="0" err="1">
                <a:solidFill>
                  <a:schemeClr val="bg1"/>
                </a:solidFill>
              </a:rPr>
              <a:t>i</a:t>
            </a:r>
            <a:r>
              <a:rPr lang="en-US" altLang="zh-CN" sz="1600" dirty="0">
                <a:solidFill>
                  <a:schemeClr val="bg1"/>
                </a:solidFill>
              </a:rPr>
              <a:t>&gt;1</a:t>
            </a:r>
            <a:r>
              <a:rPr lang="en-US" altLang="zh-CN" sz="1600" dirty="0" smtClean="0">
                <a:solidFill>
                  <a:schemeClr val="bg1"/>
                </a:solidFill>
              </a:rPr>
              <a:t>)</a:t>
            </a:r>
            <a:r>
              <a:rPr lang="zh-CN" altLang="en-US" sz="1600" dirty="0">
                <a:solidFill>
                  <a:schemeClr val="bg1"/>
                </a:solidFill>
              </a:rPr>
              <a:t>；</a:t>
            </a:r>
            <a:r>
              <a:rPr lang="zh-CN" altLang="en-US" sz="1600" dirty="0" smtClean="0">
                <a:solidFill>
                  <a:schemeClr val="bg1"/>
                </a:solidFill>
              </a:rPr>
              <a:t>设</a:t>
            </a:r>
            <a:r>
              <a:rPr lang="zh-CN" altLang="en-US" sz="1600" dirty="0">
                <a:solidFill>
                  <a:schemeClr val="bg1"/>
                </a:solidFill>
              </a:rPr>
              <a:t>另一服务序列</a:t>
            </a:r>
            <a:r>
              <a:rPr lang="en-US" altLang="zh-CN" sz="1600" dirty="0">
                <a:solidFill>
                  <a:schemeClr val="bg1"/>
                </a:solidFill>
              </a:rPr>
              <a:t>B=</a:t>
            </a: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t(</a:t>
            </a:r>
            <a:r>
              <a:rPr lang="en-US" altLang="zh-CN" sz="1600" dirty="0" err="1">
                <a:solidFill>
                  <a:schemeClr val="bg1"/>
                </a:solidFill>
              </a:rPr>
              <a:t>i</a:t>
            </a:r>
            <a:r>
              <a:rPr lang="en-US" altLang="zh-CN" sz="1600" dirty="0">
                <a:solidFill>
                  <a:schemeClr val="bg1"/>
                </a:solidFill>
              </a:rPr>
              <a:t>)</a:t>
            </a:r>
            <a:r>
              <a:rPr lang="zh-CN" altLang="en-US" sz="1600" dirty="0">
                <a:solidFill>
                  <a:schemeClr val="bg1"/>
                </a:solidFill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</a:rPr>
              <a:t>t(2)</a:t>
            </a:r>
            <a:r>
              <a:rPr lang="zh-CN" altLang="en-US" sz="1600" dirty="0">
                <a:solidFill>
                  <a:schemeClr val="bg1"/>
                </a:solidFill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</a:rPr>
              <a:t>…</a:t>
            </a:r>
            <a:r>
              <a:rPr lang="zh-CN" altLang="en-US" sz="1600" dirty="0">
                <a:solidFill>
                  <a:schemeClr val="bg1"/>
                </a:solidFill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</a:rPr>
              <a:t>t(1)…</a:t>
            </a:r>
            <a:r>
              <a:rPr lang="zh-CN" altLang="en-US" sz="1600" dirty="0">
                <a:solidFill>
                  <a:schemeClr val="bg1"/>
                </a:solidFill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</a:rPr>
              <a:t>t(n)</a:t>
            </a:r>
            <a:r>
              <a:rPr lang="zh-CN" altLang="en-US" sz="1600" dirty="0">
                <a:solidFill>
                  <a:schemeClr val="bg1"/>
                </a:solidFill>
              </a:rPr>
              <a:t>） </a:t>
            </a:r>
            <a:r>
              <a:rPr lang="zh-CN" altLang="en-US" sz="1600" dirty="0" smtClean="0">
                <a:solidFill>
                  <a:schemeClr val="bg1"/>
                </a:solidFill>
              </a:rPr>
              <a:t>，</a:t>
            </a:r>
            <a:endParaRPr lang="zh-CN" alt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chemeClr val="bg1"/>
                </a:solidFill>
              </a:rPr>
              <a:t>	</a:t>
            </a:r>
            <a:r>
              <a:rPr lang="zh-CN" altLang="en-US" sz="1600" dirty="0" smtClean="0">
                <a:solidFill>
                  <a:schemeClr val="bg1"/>
                </a:solidFill>
              </a:rPr>
              <a:t>那么</a:t>
            </a:r>
            <a:r>
              <a:rPr lang="en-US" altLang="zh-CN" sz="1600" dirty="0">
                <a:solidFill>
                  <a:schemeClr val="bg1"/>
                </a:solidFill>
              </a:rPr>
              <a:t>TA-TB=n*[t(1)-t(</a:t>
            </a:r>
            <a:r>
              <a:rPr lang="en-US" altLang="zh-CN" sz="1600" dirty="0" err="1">
                <a:solidFill>
                  <a:schemeClr val="bg1"/>
                </a:solidFill>
              </a:rPr>
              <a:t>i</a:t>
            </a:r>
            <a:r>
              <a:rPr lang="en-US" altLang="zh-CN" sz="1600" dirty="0">
                <a:solidFill>
                  <a:schemeClr val="bg1"/>
                </a:solidFill>
              </a:rPr>
              <a:t>)]+(n+1-i)[t(</a:t>
            </a:r>
            <a:r>
              <a:rPr lang="en-US" altLang="zh-CN" sz="1600" dirty="0" err="1">
                <a:solidFill>
                  <a:schemeClr val="bg1"/>
                </a:solidFill>
              </a:rPr>
              <a:t>i</a:t>
            </a:r>
            <a:r>
              <a:rPr lang="en-US" altLang="zh-CN" sz="1600" dirty="0">
                <a:solidFill>
                  <a:schemeClr val="bg1"/>
                </a:solidFill>
              </a:rPr>
              <a:t>)-t(1)]=(1-i)*[t(</a:t>
            </a:r>
            <a:r>
              <a:rPr lang="en-US" altLang="zh-CN" sz="1600" dirty="0" err="1">
                <a:solidFill>
                  <a:schemeClr val="bg1"/>
                </a:solidFill>
              </a:rPr>
              <a:t>i</a:t>
            </a:r>
            <a:r>
              <a:rPr lang="en-US" altLang="zh-CN" sz="1600" dirty="0">
                <a:solidFill>
                  <a:schemeClr val="bg1"/>
                </a:solidFill>
              </a:rPr>
              <a:t>)-t(1)]&gt;0 </a:t>
            </a:r>
            <a:r>
              <a:rPr lang="zh-CN" altLang="en-US" sz="1600" dirty="0" smtClean="0">
                <a:solidFill>
                  <a:schemeClr val="bg1"/>
                </a:solidFill>
              </a:rPr>
              <a:t>，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chemeClr val="bg1"/>
                </a:solidFill>
              </a:rPr>
              <a:t>	</a:t>
            </a:r>
            <a:r>
              <a:rPr lang="zh-CN" altLang="en-US" sz="1600" dirty="0" smtClean="0">
                <a:solidFill>
                  <a:schemeClr val="bg1"/>
                </a:solidFill>
              </a:rPr>
              <a:t>即</a:t>
            </a:r>
            <a:r>
              <a:rPr lang="en-US" altLang="zh-CN" sz="1600" dirty="0">
                <a:solidFill>
                  <a:schemeClr val="bg1"/>
                </a:solidFill>
              </a:rPr>
              <a:t>TA&gt;TB</a:t>
            </a:r>
            <a:r>
              <a:rPr lang="zh-CN" altLang="en-US" sz="1600" dirty="0">
                <a:solidFill>
                  <a:schemeClr val="bg1"/>
                </a:solidFill>
              </a:rPr>
              <a:t>，这与</a:t>
            </a:r>
            <a:r>
              <a:rPr lang="en-US" altLang="zh-CN" sz="1600" dirty="0">
                <a:solidFill>
                  <a:schemeClr val="bg1"/>
                </a:solidFill>
              </a:rPr>
              <a:t>A</a:t>
            </a:r>
            <a:r>
              <a:rPr lang="zh-CN" altLang="en-US" sz="1600" dirty="0">
                <a:solidFill>
                  <a:schemeClr val="bg1"/>
                </a:solidFill>
              </a:rPr>
              <a:t>是最优服务相矛盾。 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chemeClr val="bg1"/>
                </a:solidFill>
              </a:rPr>
              <a:t>	</a:t>
            </a:r>
            <a:r>
              <a:rPr lang="zh-CN" altLang="en-US" sz="1600" dirty="0" smtClean="0">
                <a:solidFill>
                  <a:schemeClr val="bg1"/>
                </a:solidFill>
              </a:rPr>
              <a:t>故</a:t>
            </a:r>
            <a:r>
              <a:rPr lang="zh-CN" altLang="en-US" sz="1600" dirty="0">
                <a:solidFill>
                  <a:schemeClr val="bg1"/>
                </a:solidFill>
              </a:rPr>
              <a:t>最优服务次序问题满足贪心选择性质</a:t>
            </a:r>
            <a:r>
              <a:rPr lang="zh-CN" altLang="en-US" sz="1600" dirty="0" smtClean="0">
                <a:solidFill>
                  <a:schemeClr val="bg1"/>
                </a:solidFill>
              </a:rPr>
              <a:t>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chemeClr val="bg1"/>
                </a:solidFill>
              </a:rPr>
              <a:t>3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、问题</a:t>
            </a:r>
            <a:r>
              <a:rPr lang="zh-CN" altLang="en-US" sz="2000" b="1" dirty="0">
                <a:solidFill>
                  <a:schemeClr val="bg1"/>
                </a:solidFill>
              </a:rPr>
              <a:t>的最优子结构性质 </a:t>
            </a:r>
          </a:p>
          <a:p>
            <a:pPr marL="0" indent="0">
              <a:buNone/>
            </a:pP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	</a:t>
            </a:r>
            <a:r>
              <a:rPr lang="zh-CN" altLang="en-US" sz="1600" dirty="0" smtClean="0">
                <a:solidFill>
                  <a:schemeClr val="bg1"/>
                </a:solidFill>
              </a:rPr>
              <a:t>在</a:t>
            </a:r>
            <a:r>
              <a:rPr lang="zh-CN" altLang="en-US" sz="1600" dirty="0">
                <a:solidFill>
                  <a:schemeClr val="bg1"/>
                </a:solidFill>
              </a:rPr>
              <a:t>进行了贪心选择后，原问题</a:t>
            </a:r>
            <a:r>
              <a:rPr lang="en-US" altLang="zh-CN" sz="1600" dirty="0">
                <a:solidFill>
                  <a:schemeClr val="bg1"/>
                </a:solidFill>
              </a:rPr>
              <a:t>T</a:t>
            </a:r>
            <a:r>
              <a:rPr lang="zh-CN" altLang="en-US" sz="1600" dirty="0">
                <a:solidFill>
                  <a:schemeClr val="bg1"/>
                </a:solidFill>
              </a:rPr>
              <a:t>就变成了如何安排剩余的</a:t>
            </a:r>
            <a:r>
              <a:rPr lang="en-US" altLang="zh-CN" sz="1600" dirty="0">
                <a:solidFill>
                  <a:schemeClr val="bg1"/>
                </a:solidFill>
              </a:rPr>
              <a:t>n-1</a:t>
            </a:r>
            <a:r>
              <a:rPr lang="zh-CN" altLang="en-US" sz="1600" dirty="0">
                <a:solidFill>
                  <a:schemeClr val="bg1"/>
                </a:solidFill>
              </a:rPr>
              <a:t>个顾客的服务次序的</a:t>
            </a:r>
            <a:r>
              <a:rPr lang="zh-CN" altLang="en-US" sz="1600" dirty="0" smtClean="0">
                <a:solidFill>
                  <a:schemeClr val="bg1"/>
                </a:solidFill>
              </a:rPr>
              <a:t>问题</a:t>
            </a:r>
            <a:r>
              <a:rPr lang="en-US" altLang="zh-CN" sz="1600" dirty="0" smtClean="0">
                <a:solidFill>
                  <a:schemeClr val="bg1"/>
                </a:solidFill>
              </a:rPr>
              <a:t>T</a:t>
            </a:r>
            <a:r>
              <a:rPr lang="en-US" altLang="zh-CN" sz="1600" dirty="0">
                <a:solidFill>
                  <a:schemeClr val="bg1"/>
                </a:solidFill>
              </a:rPr>
              <a:t>'</a:t>
            </a:r>
            <a:r>
              <a:rPr lang="zh-CN" altLang="en-US" sz="1600" dirty="0">
                <a:solidFill>
                  <a:schemeClr val="bg1"/>
                </a:solidFill>
              </a:rPr>
              <a:t>，是原问题的子问题。 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bg1"/>
                </a:solidFill>
              </a:rPr>
              <a:t>	</a:t>
            </a:r>
            <a:r>
              <a:rPr lang="zh-CN" altLang="en-US" sz="1600" dirty="0" smtClean="0">
                <a:solidFill>
                  <a:schemeClr val="bg1"/>
                </a:solidFill>
              </a:rPr>
              <a:t>若</a:t>
            </a:r>
            <a:r>
              <a:rPr lang="en-US" altLang="zh-CN" sz="1600" dirty="0">
                <a:solidFill>
                  <a:schemeClr val="bg1"/>
                </a:solidFill>
              </a:rPr>
              <a:t>A</a:t>
            </a:r>
            <a:r>
              <a:rPr lang="zh-CN" altLang="en-US" sz="1600" dirty="0">
                <a:solidFill>
                  <a:schemeClr val="bg1"/>
                </a:solidFill>
              </a:rPr>
              <a:t>是原问题</a:t>
            </a:r>
            <a:r>
              <a:rPr lang="en-US" altLang="zh-CN" sz="1600" dirty="0">
                <a:solidFill>
                  <a:schemeClr val="bg1"/>
                </a:solidFill>
              </a:rPr>
              <a:t>T</a:t>
            </a:r>
            <a:r>
              <a:rPr lang="zh-CN" altLang="en-US" sz="1600" dirty="0">
                <a:solidFill>
                  <a:schemeClr val="bg1"/>
                </a:solidFill>
              </a:rPr>
              <a:t>的最优解，则</a:t>
            </a:r>
            <a:r>
              <a:rPr lang="en-US" altLang="zh-CN" sz="1600" dirty="0">
                <a:solidFill>
                  <a:schemeClr val="bg1"/>
                </a:solidFill>
              </a:rPr>
              <a:t>A'={t(2)</a:t>
            </a:r>
            <a:r>
              <a:rPr lang="zh-CN" altLang="en-US" sz="1600" dirty="0" smtClean="0">
                <a:solidFill>
                  <a:schemeClr val="bg1"/>
                </a:solidFill>
              </a:rPr>
              <a:t>，</a:t>
            </a:r>
            <a:r>
              <a:rPr lang="en-US" altLang="zh-CN" sz="1600" dirty="0" smtClean="0">
                <a:solidFill>
                  <a:schemeClr val="bg1"/>
                </a:solidFill>
              </a:rPr>
              <a:t>..t(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i</a:t>
            </a:r>
            <a:r>
              <a:rPr lang="en-US" altLang="zh-CN" sz="1600" dirty="0" smtClean="0">
                <a:solidFill>
                  <a:schemeClr val="bg1"/>
                </a:solidFill>
              </a:rPr>
              <a:t>)..t(n</a:t>
            </a:r>
            <a:r>
              <a:rPr lang="en-US" altLang="zh-CN" sz="1600" dirty="0">
                <a:solidFill>
                  <a:schemeClr val="bg1"/>
                </a:solidFill>
              </a:rPr>
              <a:t>))</a:t>
            </a:r>
            <a:r>
              <a:rPr lang="zh-CN" altLang="en-US" sz="1600" dirty="0">
                <a:solidFill>
                  <a:schemeClr val="bg1"/>
                </a:solidFill>
              </a:rPr>
              <a:t>是服务次序问题子问题</a:t>
            </a:r>
            <a:r>
              <a:rPr lang="en-US" altLang="zh-CN" sz="1600" dirty="0">
                <a:solidFill>
                  <a:schemeClr val="bg1"/>
                </a:solidFill>
              </a:rPr>
              <a:t>T'</a:t>
            </a:r>
            <a:r>
              <a:rPr lang="zh-CN" altLang="en-US" sz="1600" dirty="0">
                <a:solidFill>
                  <a:schemeClr val="bg1"/>
                </a:solidFill>
              </a:rPr>
              <a:t>的最优解。 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bg1"/>
                </a:solidFill>
              </a:rPr>
              <a:t>	</a:t>
            </a:r>
            <a:r>
              <a:rPr lang="zh-CN" altLang="en-US" sz="1600" dirty="0" smtClean="0">
                <a:solidFill>
                  <a:schemeClr val="bg1"/>
                </a:solidFill>
              </a:rPr>
              <a:t>证明</a:t>
            </a:r>
            <a:r>
              <a:rPr lang="zh-CN" altLang="en-US" sz="1600" dirty="0">
                <a:solidFill>
                  <a:schemeClr val="bg1"/>
                </a:solidFill>
              </a:rPr>
              <a:t>：假设</a:t>
            </a:r>
            <a:r>
              <a:rPr lang="en-US" altLang="zh-CN" sz="1600" dirty="0">
                <a:solidFill>
                  <a:schemeClr val="bg1"/>
                </a:solidFill>
              </a:rPr>
              <a:t>A'</a:t>
            </a:r>
            <a:r>
              <a:rPr lang="zh-CN" altLang="en-US" sz="1600" dirty="0">
                <a:solidFill>
                  <a:schemeClr val="bg1"/>
                </a:solidFill>
              </a:rPr>
              <a:t>不是子问题</a:t>
            </a:r>
            <a:r>
              <a:rPr lang="en-US" altLang="zh-CN" sz="1600" dirty="0">
                <a:solidFill>
                  <a:schemeClr val="bg1"/>
                </a:solidFill>
              </a:rPr>
              <a:t>T'</a:t>
            </a:r>
            <a:r>
              <a:rPr lang="zh-CN" altLang="en-US" sz="1600" dirty="0">
                <a:solidFill>
                  <a:schemeClr val="bg1"/>
                </a:solidFill>
              </a:rPr>
              <a:t>的最优解，其子问题的最优解为</a:t>
            </a:r>
            <a:r>
              <a:rPr lang="en-US" altLang="zh-CN" sz="1600" dirty="0">
                <a:solidFill>
                  <a:schemeClr val="bg1"/>
                </a:solidFill>
              </a:rPr>
              <a:t>B'</a:t>
            </a:r>
            <a:r>
              <a:rPr lang="zh-CN" altLang="en-US" sz="1600" dirty="0">
                <a:solidFill>
                  <a:schemeClr val="bg1"/>
                </a:solidFill>
              </a:rPr>
              <a:t>，则有</a:t>
            </a:r>
            <a:r>
              <a:rPr lang="en-US" altLang="zh-CN" sz="1600" dirty="0">
                <a:solidFill>
                  <a:schemeClr val="bg1"/>
                </a:solidFill>
              </a:rPr>
              <a:t>TB'&lt;TA'</a:t>
            </a:r>
            <a:r>
              <a:rPr lang="zh-CN" altLang="en-US" sz="1600" dirty="0" smtClean="0">
                <a:solidFill>
                  <a:schemeClr val="bg1"/>
                </a:solidFill>
              </a:rPr>
              <a:t>，而</a:t>
            </a:r>
            <a:r>
              <a:rPr lang="zh-CN" altLang="en-US" sz="1600" dirty="0">
                <a:solidFill>
                  <a:schemeClr val="bg1"/>
                </a:solidFill>
              </a:rPr>
              <a:t>根据</a:t>
            </a:r>
            <a:r>
              <a:rPr lang="en-US" altLang="zh-CN" sz="1600" dirty="0">
                <a:solidFill>
                  <a:schemeClr val="bg1"/>
                </a:solidFill>
              </a:rPr>
              <a:t>TA</a:t>
            </a:r>
            <a:r>
              <a:rPr lang="zh-CN" altLang="en-US" sz="1600" dirty="0">
                <a:solidFill>
                  <a:schemeClr val="bg1"/>
                </a:solidFill>
              </a:rPr>
              <a:t>的定义知，</a:t>
            </a:r>
            <a:r>
              <a:rPr lang="en-US" altLang="zh-CN" sz="1600" dirty="0">
                <a:solidFill>
                  <a:schemeClr val="bg1"/>
                </a:solidFill>
              </a:rPr>
              <a:t>TA'</a:t>
            </a:r>
            <a:r>
              <a:rPr lang="zh-CN" altLang="en-US" sz="1600" dirty="0">
                <a:solidFill>
                  <a:schemeClr val="bg1"/>
                </a:solidFill>
              </a:rPr>
              <a:t>十</a:t>
            </a:r>
            <a:r>
              <a:rPr lang="en-US" altLang="zh-CN" sz="1600" dirty="0">
                <a:solidFill>
                  <a:schemeClr val="bg1"/>
                </a:solidFill>
              </a:rPr>
              <a:t>t(1)=TA</a:t>
            </a:r>
            <a:r>
              <a:rPr lang="zh-CN" altLang="en-US" sz="1600" dirty="0">
                <a:solidFill>
                  <a:schemeClr val="bg1"/>
                </a:solidFill>
              </a:rPr>
              <a:t>。因此</a:t>
            </a:r>
            <a:r>
              <a:rPr lang="en-US" altLang="zh-CN" sz="1600" dirty="0" err="1">
                <a:solidFill>
                  <a:schemeClr val="bg1"/>
                </a:solidFill>
              </a:rPr>
              <a:t>TB'+t</a:t>
            </a:r>
            <a:r>
              <a:rPr lang="en-US" altLang="zh-CN" sz="1600" dirty="0">
                <a:solidFill>
                  <a:schemeClr val="bg1"/>
                </a:solidFill>
              </a:rPr>
              <a:t>(1)&lt;</a:t>
            </a:r>
            <a:r>
              <a:rPr lang="en-US" altLang="zh-CN" sz="1600" dirty="0" err="1">
                <a:solidFill>
                  <a:schemeClr val="bg1"/>
                </a:solidFill>
              </a:rPr>
              <a:t>TA'+t</a:t>
            </a:r>
            <a:r>
              <a:rPr lang="en-US" altLang="zh-CN" sz="1600" dirty="0">
                <a:solidFill>
                  <a:schemeClr val="bg1"/>
                </a:solidFill>
              </a:rPr>
              <a:t>(1)=TA</a:t>
            </a:r>
            <a:r>
              <a:rPr lang="zh-CN" altLang="en-US" sz="1600" dirty="0">
                <a:solidFill>
                  <a:schemeClr val="bg1"/>
                </a:solidFill>
              </a:rPr>
              <a:t>， </a:t>
            </a:r>
            <a:r>
              <a:rPr lang="zh-CN" altLang="en-US" sz="1600" dirty="0" smtClean="0">
                <a:solidFill>
                  <a:schemeClr val="bg1"/>
                </a:solidFill>
              </a:rPr>
              <a:t>即</a:t>
            </a:r>
            <a:r>
              <a:rPr lang="zh-CN" altLang="en-US" sz="1600" dirty="0">
                <a:solidFill>
                  <a:schemeClr val="bg1"/>
                </a:solidFill>
              </a:rPr>
              <a:t>存在一个比最优值</a:t>
            </a:r>
            <a:r>
              <a:rPr lang="en-US" altLang="zh-CN" sz="1600" dirty="0">
                <a:solidFill>
                  <a:schemeClr val="bg1"/>
                </a:solidFill>
              </a:rPr>
              <a:t>TA</a:t>
            </a:r>
            <a:r>
              <a:rPr lang="zh-CN" altLang="en-US" sz="1600" dirty="0">
                <a:solidFill>
                  <a:schemeClr val="bg1"/>
                </a:solidFill>
              </a:rPr>
              <a:t>更短的总等待时间，而这与</a:t>
            </a:r>
            <a:r>
              <a:rPr lang="en-US" altLang="zh-CN" sz="1600" dirty="0">
                <a:solidFill>
                  <a:schemeClr val="bg1"/>
                </a:solidFill>
              </a:rPr>
              <a:t>TA</a:t>
            </a:r>
            <a:r>
              <a:rPr lang="zh-CN" altLang="en-US" sz="1600" dirty="0">
                <a:solidFill>
                  <a:schemeClr val="bg1"/>
                </a:solidFill>
              </a:rPr>
              <a:t>为问题</a:t>
            </a:r>
            <a:r>
              <a:rPr lang="en-US" altLang="zh-CN" sz="1600" dirty="0">
                <a:solidFill>
                  <a:schemeClr val="bg1"/>
                </a:solidFill>
              </a:rPr>
              <a:t>T</a:t>
            </a:r>
            <a:r>
              <a:rPr lang="zh-CN" altLang="en-US" sz="1600" dirty="0">
                <a:solidFill>
                  <a:schemeClr val="bg1"/>
                </a:solidFill>
              </a:rPr>
              <a:t>的最优值相矛盾。因此</a:t>
            </a:r>
            <a:r>
              <a:rPr lang="zh-CN" altLang="en-US" sz="1600" dirty="0" smtClean="0">
                <a:solidFill>
                  <a:schemeClr val="bg1"/>
                </a:solidFill>
              </a:rPr>
              <a:t>，</a:t>
            </a:r>
            <a:r>
              <a:rPr lang="en-US" altLang="zh-CN" sz="1600" dirty="0" smtClean="0">
                <a:solidFill>
                  <a:schemeClr val="bg1"/>
                </a:solidFill>
              </a:rPr>
              <a:t>A</a:t>
            </a:r>
            <a:r>
              <a:rPr lang="en-US" altLang="zh-CN" sz="1600" dirty="0">
                <a:solidFill>
                  <a:schemeClr val="bg1"/>
                </a:solidFill>
              </a:rPr>
              <a:t>'</a:t>
            </a:r>
            <a:r>
              <a:rPr lang="zh-CN" altLang="en-US" sz="1600" dirty="0">
                <a:solidFill>
                  <a:schemeClr val="bg1"/>
                </a:solidFill>
              </a:rPr>
              <a:t>是子问题</a:t>
            </a:r>
            <a:r>
              <a:rPr lang="en-US" altLang="zh-CN" sz="1600" dirty="0">
                <a:solidFill>
                  <a:schemeClr val="bg1"/>
                </a:solidFill>
              </a:rPr>
              <a:t>T'</a:t>
            </a:r>
            <a:r>
              <a:rPr lang="zh-CN" altLang="en-US" sz="1600" dirty="0">
                <a:solidFill>
                  <a:schemeClr val="bg1"/>
                </a:solidFill>
              </a:rPr>
              <a:t>的最优值。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chemeClr val="bg1"/>
                </a:solidFill>
              </a:rPr>
              <a:t>	</a:t>
            </a:r>
            <a:r>
              <a:rPr lang="zh-CN" altLang="en-US" sz="1600" dirty="0" smtClean="0">
                <a:solidFill>
                  <a:schemeClr val="bg1"/>
                </a:solidFill>
              </a:rPr>
              <a:t>根据</a:t>
            </a:r>
            <a:r>
              <a:rPr lang="zh-CN" altLang="en-US" sz="1600" dirty="0">
                <a:solidFill>
                  <a:schemeClr val="bg1"/>
                </a:solidFill>
              </a:rPr>
              <a:t>以上证明，最优服务次序问题可以用最短服务时间优先的贪心选择可以达到</a:t>
            </a:r>
            <a:r>
              <a:rPr lang="zh-CN" altLang="en-US" sz="1600" dirty="0" smtClean="0">
                <a:solidFill>
                  <a:schemeClr val="bg1"/>
                </a:solidFill>
              </a:rPr>
              <a:t>最优解。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958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>
            <a:norm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</a:rPr>
              <a:t>当有多个服务点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chemeClr val="bg1"/>
                </a:solidFill>
              </a:rPr>
              <a:t>	</a:t>
            </a:r>
            <a:r>
              <a:rPr lang="zh-CN" altLang="en-US" sz="1600" dirty="0" smtClean="0">
                <a:solidFill>
                  <a:schemeClr val="bg1"/>
                </a:solidFill>
              </a:rPr>
              <a:t>容易</a:t>
            </a:r>
            <a:r>
              <a:rPr lang="zh-CN" altLang="en-US" sz="1600" dirty="0">
                <a:solidFill>
                  <a:schemeClr val="bg1"/>
                </a:solidFill>
              </a:rPr>
              <a:t>想到要对顾客和服务站分别采用不同的贪心策略</a:t>
            </a:r>
            <a:r>
              <a:rPr lang="zh-CN" altLang="en-US" sz="1600" dirty="0" smtClean="0">
                <a:solidFill>
                  <a:schemeClr val="bg1"/>
                </a:solidFill>
              </a:rPr>
              <a:t>：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chemeClr val="bg1"/>
                </a:solidFill>
              </a:rPr>
              <a:t>	</a:t>
            </a:r>
            <a:r>
              <a:rPr lang="zh-CN" altLang="en-US" sz="1600" dirty="0" smtClean="0">
                <a:solidFill>
                  <a:schemeClr val="bg1"/>
                </a:solidFill>
              </a:rPr>
              <a:t>一方面</a:t>
            </a:r>
            <a:r>
              <a:rPr lang="zh-CN" altLang="en-US" sz="1600" dirty="0">
                <a:solidFill>
                  <a:schemeClr val="bg1"/>
                </a:solidFill>
              </a:rPr>
              <a:t>，对于顾客</a:t>
            </a:r>
            <a:r>
              <a:rPr lang="zh-CN" altLang="en-US" sz="1600" dirty="0" smtClean="0">
                <a:solidFill>
                  <a:schemeClr val="bg1"/>
                </a:solidFill>
              </a:rPr>
              <a:t>，需要</a:t>
            </a:r>
            <a:r>
              <a:rPr lang="zh-CN" altLang="en-US" sz="1600" dirty="0">
                <a:solidFill>
                  <a:schemeClr val="bg1"/>
                </a:solidFill>
              </a:rPr>
              <a:t>服务时间短的优先进行</a:t>
            </a:r>
            <a:r>
              <a:rPr lang="zh-CN" altLang="en-US" sz="1600" dirty="0" smtClean="0">
                <a:solidFill>
                  <a:schemeClr val="bg1"/>
                </a:solidFill>
              </a:rPr>
              <a:t>服务（</a:t>
            </a:r>
            <a:r>
              <a:rPr lang="zh-CN" altLang="en-US" sz="1600" dirty="0" smtClean="0">
                <a:solidFill>
                  <a:srgbClr val="FF0000"/>
                </a:solidFill>
              </a:rPr>
              <a:t>最短服务时间优先</a:t>
            </a:r>
            <a:r>
              <a:rPr lang="zh-CN" altLang="en-US" sz="1600" dirty="0" smtClean="0">
                <a:solidFill>
                  <a:schemeClr val="bg1"/>
                </a:solidFill>
              </a:rPr>
              <a:t>），</a:t>
            </a:r>
            <a:r>
              <a:rPr lang="zh-CN" altLang="en-US" sz="1600" dirty="0">
                <a:solidFill>
                  <a:schemeClr val="bg1"/>
                </a:solidFill>
              </a:rPr>
              <a:t>我们对顾客的服务次序进行预处理，按照服务时间升序排列</a:t>
            </a:r>
            <a:r>
              <a:rPr lang="zh-CN" altLang="en-US" sz="1600" dirty="0" smtClean="0">
                <a:solidFill>
                  <a:schemeClr val="bg1"/>
                </a:solidFill>
              </a:rPr>
              <a:t>；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chemeClr val="bg1"/>
                </a:solidFill>
              </a:rPr>
              <a:t>	</a:t>
            </a:r>
            <a:r>
              <a:rPr lang="zh-CN" altLang="en-US" sz="1600" dirty="0" smtClean="0">
                <a:solidFill>
                  <a:schemeClr val="bg1"/>
                </a:solidFill>
              </a:rPr>
              <a:t>另一方面</a:t>
            </a:r>
            <a:r>
              <a:rPr lang="zh-CN" altLang="en-US" sz="1600" dirty="0">
                <a:solidFill>
                  <a:schemeClr val="bg1"/>
                </a:solidFill>
              </a:rPr>
              <a:t>，对于服务站，处理当前服务任务的结束时间早的优先分配新的</a:t>
            </a:r>
            <a:r>
              <a:rPr lang="zh-CN" altLang="en-US" sz="1600" dirty="0" smtClean="0">
                <a:solidFill>
                  <a:schemeClr val="bg1"/>
                </a:solidFill>
              </a:rPr>
              <a:t>顾客（</a:t>
            </a:r>
            <a:r>
              <a:rPr lang="zh-CN" altLang="en-US" sz="1600" dirty="0" smtClean="0">
                <a:solidFill>
                  <a:srgbClr val="FF0000"/>
                </a:solidFill>
              </a:rPr>
              <a:t>先完先服务</a:t>
            </a:r>
            <a:r>
              <a:rPr lang="zh-CN" altLang="en-US" sz="1600" dirty="0" smtClean="0">
                <a:solidFill>
                  <a:schemeClr val="bg1"/>
                </a:solidFill>
              </a:rPr>
              <a:t>）。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chemeClr val="bg1"/>
                </a:solidFill>
              </a:rPr>
              <a:t>	</a:t>
            </a:r>
            <a:r>
              <a:rPr lang="zh-CN" altLang="en-US" sz="1600" dirty="0" smtClean="0">
                <a:solidFill>
                  <a:schemeClr val="bg1"/>
                </a:solidFill>
              </a:rPr>
              <a:t>通过</a:t>
            </a:r>
            <a:r>
              <a:rPr lang="zh-CN" altLang="en-US" sz="1600" dirty="0">
                <a:solidFill>
                  <a:schemeClr val="bg1"/>
                </a:solidFill>
              </a:rPr>
              <a:t>这两种贪心策略，即可保证顾客的等待时间尽量短，得到最优服务次序，即整体的最优解。 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506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b="1" dirty="0" smtClean="0">
                <a:solidFill>
                  <a:schemeClr val="bg1"/>
                </a:solidFill>
              </a:rPr>
              <a:t>二、算法</a:t>
            </a:r>
            <a:r>
              <a:rPr lang="zh-CN" altLang="en-US" sz="2000" b="1" dirty="0">
                <a:solidFill>
                  <a:schemeClr val="bg1"/>
                </a:solidFill>
              </a:rPr>
              <a:t>实现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chemeClr val="bg1"/>
                </a:solidFill>
              </a:rPr>
              <a:t>	</a:t>
            </a:r>
            <a:r>
              <a:rPr lang="zh-CN" altLang="en-US" sz="1600" dirty="0">
                <a:solidFill>
                  <a:schemeClr val="bg1"/>
                </a:solidFill>
              </a:rPr>
              <a:t>申请</a:t>
            </a:r>
            <a:r>
              <a:rPr lang="en-US" altLang="zh-CN" sz="1600" dirty="0">
                <a:solidFill>
                  <a:schemeClr val="bg1"/>
                </a:solidFill>
              </a:rPr>
              <a:t>2</a:t>
            </a:r>
            <a:r>
              <a:rPr lang="zh-CN" altLang="en-US" sz="1600" dirty="0">
                <a:solidFill>
                  <a:schemeClr val="bg1"/>
                </a:solidFill>
              </a:rPr>
              <a:t>个数组：</a:t>
            </a:r>
            <a:r>
              <a:rPr lang="en-US" altLang="zh-CN" sz="1600" dirty="0" err="1">
                <a:solidFill>
                  <a:srgbClr val="FF0000"/>
                </a:solidFill>
              </a:rPr>
              <a:t>st</a:t>
            </a:r>
            <a:r>
              <a:rPr lang="en-US" altLang="zh-CN" sz="1600" dirty="0">
                <a:solidFill>
                  <a:srgbClr val="FF0000"/>
                </a:solidFill>
              </a:rPr>
              <a:t>[]</a:t>
            </a:r>
            <a:r>
              <a:rPr lang="zh-CN" altLang="en-US" sz="1600" dirty="0">
                <a:solidFill>
                  <a:schemeClr val="bg1"/>
                </a:solidFill>
              </a:rPr>
              <a:t>是服务数组，</a:t>
            </a:r>
            <a:r>
              <a:rPr lang="en-US" altLang="zh-CN" sz="1600" dirty="0" err="1">
                <a:solidFill>
                  <a:schemeClr val="bg1"/>
                </a:solidFill>
              </a:rPr>
              <a:t>st</a:t>
            </a:r>
            <a:r>
              <a:rPr lang="en-US" altLang="zh-CN" sz="1600" dirty="0">
                <a:solidFill>
                  <a:schemeClr val="bg1"/>
                </a:solidFill>
              </a:rPr>
              <a:t>[j]</a:t>
            </a:r>
            <a:r>
              <a:rPr lang="zh-CN" altLang="en-US" sz="1600" dirty="0">
                <a:solidFill>
                  <a:schemeClr val="bg1"/>
                </a:solidFill>
              </a:rPr>
              <a:t>为第</a:t>
            </a:r>
            <a:r>
              <a:rPr lang="en-US" altLang="zh-CN" sz="1600" dirty="0">
                <a:solidFill>
                  <a:schemeClr val="bg1"/>
                </a:solidFill>
              </a:rPr>
              <a:t>j</a:t>
            </a:r>
            <a:r>
              <a:rPr lang="zh-CN" altLang="en-US" sz="1600" dirty="0">
                <a:solidFill>
                  <a:schemeClr val="bg1"/>
                </a:solidFill>
              </a:rPr>
              <a:t>个队列（服务站）上的某一个顾客的等待时间；</a:t>
            </a:r>
            <a:r>
              <a:rPr lang="en-US" altLang="zh-CN" sz="1600" dirty="0" err="1">
                <a:solidFill>
                  <a:srgbClr val="FF0000"/>
                </a:solidFill>
              </a:rPr>
              <a:t>su</a:t>
            </a:r>
            <a:r>
              <a:rPr lang="en-US" altLang="zh-CN" sz="1600" dirty="0">
                <a:solidFill>
                  <a:srgbClr val="FF0000"/>
                </a:solidFill>
              </a:rPr>
              <a:t>[]</a:t>
            </a:r>
            <a:r>
              <a:rPr lang="zh-CN" altLang="en-US" sz="1600" dirty="0">
                <a:solidFill>
                  <a:schemeClr val="bg1"/>
                </a:solidFill>
              </a:rPr>
              <a:t>是求和数组，</a:t>
            </a:r>
            <a:r>
              <a:rPr lang="en-US" altLang="zh-CN" sz="1600" dirty="0" err="1">
                <a:solidFill>
                  <a:schemeClr val="bg1"/>
                </a:solidFill>
              </a:rPr>
              <a:t>su</a:t>
            </a:r>
            <a:r>
              <a:rPr lang="en-US" altLang="zh-CN" sz="1600" dirty="0">
                <a:solidFill>
                  <a:schemeClr val="bg1"/>
                </a:solidFill>
              </a:rPr>
              <a:t>[j]</a:t>
            </a:r>
            <a:r>
              <a:rPr lang="zh-CN" altLang="en-US" sz="1600" dirty="0">
                <a:solidFill>
                  <a:schemeClr val="bg1"/>
                </a:solidFill>
              </a:rPr>
              <a:t>值为第</a:t>
            </a:r>
            <a:r>
              <a:rPr lang="en-US" altLang="zh-CN" sz="1600" dirty="0">
                <a:solidFill>
                  <a:schemeClr val="bg1"/>
                </a:solidFill>
              </a:rPr>
              <a:t>j</a:t>
            </a:r>
            <a:r>
              <a:rPr lang="zh-CN" altLang="en-US" sz="1600" dirty="0">
                <a:solidFill>
                  <a:schemeClr val="bg1"/>
                </a:solidFill>
              </a:rPr>
              <a:t>个队列（服务站）上所有顾客的等待时间。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chemeClr val="bg1"/>
                </a:solidFill>
              </a:rPr>
              <a:t>	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bg1"/>
                </a:solidFill>
              </a:rPr>
              <a:t>	</a:t>
            </a:r>
            <a:r>
              <a:rPr lang="zh-CN" altLang="en-US" sz="1600" dirty="0">
                <a:solidFill>
                  <a:schemeClr val="bg1"/>
                </a:solidFill>
              </a:rPr>
              <a:t>程序用</a:t>
            </a:r>
            <a:r>
              <a:rPr lang="en-US" altLang="zh-CN" sz="1600" dirty="0">
                <a:solidFill>
                  <a:schemeClr val="bg1"/>
                </a:solidFill>
              </a:rPr>
              <a:t>Java</a:t>
            </a:r>
            <a:r>
              <a:rPr lang="zh-CN" altLang="en-US" sz="1600" dirty="0">
                <a:solidFill>
                  <a:schemeClr val="bg1"/>
                </a:solidFill>
              </a:rPr>
              <a:t>完成，具体见</a:t>
            </a:r>
            <a:r>
              <a:rPr lang="en-US" altLang="zh-CN" sz="1600" dirty="0">
                <a:solidFill>
                  <a:schemeClr val="bg1"/>
                </a:solidFill>
              </a:rPr>
              <a:t>Test.java</a:t>
            </a:r>
            <a:r>
              <a:rPr lang="zh-CN" altLang="en-US" sz="1600" dirty="0">
                <a:solidFill>
                  <a:schemeClr val="bg1"/>
                </a:solidFill>
              </a:rPr>
              <a:t>。</a:t>
            </a:r>
            <a:endParaRPr lang="en-US" altLang="zh-CN" sz="1600" dirty="0">
              <a:solidFill>
                <a:schemeClr val="bg1"/>
              </a:solidFill>
            </a:endParaRPr>
          </a:p>
          <a:p>
            <a:endParaRPr lang="en-US" altLang="zh-CN" sz="1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2000" b="1" dirty="0" smtClean="0">
                <a:solidFill>
                  <a:schemeClr val="bg1"/>
                </a:solidFill>
              </a:rPr>
              <a:t>三、结果</a:t>
            </a:r>
            <a:r>
              <a:rPr lang="zh-CN" altLang="en-US" sz="2000" b="1" dirty="0">
                <a:solidFill>
                  <a:schemeClr val="bg1"/>
                </a:solidFill>
              </a:rPr>
              <a:t>分析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600" b="1" dirty="0">
                <a:solidFill>
                  <a:schemeClr val="bg1"/>
                </a:solidFill>
              </a:rPr>
              <a:t>	</a:t>
            </a:r>
            <a:r>
              <a:rPr lang="zh-CN" altLang="en-US" sz="1600" dirty="0">
                <a:solidFill>
                  <a:schemeClr val="bg1"/>
                </a:solidFill>
              </a:rPr>
              <a:t>贪心算法部分只有一重循环影响时间复杂度，其时间复杂度为</a:t>
            </a:r>
            <a:r>
              <a:rPr lang="en-US" altLang="zh-CN" sz="1600" dirty="0">
                <a:solidFill>
                  <a:schemeClr val="bg1"/>
                </a:solidFill>
              </a:rPr>
              <a:t>O(n)</a:t>
            </a:r>
            <a:r>
              <a:rPr lang="zh-CN" altLang="en-US" sz="1600" dirty="0">
                <a:solidFill>
                  <a:schemeClr val="bg1"/>
                </a:solidFill>
              </a:rPr>
              <a:t>；而使用希尔排序的时间复杂度为</a:t>
            </a:r>
            <a:r>
              <a:rPr lang="en-US" altLang="zh-CN" sz="1600" dirty="0">
                <a:solidFill>
                  <a:schemeClr val="bg1"/>
                </a:solidFill>
              </a:rPr>
              <a:t>O(</a:t>
            </a:r>
            <a:r>
              <a:rPr lang="en-US" altLang="zh-CN" sz="1600" dirty="0" err="1">
                <a:solidFill>
                  <a:schemeClr val="bg1"/>
                </a:solidFill>
              </a:rPr>
              <a:t>nlogn</a:t>
            </a:r>
            <a:r>
              <a:rPr lang="en-US" altLang="zh-CN" sz="1600" dirty="0">
                <a:solidFill>
                  <a:schemeClr val="bg1"/>
                </a:solidFill>
              </a:rPr>
              <a:t>)</a:t>
            </a:r>
            <a:r>
              <a:rPr lang="zh-CN" altLang="en-US" sz="1600" dirty="0">
                <a:solidFill>
                  <a:schemeClr val="bg1"/>
                </a:solidFill>
              </a:rPr>
              <a:t>。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chemeClr val="bg1"/>
                </a:solidFill>
              </a:rPr>
              <a:t>	</a:t>
            </a:r>
            <a:r>
              <a:rPr lang="zh-CN" altLang="en-US" sz="1600" dirty="0">
                <a:solidFill>
                  <a:schemeClr val="bg1"/>
                </a:solidFill>
              </a:rPr>
              <a:t>因此，综合看来算法的时间复杂度为</a:t>
            </a:r>
            <a:r>
              <a:rPr lang="en-US" altLang="zh-CN" sz="1600" dirty="0">
                <a:solidFill>
                  <a:srgbClr val="FF0000"/>
                </a:solidFill>
              </a:rPr>
              <a:t>O(</a:t>
            </a:r>
            <a:r>
              <a:rPr lang="en-US" altLang="zh-CN" sz="1600" dirty="0" err="1">
                <a:solidFill>
                  <a:srgbClr val="FF0000"/>
                </a:solidFill>
              </a:rPr>
              <a:t>nlogn</a:t>
            </a:r>
            <a:r>
              <a:rPr lang="en-US" altLang="zh-CN" sz="1600" dirty="0">
                <a:solidFill>
                  <a:srgbClr val="FF0000"/>
                </a:solidFill>
              </a:rPr>
              <a:t>)</a:t>
            </a:r>
            <a:r>
              <a:rPr lang="zh-CN" altLang="en-US" sz="1600" dirty="0">
                <a:solidFill>
                  <a:schemeClr val="bg1"/>
                </a:solidFill>
              </a:rPr>
              <a:t>。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63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75574" y="2967335"/>
            <a:ext cx="33928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you!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34445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43</Words>
  <Application>Microsoft Office PowerPoint</Application>
  <PresentationFormat>全屏显示(4:3)</PresentationFormat>
  <Paragraphs>56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宋体</vt:lpstr>
      <vt:lpstr>Arial</vt:lpstr>
      <vt:lpstr>Calibri</vt:lpstr>
      <vt:lpstr>Office 主题</vt:lpstr>
      <vt:lpstr>多处最优服务次序问题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多处最优服务次序问题</dc:title>
  <dc:creator>FengziD_lab</dc:creator>
  <cp:lastModifiedBy>wangwei</cp:lastModifiedBy>
  <cp:revision>41</cp:revision>
  <dcterms:created xsi:type="dcterms:W3CDTF">2015-11-01T12:27:49Z</dcterms:created>
  <dcterms:modified xsi:type="dcterms:W3CDTF">2015-11-01T14:48:00Z</dcterms:modified>
</cp:coreProperties>
</file>