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FEF"/>
    <a:srgbClr val="A6DFF9"/>
    <a:srgbClr val="E51937"/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8" autoAdjust="0"/>
    <p:restoredTop sz="94660"/>
  </p:normalViewPr>
  <p:slideViewPr>
    <p:cSldViewPr snapToGrid="0">
      <p:cViewPr>
        <p:scale>
          <a:sx n="25" d="100"/>
          <a:sy n="25" d="100"/>
        </p:scale>
        <p:origin x="307" y="-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1A84-9AA5-4257-80B9-4A3CCECACF57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1351C-EFC4-4C9C-B1D8-8642FD092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08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1A84-9AA5-4257-80B9-4A3CCECACF57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1351C-EFC4-4C9C-B1D8-8642FD092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29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1A84-9AA5-4257-80B9-4A3CCECACF57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1351C-EFC4-4C9C-B1D8-8642FD092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86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1A84-9AA5-4257-80B9-4A3CCECACF57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1351C-EFC4-4C9C-B1D8-8642FD092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22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1A84-9AA5-4257-80B9-4A3CCECACF57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1351C-EFC4-4C9C-B1D8-8642FD092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096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1A84-9AA5-4257-80B9-4A3CCECACF57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1351C-EFC4-4C9C-B1D8-8642FD092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062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1A84-9AA5-4257-80B9-4A3CCECACF57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1351C-EFC4-4C9C-B1D8-8642FD092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23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1A84-9AA5-4257-80B9-4A3CCECACF57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1351C-EFC4-4C9C-B1D8-8642FD092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68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1A84-9AA5-4257-80B9-4A3CCECACF57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1351C-EFC4-4C9C-B1D8-8642FD092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52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1A84-9AA5-4257-80B9-4A3CCECACF57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1351C-EFC4-4C9C-B1D8-8642FD092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85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1A84-9AA5-4257-80B9-4A3CCECACF57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1351C-EFC4-4C9C-B1D8-8642FD092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4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71A84-9AA5-4257-80B9-4A3CCECACF57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1351C-EFC4-4C9C-B1D8-8642FD092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43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0" y="0"/>
            <a:ext cx="43891200" cy="2445604"/>
          </a:xfrm>
          <a:prstGeom prst="rect">
            <a:avLst/>
          </a:prstGeom>
          <a:solidFill>
            <a:schemeClr val="bg2"/>
          </a:solidFill>
          <a:ln>
            <a:solidFill>
              <a:srgbClr val="00A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BAFD4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55721" y="3908447"/>
            <a:ext cx="13716000" cy="16461755"/>
            <a:chOff x="1714500" y="3886199"/>
            <a:chExt cx="13716000" cy="21721006"/>
          </a:xfrm>
        </p:grpSpPr>
        <p:sp>
          <p:nvSpPr>
            <p:cNvPr id="33" name="TextBox 32"/>
            <p:cNvSpPr txBox="1"/>
            <p:nvPr/>
          </p:nvSpPr>
          <p:spPr>
            <a:xfrm>
              <a:off x="1809749" y="4759117"/>
              <a:ext cx="13525499" cy="205895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85800" indent="-685800">
                <a:buFont typeface="Courier New" panose="02070309020205020404" pitchFamily="49" charset="0"/>
                <a:buChar char="o"/>
              </a:pPr>
              <a:r>
                <a:rPr lang="en-US" sz="3600" b="1" dirty="0"/>
                <a:t>Basket Trial: </a:t>
              </a:r>
              <a:r>
                <a:rPr lang="en-US" sz="3600" u="sng" dirty="0"/>
                <a:t>single</a:t>
              </a:r>
              <a:r>
                <a:rPr lang="en-US" sz="3600" dirty="0"/>
                <a:t> investigational drug across </a:t>
              </a:r>
              <a:r>
                <a:rPr lang="en-US" sz="3600" u="sng" dirty="0"/>
                <a:t>multiple</a:t>
              </a:r>
              <a:r>
                <a:rPr lang="en-US" sz="3600" dirty="0"/>
                <a:t> populations</a:t>
              </a:r>
            </a:p>
            <a:p>
              <a:pPr marL="1143000" lvl="1" indent="-685800">
                <a:buFont typeface="Wingdings" panose="05000000000000000000" pitchFamily="2" charset="2"/>
                <a:buChar char="§"/>
              </a:pPr>
              <a:r>
                <a:rPr lang="en-US" sz="3600" dirty="0"/>
                <a:t>Population often defined by histology, prior therapies, genetic, biomarkers, or other demographic characteristics</a:t>
              </a:r>
            </a:p>
            <a:p>
              <a:pPr marL="685800" indent="-685800">
                <a:buFont typeface="Courier New" panose="02070309020205020404" pitchFamily="49" charset="0"/>
                <a:buChar char="o"/>
              </a:pPr>
              <a:endParaRPr lang="en-US" sz="3600" dirty="0">
                <a:solidFill>
                  <a:schemeClr val="tx1"/>
                </a:solidFill>
              </a:endParaRPr>
            </a:p>
            <a:p>
              <a:pPr marL="685800" indent="-685800">
                <a:buFont typeface="Courier New" panose="02070309020205020404" pitchFamily="49" charset="0"/>
                <a:buChar char="o"/>
              </a:pPr>
              <a:endParaRPr lang="en-US" sz="3600" dirty="0"/>
            </a:p>
            <a:p>
              <a:pPr marL="685800" indent="-685800">
                <a:buFont typeface="Courier New" panose="02070309020205020404" pitchFamily="49" charset="0"/>
                <a:buChar char="o"/>
              </a:pPr>
              <a:endParaRPr lang="en-US" sz="3600" dirty="0">
                <a:solidFill>
                  <a:schemeClr val="tx1"/>
                </a:solidFill>
              </a:endParaRPr>
            </a:p>
            <a:p>
              <a:pPr marL="685800" indent="-685800">
                <a:buFont typeface="Courier New" panose="02070309020205020404" pitchFamily="49" charset="0"/>
                <a:buChar char="o"/>
              </a:pPr>
              <a:endParaRPr lang="en-US" sz="3600" dirty="0"/>
            </a:p>
            <a:p>
              <a:pPr marL="685800" indent="-685800">
                <a:buFont typeface="Courier New" panose="02070309020205020404" pitchFamily="49" charset="0"/>
                <a:buChar char="o"/>
              </a:pPr>
              <a:endParaRPr lang="en-US" sz="3600" dirty="0">
                <a:solidFill>
                  <a:schemeClr val="tx1"/>
                </a:solidFill>
              </a:endParaRPr>
            </a:p>
            <a:p>
              <a:pPr marL="685800" indent="-685800">
                <a:buFont typeface="Courier New" panose="02070309020205020404" pitchFamily="49" charset="0"/>
                <a:buChar char="o"/>
              </a:pPr>
              <a:endParaRPr lang="en-US" sz="3600" dirty="0"/>
            </a:p>
            <a:p>
              <a:pPr marL="685800" indent="-685800">
                <a:buFont typeface="Courier New" panose="02070309020205020404" pitchFamily="49" charset="0"/>
                <a:buChar char="o"/>
              </a:pPr>
              <a:endParaRPr lang="en-US" sz="3600" dirty="0">
                <a:solidFill>
                  <a:schemeClr val="tx1"/>
                </a:solidFill>
              </a:endParaRPr>
            </a:p>
            <a:p>
              <a:pPr marL="685800" indent="-685800">
                <a:buFont typeface="Courier New" panose="02070309020205020404" pitchFamily="49" charset="0"/>
                <a:buChar char="o"/>
              </a:pPr>
              <a:endParaRPr lang="en-US" sz="3600" dirty="0"/>
            </a:p>
            <a:p>
              <a:pPr marL="685800" indent="-685800">
                <a:buFont typeface="Courier New" panose="02070309020205020404" pitchFamily="49" charset="0"/>
                <a:buChar char="o"/>
              </a:pPr>
              <a:endParaRPr lang="en-US" sz="3600" dirty="0">
                <a:solidFill>
                  <a:schemeClr val="tx1"/>
                </a:solidFill>
              </a:endParaRPr>
            </a:p>
            <a:p>
              <a:pPr marL="685800" indent="-685800">
                <a:buFont typeface="Courier New" panose="02070309020205020404" pitchFamily="49" charset="0"/>
                <a:buChar char="o"/>
              </a:pPr>
              <a:endParaRPr lang="en-US" sz="3600" dirty="0"/>
            </a:p>
            <a:p>
              <a:pPr marL="685800" indent="-685800">
                <a:buFont typeface="Courier New" panose="02070309020205020404" pitchFamily="49" charset="0"/>
                <a:buChar char="o"/>
              </a:pPr>
              <a:endParaRPr lang="en-US" sz="3600" dirty="0">
                <a:solidFill>
                  <a:schemeClr val="tx1"/>
                </a:solidFill>
              </a:endParaRPr>
            </a:p>
            <a:p>
              <a:pPr marL="685800" indent="-685800">
                <a:buFont typeface="Courier New" panose="02070309020205020404" pitchFamily="49" charset="0"/>
                <a:buChar char="o"/>
              </a:pPr>
              <a:endParaRPr lang="en-US" sz="3600" dirty="0"/>
            </a:p>
            <a:p>
              <a:pPr marL="685800" indent="-685800">
                <a:buFont typeface="Courier New" panose="02070309020205020404" pitchFamily="49" charset="0"/>
                <a:buChar char="o"/>
              </a:pPr>
              <a:r>
                <a:rPr lang="en-US" sz="3600" b="1" dirty="0">
                  <a:solidFill>
                    <a:schemeClr val="tx1"/>
                  </a:solidFill>
                </a:rPr>
                <a:t>Design: </a:t>
              </a:r>
              <a:r>
                <a:rPr lang="en-US" sz="3600" dirty="0">
                  <a:solidFill>
                    <a:schemeClr val="tx1"/>
                  </a:solidFill>
                </a:rPr>
                <a:t>often single-arm, activity-estimating trials.</a:t>
              </a:r>
            </a:p>
            <a:p>
              <a:pPr marL="685800" indent="-685800">
                <a:buFont typeface="Courier New" panose="02070309020205020404" pitchFamily="49" charset="0"/>
                <a:buChar char="o"/>
              </a:pPr>
              <a:r>
                <a:rPr lang="en-US" sz="3600" b="1" dirty="0">
                  <a:solidFill>
                    <a:schemeClr val="tx1"/>
                  </a:solidFill>
                </a:rPr>
                <a:t>Primary End</a:t>
              </a:r>
              <a:r>
                <a:rPr lang="en-US" sz="3600" b="1" dirty="0"/>
                <a:t>point: </a:t>
              </a:r>
              <a:r>
                <a:rPr lang="en-US" sz="3600" dirty="0"/>
                <a:t>often overall response rate.</a:t>
              </a:r>
            </a:p>
            <a:p>
              <a:pPr marL="685800" indent="-685800">
                <a:buFont typeface="Courier New" panose="02070309020205020404" pitchFamily="49" charset="0"/>
                <a:buChar char="o"/>
              </a:pPr>
              <a:r>
                <a:rPr lang="en-US" sz="3600" b="1" dirty="0">
                  <a:solidFill>
                    <a:schemeClr val="tx1"/>
                  </a:solidFill>
                </a:rPr>
                <a:t>Interim Analysis: </a:t>
              </a:r>
              <a:r>
                <a:rPr lang="en-US" sz="3600" dirty="0">
                  <a:solidFill>
                    <a:schemeClr val="tx1"/>
                  </a:solidFill>
                </a:rPr>
                <a:t>futility and efficacy. </a:t>
              </a:r>
            </a:p>
            <a:p>
              <a:pPr marL="685800" indent="-685800">
                <a:buFont typeface="Courier New" panose="02070309020205020404" pitchFamily="49" charset="0"/>
                <a:buChar char="o"/>
              </a:pPr>
              <a:r>
                <a:rPr lang="en-US" sz="3600" b="1" dirty="0"/>
                <a:t>Motivations:</a:t>
              </a:r>
              <a:r>
                <a:rPr lang="en-US" sz="3600" dirty="0"/>
                <a:t> shared genetic, molecular, immunologic mutations and biomarkers; target therapies; precision medicine. </a:t>
              </a:r>
            </a:p>
            <a:p>
              <a:pPr marL="685800" indent="-685800">
                <a:buFont typeface="Courier New" panose="02070309020205020404" pitchFamily="49" charset="0"/>
                <a:buChar char="o"/>
              </a:pPr>
              <a:r>
                <a:rPr lang="en-US" sz="3600" b="1" dirty="0"/>
                <a:t>Example Basket Trials:</a:t>
              </a:r>
            </a:p>
            <a:p>
              <a:pPr marL="1143000" lvl="1" indent="-685800">
                <a:buFont typeface="Wingdings" panose="05000000000000000000" pitchFamily="2" charset="2"/>
                <a:buChar char="§"/>
              </a:pPr>
              <a:r>
                <a:rPr lang="en-US" sz="3600" b="1" u="sng" dirty="0"/>
                <a:t>NCT02648724:</a:t>
              </a:r>
              <a:r>
                <a:rPr lang="en-US" sz="3600" dirty="0"/>
                <a:t> a phase </a:t>
              </a:r>
              <a:r>
                <a:rPr lang="en-US" sz="3600" dirty="0" err="1"/>
                <a:t>Ia</a:t>
              </a:r>
              <a:r>
                <a:rPr lang="en-US" sz="3600" dirty="0"/>
                <a:t>/</a:t>
              </a:r>
              <a:r>
                <a:rPr lang="en-US" sz="3600" dirty="0" err="1"/>
                <a:t>IIa</a:t>
              </a:r>
              <a:r>
                <a:rPr lang="en-US" sz="3600" dirty="0"/>
                <a:t> trial investigating a monoclonal antibody mixture targeting MET in patients with advanced solid tumor malignancies.</a:t>
              </a:r>
            </a:p>
            <a:p>
              <a:pPr marL="1143000" lvl="1" indent="-685800">
                <a:buFont typeface="Wingdings" panose="05000000000000000000" pitchFamily="2" charset="2"/>
                <a:buChar char="§"/>
              </a:pPr>
              <a:r>
                <a:rPr lang="en-US" sz="3600" b="1" u="sng" dirty="0"/>
                <a:t>NCT01885195:</a:t>
              </a:r>
              <a:r>
                <a:rPr lang="en-US" sz="3600" dirty="0"/>
                <a:t> a modular phase II study to link targeted therapy to patients with RAS/RAF/MEK activated tumors. </a:t>
              </a:r>
            </a:p>
            <a:p>
              <a:pPr marL="1143000" lvl="1" indent="-685800">
                <a:buFont typeface="Wingdings" panose="05000000000000000000" pitchFamily="2" charset="2"/>
                <a:buChar char="§"/>
              </a:pPr>
              <a:r>
                <a:rPr lang="en-US" sz="3600" b="1" u="sng" dirty="0"/>
                <a:t>NCT00918320:</a:t>
              </a:r>
              <a:r>
                <a:rPr lang="en-US" sz="3600" dirty="0"/>
                <a:t> studies of temozolomide in combination with topotecan in refractory and relapsed pediatric solid tumors.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714500" y="3886199"/>
              <a:ext cx="13716000" cy="21721006"/>
            </a:xfrm>
            <a:prstGeom prst="rect">
              <a:avLst/>
            </a:prstGeom>
            <a:noFill/>
            <a:ln>
              <a:solidFill>
                <a:srgbClr val="00AF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9443279" y="16578179"/>
            <a:ext cx="13792200" cy="5087560"/>
            <a:chOff x="35166300" y="3886200"/>
            <a:chExt cx="13716000" cy="16002000"/>
          </a:xfrm>
        </p:grpSpPr>
        <p:sp>
          <p:nvSpPr>
            <p:cNvPr id="28" name="Rectangle 27"/>
            <p:cNvSpPr/>
            <p:nvPr/>
          </p:nvSpPr>
          <p:spPr>
            <a:xfrm>
              <a:off x="35166300" y="3886200"/>
              <a:ext cx="13716000" cy="16002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5512213" y="8597121"/>
              <a:ext cx="13036498" cy="90742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0" lvl="0" indent="-685800">
                <a:buFont typeface="Courier New" panose="02070309020205020404" pitchFamily="49" charset="0"/>
                <a:buChar char="o"/>
              </a:pPr>
              <a:r>
                <a:rPr lang="en-US" sz="3600" dirty="0">
                  <a:solidFill>
                    <a:prstClr val="black"/>
                  </a:solidFill>
                </a:rPr>
                <a:t>The proposed super learner has superior performance of survival prediction in case-cohort and generalized case-cohort studies.</a:t>
              </a:r>
            </a:p>
            <a:p>
              <a:pPr marL="685800" lvl="0" indent="-685800">
                <a:buFont typeface="Courier New" panose="02070309020205020404" pitchFamily="49" charset="0"/>
                <a:buChar char="o"/>
              </a:pPr>
              <a:r>
                <a:rPr lang="en-US" sz="3600" dirty="0">
                  <a:solidFill>
                    <a:prstClr val="black"/>
                  </a:solidFill>
                </a:rPr>
                <a:t>The proposed super learners trained by case-cohort and generalized case-cohort samples outperform those trained by a simple random sample of equal sample size in terms of prediction accuracy.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5528792" y="97036"/>
            <a:ext cx="32833616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rgbClr val="00AFEF"/>
                </a:solidFill>
              </a:rPr>
              <a:t>Review and Comparison of Statistical Methods for Basket Trials</a:t>
            </a:r>
          </a:p>
          <a:p>
            <a:pPr algn="ctr"/>
            <a:r>
              <a:rPr lang="en-US" sz="4400" b="1" i="1" dirty="0">
                <a:solidFill>
                  <a:srgbClr val="00AFEF"/>
                </a:solidFill>
              </a:rPr>
              <a:t>Haolin Li</a:t>
            </a:r>
            <a:r>
              <a:rPr lang="en-US" sz="4400" i="1" dirty="0">
                <a:solidFill>
                  <a:srgbClr val="00AFEF"/>
                </a:solidFill>
              </a:rPr>
              <a:t>, </a:t>
            </a:r>
            <a:r>
              <a:rPr lang="en-US" sz="4400" i="1" dirty="0" err="1">
                <a:solidFill>
                  <a:srgbClr val="00AFEF"/>
                </a:solidFill>
              </a:rPr>
              <a:t>Qiqi</a:t>
            </a:r>
            <a:r>
              <a:rPr lang="en-US" sz="4400" i="1" dirty="0">
                <a:solidFill>
                  <a:srgbClr val="00AFEF"/>
                </a:solidFill>
              </a:rPr>
              <a:t> Deng, Michelle Brown, </a:t>
            </a:r>
            <a:r>
              <a:rPr lang="en-US" sz="4400" i="1" dirty="0" err="1">
                <a:solidFill>
                  <a:srgbClr val="00AFEF"/>
                </a:solidFill>
              </a:rPr>
              <a:t>Peijie</a:t>
            </a:r>
            <a:r>
              <a:rPr lang="en-US" sz="4400" i="1" dirty="0">
                <a:solidFill>
                  <a:srgbClr val="00AFEF"/>
                </a:solidFill>
              </a:rPr>
              <a:t> Hou, </a:t>
            </a:r>
            <a:r>
              <a:rPr lang="en-US" sz="4400" i="1" dirty="0" err="1">
                <a:solidFill>
                  <a:srgbClr val="00AFEF"/>
                </a:solidFill>
              </a:rPr>
              <a:t>Huzhang</a:t>
            </a:r>
            <a:r>
              <a:rPr lang="en-US" sz="4400" i="1" dirty="0">
                <a:solidFill>
                  <a:srgbClr val="00AFEF"/>
                </a:solidFill>
              </a:rPr>
              <a:t> Mao, Lili Zhu. Moderna Inc.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3A4887-025C-C375-548B-2C36E3327D02}"/>
              </a:ext>
            </a:extLst>
          </p:cNvPr>
          <p:cNvSpPr/>
          <p:nvPr/>
        </p:nvSpPr>
        <p:spPr>
          <a:xfrm>
            <a:off x="655721" y="22092080"/>
            <a:ext cx="13677900" cy="10292920"/>
          </a:xfrm>
          <a:prstGeom prst="rect">
            <a:avLst/>
          </a:prstGeom>
          <a:noFill/>
          <a:ln>
            <a:solidFill>
              <a:srgbClr val="00A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3C9FFA-240B-6A1A-3F2B-39D6FC82AA58}"/>
              </a:ext>
            </a:extLst>
          </p:cNvPr>
          <p:cNvSpPr txBox="1"/>
          <p:nvPr/>
        </p:nvSpPr>
        <p:spPr>
          <a:xfrm>
            <a:off x="750970" y="22300109"/>
            <a:ext cx="13525499" cy="10618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TAXOMOMY: </a:t>
            </a:r>
          </a:p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3600" b="1" dirty="0"/>
              <a:t>Category 1: Bayesian hierarchical modeling (BHM)</a:t>
            </a:r>
          </a:p>
          <a:p>
            <a:pPr marL="1143000" lvl="1" indent="-685800">
              <a:buFont typeface="Wingdings" panose="05000000000000000000" pitchFamily="2" charset="2"/>
              <a:buChar char="§"/>
            </a:pPr>
            <a:r>
              <a:rPr lang="en-US" sz="3600" dirty="0"/>
              <a:t>Under exchangeability assumption (e.g., BHM, correlated BHM)</a:t>
            </a:r>
          </a:p>
          <a:p>
            <a:pPr marL="1143000" lvl="1" indent="-685800">
              <a:buFont typeface="Wingdings" panose="05000000000000000000" pitchFamily="2" charset="2"/>
              <a:buChar char="§"/>
            </a:pPr>
            <a:r>
              <a:rPr lang="en-US" sz="3600" dirty="0"/>
              <a:t>EXNEX and its variations (e.g., DEXNEX)</a:t>
            </a:r>
          </a:p>
          <a:p>
            <a:pPr marL="1143000" lvl="1" indent="-685800">
              <a:buFont typeface="Wingdings" panose="05000000000000000000" pitchFamily="2" charset="2"/>
              <a:buChar char="§"/>
            </a:pPr>
            <a:r>
              <a:rPr lang="en-US" sz="3600" dirty="0"/>
              <a:t>Testing for homogeneity (e.g., calibrated BHM, BHMM)</a:t>
            </a:r>
          </a:p>
          <a:p>
            <a:pPr marL="1143000" lvl="1" indent="-685800">
              <a:buFont typeface="Wingdings" panose="05000000000000000000" pitchFamily="2" charset="2"/>
              <a:buChar char="§"/>
            </a:pPr>
            <a:r>
              <a:rPr lang="en-US" sz="3600" dirty="0"/>
              <a:t>Clustering approach (e.g., BLAST, BCHM)</a:t>
            </a:r>
          </a:p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3600" b="1" dirty="0"/>
              <a:t>Category 2: Pruning-and-pooling approach</a:t>
            </a:r>
          </a:p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3600" b="1" dirty="0"/>
              <a:t>Category 3: Model averaging approach</a:t>
            </a:r>
            <a:r>
              <a:rPr lang="en-US" sz="3600" dirty="0"/>
              <a:t> (e.g., Simon’s Bayesian basket design, MEM, local-MEM, BMA)</a:t>
            </a:r>
          </a:p>
          <a:p>
            <a:pPr marL="685800" indent="-685800">
              <a:buFont typeface="Courier New" panose="02070309020205020404" pitchFamily="49" charset="0"/>
              <a:buChar char="o"/>
            </a:pPr>
            <a:endParaRPr lang="en-US" sz="3600" dirty="0"/>
          </a:p>
          <a:p>
            <a:pPr marL="685800" indent="-685800">
              <a:buFont typeface="Courier New" panose="02070309020205020404" pitchFamily="49" charset="0"/>
              <a:buChar char="o"/>
            </a:pPr>
            <a:endParaRPr lang="en-US" sz="3600" dirty="0"/>
          </a:p>
          <a:p>
            <a:pPr marL="685800" indent="-685800">
              <a:buFont typeface="Courier New" panose="02070309020205020404" pitchFamily="49" charset="0"/>
              <a:buChar char="o"/>
            </a:pPr>
            <a:endParaRPr lang="en-US" sz="3600" dirty="0"/>
          </a:p>
          <a:p>
            <a:pPr marL="685800" indent="-685800">
              <a:buFont typeface="Courier New" panose="02070309020205020404" pitchFamily="49" charset="0"/>
              <a:buChar char="o"/>
            </a:pPr>
            <a:endParaRPr lang="en-US" sz="3600" dirty="0"/>
          </a:p>
          <a:p>
            <a:pPr marL="685800" indent="-685800">
              <a:buFont typeface="Courier New" panose="02070309020205020404" pitchFamily="49" charset="0"/>
              <a:buChar char="o"/>
            </a:pPr>
            <a:endParaRPr lang="en-US" sz="3600" dirty="0"/>
          </a:p>
          <a:p>
            <a:pPr marL="685800" indent="-685800">
              <a:buFont typeface="Courier New" panose="02070309020205020404" pitchFamily="49" charset="0"/>
              <a:buChar char="o"/>
            </a:pPr>
            <a:endParaRPr lang="en-US" sz="3600" dirty="0"/>
          </a:p>
          <a:p>
            <a:pPr marL="685800" indent="-685800">
              <a:buFont typeface="Courier New" panose="02070309020205020404" pitchFamily="49" charset="0"/>
              <a:buChar char="o"/>
            </a:pPr>
            <a:endParaRPr lang="en-US" sz="3600" dirty="0"/>
          </a:p>
          <a:p>
            <a:pPr marL="685800" indent="-685800">
              <a:buFont typeface="Courier New" panose="02070309020205020404" pitchFamily="49" charset="0"/>
              <a:buChar char="o"/>
            </a:pPr>
            <a:endParaRPr lang="en-US" sz="3600" dirty="0"/>
          </a:p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3600" b="1" dirty="0"/>
              <a:t>Category 4: Other methods </a:t>
            </a:r>
            <a:r>
              <a:rPr lang="en-US" sz="3600" dirty="0"/>
              <a:t>(e.g., </a:t>
            </a:r>
            <a:r>
              <a:rPr lang="en-US" sz="3600" dirty="0" err="1"/>
              <a:t>RoBoT</a:t>
            </a:r>
            <a:r>
              <a:rPr lang="en-US" sz="3600" dirty="0"/>
              <a:t>, BART, ALASSO)</a:t>
            </a:r>
          </a:p>
          <a:p>
            <a:pPr marL="685800" indent="-685800">
              <a:buFont typeface="Courier New" panose="02070309020205020404" pitchFamily="49" charset="0"/>
              <a:buChar char="o"/>
            </a:pPr>
            <a:endParaRPr lang="en-US" sz="3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35901C-2E77-38A0-282A-899D4370B7A3}"/>
              </a:ext>
            </a:extLst>
          </p:cNvPr>
          <p:cNvSpPr txBox="1"/>
          <p:nvPr/>
        </p:nvSpPr>
        <p:spPr>
          <a:xfrm>
            <a:off x="655721" y="2872168"/>
            <a:ext cx="13716000" cy="1323439"/>
          </a:xfrm>
          <a:prstGeom prst="rect">
            <a:avLst/>
          </a:prstGeom>
          <a:solidFill>
            <a:srgbClr val="A6DFF9"/>
          </a:solidFill>
          <a:ln>
            <a:solidFill>
              <a:srgbClr val="00AFE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rgbClr val="E51937"/>
                </a:solidFill>
              </a:rPr>
              <a:t>Introduction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5BADD4-2FD0-C822-87C9-42D767F1DEF8}"/>
              </a:ext>
            </a:extLst>
          </p:cNvPr>
          <p:cNvSpPr txBox="1"/>
          <p:nvPr/>
        </p:nvSpPr>
        <p:spPr>
          <a:xfrm>
            <a:off x="655722" y="20972134"/>
            <a:ext cx="13677899" cy="1323439"/>
          </a:xfrm>
          <a:prstGeom prst="rect">
            <a:avLst/>
          </a:prstGeom>
          <a:solidFill>
            <a:srgbClr val="A6DFF9"/>
          </a:solidFill>
          <a:ln>
            <a:solidFill>
              <a:srgbClr val="00AFE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rgbClr val="E51937"/>
                </a:solidFill>
              </a:rPr>
              <a:t>Analysis Methods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607C6C-3EF4-FBAD-B451-359FFBBDBC7D}"/>
              </a:ext>
            </a:extLst>
          </p:cNvPr>
          <p:cNvSpPr txBox="1"/>
          <p:nvPr/>
        </p:nvSpPr>
        <p:spPr>
          <a:xfrm>
            <a:off x="29443278" y="16578179"/>
            <a:ext cx="13792200" cy="132343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</a:rPr>
              <a:t>Conclusions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901850-0DA5-CA4E-531E-15504241FFEF}"/>
              </a:ext>
            </a:extLst>
          </p:cNvPr>
          <p:cNvSpPr/>
          <p:nvPr/>
        </p:nvSpPr>
        <p:spPr>
          <a:xfrm>
            <a:off x="29443279" y="4016845"/>
            <a:ext cx="13716000" cy="12106868"/>
          </a:xfrm>
          <a:prstGeom prst="rect">
            <a:avLst/>
          </a:prstGeom>
          <a:noFill/>
          <a:ln>
            <a:solidFill>
              <a:srgbClr val="00A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AA60AB-A6B3-622E-6993-BE52921D0109}"/>
              </a:ext>
            </a:extLst>
          </p:cNvPr>
          <p:cNvSpPr txBox="1"/>
          <p:nvPr/>
        </p:nvSpPr>
        <p:spPr>
          <a:xfrm>
            <a:off x="29443277" y="2880933"/>
            <a:ext cx="13716000" cy="1323439"/>
          </a:xfrm>
          <a:prstGeom prst="rect">
            <a:avLst/>
          </a:prstGeom>
          <a:solidFill>
            <a:srgbClr val="A6DFF9"/>
          </a:solidFill>
          <a:ln>
            <a:solidFill>
              <a:srgbClr val="00AFE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rgbClr val="E51937"/>
                </a:solidFill>
              </a:rPr>
              <a:t>Applications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D89DFCA-E650-7E6F-80FD-0CF48DDDE46E}"/>
              </a:ext>
            </a:extLst>
          </p:cNvPr>
          <p:cNvSpPr/>
          <p:nvPr/>
        </p:nvSpPr>
        <p:spPr>
          <a:xfrm>
            <a:off x="29791114" y="5673017"/>
            <a:ext cx="1336816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0" indent="-685800">
              <a:buFont typeface="Courier New" panose="02070309020205020404" pitchFamily="49" charset="0"/>
              <a:buChar char="o"/>
            </a:pPr>
            <a:r>
              <a:rPr lang="en-US" sz="3600" dirty="0"/>
              <a:t>In the Atherosclerosis Risk in Communities (ARIC) Study, a case-cohort study was conducted to study the incident diabetes.</a:t>
            </a:r>
          </a:p>
          <a:p>
            <a:pPr marL="685800" lvl="0" indent="-685800">
              <a:buFont typeface="Courier New" panose="02070309020205020404" pitchFamily="49" charset="0"/>
              <a:buChar char="o"/>
            </a:pPr>
            <a:r>
              <a:rPr lang="en-US" sz="3600" dirty="0"/>
              <a:t>The case-cohort sample consists of 228 controls and 261 cases for black adults, and 284 controls and 282 cases for white adults. </a:t>
            </a:r>
          </a:p>
          <a:p>
            <a:pPr marL="685800" lvl="0" indent="-685800">
              <a:buFont typeface="Courier New" panose="02070309020205020404" pitchFamily="49" charset="0"/>
              <a:buChar char="o"/>
            </a:pPr>
            <a:r>
              <a:rPr lang="en-US" sz="3600" dirty="0">
                <a:solidFill>
                  <a:prstClr val="black"/>
                </a:solidFill>
              </a:rPr>
              <a:t>Biomarkers such as </a:t>
            </a:r>
            <a:r>
              <a:rPr lang="en-US" sz="3600" dirty="0"/>
              <a:t>inflammation score, leptin, and carboxymethyl lysine are available only for the case-cohort sample.</a:t>
            </a:r>
          </a:p>
          <a:p>
            <a:pPr marL="685800" lvl="0" indent="-685800">
              <a:buFont typeface="Courier New" panose="02070309020205020404" pitchFamily="49" charset="0"/>
              <a:buChar char="o"/>
            </a:pPr>
            <a:r>
              <a:rPr lang="en-US" sz="3600" dirty="0"/>
              <a:t>A super learner is constructed by the exponential model, Cox model, Gamma AFT model, and random survival forest.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B237DDC2-4E1A-20DA-9A48-09F12B5E8666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9810516" y="10307687"/>
            <a:ext cx="3200400" cy="27432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5C8EDDD8-A3D4-AD16-2E45-988450CD71A0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3100879" y="10307687"/>
            <a:ext cx="3200400" cy="27432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6B8E687-BA00-1DC2-AB1F-A9761FADE444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6391242" y="10304679"/>
            <a:ext cx="3200400" cy="27432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5E7B0CAF-FAFF-A84D-6F80-128C603829A5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9681605" y="10304679"/>
            <a:ext cx="3200400" cy="27432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5A60DC19-176F-26F6-BAFE-2AFB2A93FC9E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29760909" y="13010424"/>
            <a:ext cx="3200400" cy="274320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0CC83BCF-ABEE-8528-432A-60256C1A1D72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33100879" y="13047879"/>
            <a:ext cx="3200400" cy="274320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437C2C4-912A-F60F-CC3F-171CDA317C5B}"/>
              </a:ext>
            </a:extLst>
          </p:cNvPr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36436224" y="13010424"/>
            <a:ext cx="3200400" cy="2743200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2E657137-72FB-2445-830F-D26C3B8CCD5B}"/>
              </a:ext>
            </a:extLst>
          </p:cNvPr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39636624" y="13047879"/>
            <a:ext cx="3200400" cy="2743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B57D30-EDC2-BFA4-7E86-80A48218817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81038" y="6412661"/>
            <a:ext cx="11827265" cy="63861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AFBDC3F-E3AE-6908-ACA5-0F207763DB8C}"/>
              </a:ext>
            </a:extLst>
          </p:cNvPr>
          <p:cNvSpPr txBox="1"/>
          <p:nvPr/>
        </p:nvSpPr>
        <p:spPr>
          <a:xfrm>
            <a:off x="15068550" y="2872168"/>
            <a:ext cx="13677899" cy="1323439"/>
          </a:xfrm>
          <a:prstGeom prst="rect">
            <a:avLst/>
          </a:prstGeom>
          <a:solidFill>
            <a:srgbClr val="A6DFF9"/>
          </a:solidFill>
          <a:ln>
            <a:solidFill>
              <a:srgbClr val="00AFE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rgbClr val="E51937"/>
                </a:solidFill>
              </a:rPr>
              <a:t>Analysis Methods (Cont.)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454938-04A7-9449-D459-FF220545F715}"/>
              </a:ext>
            </a:extLst>
          </p:cNvPr>
          <p:cNvSpPr txBox="1"/>
          <p:nvPr/>
        </p:nvSpPr>
        <p:spPr>
          <a:xfrm>
            <a:off x="15182851" y="4403348"/>
            <a:ext cx="13285470" cy="2065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REFERENCE LIST: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600" b="1" dirty="0"/>
              <a:t>Category 1:</a:t>
            </a: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en-US" sz="2800" b="1" i="0" u="sng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BHM:</a:t>
            </a:r>
            <a:r>
              <a:rPr lang="en-US" sz="28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2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Berry, S. M., et al. "Bayesian hierarchical modeling of patient subpopulations: efficient designs of phase II oncology clinical trials." </a:t>
            </a:r>
            <a:r>
              <a:rPr lang="en-US" sz="28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Clinical Trials</a:t>
            </a:r>
            <a:r>
              <a:rPr lang="en-US" sz="2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 10.5 (2013): 720-734.</a:t>
            </a: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en-US" sz="2800" b="1" u="sng" dirty="0"/>
              <a:t>Correlated BHM:</a:t>
            </a:r>
            <a:r>
              <a:rPr lang="en-US" sz="2800" b="1" dirty="0"/>
              <a:t> </a:t>
            </a:r>
            <a:r>
              <a:rPr lang="en-US" sz="2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Jin, J., et al. "Bayesian methods for the analysis of early‐phase oncology basket trials with information borrowing across cancer types." </a:t>
            </a:r>
            <a:r>
              <a:rPr lang="en-US" sz="28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Statistics in Medicine</a:t>
            </a:r>
            <a:r>
              <a:rPr lang="en-US" sz="2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 39.25 (2020): 3459-3475.</a:t>
            </a:r>
            <a:endParaRPr lang="en-US" sz="2800" dirty="0"/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en-US" sz="2800" b="1" u="sng" dirty="0">
                <a:solidFill>
                  <a:srgbClr val="222222"/>
                </a:solidFill>
                <a:highlight>
                  <a:srgbClr val="FFFFFF"/>
                </a:highlight>
              </a:rPr>
              <a:t>EXNEX:</a:t>
            </a:r>
            <a:r>
              <a:rPr lang="en-US" sz="2800" dirty="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en-US" sz="2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Neuenschwander, B., et al. "Robust exchangeability designs for early phase clinical trials with multiple strata." </a:t>
            </a:r>
            <a:r>
              <a:rPr lang="en-US" sz="28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Pharmaceutical statistics</a:t>
            </a:r>
            <a:r>
              <a:rPr lang="en-US" sz="2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 15.2 (2016): 123-134.</a:t>
            </a:r>
            <a:endParaRPr lang="en-US" sz="28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en-US" sz="2800" b="1" u="sng" dirty="0">
                <a:solidFill>
                  <a:srgbClr val="222222"/>
                </a:solidFill>
                <a:highlight>
                  <a:srgbClr val="FFFFFF"/>
                </a:highlight>
              </a:rPr>
              <a:t>DEXNEX:</a:t>
            </a:r>
            <a:r>
              <a:rPr lang="en-US" sz="2800" b="1" dirty="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en-US" sz="2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Chen, C., et al. "Bayesian hierarchical models for adaptive basket trial designs." </a:t>
            </a:r>
            <a:r>
              <a:rPr lang="en-US" sz="28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Pharmaceutical Statistics</a:t>
            </a:r>
            <a:r>
              <a:rPr lang="en-US" sz="2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 22.3 (2023): 531-546.</a:t>
            </a:r>
            <a:endParaRPr lang="en-US" sz="28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en-US" sz="2800" b="1" u="sng" dirty="0">
                <a:solidFill>
                  <a:srgbClr val="222222"/>
                </a:solidFill>
                <a:highlight>
                  <a:srgbClr val="FFFFFF"/>
                </a:highlight>
              </a:rPr>
              <a:t>Calibrated BHM:</a:t>
            </a:r>
            <a:r>
              <a:rPr lang="en-US" sz="2800" b="1" dirty="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en-US" sz="2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Chu, Y., et al. "A Bayesian basket trial design using a calibrated Bayesian hierarchical model." </a:t>
            </a:r>
            <a:r>
              <a:rPr lang="en-US" sz="28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Clinical Trials</a:t>
            </a:r>
            <a:r>
              <a:rPr lang="en-US" sz="2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 15.2 (2018): 149-158.</a:t>
            </a:r>
            <a:endParaRPr lang="en-US" sz="28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en-US" sz="2800" b="1" u="sng" dirty="0">
                <a:solidFill>
                  <a:srgbClr val="222222"/>
                </a:solidFill>
                <a:highlight>
                  <a:srgbClr val="FFFFFF"/>
                </a:highlight>
              </a:rPr>
              <a:t>BHMM:</a:t>
            </a:r>
            <a:r>
              <a:rPr lang="en-US" sz="2800" b="1" dirty="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en-US" sz="2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Liu, R., et al. "Increasing the efficiency of oncology basket trials using a Bayesian approach." </a:t>
            </a:r>
            <a:r>
              <a:rPr lang="en-US" sz="28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Contemporary clinical trials</a:t>
            </a:r>
            <a:r>
              <a:rPr lang="en-US" sz="2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 63 (2017): 67-72.</a:t>
            </a:r>
            <a:endParaRPr lang="en-US" sz="28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en-US" sz="2800" b="1" u="sng" dirty="0">
                <a:solidFill>
                  <a:srgbClr val="222222"/>
                </a:solidFill>
                <a:highlight>
                  <a:srgbClr val="FFFFFF"/>
                </a:highlight>
              </a:rPr>
              <a:t>BLAST:</a:t>
            </a:r>
            <a:r>
              <a:rPr lang="en-US" sz="2800" dirty="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en-US" sz="2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Chu, Y., et al. "BLAST: Bayesian latent subgroup design for basket trials accounting for patient heterogeneity." </a:t>
            </a:r>
            <a:r>
              <a:rPr lang="en-US" sz="28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Journal of the Royal Statistical Society Series C: Applied Statistics</a:t>
            </a:r>
            <a:r>
              <a:rPr lang="en-US" sz="2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 67.3 (2018): 723-740.</a:t>
            </a:r>
            <a:endParaRPr lang="en-US" sz="28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en-US" sz="2800" b="1" u="sng" dirty="0">
                <a:solidFill>
                  <a:srgbClr val="222222"/>
                </a:solidFill>
                <a:highlight>
                  <a:srgbClr val="FFFFFF"/>
                </a:highlight>
              </a:rPr>
              <a:t>BCHM:</a:t>
            </a:r>
            <a:r>
              <a:rPr lang="en-US" sz="2800" dirty="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en-US" sz="2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Chen, N., et al. "Bayesian cluster hierarchical model for subgroup borrowing in the design and analysis of basket trials with binary endpoints." </a:t>
            </a:r>
            <a:r>
              <a:rPr lang="en-US" sz="28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Statistical Methods in Medical Research</a:t>
            </a:r>
            <a:r>
              <a:rPr lang="en-US" sz="2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 29.9 (2020): 2717-2732.</a:t>
            </a:r>
            <a:endParaRPr lang="en-US" sz="28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222222"/>
                </a:solidFill>
                <a:highlight>
                  <a:srgbClr val="FFFFFF"/>
                </a:highlight>
              </a:rPr>
              <a:t>Category 2: </a:t>
            </a: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en-US" sz="2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Cunanan, K. M., et al. "An efficient basket trial design." </a:t>
            </a:r>
            <a:r>
              <a:rPr lang="en-US" sz="28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Statistics in medicine</a:t>
            </a:r>
            <a:r>
              <a:rPr lang="en-US" sz="2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 36.10 (2017): 1568-1579.</a:t>
            </a: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en-US" sz="2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Zhou, Heng, et al. "Optimal two-stage designs for exploratory basket trials." </a:t>
            </a:r>
            <a:r>
              <a:rPr lang="en-US" sz="28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Contemporary Clinical Trials</a:t>
            </a:r>
            <a:r>
              <a:rPr lang="en-US" sz="2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 85 (2019): 105807.</a:t>
            </a:r>
            <a:endParaRPr lang="en-US" sz="28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222222"/>
                </a:solidFill>
                <a:highlight>
                  <a:srgbClr val="FFFFFF"/>
                </a:highlight>
              </a:rPr>
              <a:t>Category 3: </a:t>
            </a: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en-US" sz="2800" b="1" u="sng" dirty="0">
                <a:solidFill>
                  <a:srgbClr val="222222"/>
                </a:solidFill>
                <a:highlight>
                  <a:srgbClr val="FFFFFF"/>
                </a:highlight>
              </a:rPr>
              <a:t>Simon’s Bayesian basket design:</a:t>
            </a:r>
            <a:r>
              <a:rPr lang="en-US" sz="2800" b="1" dirty="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en-US" sz="2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Simon, R., et al. "The Bayesian basket design for genomic variant-driven phase II trials." </a:t>
            </a:r>
            <a:r>
              <a:rPr lang="en-US" sz="28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Seminars in Oncology</a:t>
            </a:r>
            <a:r>
              <a:rPr lang="en-US" sz="2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. Vol. 43. No. 1. WB Saunders, 2016.</a:t>
            </a:r>
            <a:endParaRPr lang="en-US" sz="28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en-US" sz="2800" b="1" u="sng" dirty="0">
                <a:solidFill>
                  <a:srgbClr val="222222"/>
                </a:solidFill>
                <a:highlight>
                  <a:srgbClr val="FFFFFF"/>
                </a:highlight>
              </a:rPr>
              <a:t>MEM:</a:t>
            </a:r>
            <a:r>
              <a:rPr lang="en-US" sz="2800" dirty="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en-US" sz="2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Hobbs, B. P., et al. "Bayesian basket trial design with exchangeability monitoring." </a:t>
            </a:r>
            <a:r>
              <a:rPr lang="en-US" sz="28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Statistics in medicine</a:t>
            </a:r>
            <a:r>
              <a:rPr lang="en-US" sz="2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 37.25 (2018): 3557-3572.</a:t>
            </a:r>
            <a:endParaRPr lang="en-US" sz="28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en-US" sz="2800" b="1" u="sng" dirty="0">
                <a:solidFill>
                  <a:srgbClr val="222222"/>
                </a:solidFill>
                <a:highlight>
                  <a:srgbClr val="FFFFFF"/>
                </a:highlight>
              </a:rPr>
              <a:t>Local-MEM:</a:t>
            </a:r>
            <a:r>
              <a:rPr lang="en-US" sz="2800" dirty="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en-US" sz="2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Liu, Y., et al. "Bayesian local exchangeability design for phase II basket trials." </a:t>
            </a:r>
            <a:r>
              <a:rPr lang="en-US" sz="28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Statistics in medicine</a:t>
            </a:r>
            <a:r>
              <a:rPr lang="en-US" sz="2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 41.22 (2022): 4367-4384.</a:t>
            </a:r>
            <a:endParaRPr lang="en-US" sz="28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en-US" sz="2800" b="1" u="sng" dirty="0">
                <a:solidFill>
                  <a:srgbClr val="222222"/>
                </a:solidFill>
                <a:highlight>
                  <a:srgbClr val="FFFFFF"/>
                </a:highlight>
              </a:rPr>
              <a:t>BMA:</a:t>
            </a:r>
            <a:r>
              <a:rPr lang="en-US" sz="2800" b="1" dirty="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en-US" sz="28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Psioda</a:t>
            </a:r>
            <a:r>
              <a:rPr lang="en-US" sz="2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, M. A., et al. "Bayesian adaptive basket trial design using model averaging." </a:t>
            </a:r>
            <a:r>
              <a:rPr lang="en-US" sz="28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Biostatistics</a:t>
            </a:r>
            <a:r>
              <a:rPr lang="en-US" sz="2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 22.1 (2021): 19-34.</a:t>
            </a:r>
            <a:endParaRPr lang="en-US" sz="28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222222"/>
                </a:solidFill>
                <a:highlight>
                  <a:srgbClr val="FFFFFF"/>
                </a:highlight>
              </a:rPr>
              <a:t>Category 4: </a:t>
            </a: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en-US" sz="2800" b="1" u="sng" dirty="0" err="1">
                <a:solidFill>
                  <a:srgbClr val="222222"/>
                </a:solidFill>
                <a:highlight>
                  <a:srgbClr val="FFFFFF"/>
                </a:highlight>
              </a:rPr>
              <a:t>RoBoT</a:t>
            </a:r>
            <a:r>
              <a:rPr lang="en-US" sz="2800" b="1" u="sng" dirty="0">
                <a:solidFill>
                  <a:srgbClr val="222222"/>
                </a:solidFill>
                <a:highlight>
                  <a:srgbClr val="FFFFFF"/>
                </a:highlight>
              </a:rPr>
              <a:t>:</a:t>
            </a:r>
            <a:r>
              <a:rPr lang="en-US" sz="2800" b="1" dirty="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en-US" sz="2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Zhou, T., et al. "</a:t>
            </a:r>
            <a:r>
              <a:rPr lang="en-US" sz="28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RoBoT</a:t>
            </a:r>
            <a:r>
              <a:rPr lang="en-US" sz="2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: a robust Bayesian hypothesis testing method for basket trials." </a:t>
            </a:r>
            <a:r>
              <a:rPr lang="en-US" sz="28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Biostatistics</a:t>
            </a:r>
            <a:r>
              <a:rPr lang="en-US" sz="2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 22.4 (2021): 897-912.</a:t>
            </a:r>
            <a:endParaRPr lang="en-US" sz="28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en-US" sz="2800" b="1" u="sng" dirty="0">
                <a:solidFill>
                  <a:srgbClr val="222222"/>
                </a:solidFill>
                <a:highlight>
                  <a:srgbClr val="FFFFFF"/>
                </a:highlight>
              </a:rPr>
              <a:t>BART:</a:t>
            </a:r>
            <a:r>
              <a:rPr lang="en-US" sz="2800" dirty="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en-US" sz="2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Pan, J., et al. "Bayesian Additive Regression Trees (BART) with covariate adjusted borrowing in subgroup analyses." </a:t>
            </a:r>
            <a:r>
              <a:rPr lang="en-US" sz="28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Journal of Biopharmaceutical Statistics</a:t>
            </a:r>
            <a:r>
              <a:rPr lang="en-US" sz="2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 32.4 (2022): 613-626.</a:t>
            </a:r>
            <a:endParaRPr lang="en-US" sz="28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en-US" sz="2800" b="1" u="sng" dirty="0">
                <a:solidFill>
                  <a:srgbClr val="222222"/>
                </a:solidFill>
                <a:highlight>
                  <a:srgbClr val="FFFFFF"/>
                </a:highlight>
              </a:rPr>
              <a:t>ALASSO:</a:t>
            </a:r>
            <a:r>
              <a:rPr lang="en-US" sz="2800" b="1" dirty="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en-US" sz="28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Kanapka</a:t>
            </a:r>
            <a:r>
              <a:rPr lang="en-US" sz="2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, L., et al. "A frequentist design for basket trials using adaptive lasso." </a:t>
            </a:r>
            <a:r>
              <a:rPr lang="en-US" sz="28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Statistics in Medicine</a:t>
            </a:r>
            <a:r>
              <a:rPr lang="en-US" sz="2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 43.1 (2024): 156-172.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4376521-6B8C-510F-1BB8-28B33F53C018}"/>
              </a:ext>
            </a:extLst>
          </p:cNvPr>
          <p:cNvSpPr/>
          <p:nvPr/>
        </p:nvSpPr>
        <p:spPr>
          <a:xfrm>
            <a:off x="15068549" y="4195606"/>
            <a:ext cx="13677900" cy="28189393"/>
          </a:xfrm>
          <a:prstGeom prst="rect">
            <a:avLst/>
          </a:prstGeom>
          <a:noFill/>
          <a:ln>
            <a:solidFill>
              <a:srgbClr val="00A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19BCF7D-59F9-AFAA-60B7-FFF7CC6F008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55199" y="27238540"/>
            <a:ext cx="8078942" cy="420778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C77E4C1-FCDD-2488-E403-436BF9BF092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199089" y="24858391"/>
            <a:ext cx="5509260" cy="7163718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C0A91571-AB08-BEE9-0165-79E5A2E449F7}"/>
              </a:ext>
            </a:extLst>
          </p:cNvPr>
          <p:cNvSpPr txBox="1"/>
          <p:nvPr/>
        </p:nvSpPr>
        <p:spPr>
          <a:xfrm>
            <a:off x="15182849" y="24793098"/>
            <a:ext cx="801624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ADDITIONAL RESOURCES: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600" b="1" dirty="0"/>
              <a:t>Review papers:</a:t>
            </a: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en-US" sz="28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Kaizer</a:t>
            </a:r>
            <a:r>
              <a:rPr lang="en-US" sz="2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, A. M., et al. "Basket designs: statistical considerations for oncology trials." </a:t>
            </a:r>
            <a:r>
              <a:rPr lang="en-US" sz="28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JCO Precision Oncology</a:t>
            </a:r>
            <a:r>
              <a:rPr lang="en-US" sz="2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 3 (2019): 1-9.</a:t>
            </a: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en-US" sz="2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Kasim, A., et al. "Basket trials in oncology: a systematic review of practices and methods, comparative analysis of innovative methods, and an appraisal of a missed opportunity." </a:t>
            </a:r>
            <a:r>
              <a:rPr lang="en-US" sz="28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Frontiers in Oncology</a:t>
            </a:r>
            <a:r>
              <a:rPr lang="en-US" sz="2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 13 (2023): 1266286.</a:t>
            </a:r>
            <a:endParaRPr lang="en-US" sz="2800" dirty="0"/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600" b="1" dirty="0"/>
              <a:t>FDA Guidance: </a:t>
            </a:r>
            <a:r>
              <a:rPr lang="en-US" sz="3600" dirty="0"/>
              <a:t>“Master Protocols: Efficient Clinical Trial Design Strategies to Expedite Development of Oncology Drugs and Biologics.”</a:t>
            </a:r>
          </a:p>
        </p:txBody>
      </p:sp>
    </p:spTree>
    <p:extLst>
      <p:ext uri="{BB962C8B-B14F-4D97-AF65-F5344CB8AC3E}">
        <p14:creationId xmlns:p14="http://schemas.microsoft.com/office/powerpoint/2010/main" val="794345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6660</TotalTime>
  <Words>1067</Words>
  <Application>Microsoft Office PowerPoint</Application>
  <PresentationFormat>Custom</PresentationFormat>
  <Paragraphs>79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</vt:vector>
  </TitlesOfParts>
  <Company>UNC Chapel Hill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Delaney, Shannon Marie</dc:creator>
  <cp:lastModifiedBy>Li, Leo</cp:lastModifiedBy>
  <cp:revision>32</cp:revision>
  <dcterms:created xsi:type="dcterms:W3CDTF">2019-05-10T15:30:18Z</dcterms:created>
  <dcterms:modified xsi:type="dcterms:W3CDTF">2024-07-27T13:40:10Z</dcterms:modified>
</cp:coreProperties>
</file>