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 snapToGrid="0">
      <p:cViewPr varScale="1">
        <p:scale>
          <a:sx n="26" d="100"/>
          <a:sy n="26" d="100"/>
        </p:scale>
        <p:origin x="31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604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F3A-8552-49A3-AE2B-A4071F560639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2BD7-209E-4B08-947D-C20A999E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784"/>
            <a:ext cx="21396325" cy="30226000"/>
          </a:xfrm>
          <a:prstGeom prst="rect">
            <a:avLst/>
          </a:prstGeom>
        </p:spPr>
      </p:pic>
      <p:sp>
        <p:nvSpPr>
          <p:cNvPr id="3" name="Shape 26"/>
          <p:cNvSpPr/>
          <p:nvPr/>
        </p:nvSpPr>
        <p:spPr>
          <a:xfrm>
            <a:off x="276960" y="27358403"/>
            <a:ext cx="23497441" cy="101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6618" tIns="16618" rIns="16618" bIns="16618">
            <a:spAutoFit/>
          </a:bodyPr>
          <a:lstStyle/>
          <a:p>
            <a:pPr defTabSz="533400">
              <a:defRPr sz="1000" b="1">
                <a:solidFill>
                  <a:srgbClr val="000099"/>
                </a:solidFill>
              </a:defRPr>
            </a:pPr>
            <a:r>
              <a:rPr sz="3200" dirty="0"/>
              <a:t>Category: </a:t>
            </a:r>
            <a:r>
              <a:rPr lang="en-US" sz="3200" b="1" dirty="0">
                <a:solidFill>
                  <a:srgbClr val="000099"/>
                </a:solidFill>
              </a:rPr>
              <a:t>Engineering</a:t>
            </a:r>
            <a:r>
              <a:rPr lang="en-US" sz="3200" dirty="0"/>
              <a:t> and Technology                                                                    </a:t>
            </a:r>
            <a:r>
              <a:rPr sz="3200" dirty="0"/>
              <a:t>Student:</a:t>
            </a:r>
            <a:r>
              <a:rPr lang="en-US" sz="3200" dirty="0"/>
              <a:t> Li Mengyang</a:t>
            </a:r>
            <a:r>
              <a:rPr sz="3200" dirty="0"/>
              <a:t> </a:t>
            </a:r>
            <a:endParaRPr lang="en-US" sz="3200" dirty="0"/>
          </a:p>
          <a:p>
            <a:pPr defTabSz="533400">
              <a:defRPr sz="1000" b="1">
                <a:solidFill>
                  <a:srgbClr val="000099"/>
                </a:solidFill>
              </a:defRPr>
            </a:pPr>
            <a:r>
              <a:rPr sz="3200" dirty="0"/>
              <a:t>School of </a:t>
            </a:r>
            <a:r>
              <a:rPr lang="en-US" sz="3200" dirty="0"/>
              <a:t>Computer Science and Engineering                          			 	          </a:t>
            </a:r>
            <a:r>
              <a:rPr lang="en-SG" sz="3200" dirty="0"/>
              <a:t>Project ID: SCSE18042</a:t>
            </a:r>
            <a:endParaRPr sz="3200" dirty="0"/>
          </a:p>
        </p:txBody>
      </p:sp>
      <p:sp>
        <p:nvSpPr>
          <p:cNvPr id="4" name="Shape 27"/>
          <p:cNvSpPr/>
          <p:nvPr/>
        </p:nvSpPr>
        <p:spPr>
          <a:xfrm>
            <a:off x="276960" y="28270161"/>
            <a:ext cx="21119366" cy="485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6618" tIns="16618" rIns="16618" bIns="16618">
            <a:spAutoFit/>
          </a:bodyPr>
          <a:lstStyle/>
          <a:p>
            <a:pPr defTabSz="533400">
              <a:lnSpc>
                <a:spcPct val="90000"/>
              </a:lnSpc>
              <a:defRPr sz="1000" b="1">
                <a:solidFill>
                  <a:srgbClr val="000099"/>
                </a:solidFill>
              </a:defRPr>
            </a:pPr>
            <a:r>
              <a:rPr sz="3200" dirty="0"/>
              <a:t>Supervisor: </a:t>
            </a:r>
            <a:r>
              <a:rPr lang="en-US" sz="3200" dirty="0"/>
              <a:t>Prof </a:t>
            </a:r>
            <a:r>
              <a:rPr lang="en-US" sz="3200" dirty="0" err="1"/>
              <a:t>Rajapakse</a:t>
            </a:r>
            <a:r>
              <a:rPr lang="en-US" sz="3200" dirty="0"/>
              <a:t> Jagath Chandana</a:t>
            </a:r>
            <a:r>
              <a:rPr lang="en-SG" sz="3200" dirty="0"/>
              <a:t>                                                         </a:t>
            </a:r>
            <a:r>
              <a:rPr lang="en-US" sz="3200" b="1" dirty="0"/>
              <a:t>Collaborators*/Co-supervisors*: Dr. Rama </a:t>
            </a:r>
            <a:r>
              <a:rPr lang="en-US" sz="3200" b="1" dirty="0" err="1"/>
              <a:t>Kaalia</a:t>
            </a:r>
            <a:r>
              <a:rPr lang="en-US" sz="3200" b="1" dirty="0"/>
              <a:t> </a:t>
            </a:r>
            <a:endParaRPr sz="3200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3450" y="2482151"/>
            <a:ext cx="1227845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957262" hangingPunct="0"/>
            <a:r>
              <a:rPr lang="en-SG" sz="7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Disease Module Detection From Machine Learning Approach</a:t>
            </a:r>
            <a:endParaRPr lang="en-US" sz="7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044A5-87F8-BB46-8C0F-1CF17EE0732F}"/>
              </a:ext>
            </a:extLst>
          </p:cNvPr>
          <p:cNvSpPr txBox="1"/>
          <p:nvPr/>
        </p:nvSpPr>
        <p:spPr>
          <a:xfrm>
            <a:off x="781000" y="4912914"/>
            <a:ext cx="8389688" cy="769439"/>
          </a:xfrm>
          <a:prstGeom prst="rect">
            <a:avLst/>
          </a:prstGeom>
          <a:gradFill flip="none" rotWithShape="0">
            <a:gsLst>
              <a:gs pos="0">
                <a:srgbClr val="002060">
                  <a:lumMod val="89000"/>
                  <a:lumOff val="11000"/>
                  <a:alpha val="42000"/>
                </a:srgbClr>
              </a:gs>
              <a:gs pos="77000">
                <a:schemeClr val="bg1">
                  <a:alpha val="0"/>
                  <a:lumMod val="74000"/>
                  <a:lumOff val="2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000000" scaled="0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57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Gill Sans MT" panose="020B0502020104020203" pitchFamily="34" charset="0"/>
              </a:rPr>
              <a:t>Objective</a:t>
            </a:r>
            <a:endParaRPr kumimoji="0" lang="en-SG" sz="4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ill Sans MT" panose="020B0502020104020203" pitchFamily="34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0BF8-05AC-B045-847F-2E3B1A496034}"/>
              </a:ext>
            </a:extLst>
          </p:cNvPr>
          <p:cNvSpPr txBox="1"/>
          <p:nvPr/>
        </p:nvSpPr>
        <p:spPr>
          <a:xfrm>
            <a:off x="780999" y="7502290"/>
            <a:ext cx="8389687" cy="769439"/>
          </a:xfrm>
          <a:prstGeom prst="rect">
            <a:avLst/>
          </a:prstGeom>
          <a:gradFill flip="none" rotWithShape="0">
            <a:gsLst>
              <a:gs pos="0">
                <a:srgbClr val="002060">
                  <a:lumMod val="89000"/>
                  <a:lumOff val="11000"/>
                  <a:alpha val="42000"/>
                </a:srgbClr>
              </a:gs>
              <a:gs pos="77000">
                <a:schemeClr val="bg1">
                  <a:alpha val="0"/>
                  <a:lumMod val="74000"/>
                  <a:lumOff val="2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000000" scaled="0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57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Introduction</a:t>
            </a:r>
            <a:endParaRPr kumimoji="0" lang="en-SG" sz="4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ill Sans MT" panose="020B0502020104020203" pitchFamily="34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28C90-86C0-2F40-8E98-6E02120BD4C0}"/>
              </a:ext>
            </a:extLst>
          </p:cNvPr>
          <p:cNvSpPr txBox="1"/>
          <p:nvPr/>
        </p:nvSpPr>
        <p:spPr>
          <a:xfrm>
            <a:off x="781000" y="12670023"/>
            <a:ext cx="8389686" cy="923328"/>
          </a:xfrm>
          <a:prstGeom prst="rect">
            <a:avLst/>
          </a:prstGeom>
          <a:gradFill flip="none" rotWithShape="0">
            <a:gsLst>
              <a:gs pos="0">
                <a:srgbClr val="002060">
                  <a:lumMod val="89000"/>
                  <a:lumOff val="11000"/>
                  <a:alpha val="42000"/>
                </a:srgbClr>
              </a:gs>
              <a:gs pos="77000">
                <a:schemeClr val="bg1">
                  <a:alpha val="0"/>
                  <a:lumMod val="74000"/>
                  <a:lumOff val="2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000000" scaled="0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57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G" sz="5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530EC-E6B1-F341-B86D-890981FCAE25}"/>
              </a:ext>
            </a:extLst>
          </p:cNvPr>
          <p:cNvSpPr txBox="1"/>
          <p:nvPr/>
        </p:nvSpPr>
        <p:spPr>
          <a:xfrm>
            <a:off x="10875801" y="21706045"/>
            <a:ext cx="7542384" cy="769439"/>
          </a:xfrm>
          <a:prstGeom prst="rect">
            <a:avLst/>
          </a:prstGeom>
          <a:gradFill flip="none" rotWithShape="0">
            <a:gsLst>
              <a:gs pos="0">
                <a:srgbClr val="002060">
                  <a:lumMod val="89000"/>
                  <a:lumOff val="11000"/>
                  <a:alpha val="42000"/>
                </a:srgbClr>
              </a:gs>
              <a:gs pos="77000">
                <a:schemeClr val="bg1">
                  <a:alpha val="0"/>
                  <a:lumMod val="74000"/>
                  <a:lumOff val="2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000000" scaled="0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57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G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44003-38D9-B341-95B5-251BD81DA421}"/>
              </a:ext>
            </a:extLst>
          </p:cNvPr>
          <p:cNvSpPr txBox="1"/>
          <p:nvPr/>
        </p:nvSpPr>
        <p:spPr>
          <a:xfrm>
            <a:off x="781000" y="5809281"/>
            <a:ext cx="8389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purpose of the research is to first evaluate and cross compare the state-of-art module detection algorithm and second to introduce a new way to detecting modules especially disease modules using machine learning techniques.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6C674-CFDC-EE42-AFC0-63361D66C27B}"/>
              </a:ext>
            </a:extLst>
          </p:cNvPr>
          <p:cNvSpPr txBox="1"/>
          <p:nvPr/>
        </p:nvSpPr>
        <p:spPr>
          <a:xfrm>
            <a:off x="781000" y="8395078"/>
            <a:ext cx="83896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handful of module detection algorithms in the previous studies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sz="2400" dirty="0"/>
              <a:t>T</a:t>
            </a:r>
            <a:r>
              <a:rPr lang="en-US" altLang="zh-CN" sz="2400" dirty="0"/>
              <a:t>wo</a:t>
            </a:r>
            <a:r>
              <a:rPr lang="en-US" sz="2400" dirty="0"/>
              <a:t> types namely Hierarchical based and greedy based are specifically studied. A cross comparison result on their advantages and disadvantages are shown clearly in the next section.</a:t>
            </a:r>
          </a:p>
          <a:p>
            <a:endParaRPr lang="en-US" sz="2400" dirty="0"/>
          </a:p>
          <a:p>
            <a:r>
              <a:rPr lang="en-US" sz="2400" dirty="0"/>
              <a:t>Inspired by an integrative </a:t>
            </a:r>
            <a:r>
              <a:rPr lang="en-US" altLang="zh-CN" sz="2400" dirty="0"/>
              <a:t>drug</a:t>
            </a:r>
            <a:r>
              <a:rPr lang="zh-CN" altLang="en-US" sz="2400" dirty="0"/>
              <a:t> </a:t>
            </a:r>
            <a:r>
              <a:rPr lang="en-US" altLang="zh-CN" sz="2400" dirty="0"/>
              <a:t>target</a:t>
            </a:r>
            <a:r>
              <a:rPr lang="zh-CN" altLang="en-US" sz="2400" dirty="0"/>
              <a:t> </a:t>
            </a:r>
            <a:r>
              <a:rPr lang="en-US" sz="2400" dirty="0"/>
              <a:t>detection method</a:t>
            </a:r>
            <a:r>
              <a:rPr lang="en-SG" sz="24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 based on multi-relational association mining, the method described in this poster takes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sz="2400" dirty="0"/>
              <a:t>topological features, sequential features and functional features into consideration and will be tested using several mature machine learning techniques.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943F6-FDBE-514F-B2D3-6558C861E242}"/>
              </a:ext>
            </a:extLst>
          </p:cNvPr>
          <p:cNvSpPr txBox="1"/>
          <p:nvPr/>
        </p:nvSpPr>
        <p:spPr>
          <a:xfrm>
            <a:off x="10875801" y="5693904"/>
            <a:ext cx="754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Comparison between two types of module detection algorithms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282FA5-A8BC-9C48-A35A-16B26EF8A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01" y="6473426"/>
            <a:ext cx="7430983" cy="28395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BA73E1C-0C94-404D-8F91-181B0B62F1D1}"/>
              </a:ext>
            </a:extLst>
          </p:cNvPr>
          <p:cNvSpPr txBox="1"/>
          <p:nvPr/>
        </p:nvSpPr>
        <p:spPr>
          <a:xfrm>
            <a:off x="781000" y="13720279"/>
            <a:ext cx="8389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Data Set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Mendelian Disease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en-SG" altLang="zh-CN" sz="24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/>
              <a:t> (with labelled target): known disease genes, essential non-disease genes and non-essential non-disease genes  </a:t>
            </a:r>
            <a:endParaRPr lang="en-US" sz="2400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86F6B05-91CC-F54A-83A4-876560B1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01816"/>
              </p:ext>
            </p:extLst>
          </p:nvPr>
        </p:nvGraphicFramePr>
        <p:xfrm>
          <a:off x="780999" y="17480881"/>
          <a:ext cx="8294834" cy="7680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Topological</a:t>
                      </a:r>
                      <a:r>
                        <a:rPr lang="zh-CN" altLang="en-US" sz="24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Features</a:t>
                      </a:r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Sequential</a:t>
                      </a:r>
                      <a:r>
                        <a:rPr lang="zh-CN" altLang="en-US" sz="2400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Features</a:t>
                      </a:r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Functional</a:t>
                      </a:r>
                      <a:r>
                        <a:rPr lang="zh-CN" altLang="en-US" sz="2400" dirty="0">
                          <a:latin typeface="Gill Sans MT" panose="020B0502020104020203" pitchFamily="34" charset="0"/>
                        </a:rPr>
                        <a:t> </a:t>
                      </a:r>
                      <a:endParaRPr lang="en-US" altLang="zh-CN" sz="2400" dirty="0"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Features</a:t>
                      </a:r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82">
                <a:tc>
                  <a:txBody>
                    <a:bodyPr/>
                    <a:lstStyle/>
                    <a:p>
                      <a:r>
                        <a:rPr lang="en-US" sz="2400" dirty="0"/>
                        <a:t>Average shortest path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96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Amino acids percentage</a:t>
                      </a:r>
                    </a:p>
                    <a:p>
                      <a:pPr algn="ctr"/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Gill Sans MT" panose="020B0502020104020203" pitchFamily="34" charset="0"/>
                        </a:rPr>
                        <a:t>Semantic Similarity among Gene Ontology terms based on </a:t>
                      </a:r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Biological Processes</a:t>
                      </a:r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39">
                <a:tc>
                  <a:txBody>
                    <a:bodyPr/>
                    <a:lstStyle/>
                    <a:p>
                      <a:r>
                        <a:rPr lang="en-US" sz="2400" dirty="0"/>
                        <a:t>Local clustering coefficient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Aromaticity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Gill Sans MT" panose="020B0502020104020203" pitchFamily="34" charset="0"/>
                        </a:rPr>
                        <a:t>Semantic Similarity among Gene Ontology terms based on </a:t>
                      </a:r>
                      <a:r>
                        <a:rPr lang="en-US" altLang="zh-CN" sz="2400" dirty="0">
                          <a:latin typeface="Gill Sans MT" panose="020B0502020104020203" pitchFamily="34" charset="0"/>
                        </a:rPr>
                        <a:t>Cellular Components</a:t>
                      </a:r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43">
                <a:tc>
                  <a:txBody>
                    <a:bodyPr/>
                    <a:lstStyle/>
                    <a:p>
                      <a:r>
                        <a:rPr lang="en-US" sz="2400" dirty="0"/>
                        <a:t>Centrality: degree centrality, closeness centrality, betweenness centrality, eigenvector centrality, PageRank, harmonic centrality (implemented using Python </a:t>
                      </a:r>
                      <a:r>
                        <a:rPr lang="en-US" sz="2400" dirty="0" err="1"/>
                        <a:t>NetworkX</a:t>
                      </a:r>
                      <a:r>
                        <a:rPr lang="en-US" sz="2400" dirty="0"/>
                        <a:t> package)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Isoelectric 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Gill Sans MT" panose="020B0502020104020203" pitchFamily="34" charset="0"/>
                        </a:rPr>
                        <a:t>Semantic Similarity among Gene Ontology terms based on molecular functions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61">
                <a:tc>
                  <a:txBody>
                    <a:bodyPr/>
                    <a:lstStyle/>
                    <a:p>
                      <a:r>
                        <a:rPr lang="en-US" sz="2400" dirty="0"/>
                        <a:t>Modularity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SS fraction: helix, turn, sheet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Gill Sans MT" panose="020B0502020104020203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DA7B3B7-9398-A44D-9713-B31C2DE0B0FF}"/>
              </a:ext>
            </a:extLst>
          </p:cNvPr>
          <p:cNvSpPr txBox="1"/>
          <p:nvPr/>
        </p:nvSpPr>
        <p:spPr>
          <a:xfrm>
            <a:off x="780999" y="15280754"/>
            <a:ext cx="754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Feature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Creation</a:t>
            </a:r>
            <a:endParaRPr lang="en-US" sz="2400" b="1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1F3723-65D1-4C4F-AD39-C0150758236C}"/>
              </a:ext>
            </a:extLst>
          </p:cNvPr>
          <p:cNvSpPr txBox="1"/>
          <p:nvPr/>
        </p:nvSpPr>
        <p:spPr>
          <a:xfrm>
            <a:off x="780999" y="25393702"/>
            <a:ext cx="7542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model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K-Means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Principle</a:t>
            </a:r>
            <a:r>
              <a:rPr lang="zh-CN" altLang="en-US" sz="2400" dirty="0"/>
              <a:t> </a:t>
            </a:r>
            <a:r>
              <a:rPr lang="en-US" altLang="zh-CN" sz="2400" dirty="0"/>
              <a:t>Component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Support</a:t>
            </a:r>
            <a:r>
              <a:rPr lang="zh-CN" altLang="en-US" sz="2400" dirty="0"/>
              <a:t> </a:t>
            </a:r>
            <a:r>
              <a:rPr lang="en-US" altLang="zh-CN" sz="2400" dirty="0"/>
              <a:t>Vector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nested</a:t>
            </a:r>
            <a:r>
              <a:rPr lang="zh-CN" altLang="en-US" sz="2400" dirty="0"/>
              <a:t> </a:t>
            </a:r>
            <a:r>
              <a:rPr lang="en-US" altLang="zh-CN" sz="2400" dirty="0"/>
              <a:t>cross</a:t>
            </a:r>
            <a:r>
              <a:rPr lang="zh-CN" altLang="en-US" sz="2400" dirty="0"/>
              <a:t> </a:t>
            </a:r>
            <a:r>
              <a:rPr lang="en-US" altLang="zh-CN" sz="2400" dirty="0"/>
              <a:t>validation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Random</a:t>
            </a:r>
            <a:r>
              <a:rPr lang="zh-CN" altLang="en-US" sz="2400" dirty="0"/>
              <a:t> </a:t>
            </a:r>
            <a:r>
              <a:rPr lang="en-US" altLang="zh-CN" sz="2400" dirty="0"/>
              <a:t>Forest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843ED-B80C-8E4C-8D9C-6B90D05AC06B}"/>
              </a:ext>
            </a:extLst>
          </p:cNvPr>
          <p:cNvSpPr txBox="1"/>
          <p:nvPr/>
        </p:nvSpPr>
        <p:spPr>
          <a:xfrm>
            <a:off x="10882679" y="4794503"/>
            <a:ext cx="8389688" cy="769439"/>
          </a:xfrm>
          <a:prstGeom prst="rect">
            <a:avLst/>
          </a:prstGeom>
          <a:gradFill flip="none" rotWithShape="0">
            <a:gsLst>
              <a:gs pos="0">
                <a:srgbClr val="002060">
                  <a:lumMod val="89000"/>
                  <a:lumOff val="11000"/>
                  <a:alpha val="42000"/>
                </a:srgbClr>
              </a:gs>
              <a:gs pos="77000">
                <a:schemeClr val="bg1">
                  <a:alpha val="0"/>
                  <a:lumMod val="74000"/>
                  <a:lumOff val="2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000000" scaled="0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57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Result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 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&amp;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 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ill Sans MT" panose="020B0502020104020203" pitchFamily="34" charset="0"/>
                <a:sym typeface="Calibri"/>
              </a:rPr>
              <a:t>Discussion</a:t>
            </a:r>
            <a:endParaRPr kumimoji="0" lang="en-SG" sz="4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ill Sans MT" panose="020B0502020104020203" pitchFamily="34" charset="0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731FC5-D4A3-ED4D-A61F-3402E857FDB5}"/>
              </a:ext>
            </a:extLst>
          </p:cNvPr>
          <p:cNvSpPr txBox="1"/>
          <p:nvPr/>
        </p:nvSpPr>
        <p:spPr>
          <a:xfrm>
            <a:off x="10882678" y="14064624"/>
            <a:ext cx="806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K-Means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with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Principle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Component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Analysis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for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the Dataset</a:t>
            </a:r>
            <a:r>
              <a:rPr lang="zh-CN" altLang="en-US" sz="2400" b="1" i="1" dirty="0"/>
              <a:t> </a:t>
            </a:r>
            <a:endParaRPr lang="en-US" sz="2400" b="1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D62C1B-40E0-794C-8FEE-37D33D0D8C8C}"/>
              </a:ext>
            </a:extLst>
          </p:cNvPr>
          <p:cNvSpPr txBox="1"/>
          <p:nvPr/>
        </p:nvSpPr>
        <p:spPr>
          <a:xfrm>
            <a:off x="10982733" y="18953320"/>
            <a:ext cx="754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Support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Vector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Machine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on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the Dataset</a:t>
            </a:r>
            <a:r>
              <a:rPr lang="zh-CN" altLang="en-US" sz="2400" b="1" i="1" dirty="0"/>
              <a:t> </a:t>
            </a:r>
            <a:endParaRPr lang="en-US" sz="2400" b="1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8FA3640-CF9B-9B45-99AD-0FC450EEC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33" y="19535394"/>
            <a:ext cx="5257800" cy="19558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817FFBC-3D2E-094D-B9BA-BBF14A73107D}"/>
              </a:ext>
            </a:extLst>
          </p:cNvPr>
          <p:cNvSpPr txBox="1"/>
          <p:nvPr/>
        </p:nvSpPr>
        <p:spPr>
          <a:xfrm>
            <a:off x="10931501" y="24265896"/>
            <a:ext cx="7542384" cy="769439"/>
          </a:xfrm>
          <a:prstGeom prst="rect">
            <a:avLst/>
          </a:prstGeom>
          <a:gradFill flip="none" rotWithShape="0">
            <a:gsLst>
              <a:gs pos="0">
                <a:srgbClr val="002060">
                  <a:lumMod val="89000"/>
                  <a:lumOff val="11000"/>
                  <a:alpha val="42000"/>
                </a:srgbClr>
              </a:gs>
              <a:gs pos="77000">
                <a:schemeClr val="bg1">
                  <a:alpha val="0"/>
                  <a:lumMod val="74000"/>
                  <a:lumOff val="2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000000" scaled="0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57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400" b="1" dirty="0">
                <a:solidFill>
                  <a:srgbClr val="FF0000"/>
                </a:solidFill>
                <a:latin typeface="Gill Sans MT" panose="020B0502020104020203" pitchFamily="34" charset="0"/>
                <a:sym typeface="Calibri"/>
              </a:rPr>
              <a:t>References</a:t>
            </a:r>
            <a:endParaRPr kumimoji="0" lang="en-SG" sz="4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Gill Sans MT" panose="020B0502020104020203" pitchFamily="34" charset="0"/>
              <a:sym typeface="Calibri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6BF4911-2CEB-6E43-BCF9-898CAF1A0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78" y="9316880"/>
            <a:ext cx="6571060" cy="4804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FE9030-98FC-5C42-8B42-BC7D4754F549}"/>
              </a:ext>
            </a:extLst>
          </p:cNvPr>
          <p:cNvSpPr txBox="1"/>
          <p:nvPr/>
        </p:nvSpPr>
        <p:spPr>
          <a:xfrm>
            <a:off x="16481320" y="19823345"/>
            <a:ext cx="323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highest</a:t>
            </a:r>
            <a:r>
              <a:rPr lang="zh-CN" altLang="en-US" sz="2400" dirty="0"/>
              <a:t> </a:t>
            </a:r>
            <a:r>
              <a:rPr lang="en-US" altLang="zh-CN" sz="2400" dirty="0"/>
              <a:t>accuracy score(0.75)</a:t>
            </a:r>
            <a:r>
              <a:rPr lang="zh-CN" altLang="en-US" sz="2400" dirty="0"/>
              <a:t> </a:t>
            </a:r>
            <a:r>
              <a:rPr lang="en-US" altLang="zh-CN" sz="2400" dirty="0"/>
              <a:t>occurs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nested</a:t>
            </a:r>
            <a:r>
              <a:rPr lang="zh-CN" altLang="en-US" sz="2400" dirty="0"/>
              <a:t> </a:t>
            </a:r>
            <a:r>
              <a:rPr lang="en-US" altLang="zh-CN" sz="2400" dirty="0"/>
              <a:t>cross</a:t>
            </a:r>
            <a:r>
              <a:rPr lang="zh-CN" altLang="en-US" sz="2400" dirty="0"/>
              <a:t> </a:t>
            </a:r>
            <a:r>
              <a:rPr lang="en-US" altLang="zh-CN" sz="2400" dirty="0"/>
              <a:t>validation.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52921-26DB-374C-B2FA-BAF184383C5E}"/>
              </a:ext>
            </a:extLst>
          </p:cNvPr>
          <p:cNvSpPr txBox="1"/>
          <p:nvPr/>
        </p:nvSpPr>
        <p:spPr>
          <a:xfrm>
            <a:off x="10882678" y="22607279"/>
            <a:ext cx="9546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Calibri"/>
              </a:rPr>
              <a:t>Through observation, we find that Support Vector Machine provides a much higher F1 score than K-Means with PCA. Next step is </a:t>
            </a:r>
            <a:r>
              <a:rPr lang="en-US" sz="2400" dirty="0"/>
              <a:t>to first tuning the parameters using Support Vector Machine and then 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study</a:t>
            </a:r>
            <a:r>
              <a:rPr lang="zh-CN" altLang="en-US" sz="24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Calibri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Calibri"/>
              </a:rPr>
              <a:t>performance</a:t>
            </a:r>
            <a:r>
              <a:rPr lang="zh-CN" altLang="en-US" sz="24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Calibri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Calibri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Calibri"/>
              </a:rPr>
              <a:t>other machine learning models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.</a:t>
            </a:r>
            <a:endParaRPr lang="en-SG" sz="2400" dirty="0">
              <a:solidFill>
                <a:srgbClr val="000000"/>
              </a:solidFill>
              <a:sym typeface="Calibri"/>
            </a:endParaRPr>
          </a:p>
          <a:p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E9A73CA-F96B-B84E-B97F-BD99C70F7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49183" y="15601017"/>
            <a:ext cx="4177182" cy="228739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7DA0476-24F9-4E41-B689-18B7983F9075}"/>
              </a:ext>
            </a:extLst>
          </p:cNvPr>
          <p:cNvSpPr txBox="1"/>
          <p:nvPr/>
        </p:nvSpPr>
        <p:spPr>
          <a:xfrm>
            <a:off x="10882678" y="25169811"/>
            <a:ext cx="10284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Nguyen, T. P., </a:t>
            </a:r>
            <a:r>
              <a:rPr lang="en-US" dirty="0" err="1"/>
              <a:t>Priami</a:t>
            </a:r>
            <a:r>
              <a:rPr lang="en-US" dirty="0"/>
              <a:t>, C., &amp; </a:t>
            </a:r>
            <a:r>
              <a:rPr lang="en-US" dirty="0" err="1"/>
              <a:t>Caberlotto</a:t>
            </a:r>
            <a:r>
              <a:rPr lang="en-US" dirty="0"/>
              <a:t>, L. (2015). Novel drug target identification for the treatment of dementia using multi-relational association mining. </a:t>
            </a:r>
            <a:r>
              <a:rPr lang="en-US" i="1" dirty="0"/>
              <a:t>Scientific reports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, 11104.</a:t>
            </a:r>
          </a:p>
          <a:p>
            <a:r>
              <a:rPr lang="en-US" dirty="0"/>
              <a:t>[2] </a:t>
            </a:r>
            <a:r>
              <a:rPr lang="en-US" dirty="0" err="1"/>
              <a:t>Spataro</a:t>
            </a:r>
            <a:r>
              <a:rPr lang="en-US" dirty="0"/>
              <a:t>, N., Rodríguez, J. A., Navarro, A., &amp; Bosch, E. (2017). Properties of human disease genes and the role of genes linked to Mendelian disorders in complex disease </a:t>
            </a:r>
            <a:r>
              <a:rPr lang="en-US" dirty="0" err="1"/>
              <a:t>aetiology</a:t>
            </a:r>
            <a:r>
              <a:rPr lang="en-US" dirty="0"/>
              <a:t>. </a:t>
            </a:r>
            <a:r>
              <a:rPr lang="en-US" i="1" dirty="0"/>
              <a:t>Human molecular genetics</a:t>
            </a:r>
            <a:r>
              <a:rPr lang="en-US" dirty="0"/>
              <a:t>, </a:t>
            </a:r>
            <a:r>
              <a:rPr lang="en-US" i="1" dirty="0"/>
              <a:t>26</a:t>
            </a:r>
            <a:r>
              <a:rPr lang="en-US" dirty="0"/>
              <a:t>(3), 489-500.</a:t>
            </a:r>
          </a:p>
          <a:p>
            <a:r>
              <a:rPr lang="en-US" dirty="0"/>
              <a:t>[3] </a:t>
            </a:r>
            <a:r>
              <a:rPr lang="en-US" dirty="0" err="1"/>
              <a:t>Ghiassian</a:t>
            </a:r>
            <a:r>
              <a:rPr lang="en-US" dirty="0"/>
              <a:t> SD, </a:t>
            </a:r>
            <a:r>
              <a:rPr lang="en-US" dirty="0" err="1"/>
              <a:t>Menche</a:t>
            </a:r>
            <a:r>
              <a:rPr lang="en-US" dirty="0"/>
              <a:t> J, </a:t>
            </a:r>
            <a:r>
              <a:rPr lang="en-US" dirty="0" err="1"/>
              <a:t>Barabási</a:t>
            </a:r>
            <a:r>
              <a:rPr lang="en-US" dirty="0"/>
              <a:t> A-L (2015) A </a:t>
            </a:r>
            <a:r>
              <a:rPr lang="en-US" dirty="0" err="1"/>
              <a:t>DIseAse</a:t>
            </a:r>
            <a:r>
              <a:rPr lang="en-US" dirty="0"/>
              <a:t> </a:t>
            </a:r>
            <a:r>
              <a:rPr lang="en-US" dirty="0" err="1"/>
              <a:t>MOdule</a:t>
            </a:r>
            <a:r>
              <a:rPr lang="en-US" dirty="0"/>
              <a:t> Detection (</a:t>
            </a:r>
            <a:r>
              <a:rPr lang="en-US" dirty="0" err="1"/>
              <a:t>DIAMOnD</a:t>
            </a:r>
            <a:r>
              <a:rPr lang="en-US" dirty="0"/>
              <a:t>) Algorithm Derived from a Systematic Analysis of Connectivity Patterns of Disease Proteins in the Human Interactome.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</a:t>
            </a:r>
            <a:r>
              <a:rPr lang="en-US" dirty="0" err="1"/>
              <a:t>Biol</a:t>
            </a:r>
            <a:r>
              <a:rPr lang="en-US" dirty="0"/>
              <a:t> 11(4): e1004120. 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51F0-7064-FE41-9ECB-E7632F6AA375}"/>
              </a:ext>
            </a:extLst>
          </p:cNvPr>
          <p:cNvSpPr txBox="1"/>
          <p:nvPr/>
        </p:nvSpPr>
        <p:spPr>
          <a:xfrm>
            <a:off x="780999" y="15742419"/>
            <a:ext cx="8294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As the conventional algorithms can be biased to detect module based on topological features only, for example, clusters with higher modularity may not function together</a:t>
            </a:r>
            <a:r>
              <a:rPr lang="en-SG" sz="2400" baseline="30000" dirty="0">
                <a:latin typeface="Gill Sans MT" panose="020B0502020104020203" pitchFamily="34" charset="0"/>
                <a:cs typeface="Arial" panose="020B0604020202020204" pitchFamily="34" charset="0"/>
              </a:rPr>
              <a:t>3</a:t>
            </a:r>
            <a:r>
              <a:rPr lang="en-US" sz="2400" dirty="0"/>
              <a:t>, thus we use the integrative method of combining the following features.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EE251DD-0D4A-F54E-A6DA-A8F6FCB1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24981"/>
              </p:ext>
            </p:extLst>
          </p:nvPr>
        </p:nvGraphicFramePr>
        <p:xfrm>
          <a:off x="13611633" y="14921330"/>
          <a:ext cx="6817324" cy="3361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9489">
                  <a:extLst>
                    <a:ext uri="{9D8B030D-6E8A-4147-A177-3AD203B41FA5}">
                      <a16:colId xmlns:a16="http://schemas.microsoft.com/office/drawing/2014/main" val="787383084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822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latin typeface="Gill Sans MT" panose="020B0502020104020203" pitchFamily="34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Gill Sans MT" panose="020B0502020104020203" pitchFamily="34" charset="77"/>
                        </a:rPr>
                        <a:t>Disease Module 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Disease Module 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Gill Sans MT" panose="020B0502020104020203" pitchFamily="34" charset="77"/>
                        </a:rPr>
                        <a:t>Disease Module 3</a:t>
                      </a:r>
                      <a:endParaRPr lang="en-SG" sz="2400" dirty="0">
                        <a:latin typeface="Gill Sans MT" panose="020B0502020104020203" pitchFamily="34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F1 score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0.35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0.29</a:t>
                      </a:r>
                      <a:endParaRPr lang="en-SG" sz="2400" dirty="0">
                        <a:latin typeface="Gill Sans MT" panose="020B0502020104020203" pitchFamily="34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0.19</a:t>
                      </a:r>
                      <a:endParaRPr lang="en-SG" sz="2400" dirty="0">
                        <a:latin typeface="Gill Sans MT" panose="020B0502020104020203" pitchFamily="34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0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Accuracy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0.54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0.63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panose="020B0502020104020203" pitchFamily="34" charset="77"/>
                        </a:rPr>
                        <a:t>0.58</a:t>
                      </a:r>
                      <a:endParaRPr lang="en-SG" sz="2400" dirty="0">
                        <a:latin typeface="Gill Sans MT" panose="020B0502020104020203" pitchFamily="34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74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</TotalTime>
  <Words>460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Gill Sans MT</vt:lpstr>
      <vt:lpstr>Times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Wong Li Ling</dc:creator>
  <cp:lastModifiedBy>李李孟阳</cp:lastModifiedBy>
  <cp:revision>44</cp:revision>
  <dcterms:created xsi:type="dcterms:W3CDTF">2017-12-27T07:04:48Z</dcterms:created>
  <dcterms:modified xsi:type="dcterms:W3CDTF">2019-02-07T04:14:13Z</dcterms:modified>
</cp:coreProperties>
</file>