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1B1885A-FCF0-4183-81A4-3D78B9E5952F}">
  <a:tblStyle styleId="{A1B1885A-FCF0-4183-81A4-3D78B9E595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s.gsu.edu/~wkim/index_files/papers/sibson.pdf" TargetMode="External"/><Relationship Id="rId3" Type="http://schemas.openxmlformats.org/officeDocument/2006/relationships/hyperlink" Target="https://en.wikipedia.org/wiki/Digital_object_identifier" TargetMode="External"/><Relationship Id="rId4" Type="http://schemas.openxmlformats.org/officeDocument/2006/relationships/hyperlink" Target="https://doi.org/10.1093%2Fcomjnl%2F16.1.30" TargetMode="External"/><Relationship Id="rId5" Type="http://schemas.openxmlformats.org/officeDocument/2006/relationships/hyperlink" Target="http://comjnl.oxfordjournals.org/content/20/4/364.abstract" TargetMode="External"/><Relationship Id="rId6" Type="http://schemas.openxmlformats.org/officeDocument/2006/relationships/hyperlink" Target="https://en.wikipedia.org/wiki/Digital_object_identifier" TargetMode="External"/><Relationship Id="rId7" Type="http://schemas.openxmlformats.org/officeDocument/2006/relationships/hyperlink" Target="https://doi.org/10.1093%2Fcomjnl%2F20.4.364"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0000"/>
                </a:highlight>
              </a:rPr>
              <a:t>Please click on “Present” for getting the full content.</a:t>
            </a:r>
            <a:endParaRPr>
              <a:highlight>
                <a:srgbClr val="FF0000"/>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5a0770930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5a0770930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subtype is louvain algorithm, which is one of the most popular algorithm as it can execute very fast.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 to agglomerative greedy algo, Louvain also aims to maximize the modularity of the network. While the previous algo used the concept of local modularity, louvain used global modularity, and every iteration, Louvain will find a way to divide the whole graph which gives the maximum change in global modularity, and aggregate into a simpler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Later we will do comparison of all algorithms, and we will found that Louvain provides the least time complexity.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5a0770930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5a0770930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subtype is Diamond, I group diamond into the greedy based algorithm as Diamond aims to find the nodes with highest p-value and add into the seed protein set. Diamond algorithm can be tuned to be more accurate by adding weight to edges, represented by alpha.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 difference for Diamond algo between other algorithms is that:</a:t>
            </a:r>
            <a:endParaRPr/>
          </a:p>
          <a:p>
            <a:pPr indent="0" lvl="0" marL="0" rtl="0" algn="l">
              <a:spcBef>
                <a:spcPts val="0"/>
              </a:spcBef>
              <a:spcAft>
                <a:spcPts val="0"/>
              </a:spcAft>
              <a:buNone/>
            </a:pPr>
            <a:r>
              <a:rPr lang="en"/>
              <a:t>Diamond algo needs a set a seed genes, then Diamond will expand the seed gene set with newly found possible disease gene, which means requires more input that is difficult to get, but will also provide more biologically accurate result.</a:t>
            </a:r>
            <a:endParaRPr/>
          </a:p>
          <a:p>
            <a:pPr indent="0" lvl="0" marL="0" rtl="0" algn="l">
              <a:spcBef>
                <a:spcPts val="0"/>
              </a:spcBef>
              <a:spcAft>
                <a:spcPts val="0"/>
              </a:spcAft>
              <a:buNone/>
            </a:pPr>
            <a:r>
              <a:rPr lang="en"/>
              <a:t>This is my personal perspective.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5a0770930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5a0770930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flow based algorithm is more like a mathematical manipulation. The </a:t>
            </a:r>
            <a:r>
              <a:rPr lang="en"/>
              <a:t>representative</a:t>
            </a:r>
            <a:r>
              <a:rPr lang="en"/>
              <a:t> for this type is Markov Chain Cluster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algorithm is </a:t>
            </a:r>
            <a:endParaRPr/>
          </a:p>
          <a:p>
            <a:pPr indent="-298450" lvl="0" marL="457200" rtl="0" algn="l">
              <a:spcBef>
                <a:spcPts val="0"/>
              </a:spcBef>
              <a:spcAft>
                <a:spcPts val="0"/>
              </a:spcAft>
              <a:buSzPts val="1100"/>
              <a:buAutoNum type="arabicParenR"/>
            </a:pPr>
            <a:r>
              <a:rPr lang="en"/>
              <a:t>Get the matrix</a:t>
            </a:r>
            <a:endParaRPr/>
          </a:p>
          <a:p>
            <a:pPr indent="-298450" lvl="0" marL="457200" rtl="0" algn="l">
              <a:spcBef>
                <a:spcPts val="0"/>
              </a:spcBef>
              <a:spcAft>
                <a:spcPts val="0"/>
              </a:spcAft>
              <a:buSzPts val="1100"/>
              <a:buAutoNum type="arabicParenR"/>
            </a:pPr>
            <a:r>
              <a:rPr lang="en"/>
              <a:t>Normalize it</a:t>
            </a:r>
            <a:endParaRPr/>
          </a:p>
          <a:p>
            <a:pPr indent="-298450" lvl="0" marL="457200" rtl="0" algn="l">
              <a:spcBef>
                <a:spcPts val="0"/>
              </a:spcBef>
              <a:spcAft>
                <a:spcPts val="0"/>
              </a:spcAft>
              <a:buSzPts val="1100"/>
              <a:buAutoNum type="arabicParenR"/>
            </a:pPr>
            <a:r>
              <a:rPr lang="en"/>
              <a:t>Do inflation</a:t>
            </a:r>
            <a:endParaRPr/>
          </a:p>
          <a:p>
            <a:pPr indent="-298450" lvl="0" marL="457200" rtl="0" algn="l">
              <a:spcBef>
                <a:spcPts val="0"/>
              </a:spcBef>
              <a:spcAft>
                <a:spcPts val="0"/>
              </a:spcAft>
              <a:buSzPts val="1100"/>
              <a:buAutoNum type="arabicParenR"/>
            </a:pPr>
            <a:r>
              <a:rPr lang="en"/>
              <a:t>Repeat until a threshold, which is the convergent stable point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5a0770930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5a0770930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hierarchical agglomerative algorithms[1][2] are able to reach O(</a:t>
            </a:r>
            <a:r>
              <a:rPr lang="en" sz="1400"/>
              <a:t>n²logn</a:t>
            </a:r>
            <a:r>
              <a:rPr lang="en"/>
              <a:t>) for time, while requires more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t>
            </a:r>
            <a:r>
              <a:rPr lang="en" sz="950">
                <a:solidFill>
                  <a:srgbClr val="222222"/>
                </a:solidFill>
                <a:highlight>
                  <a:srgbClr val="EAF3FF"/>
                </a:highlight>
              </a:rPr>
              <a:t> </a:t>
            </a:r>
            <a:r>
              <a:rPr lang="en" sz="950">
                <a:solidFill>
                  <a:srgbClr val="222222"/>
                </a:solidFill>
              </a:rPr>
              <a:t>R. Sibson (1973). </a:t>
            </a:r>
            <a:r>
              <a:rPr lang="en" sz="950" u="sng">
                <a:solidFill>
                  <a:srgbClr val="663366"/>
                </a:solidFill>
                <a:hlinkClick r:id="rId2"/>
              </a:rPr>
              <a:t>"SLINK: an optimally efficient algorithm for the single-link cluster method"</a:t>
            </a:r>
            <a:r>
              <a:rPr lang="en" sz="950">
                <a:solidFill>
                  <a:srgbClr val="222222"/>
                </a:solidFill>
              </a:rPr>
              <a:t> </a:t>
            </a:r>
            <a:r>
              <a:rPr lang="en" sz="900">
                <a:solidFill>
                  <a:srgbClr val="222222"/>
                </a:solidFill>
              </a:rPr>
              <a:t>(PDF)</a:t>
            </a:r>
            <a:r>
              <a:rPr lang="en" sz="950">
                <a:solidFill>
                  <a:srgbClr val="222222"/>
                </a:solidFill>
              </a:rPr>
              <a:t>. </a:t>
            </a:r>
            <a:r>
              <a:rPr i="1" lang="en" sz="950">
                <a:solidFill>
                  <a:srgbClr val="222222"/>
                </a:solidFill>
              </a:rPr>
              <a:t>The Computer Journal</a:t>
            </a:r>
            <a:r>
              <a:rPr lang="en" sz="950">
                <a:solidFill>
                  <a:srgbClr val="222222"/>
                </a:solidFill>
              </a:rPr>
              <a:t>. British Computer Society. </a:t>
            </a:r>
            <a:r>
              <a:rPr b="1" lang="en" sz="950">
                <a:solidFill>
                  <a:srgbClr val="222222"/>
                </a:solidFill>
              </a:rPr>
              <a:t>16</a:t>
            </a:r>
            <a:r>
              <a:rPr lang="en" sz="950">
                <a:solidFill>
                  <a:srgbClr val="222222"/>
                </a:solidFill>
              </a:rPr>
              <a:t> (1): 30–34. </a:t>
            </a:r>
            <a:r>
              <a:rPr lang="en" sz="950" u="sng">
                <a:solidFill>
                  <a:srgbClr val="0B0080"/>
                </a:solidFill>
                <a:hlinkClick r:id="rId3"/>
              </a:rPr>
              <a:t>doi</a:t>
            </a:r>
            <a:r>
              <a:rPr lang="en" sz="950">
                <a:solidFill>
                  <a:srgbClr val="222222"/>
                </a:solidFill>
              </a:rPr>
              <a:t>:</a:t>
            </a:r>
            <a:r>
              <a:rPr lang="en" sz="950" u="sng">
                <a:solidFill>
                  <a:srgbClr val="663366"/>
                </a:solidFill>
                <a:hlinkClick r:id="rId4"/>
              </a:rPr>
              <a:t>10.1093/comjnl/16.1.30</a:t>
            </a:r>
            <a:r>
              <a:rPr lang="en" sz="950">
                <a:solidFill>
                  <a:srgbClr val="222222"/>
                </a:solidFill>
              </a:rPr>
              <a:t>.</a:t>
            </a:r>
            <a:endParaRPr sz="950">
              <a:solidFill>
                <a:srgbClr val="222222"/>
              </a:solidFill>
            </a:endParaRPr>
          </a:p>
          <a:p>
            <a:pPr indent="0" lvl="0" marL="0" rtl="0" algn="l">
              <a:spcBef>
                <a:spcPts val="0"/>
              </a:spcBef>
              <a:spcAft>
                <a:spcPts val="0"/>
              </a:spcAft>
              <a:buNone/>
            </a:pPr>
            <a:r>
              <a:rPr lang="en" sz="950">
                <a:solidFill>
                  <a:srgbClr val="222222"/>
                </a:solidFill>
              </a:rPr>
              <a:t>[2] </a:t>
            </a:r>
            <a:r>
              <a:rPr lang="en" sz="950">
                <a:solidFill>
                  <a:srgbClr val="222222"/>
                </a:solidFill>
                <a:highlight>
                  <a:srgbClr val="FFFFFF"/>
                </a:highlight>
              </a:rPr>
              <a:t>D. Defays (1977). </a:t>
            </a:r>
            <a:r>
              <a:rPr lang="en" sz="950" u="sng">
                <a:solidFill>
                  <a:srgbClr val="663366"/>
                </a:solidFill>
                <a:hlinkClick r:id="rId5"/>
              </a:rPr>
              <a:t>"An efficient algorithm for a complete-link method"</a:t>
            </a:r>
            <a:r>
              <a:rPr lang="en" sz="950">
                <a:solidFill>
                  <a:srgbClr val="222222"/>
                </a:solidFill>
                <a:highlight>
                  <a:srgbClr val="FFFFFF"/>
                </a:highlight>
              </a:rPr>
              <a:t>. </a:t>
            </a:r>
            <a:r>
              <a:rPr i="1" lang="en" sz="950">
                <a:solidFill>
                  <a:srgbClr val="222222"/>
                </a:solidFill>
                <a:highlight>
                  <a:srgbClr val="FFFFFF"/>
                </a:highlight>
              </a:rPr>
              <a:t>The Computer Journal</a:t>
            </a:r>
            <a:r>
              <a:rPr lang="en" sz="950">
                <a:solidFill>
                  <a:srgbClr val="222222"/>
                </a:solidFill>
                <a:highlight>
                  <a:srgbClr val="FFFFFF"/>
                </a:highlight>
              </a:rPr>
              <a:t>. British Computer Society. </a:t>
            </a:r>
            <a:r>
              <a:rPr b="1" lang="en" sz="950">
                <a:solidFill>
                  <a:srgbClr val="222222"/>
                </a:solidFill>
                <a:highlight>
                  <a:srgbClr val="FFFFFF"/>
                </a:highlight>
              </a:rPr>
              <a:t>20</a:t>
            </a:r>
            <a:r>
              <a:rPr lang="en" sz="950">
                <a:solidFill>
                  <a:srgbClr val="222222"/>
                </a:solidFill>
                <a:highlight>
                  <a:srgbClr val="FFFFFF"/>
                </a:highlight>
              </a:rPr>
              <a:t> (4): 364–366. </a:t>
            </a:r>
            <a:r>
              <a:rPr lang="en" sz="950" u="sng">
                <a:solidFill>
                  <a:srgbClr val="0B0080"/>
                </a:solidFill>
                <a:highlight>
                  <a:srgbClr val="FFFFFF"/>
                </a:highlight>
                <a:hlinkClick r:id="rId6"/>
              </a:rPr>
              <a:t>doi</a:t>
            </a:r>
            <a:r>
              <a:rPr lang="en" sz="950">
                <a:solidFill>
                  <a:srgbClr val="222222"/>
                </a:solidFill>
                <a:highlight>
                  <a:srgbClr val="FFFFFF"/>
                </a:highlight>
              </a:rPr>
              <a:t>:</a:t>
            </a:r>
            <a:r>
              <a:rPr lang="en" sz="950" u="sng">
                <a:solidFill>
                  <a:srgbClr val="663366"/>
                </a:solidFill>
                <a:hlinkClick r:id="rId7"/>
              </a:rPr>
              <a:t>10.1093/comjnl/20.4.364</a:t>
            </a:r>
            <a:r>
              <a:rPr lang="en" sz="950">
                <a:solidFill>
                  <a:srgbClr val="222222"/>
                </a:solidFill>
                <a:highlight>
                  <a:srgbClr val="FFFFFF"/>
                </a:highlight>
              </a:rPr>
              <a:t>.</a:t>
            </a:r>
            <a:endParaRPr sz="950">
              <a:solidFill>
                <a:srgbClr val="222222"/>
              </a:solidFill>
              <a:highlight>
                <a:srgbClr val="FFFFFF"/>
              </a:highlight>
            </a:endParaRPr>
          </a:p>
          <a:p>
            <a:pPr indent="0" lvl="0" marL="0" rtl="0" algn="l">
              <a:spcBef>
                <a:spcPts val="0"/>
              </a:spcBef>
              <a:spcAft>
                <a:spcPts val="0"/>
              </a:spcAft>
              <a:buNone/>
            </a:pPr>
            <a:r>
              <a:t/>
            </a:r>
            <a:endParaRPr sz="950">
              <a:solidFill>
                <a:srgbClr val="22222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5a0770930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5a0770930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5a0770930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5a0770930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t>
            </a:r>
            <a:endParaRPr/>
          </a:p>
          <a:p>
            <a:pPr indent="-298450" lvl="0" marL="457200" rtl="0" algn="l">
              <a:spcBef>
                <a:spcPts val="0"/>
              </a:spcBef>
              <a:spcAft>
                <a:spcPts val="0"/>
              </a:spcAft>
              <a:buSzPts val="1100"/>
              <a:buAutoNum type="arabicPeriod"/>
            </a:pPr>
            <a:r>
              <a:rPr lang="en"/>
              <a:t>Difficulty in visualization networkx by drawing a static graph</a:t>
            </a:r>
            <a:endParaRPr/>
          </a:p>
          <a:p>
            <a:pPr indent="-298450" lvl="0" marL="457200" rtl="0" algn="l">
              <a:spcBef>
                <a:spcPts val="0"/>
              </a:spcBef>
              <a:spcAft>
                <a:spcPts val="0"/>
              </a:spcAft>
              <a:buSzPts val="1100"/>
              <a:buAutoNum type="arabicPeriod"/>
            </a:pPr>
            <a:r>
              <a:rPr lang="en"/>
              <a:t>Cannot install certain packages, e.g.xlsxwriter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5a0770930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5a0770930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5a0770930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5a0770930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5a0770930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5a0770930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5a0770930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5a0770930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a077093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a077093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highlights for what we have been doing for this semester, each of them took around 2-3 weeks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5a077093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5a077093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5a0770930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5a0770930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a:t>
            </a:r>
            <a:r>
              <a:rPr lang="en"/>
              <a:t>deliverables</a:t>
            </a:r>
            <a:r>
              <a:rPr lang="en"/>
              <a:t> and the process are shown in this github repo. Please feel free to leave comments and suggestions.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a077093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a077093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from the most basic math preliminary, I get myself familiar with most of the commonly used network topological properties. </a:t>
            </a:r>
            <a:endParaRPr/>
          </a:p>
          <a:p>
            <a:pPr indent="0" lvl="0" marL="0" rtl="0" algn="l">
              <a:spcBef>
                <a:spcPts val="0"/>
              </a:spcBef>
              <a:spcAft>
                <a:spcPts val="0"/>
              </a:spcAft>
              <a:buNone/>
            </a:pPr>
            <a:r>
              <a:rPr lang="en"/>
              <a:t>They are mainly subdivided into local properties, that means properties for each individual nodes or edges, and global properties, that means the properties for the overall graph. </a:t>
            </a:r>
            <a:endParaRPr/>
          </a:p>
          <a:p>
            <a:pPr indent="0" lvl="0" marL="0" rtl="0" algn="l">
              <a:spcBef>
                <a:spcPts val="0"/>
              </a:spcBef>
              <a:spcAft>
                <a:spcPts val="0"/>
              </a:spcAft>
              <a:buNone/>
            </a:pPr>
            <a:r>
              <a:rPr lang="en"/>
              <a:t>(Briefly write down equations for clustering coefficient, three types of centraility, many forms of modularity)</a:t>
            </a:r>
            <a:endParaRPr/>
          </a:p>
          <a:p>
            <a:pPr indent="0" lvl="0" marL="0" rtl="0" algn="l">
              <a:spcBef>
                <a:spcPts val="0"/>
              </a:spcBef>
              <a:spcAft>
                <a:spcPts val="0"/>
              </a:spcAft>
              <a:buNone/>
            </a:pPr>
            <a:r>
              <a:rPr lang="en"/>
              <a:t>We should not only examine the topological property of Protein-Protein network, but also the  relationship between topological property and functional property.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a0770930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a0770930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Associating with the first property - clustering coefficient, largest connected component will have higher </a:t>
            </a:r>
            <a:r>
              <a:rPr lang="en"/>
              <a:t>clustering coefficient than its neighbours, while it’s been shown that actually only 10-15% of the disease proteins are inside LCC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5a0770930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5a0770930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Mentioned in one paper about examining the nodes importance, these three centralities were discussed. </a:t>
            </a:r>
            <a:endParaRPr/>
          </a:p>
          <a:p>
            <a:pPr indent="0" lvl="0" marL="0" rtl="0" algn="l">
              <a:spcBef>
                <a:spcPts val="0"/>
              </a:spcBef>
              <a:spcAft>
                <a:spcPts val="0"/>
              </a:spcAft>
              <a:buNone/>
            </a:pPr>
            <a:r>
              <a:rPr lang="en"/>
              <a:t>Degree centrality objection: In a paper shown as reference 4, </a:t>
            </a:r>
            <a:r>
              <a:rPr lang="en">
                <a:highlight>
                  <a:srgbClr val="FFFFFF"/>
                </a:highlight>
              </a:rPr>
              <a:t>they found that the position of a gene within the transcription network affects the rate of protein evolution such that more central transcription factors tend to evolve faster.</a:t>
            </a:r>
            <a:endParaRPr>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a0770930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a0770930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Disease modules don’t have a very high modularity. Even when the incompleteness increases, modularity increases a little / remains almost the same, found in paper source [1]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5a0770930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5a0770930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above properties are helpful to understand the following module detection algorithms. There are mainly three types of algorithms to detect community in a network from my perspective, first is hierarchical clustering based, second is greedy based, third is random flow based. While there are more algorithms to be examined, I only </a:t>
            </a:r>
            <a:r>
              <a:rPr lang="en"/>
              <a:t>chose</a:t>
            </a:r>
            <a:r>
              <a:rPr lang="en"/>
              <a:t> the most popular ones.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type has two subtypes, one is bottom-up approach, the other is top-down approach. Agglomerative has a graphical representation of the process of module detecting shown as a dendrogram. This algorithm mainly found the pair of nodes with lowest geodesic distance, and merge  the pair into a community.</a:t>
            </a:r>
            <a:endParaRPr/>
          </a:p>
          <a:p>
            <a:pPr indent="0" lvl="0" marL="0" rtl="0" algn="l">
              <a:spcBef>
                <a:spcPts val="0"/>
              </a:spcBef>
              <a:spcAft>
                <a:spcPts val="0"/>
              </a:spcAft>
              <a:buNone/>
            </a:pPr>
            <a:r>
              <a:rPr lang="en"/>
              <a:t>The height of the branch represents the distance, and this dendrogram can be cut half-way to get desired amount of communities.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a0770930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a0770930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type of hierarchical clustering algo is divisive approach, that is basically remove the edge between two nodes that have the least similarity, or here the paper examines with largest betweenness.</a:t>
            </a:r>
            <a:endParaRPr/>
          </a:p>
          <a:p>
            <a:pPr indent="0" lvl="0" marL="0" rtl="0" algn="l">
              <a:spcBef>
                <a:spcPts val="0"/>
              </a:spcBef>
              <a:spcAft>
                <a:spcPts val="0"/>
              </a:spcAft>
              <a:buNone/>
            </a:pPr>
            <a:r>
              <a:rPr lang="en"/>
              <a:t>Shortest path betweenness is encouraged as it’s easy and fast</a:t>
            </a:r>
            <a:endParaRPr/>
          </a:p>
          <a:p>
            <a:pPr indent="0" lvl="0" marL="0" rtl="0" algn="l">
              <a:spcBef>
                <a:spcPts val="0"/>
              </a:spcBef>
              <a:spcAft>
                <a:spcPts val="0"/>
              </a:spcAft>
              <a:buNone/>
            </a:pPr>
            <a:r>
              <a:rPr lang="en"/>
              <a:t>We abandon the resistor betweenness as that is less relevant. </a:t>
            </a:r>
            <a:endParaRPr/>
          </a:p>
          <a:p>
            <a:pPr indent="0" lvl="0" marL="0" rtl="0" algn="l">
              <a:spcBef>
                <a:spcPts val="0"/>
              </a:spcBef>
              <a:spcAft>
                <a:spcPts val="0"/>
              </a:spcAft>
              <a:buNone/>
            </a:pPr>
            <a:r>
              <a:rPr lang="en"/>
              <a:t>Random walk betweenness calculation requires relatively larger memory (briefly explain formula)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a077093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5a077093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main algorithm type is modularity based, and they are greedy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subtype is using agglomerative approach to maximize the modularity of the network. Here the change in modularity is calculated as the equation shown in the slides, after get the delta Q for all node pairs, we will find the pair that gives the largest delta Q and group them into a community, then update the rest of the matrix.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 is a vector array that each entry is equal to ki/2m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LiMengyang990726/Module-Detection/blob/master/duplicateExperim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LiMengyang990726/Module-Detection/blob/master/PPIData.py" TargetMode="External"/><Relationship Id="rId4" Type="http://schemas.openxmlformats.org/officeDocument/2006/relationships/image" Target="../media/image12.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Detection Using Machine Learning Approach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000000"/>
                </a:solidFill>
              </a:rPr>
              <a:t>Group Meeting I</a:t>
            </a:r>
            <a:endParaRPr>
              <a:solidFill>
                <a:srgbClr val="000000"/>
              </a:solidFill>
            </a:endParaRPr>
          </a:p>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idx="1" type="body"/>
          </p:nvPr>
        </p:nvSpPr>
        <p:spPr>
          <a:xfrm>
            <a:off x="781450" y="12019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Greedy Based</a:t>
            </a:r>
            <a:endParaRPr sz="1800">
              <a:solidFill>
                <a:srgbClr val="000000"/>
              </a:solidFill>
            </a:endParaRPr>
          </a:p>
          <a:p>
            <a:pPr indent="457200" lvl="0" marL="0" rtl="0" algn="l">
              <a:spcBef>
                <a:spcPts val="1600"/>
              </a:spcBef>
              <a:spcAft>
                <a:spcPts val="0"/>
              </a:spcAft>
              <a:buNone/>
            </a:pPr>
            <a:r>
              <a:rPr lang="en">
                <a:solidFill>
                  <a:srgbClr val="000000"/>
                </a:solidFill>
              </a:rPr>
              <a:t>ii) Louvain Algorithm</a:t>
            </a:r>
            <a:endParaRPr>
              <a:solidFill>
                <a:srgbClr val="000000"/>
              </a:solidFill>
            </a:endParaRPr>
          </a:p>
          <a:p>
            <a:pPr indent="457200" lvl="0" marL="0" rtl="0" algn="l">
              <a:spcBef>
                <a:spcPts val="1600"/>
              </a:spcBef>
              <a:spcAft>
                <a:spcPts val="0"/>
              </a:spcAft>
              <a:buNone/>
            </a:pPr>
            <a:r>
              <a:rPr lang="en">
                <a:solidFill>
                  <a:srgbClr val="000000"/>
                </a:solidFill>
              </a:rPr>
              <a:t>Merge group into communities according to which kind of grouping will give the largest increase in modularity</a:t>
            </a:r>
            <a:endParaRPr>
              <a:solidFill>
                <a:srgbClr val="000000"/>
              </a:solidFill>
            </a:endParaRPr>
          </a:p>
          <a:p>
            <a:pPr indent="457200" lvl="0" marL="0" rtl="0" algn="l">
              <a:spcBef>
                <a:spcPts val="1600"/>
              </a:spcBef>
              <a:spcAft>
                <a:spcPts val="0"/>
              </a:spcAft>
              <a:buNone/>
            </a:pPr>
            <a:r>
              <a:rPr lang="en">
                <a:solidFill>
                  <a:srgbClr val="000000"/>
                </a:solidFill>
              </a:rPr>
              <a:t>Change in modularity is calculated by:</a:t>
            </a:r>
            <a:endParaRPr>
              <a:solidFill>
                <a:srgbClr val="000000"/>
              </a:solidFill>
            </a:endParaRPr>
          </a:p>
          <a:p>
            <a:pPr indent="457200" lvl="0" marL="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latin typeface="Raleway"/>
              <a:ea typeface="Raleway"/>
              <a:cs typeface="Raleway"/>
              <a:sym typeface="Raleway"/>
            </a:endParaRPr>
          </a:p>
        </p:txBody>
      </p:sp>
      <p:pic>
        <p:nvPicPr>
          <p:cNvPr id="150" name="Google Shape;150;p22"/>
          <p:cNvPicPr preferRelativeResize="0"/>
          <p:nvPr/>
        </p:nvPicPr>
        <p:blipFill rotWithShape="1">
          <a:blip r:embed="rId3">
            <a:alphaModFix/>
          </a:blip>
          <a:srcRect b="30255" l="51687" r="7216" t="46478"/>
          <a:stretch/>
        </p:blipFill>
        <p:spPr>
          <a:xfrm>
            <a:off x="855175" y="1300350"/>
            <a:ext cx="952550" cy="280725"/>
          </a:xfrm>
          <a:prstGeom prst="rect">
            <a:avLst/>
          </a:prstGeom>
          <a:noFill/>
          <a:ln>
            <a:noFill/>
          </a:ln>
        </p:spPr>
      </p:pic>
      <p:pic>
        <p:nvPicPr>
          <p:cNvPr id="151" name="Google Shape;151;p22"/>
          <p:cNvPicPr preferRelativeResize="0"/>
          <p:nvPr/>
        </p:nvPicPr>
        <p:blipFill>
          <a:blip r:embed="rId4">
            <a:alphaModFix/>
          </a:blip>
          <a:stretch>
            <a:fillRect/>
          </a:stretch>
        </p:blipFill>
        <p:spPr>
          <a:xfrm>
            <a:off x="2059750" y="3463023"/>
            <a:ext cx="5024501" cy="746700"/>
          </a:xfrm>
          <a:prstGeom prst="rect">
            <a:avLst/>
          </a:prstGeom>
          <a:noFill/>
          <a:ln>
            <a:noFill/>
          </a:ln>
        </p:spPr>
      </p:pic>
      <p:sp>
        <p:nvSpPr>
          <p:cNvPr id="152" name="Google Shape;152;p22"/>
          <p:cNvSpPr txBox="1"/>
          <p:nvPr/>
        </p:nvSpPr>
        <p:spPr>
          <a:xfrm>
            <a:off x="3370475" y="4754050"/>
            <a:ext cx="23511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Figures retrieved from [8]</a:t>
            </a:r>
            <a:endParaRPr/>
          </a:p>
        </p:txBody>
      </p:sp>
      <p:pic>
        <p:nvPicPr>
          <p:cNvPr id="153" name="Google Shape;153;p22"/>
          <p:cNvPicPr preferRelativeResize="0"/>
          <p:nvPr/>
        </p:nvPicPr>
        <p:blipFill>
          <a:blip r:embed="rId5">
            <a:alphaModFix/>
          </a:blip>
          <a:stretch>
            <a:fillRect/>
          </a:stretch>
        </p:blipFill>
        <p:spPr>
          <a:xfrm>
            <a:off x="152410" y="0"/>
            <a:ext cx="8887781"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781450" y="12019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aleway"/>
              <a:buAutoNum type="arabicPeriod"/>
            </a:pPr>
            <a:r>
              <a:t/>
            </a:r>
            <a:endParaRPr sz="1800">
              <a:solidFill>
                <a:srgbClr val="000000"/>
              </a:solidFill>
              <a:latin typeface="Raleway"/>
              <a:ea typeface="Raleway"/>
              <a:cs typeface="Raleway"/>
              <a:sym typeface="Raleway"/>
            </a:endParaRPr>
          </a:p>
          <a:p>
            <a:pPr indent="-342900" lvl="0" marL="457200" rtl="0" algn="l">
              <a:spcBef>
                <a:spcPts val="0"/>
              </a:spcBef>
              <a:spcAft>
                <a:spcPts val="0"/>
              </a:spcAft>
              <a:buClr>
                <a:srgbClr val="000000"/>
              </a:buClr>
              <a:buSzPts val="1800"/>
              <a:buAutoNum type="arabicPeriod"/>
            </a:pPr>
            <a:r>
              <a:rPr lang="en" sz="1800">
                <a:solidFill>
                  <a:srgbClr val="000000"/>
                </a:solidFill>
              </a:rPr>
              <a:t>Greedy Based</a:t>
            </a:r>
            <a:endParaRPr sz="1800">
              <a:solidFill>
                <a:srgbClr val="000000"/>
              </a:solidFill>
            </a:endParaRPr>
          </a:p>
          <a:p>
            <a:pPr indent="457200" lvl="0" marL="0" rtl="0" algn="l">
              <a:spcBef>
                <a:spcPts val="1600"/>
              </a:spcBef>
              <a:spcAft>
                <a:spcPts val="0"/>
              </a:spcAft>
              <a:buNone/>
            </a:pPr>
            <a:r>
              <a:rPr lang="en">
                <a:solidFill>
                  <a:srgbClr val="000000"/>
                </a:solidFill>
              </a:rPr>
              <a:t>iii) Diamond Algorithm [1]</a:t>
            </a:r>
            <a:endParaRPr>
              <a:solidFill>
                <a:srgbClr val="000000"/>
              </a:solidFill>
              <a:highlight>
                <a:srgbClr val="FFFFFF"/>
              </a:highlight>
            </a:endParaRPr>
          </a:p>
          <a:p>
            <a:pPr indent="0" lvl="0" marL="457200" rtl="0" algn="l">
              <a:spcBef>
                <a:spcPts val="1600"/>
              </a:spcBef>
              <a:spcAft>
                <a:spcPts val="0"/>
              </a:spcAft>
              <a:buNone/>
            </a:pPr>
            <a:r>
              <a:rPr lang="en">
                <a:solidFill>
                  <a:srgbClr val="000000"/>
                </a:solidFill>
              </a:rPr>
              <a:t>Find connectivity significance for all nodes:</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rPr lang="en">
                <a:solidFill>
                  <a:srgbClr val="000000"/>
                </a:solidFill>
              </a:rPr>
              <a:t>Rank proteins according to p-value, the protein with the highest rank will be added to the seed protein set</a:t>
            </a:r>
            <a:endParaRPr>
              <a:solidFill>
                <a:srgbClr val="000000"/>
              </a:solidFill>
            </a:endParaRPr>
          </a:p>
        </p:txBody>
      </p:sp>
      <p:pic>
        <p:nvPicPr>
          <p:cNvPr id="159" name="Google Shape;159;p23"/>
          <p:cNvPicPr preferRelativeResize="0"/>
          <p:nvPr/>
        </p:nvPicPr>
        <p:blipFill rotWithShape="1">
          <a:blip r:embed="rId3">
            <a:alphaModFix/>
          </a:blip>
          <a:srcRect b="30255" l="51687" r="7216" t="46478"/>
          <a:stretch/>
        </p:blipFill>
        <p:spPr>
          <a:xfrm>
            <a:off x="865575" y="1328175"/>
            <a:ext cx="952550" cy="221826"/>
          </a:xfrm>
          <a:prstGeom prst="rect">
            <a:avLst/>
          </a:prstGeom>
          <a:noFill/>
          <a:ln>
            <a:noFill/>
          </a:ln>
        </p:spPr>
      </p:pic>
      <p:pic>
        <p:nvPicPr>
          <p:cNvPr id="160" name="Google Shape;160;p23"/>
          <p:cNvPicPr preferRelativeResize="0"/>
          <p:nvPr/>
        </p:nvPicPr>
        <p:blipFill>
          <a:blip r:embed="rId4">
            <a:alphaModFix/>
          </a:blip>
          <a:stretch>
            <a:fillRect/>
          </a:stretch>
        </p:blipFill>
        <p:spPr>
          <a:xfrm>
            <a:off x="1437125" y="2779800"/>
            <a:ext cx="2312125" cy="1226825"/>
          </a:xfrm>
          <a:prstGeom prst="rect">
            <a:avLst/>
          </a:prstGeom>
          <a:noFill/>
          <a:ln>
            <a:noFill/>
          </a:ln>
        </p:spPr>
      </p:pic>
      <p:sp>
        <p:nvSpPr>
          <p:cNvPr id="161" name="Google Shape;161;p23"/>
          <p:cNvSpPr txBox="1"/>
          <p:nvPr/>
        </p:nvSpPr>
        <p:spPr>
          <a:xfrm>
            <a:off x="3835750" y="3235250"/>
            <a:ext cx="1157400" cy="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Can also be tuned into:</a:t>
            </a:r>
            <a:endParaRPr sz="1300">
              <a:latin typeface="Lato"/>
              <a:ea typeface="Lato"/>
              <a:cs typeface="Lato"/>
              <a:sym typeface="Lato"/>
            </a:endParaRPr>
          </a:p>
        </p:txBody>
      </p:sp>
      <p:pic>
        <p:nvPicPr>
          <p:cNvPr id="162" name="Google Shape;162;p23"/>
          <p:cNvPicPr preferRelativeResize="0"/>
          <p:nvPr/>
        </p:nvPicPr>
        <p:blipFill>
          <a:blip r:embed="rId5">
            <a:alphaModFix/>
          </a:blip>
          <a:stretch>
            <a:fillRect/>
          </a:stretch>
        </p:blipFill>
        <p:spPr>
          <a:xfrm>
            <a:off x="4993172" y="2676199"/>
            <a:ext cx="2993957" cy="122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800250" y="111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Raleway"/>
              <a:buAutoNum type="arabicPeriod"/>
            </a:pPr>
            <a:r>
              <a:t/>
            </a:r>
            <a:endParaRPr>
              <a:solidFill>
                <a:srgbClr val="000000"/>
              </a:solidFill>
              <a:latin typeface="Raleway"/>
              <a:ea typeface="Raleway"/>
              <a:cs typeface="Raleway"/>
              <a:sym typeface="Raleway"/>
            </a:endParaRPr>
          </a:p>
          <a:p>
            <a:pPr indent="-311150" lvl="0" marL="457200" rtl="0" algn="l">
              <a:spcBef>
                <a:spcPts val="0"/>
              </a:spcBef>
              <a:spcAft>
                <a:spcPts val="0"/>
              </a:spcAft>
              <a:buClr>
                <a:srgbClr val="000000"/>
              </a:buClr>
              <a:buSzPts val="1300"/>
              <a:buFont typeface="Raleway"/>
              <a:buAutoNum type="arabicPeriod"/>
            </a:pPr>
            <a:r>
              <a:t/>
            </a:r>
            <a:endParaRPr>
              <a:solidFill>
                <a:srgbClr val="000000"/>
              </a:solidFill>
              <a:latin typeface="Raleway"/>
              <a:ea typeface="Raleway"/>
              <a:cs typeface="Raleway"/>
              <a:sym typeface="Raleway"/>
            </a:endParaRPr>
          </a:p>
          <a:p>
            <a:pPr indent="-311150" lvl="0" marL="457200" rtl="0" algn="l">
              <a:spcBef>
                <a:spcPts val="0"/>
              </a:spcBef>
              <a:spcAft>
                <a:spcPts val="0"/>
              </a:spcAft>
              <a:buClr>
                <a:srgbClr val="000000"/>
              </a:buClr>
              <a:buSzPts val="1300"/>
              <a:buFont typeface="Raleway"/>
              <a:buAutoNum type="arabicPeriod"/>
            </a:pPr>
            <a:r>
              <a:rPr lang="en">
                <a:solidFill>
                  <a:srgbClr val="000000"/>
                </a:solidFill>
                <a:latin typeface="Raleway"/>
                <a:ea typeface="Raleway"/>
                <a:cs typeface="Raleway"/>
                <a:sym typeface="Raleway"/>
              </a:rPr>
              <a:t>Random Flow Based</a:t>
            </a:r>
            <a:endParaRPr>
              <a:solidFill>
                <a:srgbClr val="000000"/>
              </a:solidFill>
              <a:latin typeface="Raleway"/>
              <a:ea typeface="Raleway"/>
              <a:cs typeface="Raleway"/>
              <a:sym typeface="Raleway"/>
            </a:endParaRPr>
          </a:p>
          <a:p>
            <a:pPr indent="457200" lvl="0" marL="0" rtl="0" algn="l">
              <a:spcBef>
                <a:spcPts val="1600"/>
              </a:spcBef>
              <a:spcAft>
                <a:spcPts val="0"/>
              </a:spcAft>
              <a:buNone/>
            </a:pPr>
            <a:r>
              <a:rPr lang="en">
                <a:solidFill>
                  <a:srgbClr val="000000"/>
                </a:solidFill>
                <a:latin typeface="Raleway"/>
                <a:ea typeface="Raleway"/>
                <a:cs typeface="Raleway"/>
                <a:sym typeface="Raleway"/>
              </a:rPr>
              <a:t>Markov Chain Algorithm</a:t>
            </a:r>
            <a:endParaRPr>
              <a:solidFill>
                <a:srgbClr val="000000"/>
              </a:solidFill>
              <a:latin typeface="Raleway"/>
              <a:ea typeface="Raleway"/>
              <a:cs typeface="Raleway"/>
              <a:sym typeface="Raleway"/>
            </a:endParaRPr>
          </a:p>
          <a:p>
            <a:pPr indent="457200" lvl="0" marL="0" rtl="0" algn="l">
              <a:spcBef>
                <a:spcPts val="1600"/>
              </a:spcBef>
              <a:spcAft>
                <a:spcPts val="0"/>
              </a:spcAft>
              <a:buNone/>
            </a:pPr>
            <a:r>
              <a:rPr lang="en">
                <a:solidFill>
                  <a:srgbClr val="000000"/>
                </a:solidFill>
                <a:latin typeface="Raleway"/>
                <a:ea typeface="Raleway"/>
                <a:cs typeface="Raleway"/>
                <a:sym typeface="Raleway"/>
              </a:rPr>
              <a:t>Assumption: </a:t>
            </a:r>
            <a:r>
              <a:rPr lang="en">
                <a:solidFill>
                  <a:srgbClr val="000000"/>
                </a:solidFill>
                <a:highlight>
                  <a:srgbClr val="FFFFFF"/>
                </a:highlight>
                <a:latin typeface="Raleway"/>
                <a:ea typeface="Raleway"/>
                <a:cs typeface="Raleway"/>
                <a:sym typeface="Raleway"/>
              </a:rPr>
              <a:t>if start traversing from a random node, it is more likely to traverse inside a cluster instead of traverse between clusters.</a:t>
            </a:r>
            <a:endParaRPr>
              <a:solidFill>
                <a:srgbClr val="000000"/>
              </a:solidFill>
              <a:highlight>
                <a:srgbClr val="FFFFFF"/>
              </a:highlight>
              <a:latin typeface="Raleway"/>
              <a:ea typeface="Raleway"/>
              <a:cs typeface="Raleway"/>
              <a:sym typeface="Raleway"/>
            </a:endParaRPr>
          </a:p>
          <a:p>
            <a:pPr indent="457200" lvl="0" marL="0" rtl="0" algn="l">
              <a:spcBef>
                <a:spcPts val="1600"/>
              </a:spcBef>
              <a:spcAft>
                <a:spcPts val="0"/>
              </a:spcAft>
              <a:buNone/>
            </a:pPr>
            <a:r>
              <a:rPr lang="en">
                <a:solidFill>
                  <a:srgbClr val="000000"/>
                </a:solidFill>
                <a:highlight>
                  <a:srgbClr val="FFFFFF"/>
                </a:highlight>
                <a:latin typeface="Raleway"/>
                <a:ea typeface="Raleway"/>
                <a:cs typeface="Raleway"/>
                <a:sym typeface="Raleway"/>
              </a:rPr>
              <a:t>Re-normalize the matrix until it becomes stable</a:t>
            </a:r>
            <a:endParaRPr>
              <a:solidFill>
                <a:srgbClr val="000000"/>
              </a:solidFill>
              <a:highlight>
                <a:srgbClr val="FFFFFF"/>
              </a:highlight>
              <a:latin typeface="Raleway"/>
              <a:ea typeface="Raleway"/>
              <a:cs typeface="Raleway"/>
              <a:sym typeface="Raleway"/>
            </a:endParaRPr>
          </a:p>
          <a:p>
            <a:pPr indent="0" lvl="0" marL="457200" rtl="0" algn="l">
              <a:spcBef>
                <a:spcPts val="1600"/>
              </a:spcBef>
              <a:spcAft>
                <a:spcPts val="1600"/>
              </a:spcAft>
              <a:buNone/>
            </a:pPr>
            <a:r>
              <a:t/>
            </a:r>
            <a:endParaRPr>
              <a:solidFill>
                <a:srgbClr val="000000"/>
              </a:solidFill>
              <a:latin typeface="Raleway"/>
              <a:ea typeface="Raleway"/>
              <a:cs typeface="Raleway"/>
              <a:sym typeface="Raleway"/>
            </a:endParaRPr>
          </a:p>
        </p:txBody>
      </p:sp>
      <p:pic>
        <p:nvPicPr>
          <p:cNvPr id="168" name="Google Shape;168;p24"/>
          <p:cNvPicPr preferRelativeResize="0"/>
          <p:nvPr/>
        </p:nvPicPr>
        <p:blipFill rotWithShape="1">
          <a:blip r:embed="rId3">
            <a:alphaModFix/>
          </a:blip>
          <a:srcRect b="30255" l="51687" r="7216" t="46478"/>
          <a:stretch/>
        </p:blipFill>
        <p:spPr>
          <a:xfrm>
            <a:off x="917575" y="1256500"/>
            <a:ext cx="1745676" cy="367375"/>
          </a:xfrm>
          <a:prstGeom prst="rect">
            <a:avLst/>
          </a:prstGeom>
          <a:noFill/>
          <a:ln>
            <a:noFill/>
          </a:ln>
        </p:spPr>
      </p:pic>
      <p:pic>
        <p:nvPicPr>
          <p:cNvPr id="169" name="Google Shape;169;p24"/>
          <p:cNvPicPr preferRelativeResize="0"/>
          <p:nvPr/>
        </p:nvPicPr>
        <p:blipFill>
          <a:blip r:embed="rId4">
            <a:alphaModFix/>
          </a:blip>
          <a:stretch>
            <a:fillRect/>
          </a:stretch>
        </p:blipFill>
        <p:spPr>
          <a:xfrm>
            <a:off x="534000" y="757225"/>
            <a:ext cx="7770226" cy="3837099"/>
          </a:xfrm>
          <a:prstGeom prst="rect">
            <a:avLst/>
          </a:prstGeom>
          <a:noFill/>
          <a:ln>
            <a:noFill/>
          </a:ln>
        </p:spPr>
      </p:pic>
      <p:sp>
        <p:nvSpPr>
          <p:cNvPr id="170" name="Google Shape;170;p24"/>
          <p:cNvSpPr txBox="1"/>
          <p:nvPr/>
        </p:nvSpPr>
        <p:spPr>
          <a:xfrm>
            <a:off x="3152025" y="4598000"/>
            <a:ext cx="24552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Figure retrieved from [9]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9"/>
                                        </p:tgtEl>
                                      </p:cBhvr>
                                    </p:animEffect>
                                    <p:set>
                                      <p:cBhvr>
                                        <p:cTn dur="1" fill="hold">
                                          <p:stCondLst>
                                            <p:cond delay="1000"/>
                                          </p:stCondLst>
                                        </p:cTn>
                                        <p:tgtEl>
                                          <p:spTgt spid="1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7650" y="704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Comparison between several algorithms</a:t>
            </a:r>
            <a:endParaRPr sz="1800"/>
          </a:p>
        </p:txBody>
      </p:sp>
      <p:graphicFrame>
        <p:nvGraphicFramePr>
          <p:cNvPr id="176" name="Google Shape;176;p25"/>
          <p:cNvGraphicFramePr/>
          <p:nvPr/>
        </p:nvGraphicFramePr>
        <p:xfrm>
          <a:off x="151475" y="1415100"/>
          <a:ext cx="3000000" cy="3000000"/>
        </p:xfrm>
        <a:graphic>
          <a:graphicData uri="http://schemas.openxmlformats.org/drawingml/2006/table">
            <a:tbl>
              <a:tblPr>
                <a:noFill/>
                <a:tableStyleId>{A1B1885A-FCF0-4183-81A4-3D78B9E5952F}</a:tableStyleId>
              </a:tblPr>
              <a:tblGrid>
                <a:gridCol w="1395775"/>
                <a:gridCol w="2758550"/>
                <a:gridCol w="3382700"/>
                <a:gridCol w="1393075"/>
              </a:tblGrid>
              <a:tr h="381000">
                <a:tc>
                  <a:txBody>
                    <a:bodyPr>
                      <a:noAutofit/>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Advantage</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Disadvantage</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Complexity</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
                          <a:latin typeface="Lato"/>
                          <a:ea typeface="Lato"/>
                          <a:cs typeface="Lato"/>
                          <a:sym typeface="Lato"/>
                        </a:rPr>
                        <a:t>Hierarchical Agglomerative </a:t>
                      </a:r>
                      <a:endParaRPr>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Font typeface="Lato"/>
                        <a:buAutoNum type="arabicParenR"/>
                      </a:pPr>
                      <a:r>
                        <a:rPr lang="en">
                          <a:latin typeface="Lato"/>
                          <a:ea typeface="Lato"/>
                          <a:cs typeface="Lato"/>
                          <a:sym typeface="Lato"/>
                        </a:rPr>
                        <a:t>Easy to get given number of communities.</a:t>
                      </a:r>
                      <a:endParaRPr>
                        <a:latin typeface="Lato"/>
                        <a:ea typeface="Lato"/>
                        <a:cs typeface="Lato"/>
                        <a:sym typeface="Lato"/>
                      </a:endParaRPr>
                    </a:p>
                    <a:p>
                      <a:pPr indent="-317500" lvl="0" marL="457200" rtl="0" algn="l">
                        <a:spcBef>
                          <a:spcPts val="0"/>
                        </a:spcBef>
                        <a:spcAft>
                          <a:spcPts val="0"/>
                        </a:spcAft>
                        <a:buSzPts val="1400"/>
                        <a:buFont typeface="Lato"/>
                        <a:buAutoNum type="arabicParenR"/>
                      </a:pPr>
                      <a:r>
                        <a:rPr lang="en">
                          <a:latin typeface="Lato"/>
                          <a:ea typeface="Lato"/>
                          <a:cs typeface="Lato"/>
                          <a:sym typeface="Lato"/>
                        </a:rPr>
                        <a:t>Height of tree represents the </a:t>
                      </a:r>
                      <a:r>
                        <a:rPr lang="en">
                          <a:latin typeface="Lato"/>
                          <a:ea typeface="Lato"/>
                          <a:cs typeface="Lato"/>
                          <a:sym typeface="Lato"/>
                        </a:rPr>
                        <a:t>Euclidean</a:t>
                      </a:r>
                      <a:r>
                        <a:rPr lang="en">
                          <a:latin typeface="Lato"/>
                          <a:ea typeface="Lato"/>
                          <a:cs typeface="Lato"/>
                          <a:sym typeface="Lato"/>
                        </a:rPr>
                        <a:t> distance</a:t>
                      </a:r>
                      <a:endParaRPr>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Font typeface="Lato"/>
                        <a:buAutoNum type="arabicParenR"/>
                      </a:pPr>
                      <a:r>
                        <a:rPr lang="en">
                          <a:latin typeface="Lato"/>
                          <a:ea typeface="Lato"/>
                          <a:cs typeface="Lato"/>
                          <a:sym typeface="Lato"/>
                        </a:rPr>
                        <a:t>It failed in some known structures</a:t>
                      </a:r>
                      <a:endParaRPr>
                        <a:latin typeface="Lato"/>
                        <a:ea typeface="Lato"/>
                        <a:cs typeface="Lato"/>
                        <a:sym typeface="Lato"/>
                      </a:endParaRPr>
                    </a:p>
                    <a:p>
                      <a:pPr indent="-317500" lvl="0" marL="457200" rtl="0" algn="l">
                        <a:spcBef>
                          <a:spcPts val="0"/>
                        </a:spcBef>
                        <a:spcAft>
                          <a:spcPts val="0"/>
                        </a:spcAft>
                        <a:buSzPts val="1400"/>
                        <a:buFont typeface="Lato"/>
                        <a:buAutoNum type="arabicParenR"/>
                      </a:pPr>
                      <a:r>
                        <a:rPr lang="en">
                          <a:latin typeface="Lato"/>
                          <a:ea typeface="Lato"/>
                          <a:cs typeface="Lato"/>
                          <a:sym typeface="Lato"/>
                        </a:rPr>
                        <a:t>Tendency to leave out Peripherals</a:t>
                      </a:r>
                      <a:endParaRPr>
                        <a:latin typeface="Lato"/>
                        <a:ea typeface="Lato"/>
                        <a:cs typeface="Lato"/>
                        <a:sym typeface="Lato"/>
                      </a:endParaRPr>
                    </a:p>
                    <a:p>
                      <a:pPr indent="-317500" lvl="0" marL="457200" rtl="0" algn="l">
                        <a:spcBef>
                          <a:spcPts val="0"/>
                        </a:spcBef>
                        <a:spcAft>
                          <a:spcPts val="0"/>
                        </a:spcAft>
                        <a:buSzPts val="1400"/>
                        <a:buFont typeface="Lato"/>
                        <a:buAutoNum type="arabicParenR"/>
                      </a:pPr>
                      <a:r>
                        <a:rPr lang="en">
                          <a:latin typeface="Lato"/>
                          <a:ea typeface="Lato"/>
                          <a:cs typeface="Lato"/>
                          <a:sym typeface="Lato"/>
                        </a:rPr>
                        <a:t>Only consider topological distance</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O(n²) for space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O(n³) for time</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
                          <a:latin typeface="Lato"/>
                          <a:ea typeface="Lato"/>
                          <a:cs typeface="Lato"/>
                          <a:sym typeface="Lato"/>
                        </a:rPr>
                        <a:t>Divisive</a:t>
                      </a:r>
                      <a:endParaRPr>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Font typeface="Lato"/>
                        <a:buAutoNum type="arabicParenR"/>
                      </a:pPr>
                      <a:r>
                        <a:rPr lang="en">
                          <a:latin typeface="Lato"/>
                          <a:ea typeface="Lato"/>
                          <a:cs typeface="Lato"/>
                          <a:sym typeface="Lato"/>
                        </a:rPr>
                        <a:t>Recalculate all betweennesses every round</a:t>
                      </a:r>
                      <a:endParaRPr>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Font typeface="Lato"/>
                        <a:buAutoNum type="arabicParenR"/>
                      </a:pPr>
                      <a:r>
                        <a:rPr lang="en">
                          <a:latin typeface="Lato"/>
                          <a:ea typeface="Lato"/>
                          <a:cs typeface="Lato"/>
                          <a:sym typeface="Lato"/>
                        </a:rPr>
                        <a:t>Computationally heavy</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O(mn²) for time</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
                          <a:latin typeface="Lato"/>
                          <a:ea typeface="Lato"/>
                          <a:cs typeface="Lato"/>
                          <a:sym typeface="Lato"/>
                        </a:rPr>
                        <a:t>Greedy Agglomerative</a:t>
                      </a:r>
                      <a:endParaRPr>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AutoNum type="arabicParenR"/>
                      </a:pPr>
                      <a:r>
                        <a:rPr lang="en">
                          <a:latin typeface="Lato"/>
                          <a:ea typeface="Lato"/>
                          <a:cs typeface="Lato"/>
                          <a:sym typeface="Lato"/>
                        </a:rPr>
                        <a:t>Make use of a matrix to store </a:t>
                      </a:r>
                      <a:r>
                        <a:rPr lang="en" sz="1300">
                          <a:highlight>
                            <a:srgbClr val="FFFFFF"/>
                          </a:highlight>
                          <a:latin typeface="Lato"/>
                          <a:ea typeface="Lato"/>
                          <a:cs typeface="Lato"/>
                          <a:sym typeface="Lato"/>
                        </a:rPr>
                        <a:t>ΔQij, a max heap to store the largest  ΔQij</a:t>
                      </a:r>
                      <a:endParaRPr sz="1300">
                        <a:highlight>
                          <a:srgbClr val="FFFFFF"/>
                        </a:highlight>
                        <a:latin typeface="Lato"/>
                        <a:ea typeface="Lato"/>
                        <a:cs typeface="Lato"/>
                        <a:sym typeface="Lato"/>
                      </a:endParaRPr>
                    </a:p>
                    <a:p>
                      <a:pPr indent="-311150" lvl="0" marL="457200" rtl="0" algn="l">
                        <a:spcBef>
                          <a:spcPts val="0"/>
                        </a:spcBef>
                        <a:spcAft>
                          <a:spcPts val="0"/>
                        </a:spcAft>
                        <a:buSzPts val="1300"/>
                        <a:buFont typeface="Lato"/>
                        <a:buAutoNum type="arabicParenR"/>
                      </a:pPr>
                      <a:r>
                        <a:rPr lang="en" sz="1300">
                          <a:highlight>
                            <a:srgbClr val="FFFFFF"/>
                          </a:highlight>
                          <a:latin typeface="Lato"/>
                          <a:ea typeface="Lato"/>
                          <a:cs typeface="Lato"/>
                          <a:sym typeface="Lato"/>
                        </a:rPr>
                        <a:t>Fast</a:t>
                      </a:r>
                      <a:endParaRPr sz="1300">
                        <a:highlight>
                          <a:srgbClr val="FFFFFF"/>
                        </a:highlight>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Font typeface="Lato"/>
                        <a:buAutoNum type="arabicParenR"/>
                      </a:pPr>
                      <a:r>
                        <a:rPr lang="en">
                          <a:latin typeface="Lato"/>
                          <a:ea typeface="Lato"/>
                          <a:cs typeface="Lato"/>
                          <a:sym typeface="Lato"/>
                        </a:rPr>
                        <a:t>Require time to maintain the max heap</a:t>
                      </a:r>
                      <a:endParaRPr>
                        <a:latin typeface="Lato"/>
                        <a:ea typeface="Lato"/>
                        <a:cs typeface="Lato"/>
                        <a:sym typeface="Lato"/>
                      </a:endParaRPr>
                    </a:p>
                    <a:p>
                      <a:pPr indent="-317500" lvl="0" marL="457200" rtl="0" algn="l">
                        <a:spcBef>
                          <a:spcPts val="0"/>
                        </a:spcBef>
                        <a:spcAft>
                          <a:spcPts val="0"/>
                        </a:spcAft>
                        <a:buSzPts val="1400"/>
                        <a:buFont typeface="Lato"/>
                        <a:buAutoNum type="arabicParenR"/>
                      </a:pPr>
                      <a:r>
                        <a:rPr lang="en" sz="1300">
                          <a:highlight>
                            <a:srgbClr val="FFFFFF"/>
                          </a:highlight>
                          <a:latin typeface="Lato"/>
                          <a:ea typeface="Lato"/>
                          <a:cs typeface="Lato"/>
                          <a:sym typeface="Lato"/>
                        </a:rPr>
                        <a:t>ΔQij matrix is sparse, space is not efficiently used</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O(mdlogn) for time</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graphicFrame>
        <p:nvGraphicFramePr>
          <p:cNvPr id="181" name="Google Shape;181;p26"/>
          <p:cNvGraphicFramePr/>
          <p:nvPr/>
        </p:nvGraphicFramePr>
        <p:xfrm>
          <a:off x="151475" y="1415100"/>
          <a:ext cx="3000000" cy="3000000"/>
        </p:xfrm>
        <a:graphic>
          <a:graphicData uri="http://schemas.openxmlformats.org/drawingml/2006/table">
            <a:tbl>
              <a:tblPr>
                <a:noFill/>
                <a:tableStyleId>{A1B1885A-FCF0-4183-81A4-3D78B9E5952F}</a:tableStyleId>
              </a:tblPr>
              <a:tblGrid>
                <a:gridCol w="1395775"/>
                <a:gridCol w="2758550"/>
                <a:gridCol w="3382700"/>
                <a:gridCol w="1393075"/>
              </a:tblGrid>
              <a:tr h="381000">
                <a:tc>
                  <a:txBody>
                    <a:bodyPr>
                      <a:noAutofit/>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Advantage</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Disadvantage</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Complexity</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
                          <a:latin typeface="Lato"/>
                          <a:ea typeface="Lato"/>
                          <a:cs typeface="Lato"/>
                          <a:sym typeface="Lato"/>
                        </a:rPr>
                        <a:t>Louvain</a:t>
                      </a:r>
                      <a:endParaRPr>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Font typeface="Lato"/>
                        <a:buAutoNum type="arabicParenR"/>
                      </a:pPr>
                      <a:r>
                        <a:rPr lang="en">
                          <a:latin typeface="Lato"/>
                          <a:ea typeface="Lato"/>
                          <a:cs typeface="Lato"/>
                          <a:sym typeface="Lato"/>
                        </a:rPr>
                        <a:t>Fast</a:t>
                      </a:r>
                      <a:endParaRPr>
                        <a:latin typeface="Lato"/>
                        <a:ea typeface="Lato"/>
                        <a:cs typeface="Lato"/>
                        <a:sym typeface="Lato"/>
                      </a:endParaRPr>
                    </a:p>
                    <a:p>
                      <a:pPr indent="-317500" lvl="0" marL="457200" rtl="0" algn="l">
                        <a:spcBef>
                          <a:spcPts val="0"/>
                        </a:spcBef>
                        <a:spcAft>
                          <a:spcPts val="0"/>
                        </a:spcAft>
                        <a:buSzPts val="1400"/>
                        <a:buFont typeface="Lato"/>
                        <a:buAutoNum type="arabicParenR"/>
                      </a:pPr>
                      <a:r>
                        <a:rPr lang="en">
                          <a:latin typeface="Lato"/>
                          <a:ea typeface="Lato"/>
                          <a:cs typeface="Lato"/>
                          <a:sym typeface="Lato"/>
                        </a:rPr>
                        <a:t>Relatively accurate to real world cases e.g. citations, sub-network of internet</a:t>
                      </a:r>
                      <a:endParaRPr>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AutoNum type="arabicParenR"/>
                      </a:pPr>
                      <a:r>
                        <a:rPr lang="en"/>
                        <a:t>Requires large amount of memory</a:t>
                      </a:r>
                      <a:endParaRPr/>
                    </a:p>
                  </a:txBody>
                  <a:tcPr marT="91425" marB="91425" marR="91425" marL="91425"/>
                </a:tc>
                <a:tc>
                  <a:txBody>
                    <a:bodyPr>
                      <a:noAutofit/>
                    </a:bodyPr>
                    <a:lstStyle/>
                    <a:p>
                      <a:pPr indent="0" lvl="0" marL="0" rtl="0" algn="l">
                        <a:spcBef>
                          <a:spcPts val="0"/>
                        </a:spcBef>
                        <a:spcAft>
                          <a:spcPts val="0"/>
                        </a:spcAft>
                        <a:buNone/>
                      </a:pPr>
                      <a:r>
                        <a:rPr lang="en"/>
                        <a:t>O(nlogn)</a:t>
                      </a:r>
                      <a:endParaRPr/>
                    </a:p>
                  </a:txBody>
                  <a:tcPr marT="91425" marB="91425" marR="91425" marL="91425"/>
                </a:tc>
              </a:tr>
              <a:tr h="381000">
                <a:tc>
                  <a:txBody>
                    <a:bodyPr>
                      <a:noAutofit/>
                    </a:bodyPr>
                    <a:lstStyle/>
                    <a:p>
                      <a:pPr indent="0" lvl="0" marL="0" rtl="0" algn="l">
                        <a:spcBef>
                          <a:spcPts val="0"/>
                        </a:spcBef>
                        <a:spcAft>
                          <a:spcPts val="0"/>
                        </a:spcAft>
                        <a:buNone/>
                      </a:pPr>
                      <a:r>
                        <a:rPr lang="en">
                          <a:latin typeface="Lato"/>
                          <a:ea typeface="Lato"/>
                          <a:cs typeface="Lato"/>
                          <a:sym typeface="Lato"/>
                        </a:rPr>
                        <a:t>MCL</a:t>
                      </a:r>
                      <a:endParaRPr>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AutoNum type="arabicParenR"/>
                      </a:pPr>
                      <a:r>
                        <a:rPr lang="en"/>
                        <a:t>Robust against noise</a:t>
                      </a:r>
                      <a:endParaRPr/>
                    </a:p>
                    <a:p>
                      <a:pPr indent="-317500" lvl="0" marL="457200" rtl="0" algn="l">
                        <a:spcBef>
                          <a:spcPts val="0"/>
                        </a:spcBef>
                        <a:spcAft>
                          <a:spcPts val="0"/>
                        </a:spcAft>
                        <a:buSzPts val="1400"/>
                        <a:buAutoNum type="arabicParenR"/>
                      </a:pPr>
                      <a:r>
                        <a:rPr lang="en"/>
                        <a:t>Scalable</a:t>
                      </a:r>
                      <a:endParaRPr/>
                    </a:p>
                  </a:txBody>
                  <a:tcPr marT="91425" marB="91425" marR="91425" marL="91425"/>
                </a:tc>
                <a:tc>
                  <a:txBody>
                    <a:bodyPr>
                      <a:noAutofit/>
                    </a:bodyPr>
                    <a:lstStyle/>
                    <a:p>
                      <a:pPr indent="-317500" lvl="0" marL="457200" rtl="0" algn="l">
                        <a:spcBef>
                          <a:spcPts val="0"/>
                        </a:spcBef>
                        <a:spcAft>
                          <a:spcPts val="0"/>
                        </a:spcAft>
                        <a:buSzPts val="1400"/>
                        <a:buAutoNum type="arabicParenR"/>
                      </a:pPr>
                      <a:r>
                        <a:t/>
                      </a:r>
                      <a:endParaRPr/>
                    </a:p>
                  </a:txBody>
                  <a:tcPr marT="91425" marB="91425" marR="91425" marL="91425"/>
                </a:tc>
                <a:tc>
                  <a:txBody>
                    <a:bodyPr>
                      <a:noAutofit/>
                    </a:bodyPr>
                    <a:lstStyle/>
                    <a:p>
                      <a:pPr indent="0" lvl="0" marL="0" rtl="0" algn="l">
                        <a:spcBef>
                          <a:spcPts val="0"/>
                        </a:spcBef>
                        <a:spcAft>
                          <a:spcPts val="0"/>
                        </a:spcAft>
                        <a:buNone/>
                      </a:pPr>
                      <a:r>
                        <a:rPr lang="en"/>
                        <a:t>O(n</a:t>
                      </a:r>
                      <a:r>
                        <a:rPr lang="en">
                          <a:latin typeface="Lato"/>
                          <a:ea typeface="Lato"/>
                          <a:cs typeface="Lato"/>
                          <a:sym typeface="Lato"/>
                        </a:rPr>
                        <a:t>³</a:t>
                      </a:r>
                      <a:r>
                        <a:rPr lang="en"/>
                        <a:t>)</a:t>
                      </a:r>
                      <a:endParaRPr/>
                    </a:p>
                  </a:txBody>
                  <a:tcPr marT="91425" marB="91425" marR="91425" marL="91425"/>
                </a:tc>
              </a:tr>
              <a:tr h="381000">
                <a:tc>
                  <a:txBody>
                    <a:bodyPr>
                      <a:noAutofit/>
                    </a:bodyPr>
                    <a:lstStyle/>
                    <a:p>
                      <a:pPr indent="0" lvl="0" marL="0" rtl="0" algn="l">
                        <a:spcBef>
                          <a:spcPts val="0"/>
                        </a:spcBef>
                        <a:spcAft>
                          <a:spcPts val="0"/>
                        </a:spcAft>
                        <a:buNone/>
                      </a:pPr>
                      <a:r>
                        <a:rPr lang="en">
                          <a:latin typeface="Lato"/>
                          <a:ea typeface="Lato"/>
                          <a:cs typeface="Lato"/>
                          <a:sym typeface="Lato"/>
                        </a:rPr>
                        <a:t>Diamond</a:t>
                      </a:r>
                      <a:endParaRPr>
                        <a:latin typeface="Lato"/>
                        <a:ea typeface="Lato"/>
                        <a:cs typeface="Lato"/>
                        <a:sym typeface="Lato"/>
                      </a:endParaRPr>
                    </a:p>
                  </a:txBody>
                  <a:tcPr marT="91425" marB="91425" marR="91425" marL="91425"/>
                </a:tc>
                <a:tc>
                  <a:txBody>
                    <a:bodyPr>
                      <a:noAutofit/>
                    </a:bodyPr>
                    <a:lstStyle/>
                    <a:p>
                      <a:pPr indent="-317500" lvl="0" marL="457200" rtl="0" algn="l">
                        <a:spcBef>
                          <a:spcPts val="0"/>
                        </a:spcBef>
                        <a:spcAft>
                          <a:spcPts val="0"/>
                        </a:spcAft>
                        <a:buSzPts val="1400"/>
                        <a:buAutoNum type="arabicParenR"/>
                      </a:pPr>
                      <a:r>
                        <a:rPr lang="en"/>
                        <a:t>Use the concept of connectivity significance</a:t>
                      </a:r>
                      <a:endParaRPr/>
                    </a:p>
                    <a:p>
                      <a:pPr indent="-317500" lvl="0" marL="457200" rtl="0" algn="l">
                        <a:spcBef>
                          <a:spcPts val="0"/>
                        </a:spcBef>
                        <a:spcAft>
                          <a:spcPts val="0"/>
                        </a:spcAft>
                        <a:buSzPts val="1400"/>
                        <a:buAutoNum type="arabicParenR"/>
                      </a:pPr>
                      <a:r>
                        <a:rPr lang="en"/>
                        <a:t>Higher precision and recall than Random Walk based</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O(n</a:t>
                      </a:r>
                      <a:r>
                        <a:rPr lang="en">
                          <a:latin typeface="Lato"/>
                          <a:ea typeface="Lato"/>
                          <a:cs typeface="Lato"/>
                          <a:sym typeface="Lato"/>
                        </a:rPr>
                        <a:t>²</a:t>
                      </a:r>
                      <a:r>
                        <a:rPr lang="en"/>
                        <a:t>) worst case</a:t>
                      </a:r>
                      <a:endParaRPr/>
                    </a:p>
                  </a:txBody>
                  <a:tcPr marT="91425" marB="91425" marR="91425" marL="91425"/>
                </a:tc>
              </a:tr>
            </a:tbl>
          </a:graphicData>
        </a:graphic>
      </p:graphicFrame>
      <p:sp>
        <p:nvSpPr>
          <p:cNvPr id="182" name="Google Shape;182;p26"/>
          <p:cNvSpPr txBox="1"/>
          <p:nvPr>
            <p:ph type="title"/>
          </p:nvPr>
        </p:nvSpPr>
        <p:spPr>
          <a:xfrm>
            <a:off x="727650" y="704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Comparison between several algorithms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 </a:t>
            </a:r>
            <a:r>
              <a:rPr lang="en" sz="1800">
                <a:solidFill>
                  <a:srgbClr val="000000"/>
                </a:solidFill>
              </a:rPr>
              <a:t>Basic Hands-On Practice on Networkx</a:t>
            </a:r>
            <a:endParaRPr/>
          </a:p>
        </p:txBody>
      </p:sp>
      <p:sp>
        <p:nvSpPr>
          <p:cNvPr id="188" name="Google Shape;188;p27"/>
          <p:cNvSpPr txBox="1"/>
          <p:nvPr>
            <p:ph idx="1" type="body"/>
          </p:nvPr>
        </p:nvSpPr>
        <p:spPr>
          <a:xfrm>
            <a:off x="729450" y="201645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800">
                <a:solidFill>
                  <a:srgbClr val="000000"/>
                </a:solidFill>
              </a:rPr>
              <a:t>Visualization of 70 diseases [source code: </a:t>
            </a:r>
            <a:r>
              <a:rPr lang="en" sz="1800">
                <a:solidFill>
                  <a:srgbClr val="000000"/>
                </a:solidFill>
              </a:rPr>
              <a:t>https://github.com/LiMengyang990726/Module-Detection/blob/master/gene-gene-visualization.py</a:t>
            </a:r>
            <a:r>
              <a:rPr lang="en" sz="1800">
                <a:solidFill>
                  <a:srgbClr val="000000"/>
                </a:solidFill>
              </a:rPr>
              <a:t>]</a:t>
            </a:r>
            <a:endParaRPr sz="1800">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p>
        </p:txBody>
      </p:sp>
      <p:pic>
        <p:nvPicPr>
          <p:cNvPr id="189" name="Google Shape;189;p27"/>
          <p:cNvPicPr preferRelativeResize="0"/>
          <p:nvPr/>
        </p:nvPicPr>
        <p:blipFill>
          <a:blip r:embed="rId3">
            <a:alphaModFix/>
          </a:blip>
          <a:stretch>
            <a:fillRect/>
          </a:stretch>
        </p:blipFill>
        <p:spPr>
          <a:xfrm>
            <a:off x="877225" y="3016812"/>
            <a:ext cx="1922675" cy="1442000"/>
          </a:xfrm>
          <a:prstGeom prst="rect">
            <a:avLst/>
          </a:prstGeom>
          <a:noFill/>
          <a:ln>
            <a:noFill/>
          </a:ln>
        </p:spPr>
      </p:pic>
      <p:sp>
        <p:nvSpPr>
          <p:cNvPr id="190" name="Google Shape;190;p27"/>
          <p:cNvSpPr txBox="1"/>
          <p:nvPr/>
        </p:nvSpPr>
        <p:spPr>
          <a:xfrm>
            <a:off x="1321225" y="4440150"/>
            <a:ext cx="13626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pic>
        <p:nvPicPr>
          <p:cNvPr id="191" name="Google Shape;191;p27"/>
          <p:cNvPicPr preferRelativeResize="0"/>
          <p:nvPr/>
        </p:nvPicPr>
        <p:blipFill>
          <a:blip r:embed="rId4">
            <a:alphaModFix/>
          </a:blip>
          <a:stretch>
            <a:fillRect/>
          </a:stretch>
        </p:blipFill>
        <p:spPr>
          <a:xfrm>
            <a:off x="3356125" y="2793163"/>
            <a:ext cx="2519026" cy="1889275"/>
          </a:xfrm>
          <a:prstGeom prst="rect">
            <a:avLst/>
          </a:prstGeom>
          <a:noFill/>
          <a:ln>
            <a:noFill/>
          </a:ln>
        </p:spPr>
      </p:pic>
      <p:sp>
        <p:nvSpPr>
          <p:cNvPr id="192" name="Google Shape;192;p27"/>
          <p:cNvSpPr txBox="1"/>
          <p:nvPr/>
        </p:nvSpPr>
        <p:spPr>
          <a:xfrm>
            <a:off x="4236400" y="4481450"/>
            <a:ext cx="1362600" cy="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Disease 1</a:t>
            </a:r>
            <a:endParaRPr/>
          </a:p>
        </p:txBody>
      </p:sp>
      <p:pic>
        <p:nvPicPr>
          <p:cNvPr id="193" name="Google Shape;193;p27"/>
          <p:cNvPicPr preferRelativeResize="0"/>
          <p:nvPr/>
        </p:nvPicPr>
        <p:blipFill>
          <a:blip r:embed="rId5">
            <a:alphaModFix/>
          </a:blip>
          <a:stretch>
            <a:fillRect/>
          </a:stretch>
        </p:blipFill>
        <p:spPr>
          <a:xfrm>
            <a:off x="6255425" y="2959575"/>
            <a:ext cx="2297174" cy="1722875"/>
          </a:xfrm>
          <a:prstGeom prst="rect">
            <a:avLst/>
          </a:prstGeom>
          <a:noFill/>
          <a:ln>
            <a:noFill/>
          </a:ln>
        </p:spPr>
      </p:pic>
      <p:pic>
        <p:nvPicPr>
          <p:cNvPr id="194" name="Google Shape;194;p27"/>
          <p:cNvPicPr preferRelativeResize="0"/>
          <p:nvPr/>
        </p:nvPicPr>
        <p:blipFill>
          <a:blip r:embed="rId3">
            <a:alphaModFix/>
          </a:blip>
          <a:stretch>
            <a:fillRect/>
          </a:stretch>
        </p:blipFill>
        <p:spPr>
          <a:xfrm>
            <a:off x="1820500" y="283800"/>
            <a:ext cx="6101200" cy="4575900"/>
          </a:xfrm>
          <a:prstGeom prst="rect">
            <a:avLst/>
          </a:prstGeom>
          <a:noFill/>
          <a:ln>
            <a:noFill/>
          </a:ln>
        </p:spPr>
      </p:pic>
      <p:pic>
        <p:nvPicPr>
          <p:cNvPr id="195" name="Google Shape;195;p27"/>
          <p:cNvPicPr preferRelativeResize="0"/>
          <p:nvPr/>
        </p:nvPicPr>
        <p:blipFill>
          <a:blip r:embed="rId4">
            <a:alphaModFix/>
          </a:blip>
          <a:stretch>
            <a:fillRect/>
          </a:stretch>
        </p:blipFill>
        <p:spPr>
          <a:xfrm>
            <a:off x="1825700" y="285738"/>
            <a:ext cx="6096000" cy="4572000"/>
          </a:xfrm>
          <a:prstGeom prst="rect">
            <a:avLst/>
          </a:prstGeom>
          <a:noFill/>
          <a:ln>
            <a:noFill/>
          </a:ln>
        </p:spPr>
      </p:pic>
      <p:sp>
        <p:nvSpPr>
          <p:cNvPr id="196" name="Google Shape;196;p27"/>
          <p:cNvSpPr txBox="1"/>
          <p:nvPr/>
        </p:nvSpPr>
        <p:spPr>
          <a:xfrm>
            <a:off x="6999900" y="4481450"/>
            <a:ext cx="1362600" cy="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Disease 2</a:t>
            </a:r>
            <a:endParaRPr/>
          </a:p>
        </p:txBody>
      </p:sp>
      <p:pic>
        <p:nvPicPr>
          <p:cNvPr id="197" name="Google Shape;197;p27"/>
          <p:cNvPicPr preferRelativeResize="0"/>
          <p:nvPr/>
        </p:nvPicPr>
        <p:blipFill>
          <a:blip r:embed="rId5">
            <a:alphaModFix/>
          </a:blip>
          <a:stretch>
            <a:fillRect/>
          </a:stretch>
        </p:blipFill>
        <p:spPr>
          <a:xfrm>
            <a:off x="1825700" y="285750"/>
            <a:ext cx="6096000" cy="457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200"/>
                                          </p:stCondLst>
                                        </p:cTn>
                                        <p:tgtEl>
                                          <p:spTgt spid="19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200"/>
                                          </p:stCondLst>
                                        </p:cTn>
                                        <p:tgtEl>
                                          <p:spTgt spid="19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200"/>
                                          </p:stCondLst>
                                        </p:cTn>
                                        <p:tgtEl>
                                          <p:spTgt spid="19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8"/>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2. Replication of the Experiment Result[</a:t>
            </a:r>
            <a:r>
              <a:rPr lang="en" sz="1400" u="sng">
                <a:solidFill>
                  <a:schemeClr val="hlink"/>
                </a:solidFill>
                <a:latin typeface="Arial"/>
                <a:ea typeface="Arial"/>
                <a:cs typeface="Arial"/>
                <a:sym typeface="Arial"/>
                <a:hlinkClick r:id="rId3"/>
              </a:rPr>
              <a:t>https://github.com/LiMengyang990726/Module-Detection/blob/master/duplicateExperiment</a:t>
            </a:r>
            <a:r>
              <a:rPr lang="en" sz="1800">
                <a:solidFill>
                  <a:srgbClr val="000000"/>
                </a:solidFill>
              </a:rPr>
              <a:t>] </a:t>
            </a:r>
            <a:endParaRPr sz="1800">
              <a:solidFill>
                <a:srgbClr val="000000"/>
              </a:solidFill>
            </a:endParaRPr>
          </a:p>
          <a:p>
            <a:pPr indent="0" lvl="0" marL="0" rtl="0" algn="l">
              <a:lnSpc>
                <a:spcPct val="142857"/>
              </a:lnSpc>
              <a:spcBef>
                <a:spcPts val="1600"/>
              </a:spcBef>
              <a:spcAft>
                <a:spcPts val="0"/>
              </a:spcAft>
              <a:buNone/>
            </a:pPr>
            <a:r>
              <a:rPr lang="en">
                <a:solidFill>
                  <a:srgbClr val="24292E"/>
                </a:solidFill>
                <a:highlight>
                  <a:srgbClr val="FFFFFF"/>
                </a:highlight>
              </a:rPr>
              <a:t>	First 200 DIAMOnD genes are found with filling in the following parameters:</a:t>
            </a:r>
            <a:endParaRPr>
              <a:solidFill>
                <a:srgbClr val="24292E"/>
              </a:solidFill>
              <a:highlight>
                <a:srgbClr val="FFFFFF"/>
              </a:highlight>
            </a:endParaRPr>
          </a:p>
          <a:p>
            <a:pPr indent="0" lvl="0" marL="0" rtl="0" algn="l">
              <a:lnSpc>
                <a:spcPct val="142857"/>
              </a:lnSpc>
              <a:spcBef>
                <a:spcPts val="0"/>
              </a:spcBef>
              <a:spcAft>
                <a:spcPts val="0"/>
              </a:spcAft>
              <a:buNone/>
            </a:pPr>
            <a:r>
              <a:rPr lang="en">
                <a:solidFill>
                  <a:srgbClr val="24292E"/>
                </a:solidFill>
                <a:highlight>
                  <a:srgbClr val="FFFFFF"/>
                </a:highlight>
              </a:rPr>
              <a:t>	</a:t>
            </a:r>
            <a:endParaRPr>
              <a:solidFill>
                <a:srgbClr val="24292E"/>
              </a:solidFill>
              <a:highlight>
                <a:srgbClr val="FFFFFF"/>
              </a:highlight>
            </a:endParaRPr>
          </a:p>
          <a:p>
            <a:pPr indent="0" lvl="0" marL="0" rtl="0" algn="l">
              <a:lnSpc>
                <a:spcPct val="142857"/>
              </a:lnSpc>
              <a:spcBef>
                <a:spcPts val="0"/>
              </a:spcBef>
              <a:spcAft>
                <a:spcPts val="0"/>
              </a:spcAft>
              <a:buNone/>
            </a:pPr>
            <a:r>
              <a:rPr lang="en">
                <a:solidFill>
                  <a:srgbClr val="24292E"/>
                </a:solidFill>
                <a:highlight>
                  <a:srgbClr val="FFFFFF"/>
                </a:highlight>
              </a:rPr>
              <a:t>	G_original </a:t>
            </a:r>
            <a:r>
              <a:rPr lang="en">
                <a:solidFill>
                  <a:srgbClr val="D73A49"/>
                </a:solidFill>
                <a:highlight>
                  <a:srgbClr val="FFFFFF"/>
                </a:highlight>
              </a:rPr>
              <a:t>=</a:t>
            </a:r>
            <a:r>
              <a:rPr lang="en">
                <a:solidFill>
                  <a:srgbClr val="24292E"/>
                </a:solidFill>
                <a:highlight>
                  <a:srgbClr val="FFFFFF"/>
                </a:highlight>
              </a:rPr>
              <a:t> nx.read_edgelist(</a:t>
            </a:r>
            <a:r>
              <a:rPr lang="en">
                <a:solidFill>
                  <a:srgbClr val="032F62"/>
                </a:solidFill>
                <a:highlight>
                  <a:srgbClr val="FFFFFF"/>
                </a:highlight>
              </a:rPr>
              <a:t>"./gene-network.tsv"</a:t>
            </a:r>
            <a:r>
              <a:rPr lang="en">
                <a:solidFill>
                  <a:srgbClr val="24292E"/>
                </a:solidFill>
                <a:highlight>
                  <a:srgbClr val="FFFFFF"/>
                </a:highlight>
              </a:rPr>
              <a:t>)</a:t>
            </a:r>
            <a:endParaRPr>
              <a:solidFill>
                <a:srgbClr val="24292E"/>
              </a:solidFill>
              <a:highlight>
                <a:srgbClr val="FFFFFF"/>
              </a:highlight>
            </a:endParaRPr>
          </a:p>
          <a:p>
            <a:pPr indent="0" lvl="0" marL="0" rtl="0" algn="l">
              <a:lnSpc>
                <a:spcPct val="142857"/>
              </a:lnSpc>
              <a:spcBef>
                <a:spcPts val="0"/>
              </a:spcBef>
              <a:spcAft>
                <a:spcPts val="0"/>
              </a:spcAft>
              <a:buNone/>
            </a:pPr>
            <a:r>
              <a:rPr lang="en">
                <a:solidFill>
                  <a:srgbClr val="24292E"/>
                </a:solidFill>
                <a:highlight>
                  <a:srgbClr val="FFFFFF"/>
                </a:highlight>
              </a:rPr>
              <a:t>	max_number_of_added_nodes </a:t>
            </a:r>
            <a:r>
              <a:rPr lang="en">
                <a:solidFill>
                  <a:srgbClr val="D73A49"/>
                </a:solidFill>
                <a:highlight>
                  <a:srgbClr val="FFFFFF"/>
                </a:highlight>
              </a:rPr>
              <a:t>=</a:t>
            </a:r>
            <a:r>
              <a:rPr lang="en">
                <a:solidFill>
                  <a:srgbClr val="24292E"/>
                </a:solidFill>
                <a:highlight>
                  <a:srgbClr val="FFFFFF"/>
                </a:highlight>
              </a:rPr>
              <a:t> </a:t>
            </a:r>
            <a:r>
              <a:rPr lang="en">
                <a:solidFill>
                  <a:srgbClr val="005CC5"/>
                </a:solidFill>
                <a:highlight>
                  <a:srgbClr val="FFFFFF"/>
                </a:highlight>
              </a:rPr>
              <a:t>200</a:t>
            </a:r>
            <a:endParaRPr>
              <a:solidFill>
                <a:srgbClr val="005CC5"/>
              </a:solidFill>
              <a:highlight>
                <a:srgbClr val="FFFFFF"/>
              </a:highlight>
            </a:endParaRPr>
          </a:p>
          <a:p>
            <a:pPr indent="0" lvl="0" marL="0" rtl="0" algn="l">
              <a:lnSpc>
                <a:spcPct val="142857"/>
              </a:lnSpc>
              <a:spcBef>
                <a:spcPts val="0"/>
              </a:spcBef>
              <a:spcAft>
                <a:spcPts val="0"/>
              </a:spcAft>
              <a:buNone/>
            </a:pPr>
            <a:r>
              <a:rPr lang="en">
                <a:solidFill>
                  <a:srgbClr val="24292E"/>
                </a:solidFill>
                <a:highlight>
                  <a:srgbClr val="FFFFFF"/>
                </a:highlight>
              </a:rPr>
              <a:t>  	alpha </a:t>
            </a:r>
            <a:r>
              <a:rPr lang="en">
                <a:solidFill>
                  <a:srgbClr val="D73A49"/>
                </a:solidFill>
                <a:highlight>
                  <a:srgbClr val="FFFFFF"/>
                </a:highlight>
              </a:rPr>
              <a:t>=</a:t>
            </a:r>
            <a:r>
              <a:rPr lang="en">
                <a:solidFill>
                  <a:srgbClr val="24292E"/>
                </a:solidFill>
                <a:highlight>
                  <a:srgbClr val="FFFFFF"/>
                </a:highlight>
              </a:rPr>
              <a:t> </a:t>
            </a:r>
            <a:r>
              <a:rPr lang="en">
                <a:solidFill>
                  <a:srgbClr val="005CC5"/>
                </a:solidFill>
                <a:highlight>
                  <a:srgbClr val="FFFFFF"/>
                </a:highlight>
              </a:rPr>
              <a:t>2</a:t>
            </a:r>
            <a:endParaRPr>
              <a:solidFill>
                <a:srgbClr val="005CC5"/>
              </a:solidFill>
              <a:highlight>
                <a:srgbClr val="FFFFFF"/>
              </a:highlight>
            </a:endParaRPr>
          </a:p>
          <a:p>
            <a:pPr indent="0" lvl="0" marL="0" rtl="0" algn="l">
              <a:lnSpc>
                <a:spcPct val="142857"/>
              </a:lnSpc>
              <a:spcBef>
                <a:spcPts val="0"/>
              </a:spcBef>
              <a:spcAft>
                <a:spcPts val="0"/>
              </a:spcAft>
              <a:buNone/>
            </a:pPr>
            <a:r>
              <a:t/>
            </a:r>
            <a:endParaRPr sz="900">
              <a:solidFill>
                <a:srgbClr val="005CC5"/>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t/>
            </a:r>
            <a:endParaRPr sz="900">
              <a:solidFill>
                <a:srgbClr val="24292E"/>
              </a:solidFill>
              <a:highlight>
                <a:srgbClr val="FFFFFF"/>
              </a:highlight>
              <a:latin typeface="Verdana"/>
              <a:ea typeface="Verdana"/>
              <a:cs typeface="Verdana"/>
              <a:sym typeface="Verdana"/>
            </a:endParaRPr>
          </a:p>
          <a:p>
            <a:pPr indent="0" lvl="0" marL="0" rtl="0" algn="l">
              <a:spcBef>
                <a:spcPts val="0"/>
              </a:spcBef>
              <a:spcAft>
                <a:spcPts val="1600"/>
              </a:spcAft>
              <a:buNone/>
            </a:pPr>
            <a:r>
              <a:t/>
            </a:r>
            <a:endParaRPr sz="1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3</a:t>
            </a:r>
            <a:r>
              <a:rPr lang="en" sz="1800">
                <a:solidFill>
                  <a:srgbClr val="000000"/>
                </a:solidFill>
              </a:rPr>
              <a:t>. Network Analysis [source code: </a:t>
            </a:r>
            <a:r>
              <a:rPr lang="en" sz="1400" u="sng">
                <a:solidFill>
                  <a:schemeClr val="hlink"/>
                </a:solidFill>
                <a:latin typeface="Arial"/>
                <a:ea typeface="Arial"/>
                <a:cs typeface="Arial"/>
                <a:sym typeface="Arial"/>
                <a:hlinkClick r:id="rId3"/>
              </a:rPr>
              <a:t>https://github.com/LiMengyang990726/Module-Detection/blob/master/PPIData.py</a:t>
            </a:r>
            <a:r>
              <a:rPr lang="en" sz="1800">
                <a:solidFill>
                  <a:srgbClr val="000000"/>
                </a:solidFill>
              </a:rPr>
              <a:t>]</a:t>
            </a:r>
            <a:endParaRPr sz="1800">
              <a:solidFill>
                <a:srgbClr val="000000"/>
              </a:solidFill>
            </a:endParaRPr>
          </a:p>
          <a:p>
            <a:pPr indent="457200" lvl="0" marL="0" rtl="0" algn="l">
              <a:lnSpc>
                <a:spcPct val="142857"/>
              </a:lnSpc>
              <a:spcBef>
                <a:spcPts val="1600"/>
              </a:spcBef>
              <a:spcAft>
                <a:spcPts val="0"/>
              </a:spcAft>
              <a:buNone/>
            </a:pPr>
            <a:r>
              <a:rPr lang="en">
                <a:solidFill>
                  <a:srgbClr val="24292E"/>
                </a:solidFill>
                <a:highlight>
                  <a:srgbClr val="FFFFFF"/>
                </a:highlight>
              </a:rPr>
              <a:t>Number of nodes: 13460</a:t>
            </a:r>
            <a:endParaRPr>
              <a:solidFill>
                <a:srgbClr val="24292E"/>
              </a:solidFill>
              <a:highlight>
                <a:srgbClr val="FFFFFF"/>
              </a:highlight>
            </a:endParaRPr>
          </a:p>
          <a:p>
            <a:pPr indent="457200" lvl="0" marL="0" rtl="0" algn="l">
              <a:lnSpc>
                <a:spcPct val="142857"/>
              </a:lnSpc>
              <a:spcBef>
                <a:spcPts val="0"/>
              </a:spcBef>
              <a:spcAft>
                <a:spcPts val="0"/>
              </a:spcAft>
              <a:buNone/>
            </a:pPr>
            <a:r>
              <a:rPr lang="en">
                <a:solidFill>
                  <a:srgbClr val="24292E"/>
                </a:solidFill>
                <a:highlight>
                  <a:srgbClr val="FFFFFF"/>
                </a:highlight>
              </a:rPr>
              <a:t>Number of edges: 141296</a:t>
            </a:r>
            <a:endParaRPr>
              <a:solidFill>
                <a:srgbClr val="24292E"/>
              </a:solidFill>
              <a:highlight>
                <a:srgbClr val="FFFFFF"/>
              </a:highlight>
            </a:endParaRPr>
          </a:p>
          <a:p>
            <a:pPr indent="457200" lvl="0" marL="0" rtl="0" algn="l">
              <a:lnSpc>
                <a:spcPct val="142857"/>
              </a:lnSpc>
              <a:spcBef>
                <a:spcPts val="0"/>
              </a:spcBef>
              <a:spcAft>
                <a:spcPts val="0"/>
              </a:spcAft>
              <a:buNone/>
            </a:pPr>
            <a:r>
              <a:rPr lang="en">
                <a:solidFill>
                  <a:srgbClr val="24292E"/>
                </a:solidFill>
                <a:highlight>
                  <a:srgbClr val="FFFFFF"/>
                </a:highlight>
              </a:rPr>
              <a:t>Average degree:  20.9949</a:t>
            </a:r>
            <a:endParaRPr>
              <a:solidFill>
                <a:srgbClr val="24292E"/>
              </a:solidFill>
              <a:highlight>
                <a:srgbClr val="FFFFFF"/>
              </a:highlight>
            </a:endParaRPr>
          </a:p>
          <a:p>
            <a:pPr indent="457200" lvl="0" marL="0" rtl="0" algn="l">
              <a:lnSpc>
                <a:spcPct val="142857"/>
              </a:lnSpc>
              <a:spcBef>
                <a:spcPts val="0"/>
              </a:spcBef>
              <a:spcAft>
                <a:spcPts val="0"/>
              </a:spcAft>
              <a:buNone/>
            </a:pPr>
            <a:r>
              <a:rPr lang="en">
                <a:solidFill>
                  <a:srgbClr val="24292E"/>
                </a:solidFill>
                <a:highlight>
                  <a:srgbClr val="FFFFFF"/>
                </a:highlight>
              </a:rPr>
              <a:t>Average clustering coefficient 0.173149862608986</a:t>
            </a:r>
            <a:endParaRPr>
              <a:solidFill>
                <a:srgbClr val="24292E"/>
              </a:solidFill>
              <a:highlight>
                <a:srgbClr val="FFFFFF"/>
              </a:highlight>
            </a:endParaRPr>
          </a:p>
          <a:p>
            <a:pPr indent="457200" lvl="0" marL="0" rtl="0" algn="l">
              <a:lnSpc>
                <a:spcPct val="142857"/>
              </a:lnSpc>
              <a:spcBef>
                <a:spcPts val="0"/>
              </a:spcBef>
              <a:spcAft>
                <a:spcPts val="0"/>
              </a:spcAft>
              <a:buNone/>
            </a:pPr>
            <a:r>
              <a:rPr lang="en">
                <a:solidFill>
                  <a:srgbClr val="24292E"/>
                </a:solidFill>
                <a:highlight>
                  <a:srgbClr val="FFFFFF"/>
                </a:highlight>
              </a:rPr>
              <a:t>Largest degree 872</a:t>
            </a:r>
            <a:endParaRPr>
              <a:solidFill>
                <a:srgbClr val="24292E"/>
              </a:solidFill>
              <a:highlight>
                <a:srgbClr val="FFFFFF"/>
              </a:highlight>
            </a:endParaRPr>
          </a:p>
          <a:p>
            <a:pPr indent="457200" lvl="0" marL="0" rtl="0" algn="l">
              <a:lnSpc>
                <a:spcPct val="142857"/>
              </a:lnSpc>
              <a:spcBef>
                <a:spcPts val="0"/>
              </a:spcBef>
              <a:spcAft>
                <a:spcPts val="0"/>
              </a:spcAft>
              <a:buNone/>
            </a:pPr>
            <a:r>
              <a:rPr lang="en">
                <a:solidFill>
                  <a:srgbClr val="24292E"/>
                </a:solidFill>
                <a:highlight>
                  <a:srgbClr val="FFFFFF"/>
                </a:highlight>
              </a:rPr>
              <a:t>The largest connected component</a:t>
            </a:r>
            <a:endParaRPr>
              <a:solidFill>
                <a:srgbClr val="24292E"/>
              </a:solidFill>
              <a:highlight>
                <a:srgbClr val="FFFFFF"/>
              </a:highlight>
            </a:endParaRPr>
          </a:p>
          <a:p>
            <a:pPr indent="0" lvl="0" marL="0" rtl="0" algn="l">
              <a:lnSpc>
                <a:spcPct val="142857"/>
              </a:lnSpc>
              <a:spcBef>
                <a:spcPts val="0"/>
              </a:spcBef>
              <a:spcAft>
                <a:spcPts val="0"/>
              </a:spcAft>
              <a:buNone/>
            </a:pPr>
            <a:r>
              <a:rPr lang="en">
                <a:solidFill>
                  <a:srgbClr val="24292E"/>
                </a:solidFill>
                <a:highlight>
                  <a:srgbClr val="FFFFFF"/>
                </a:highlight>
              </a:rPr>
              <a:t>		Number of nodes 13329</a:t>
            </a:r>
            <a:endParaRPr>
              <a:solidFill>
                <a:srgbClr val="24292E"/>
              </a:solidFill>
              <a:highlight>
                <a:srgbClr val="FFFFFF"/>
              </a:highlight>
            </a:endParaRPr>
          </a:p>
          <a:p>
            <a:pPr indent="0" lvl="0" marL="0" rtl="0" algn="l">
              <a:lnSpc>
                <a:spcPct val="142857"/>
              </a:lnSpc>
              <a:spcBef>
                <a:spcPts val="0"/>
              </a:spcBef>
              <a:spcAft>
                <a:spcPts val="0"/>
              </a:spcAft>
              <a:buNone/>
            </a:pPr>
            <a:r>
              <a:rPr lang="en">
                <a:solidFill>
                  <a:srgbClr val="24292E"/>
                </a:solidFill>
                <a:highlight>
                  <a:srgbClr val="FFFFFF"/>
                </a:highlight>
              </a:rPr>
              <a:t>		Number of edges 141150</a:t>
            </a:r>
            <a:endParaRPr>
              <a:solidFill>
                <a:srgbClr val="24292E"/>
              </a:solidFill>
              <a:highlight>
                <a:srgbClr val="FFFFFF"/>
              </a:highlight>
            </a:endParaRPr>
          </a:p>
          <a:p>
            <a:pPr indent="0" lvl="0" marL="0" rtl="0" algn="l">
              <a:lnSpc>
                <a:spcPct val="142857"/>
              </a:lnSpc>
              <a:spcBef>
                <a:spcPts val="0"/>
              </a:spcBef>
              <a:spcAft>
                <a:spcPts val="0"/>
              </a:spcAft>
              <a:buNone/>
            </a:pPr>
            <a:r>
              <a:rPr lang="en">
                <a:solidFill>
                  <a:srgbClr val="24292E"/>
                </a:solidFill>
                <a:highlight>
                  <a:srgbClr val="FFFFFF"/>
                </a:highlight>
              </a:rPr>
              <a:t>		Average shortest path length 3.5823263809237402</a:t>
            </a:r>
            <a:endParaRPr>
              <a:solidFill>
                <a:srgbClr val="24292E"/>
              </a:solidFill>
              <a:highlight>
                <a:srgbClr val="FFFFFF"/>
              </a:highlight>
            </a:endParaRPr>
          </a:p>
          <a:p>
            <a:pPr indent="0" lvl="0" marL="0" rtl="0" algn="l">
              <a:spcBef>
                <a:spcPts val="0"/>
              </a:spcBef>
              <a:spcAft>
                <a:spcPts val="1600"/>
              </a:spcAft>
              <a:buNone/>
            </a:pPr>
            <a:r>
              <a:t/>
            </a:r>
            <a:endParaRPr sz="1800">
              <a:solidFill>
                <a:srgbClr val="000000"/>
              </a:solidFill>
            </a:endParaRPr>
          </a:p>
        </p:txBody>
      </p:sp>
      <p:pic>
        <p:nvPicPr>
          <p:cNvPr id="208" name="Google Shape;208;p29"/>
          <p:cNvPicPr preferRelativeResize="0"/>
          <p:nvPr/>
        </p:nvPicPr>
        <p:blipFill>
          <a:blip r:embed="rId4">
            <a:alphaModFix/>
          </a:blip>
          <a:stretch>
            <a:fillRect/>
          </a:stretch>
        </p:blipFill>
        <p:spPr>
          <a:xfrm>
            <a:off x="0" y="922775"/>
            <a:ext cx="9144000" cy="3818150"/>
          </a:xfrm>
          <a:prstGeom prst="rect">
            <a:avLst/>
          </a:prstGeom>
          <a:noFill/>
          <a:ln>
            <a:noFill/>
          </a:ln>
        </p:spPr>
      </p:pic>
      <p:pic>
        <p:nvPicPr>
          <p:cNvPr id="209" name="Google Shape;209;p29"/>
          <p:cNvPicPr preferRelativeResize="0"/>
          <p:nvPr/>
        </p:nvPicPr>
        <p:blipFill>
          <a:blip r:embed="rId5">
            <a:alphaModFix/>
          </a:blip>
          <a:stretch>
            <a:fillRect/>
          </a:stretch>
        </p:blipFill>
        <p:spPr>
          <a:xfrm>
            <a:off x="1524000" y="285750"/>
            <a:ext cx="6096000" cy="457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2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2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5: </a:t>
            </a:r>
            <a:r>
              <a:rPr lang="en" sz="1800"/>
              <a:t>Building Machine Learning Model </a:t>
            </a:r>
            <a:endParaRPr sz="1800"/>
          </a:p>
        </p:txBody>
      </p:sp>
      <p:sp>
        <p:nvSpPr>
          <p:cNvPr id="215" name="Google Shape;215;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AutoNum type="arabicPeriod"/>
            </a:pPr>
            <a:r>
              <a:rPr lang="en">
                <a:solidFill>
                  <a:srgbClr val="000000"/>
                </a:solidFill>
              </a:rPr>
              <a:t>Convert data into Features</a:t>
            </a:r>
            <a:endParaRPr>
              <a:solidFill>
                <a:srgbClr val="000000"/>
              </a:solidFill>
            </a:endParaRPr>
          </a:p>
          <a:p>
            <a:pPr indent="0" lvl="0" marL="457200" rtl="0" algn="l">
              <a:spcBef>
                <a:spcPts val="1600"/>
              </a:spcBef>
              <a:spcAft>
                <a:spcPts val="0"/>
              </a:spcAft>
              <a:buNone/>
            </a:pPr>
            <a:r>
              <a:rPr lang="en">
                <a:solidFill>
                  <a:srgbClr val="000000"/>
                </a:solidFill>
              </a:rPr>
              <a:t>Approach 1: Find the union set of all connected components of seed genes,</a:t>
            </a:r>
            <a:endParaRPr>
              <a:solidFill>
                <a:srgbClr val="000000"/>
              </a:solidFill>
            </a:endParaRPr>
          </a:p>
          <a:p>
            <a:pPr indent="0" lvl="0" marL="457200" rtl="0" algn="l">
              <a:spcBef>
                <a:spcPts val="1600"/>
              </a:spcBef>
              <a:spcAft>
                <a:spcPts val="0"/>
              </a:spcAft>
              <a:buNone/>
            </a:pPr>
            <a:r>
              <a:rPr lang="en">
                <a:solidFill>
                  <a:srgbClr val="000000"/>
                </a:solidFill>
              </a:rPr>
              <a:t>		Make a matrix for checking if a disease gene g is inside each connected components</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rPr lang="en">
                <a:solidFill>
                  <a:srgbClr val="000000"/>
                </a:solidFill>
              </a:rPr>
              <a:t>Current result: The disease nodes are sparsely connected, and for each disease, the number of connected component is 0, found by the following code: </a:t>
            </a:r>
            <a:endParaRPr sz="1400">
              <a:solidFill>
                <a:srgbClr val="000000"/>
              </a:solidFill>
              <a:latin typeface="Arial"/>
              <a:ea typeface="Arial"/>
              <a:cs typeface="Arial"/>
              <a:sym typeface="Arial"/>
            </a:endParaRPr>
          </a:p>
          <a:p>
            <a:pPr indent="0" lvl="0" marL="457200" rtl="0" algn="l">
              <a:spcBef>
                <a:spcPts val="1600"/>
              </a:spcBef>
              <a:spcAft>
                <a:spcPts val="1600"/>
              </a:spcAft>
              <a:buNone/>
            </a:pPr>
            <a:r>
              <a:t/>
            </a:r>
            <a:endParaRPr>
              <a:solidFill>
                <a:srgbClr val="000000"/>
              </a:solidFill>
            </a:endParaRPr>
          </a:p>
        </p:txBody>
      </p:sp>
      <p:sp>
        <p:nvSpPr>
          <p:cNvPr id="216" name="Google Shape;216;p30"/>
          <p:cNvSpPr/>
          <p:nvPr/>
        </p:nvSpPr>
        <p:spPr>
          <a:xfrm>
            <a:off x="665700" y="1318650"/>
            <a:ext cx="7575600" cy="33183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81000" lvl="0" marL="0" rtl="0" algn="l">
              <a:lnSpc>
                <a:spcPct val="115000"/>
              </a:lnSpc>
              <a:spcBef>
                <a:spcPts val="0"/>
              </a:spcBef>
              <a:spcAft>
                <a:spcPts val="0"/>
              </a:spcAft>
              <a:buNone/>
            </a:pPr>
            <a:r>
              <a:rPr lang="en">
                <a:solidFill>
                  <a:srgbClr val="FFFFFF"/>
                </a:solidFill>
              </a:rPr>
              <a:t>f</a:t>
            </a:r>
            <a:r>
              <a:rPr lang="en">
                <a:solidFill>
                  <a:srgbClr val="FFFFFF"/>
                </a:solidFill>
              </a:rPr>
              <a:t>or key in disease_dic:</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    l = len(disease_dic[key])</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    nodes = []</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    for i in range(l):</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        if disease_dic[key][i] in Gc.nodes:</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            nodes.append(int(disease_dic[key][i]))</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    sub = Gc.subgraph(nodes)</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    n = nx.number_connected_components(sub)</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    print("number of connected components is " + str(n) + "\n")</a:t>
            </a:r>
            <a:endParaRPr>
              <a:solidFill>
                <a:srgbClr val="FFFFFF"/>
              </a:solidFill>
            </a:endParaRPr>
          </a:p>
          <a:p>
            <a:pPr indent="381000" lvl="0" marL="0" rtl="0" algn="l">
              <a:lnSpc>
                <a:spcPct val="115000"/>
              </a:lnSpc>
              <a:spcBef>
                <a:spcPts val="0"/>
              </a:spcBef>
              <a:spcAft>
                <a:spcPts val="0"/>
              </a:spcAft>
              <a:buNone/>
            </a:pPr>
            <a:r>
              <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Output: “number of connected components is 0”</a:t>
            </a:r>
            <a:endParaRPr>
              <a:solidFill>
                <a:srgbClr val="FFFFFF"/>
              </a:solidFill>
            </a:endParaRPr>
          </a:p>
          <a:p>
            <a:pPr indent="381000" lvl="0" marL="0" rtl="0" algn="l">
              <a:lnSpc>
                <a:spcPct val="115000"/>
              </a:lnSpc>
              <a:spcBef>
                <a:spcPts val="0"/>
              </a:spcBef>
              <a:spcAft>
                <a:spcPts val="0"/>
              </a:spcAft>
              <a:buNone/>
            </a:pPr>
            <a:r>
              <a:rPr lang="en">
                <a:solidFill>
                  <a:srgbClr val="FFFFFF"/>
                </a:solidFill>
              </a:rPr>
              <a:t>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2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Acknowledgements</a:t>
            </a:r>
            <a:endParaRPr/>
          </a:p>
        </p:txBody>
      </p:sp>
      <p:sp>
        <p:nvSpPr>
          <p:cNvPr id="222" name="Google Shape;222;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 would like to express my deep gratitude to Professor </a:t>
            </a:r>
            <a:r>
              <a:rPr lang="en">
                <a:solidFill>
                  <a:srgbClr val="000000"/>
                </a:solidFill>
                <a:highlight>
                  <a:srgbClr val="FFFFFF"/>
                </a:highlight>
              </a:rPr>
              <a:t>Rajapakse for providing me the opportunity to dive into this very charming research field, and Ms Rama</a:t>
            </a:r>
            <a:r>
              <a:rPr lang="en">
                <a:solidFill>
                  <a:srgbClr val="000000"/>
                </a:solidFill>
              </a:rPr>
              <a:t>, my research supervisors, for the patient guidance,and useful critiques of this research work.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800">
                <a:solidFill>
                  <a:srgbClr val="000000"/>
                </a:solidFill>
              </a:rPr>
              <a:t>Milestone 1 -- Understand Commonly Used Network Properties</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Milestone 2 - - Understand Main Existing Module Detection Algorithms</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Milestone 3 -- Basic Hands-On Practice on Networkx</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Milestone 4 -- Build Machine Learning Model</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727650" y="600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8" name="Google Shape;228;p32"/>
          <p:cNvSpPr txBox="1"/>
          <p:nvPr>
            <p:ph idx="1" type="body"/>
          </p:nvPr>
        </p:nvSpPr>
        <p:spPr>
          <a:xfrm>
            <a:off x="729450" y="1164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00000"/>
                </a:solidFill>
              </a:rPr>
              <a:t>[</a:t>
            </a:r>
            <a:r>
              <a:rPr lang="en" sz="1000">
                <a:solidFill>
                  <a:srgbClr val="000000"/>
                </a:solidFill>
              </a:rPr>
              <a:t>1] </a:t>
            </a:r>
            <a:r>
              <a:rPr lang="en" sz="1000">
                <a:solidFill>
                  <a:srgbClr val="000000"/>
                </a:solidFill>
                <a:highlight>
                  <a:srgbClr val="FFFFFF"/>
                </a:highlight>
              </a:rPr>
              <a:t>Ghiassian SD, Menche J, Barabási A-L (2015) A DIseAse MOdule Detection (DIAMOnD) Algorithm Derived from a Systematic Analysis of Connectivity Patterns of Disease Proteins in the Human Interactome. PLoS Comput Biol 11(4): e1004120. </a:t>
            </a:r>
            <a:endParaRPr sz="1000">
              <a:solidFill>
                <a:srgbClr val="000000"/>
              </a:solidFill>
              <a:highlight>
                <a:srgbClr val="FFFFFF"/>
              </a:highlight>
            </a:endParaRPr>
          </a:p>
          <a:p>
            <a:pPr indent="0" lvl="0" marL="0" rtl="0" algn="l">
              <a:spcBef>
                <a:spcPts val="1600"/>
              </a:spcBef>
              <a:spcAft>
                <a:spcPts val="0"/>
              </a:spcAft>
              <a:buNone/>
            </a:pPr>
            <a:r>
              <a:rPr lang="en" sz="1000">
                <a:solidFill>
                  <a:srgbClr val="000000"/>
                </a:solidFill>
              </a:rPr>
              <a:t>[2] </a:t>
            </a:r>
            <a:r>
              <a:rPr lang="en" sz="1000">
                <a:solidFill>
                  <a:srgbClr val="000000"/>
                </a:solidFill>
                <a:highlight>
                  <a:srgbClr val="FFFFFF"/>
                </a:highlight>
              </a:rPr>
              <a:t>Mason, O., &amp; Verwoerd, M. (2007). Graph theory and networks in biology. IET systems biology, 1(2), 89-119.</a:t>
            </a:r>
            <a:endParaRPr sz="1000">
              <a:solidFill>
                <a:srgbClr val="000000"/>
              </a:solidFill>
            </a:endParaRPr>
          </a:p>
          <a:p>
            <a:pPr indent="0" lvl="0" marL="0" rtl="0" algn="l">
              <a:spcBef>
                <a:spcPts val="1600"/>
              </a:spcBef>
              <a:spcAft>
                <a:spcPts val="0"/>
              </a:spcAft>
              <a:buNone/>
            </a:pPr>
            <a:r>
              <a:rPr lang="en" sz="1000">
                <a:solidFill>
                  <a:srgbClr val="000000"/>
                </a:solidFill>
              </a:rPr>
              <a:t>[3] </a:t>
            </a:r>
            <a:r>
              <a:rPr lang="en" sz="1000">
                <a:solidFill>
                  <a:srgbClr val="000000"/>
                </a:solidFill>
                <a:highlight>
                  <a:srgbClr val="FFFFFF"/>
                </a:highlight>
              </a:rPr>
              <a:t>Zhang, J., &amp; Yang, J. R. (2015). Determinants of the rate of protein sequence evolution. </a:t>
            </a:r>
            <a:r>
              <a:rPr i="1" lang="en" sz="1000">
                <a:solidFill>
                  <a:srgbClr val="000000"/>
                </a:solidFill>
                <a:highlight>
                  <a:srgbClr val="FFFFFF"/>
                </a:highlight>
              </a:rPr>
              <a:t>Nature reviews. Genetics</a:t>
            </a:r>
            <a:r>
              <a:rPr lang="en" sz="1000">
                <a:solidFill>
                  <a:srgbClr val="000000"/>
                </a:solidFill>
                <a:highlight>
                  <a:srgbClr val="FFFFFF"/>
                </a:highlight>
              </a:rPr>
              <a:t>, </a:t>
            </a:r>
            <a:r>
              <a:rPr i="1" lang="en" sz="1000">
                <a:solidFill>
                  <a:srgbClr val="000000"/>
                </a:solidFill>
                <a:highlight>
                  <a:srgbClr val="FFFFFF"/>
                </a:highlight>
              </a:rPr>
              <a:t>16</a:t>
            </a:r>
            <a:r>
              <a:rPr lang="en" sz="1000">
                <a:solidFill>
                  <a:srgbClr val="000000"/>
                </a:solidFill>
                <a:highlight>
                  <a:srgbClr val="FFFFFF"/>
                </a:highlight>
              </a:rPr>
              <a:t>(7), 409-20.</a:t>
            </a:r>
            <a:endParaRPr sz="1000">
              <a:solidFill>
                <a:srgbClr val="000000"/>
              </a:solidFill>
            </a:endParaRPr>
          </a:p>
          <a:p>
            <a:pPr indent="0" lvl="0" marL="0" rtl="0" algn="l">
              <a:spcBef>
                <a:spcPts val="1600"/>
              </a:spcBef>
              <a:spcAft>
                <a:spcPts val="0"/>
              </a:spcAft>
              <a:buNone/>
            </a:pPr>
            <a:r>
              <a:rPr lang="en" sz="1000">
                <a:solidFill>
                  <a:srgbClr val="000000"/>
                </a:solidFill>
              </a:rPr>
              <a:t>[4] </a:t>
            </a:r>
            <a:r>
              <a:rPr lang="en" sz="1000">
                <a:solidFill>
                  <a:srgbClr val="000000"/>
                </a:solidFill>
              </a:rPr>
              <a:t>Jovelin, R., &amp; Phillips, Patrick C.(2009). Evolutionary rates and centrality in the yeast gene regulatory network. Genome Biology, 10(4), 1474-760X.</a:t>
            </a:r>
            <a:endParaRPr sz="1000">
              <a:solidFill>
                <a:srgbClr val="000000"/>
              </a:solidFill>
            </a:endParaRPr>
          </a:p>
          <a:p>
            <a:pPr indent="0" lvl="0" marL="0" rtl="0" algn="l">
              <a:spcBef>
                <a:spcPts val="1600"/>
              </a:spcBef>
              <a:spcAft>
                <a:spcPts val="0"/>
              </a:spcAft>
              <a:buNone/>
            </a:pPr>
            <a:r>
              <a:rPr lang="en" sz="1000">
                <a:solidFill>
                  <a:srgbClr val="000000"/>
                </a:solidFill>
              </a:rPr>
              <a:t>[5] </a:t>
            </a:r>
            <a:r>
              <a:rPr lang="en" sz="1000">
                <a:solidFill>
                  <a:srgbClr val="000000"/>
                </a:solidFill>
                <a:highlight>
                  <a:srgbClr val="FFFFFF"/>
                </a:highlight>
              </a:rPr>
              <a:t>Newman, M. E., &amp; Girvan, M. (2004). Finding and evaluating community structure in networks. Physical review E, 69(2), 026113.</a:t>
            </a:r>
            <a:endParaRPr sz="1000">
              <a:solidFill>
                <a:srgbClr val="000000"/>
              </a:solidFill>
              <a:highlight>
                <a:srgbClr val="FFFFFF"/>
              </a:highlight>
            </a:endParaRPr>
          </a:p>
          <a:p>
            <a:pPr indent="0" lvl="0" marL="0" rtl="0" algn="l">
              <a:spcBef>
                <a:spcPts val="1600"/>
              </a:spcBef>
              <a:spcAft>
                <a:spcPts val="0"/>
              </a:spcAft>
              <a:buNone/>
            </a:pPr>
            <a:r>
              <a:rPr lang="en" sz="1000">
                <a:solidFill>
                  <a:srgbClr val="000000"/>
                </a:solidFill>
                <a:highlight>
                  <a:srgbClr val="FFFFFF"/>
                </a:highlight>
              </a:rPr>
              <a:t>[6] Newman, M. E., &amp; Girvan, M. (2004). Finding and evaluating community structure in networks. Physical review E, 69(2), 026113.</a:t>
            </a:r>
            <a:endParaRPr sz="1000">
              <a:solidFill>
                <a:srgbClr val="000000"/>
              </a:solidFill>
              <a:highlight>
                <a:srgbClr val="FFFFFF"/>
              </a:highlight>
            </a:endParaRPr>
          </a:p>
          <a:p>
            <a:pPr indent="0" lvl="0" marL="0" rtl="0" algn="l">
              <a:spcBef>
                <a:spcPts val="1600"/>
              </a:spcBef>
              <a:spcAft>
                <a:spcPts val="0"/>
              </a:spcAft>
              <a:buNone/>
            </a:pPr>
            <a:r>
              <a:rPr lang="en" sz="1000">
                <a:solidFill>
                  <a:srgbClr val="000000"/>
                </a:solidFill>
                <a:highlight>
                  <a:srgbClr val="FFFFFF"/>
                </a:highlight>
              </a:rPr>
              <a:t>[7] Clauset, A., Newman, M. E., &amp; Moore, C. (2004). Finding community structure in very large networks. Physical review E, 70(6), 066111.</a:t>
            </a:r>
            <a:endParaRPr sz="1000">
              <a:solidFill>
                <a:srgbClr val="000000"/>
              </a:solidFill>
              <a:highlight>
                <a:srgbClr val="FFFFFF"/>
              </a:highlight>
            </a:endParaRPr>
          </a:p>
          <a:p>
            <a:pPr indent="0" lvl="0" marL="0" rtl="0" algn="l">
              <a:spcBef>
                <a:spcPts val="1600"/>
              </a:spcBef>
              <a:spcAft>
                <a:spcPts val="0"/>
              </a:spcAft>
              <a:buNone/>
            </a:pPr>
            <a:r>
              <a:rPr lang="en" sz="1000">
                <a:solidFill>
                  <a:srgbClr val="000000"/>
                </a:solidFill>
                <a:highlight>
                  <a:srgbClr val="FFFFFF"/>
                </a:highlight>
              </a:rPr>
              <a:t>[8] Blondel, V. D., Guillaume, J. L., Lambiotte, R., &amp; Lefebvre, E. (2008). Fast unfolding of communities in large networks. </a:t>
            </a:r>
            <a:r>
              <a:rPr i="1" lang="en" sz="1000">
                <a:solidFill>
                  <a:srgbClr val="000000"/>
                </a:solidFill>
                <a:highlight>
                  <a:srgbClr val="FFFFFF"/>
                </a:highlight>
              </a:rPr>
              <a:t>Journal of statistical mechanics: theory and experiment</a:t>
            </a:r>
            <a:r>
              <a:rPr lang="en" sz="1000">
                <a:solidFill>
                  <a:srgbClr val="000000"/>
                </a:solidFill>
                <a:highlight>
                  <a:srgbClr val="FFFFFF"/>
                </a:highlight>
              </a:rPr>
              <a:t>, </a:t>
            </a:r>
            <a:r>
              <a:rPr i="1" lang="en" sz="1000">
                <a:solidFill>
                  <a:srgbClr val="000000"/>
                </a:solidFill>
                <a:highlight>
                  <a:srgbClr val="FFFFFF"/>
                </a:highlight>
              </a:rPr>
              <a:t>2008</a:t>
            </a:r>
            <a:r>
              <a:rPr lang="en" sz="1000">
                <a:solidFill>
                  <a:srgbClr val="000000"/>
                </a:solidFill>
                <a:highlight>
                  <a:srgbClr val="FFFFFF"/>
                </a:highlight>
              </a:rPr>
              <a:t>(10), P10008.</a:t>
            </a:r>
            <a:endParaRPr sz="1000">
              <a:solidFill>
                <a:srgbClr val="000000"/>
              </a:solidFill>
              <a:highlight>
                <a:srgbClr val="FFFFFF"/>
              </a:highlight>
            </a:endParaRPr>
          </a:p>
          <a:p>
            <a:pPr indent="0" lvl="0" marL="0" rtl="0" algn="l">
              <a:spcBef>
                <a:spcPts val="1600"/>
              </a:spcBef>
              <a:spcAft>
                <a:spcPts val="1600"/>
              </a:spcAft>
              <a:buNone/>
            </a:pPr>
            <a:r>
              <a:rPr lang="en" sz="1000">
                <a:solidFill>
                  <a:srgbClr val="000000"/>
                </a:solidFill>
                <a:highlight>
                  <a:srgbClr val="FFFFFF"/>
                </a:highlight>
              </a:rPr>
              <a:t>[9] Retrieved from </a:t>
            </a:r>
            <a:r>
              <a:rPr lang="en" sz="1000">
                <a:solidFill>
                  <a:srgbClr val="000000"/>
                </a:solidFill>
              </a:rPr>
              <a:t>https://www.cs.ucsb.edu/~xyan/classes/CS595D-2009winter/MCL_Presentation2.pdf </a:t>
            </a:r>
            <a:endParaRPr sz="1000">
              <a:solidFill>
                <a:srgbClr val="000000"/>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Github Repo Link for all mentioned</a:t>
            </a:r>
            <a:endParaRPr/>
          </a:p>
        </p:txBody>
      </p:sp>
      <p:sp>
        <p:nvSpPr>
          <p:cNvPr id="234" name="Google Shape;234;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https://github.com/LiMengyang990726/Module-Detection</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193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 </a:t>
            </a:r>
            <a:r>
              <a:rPr lang="en" sz="1800">
                <a:solidFill>
                  <a:srgbClr val="000000"/>
                </a:solidFill>
              </a:rPr>
              <a:t>Understand Commonly Used Network Properties</a:t>
            </a:r>
            <a:endParaRPr sz="1800">
              <a:solidFill>
                <a:srgbClr val="000000"/>
              </a:solidFill>
            </a:endParaRPr>
          </a:p>
        </p:txBody>
      </p:sp>
      <p:sp>
        <p:nvSpPr>
          <p:cNvPr id="99" name="Google Shape;99;p15"/>
          <p:cNvSpPr txBox="1"/>
          <p:nvPr>
            <p:ph idx="1" type="body"/>
          </p:nvPr>
        </p:nvSpPr>
        <p:spPr>
          <a:xfrm>
            <a:off x="727650" y="1902025"/>
            <a:ext cx="7688700" cy="298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800">
                <a:solidFill>
                  <a:srgbClr val="000000"/>
                </a:solidFill>
              </a:rPr>
              <a:t>Commonly Used Topological Properties</a:t>
            </a:r>
            <a:endParaRPr sz="1800">
              <a:solidFill>
                <a:srgbClr val="000000"/>
              </a:solidFill>
            </a:endParaRPr>
          </a:p>
          <a:p>
            <a:pPr indent="0" lvl="0" marL="457200" rtl="0" algn="l">
              <a:spcBef>
                <a:spcPts val="1600"/>
              </a:spcBef>
              <a:spcAft>
                <a:spcPts val="0"/>
              </a:spcAft>
              <a:buNone/>
            </a:pPr>
            <a:r>
              <a:rPr lang="en">
                <a:solidFill>
                  <a:srgbClr val="000000"/>
                </a:solidFill>
              </a:rPr>
              <a:t>i) Local Properties</a:t>
            </a:r>
            <a:endParaRPr>
              <a:solidFill>
                <a:srgbClr val="000000"/>
              </a:solidFill>
            </a:endParaRPr>
          </a:p>
          <a:p>
            <a:pPr indent="0" lvl="0" marL="914400" rtl="0" algn="l">
              <a:spcBef>
                <a:spcPts val="1600"/>
              </a:spcBef>
              <a:spcAft>
                <a:spcPts val="0"/>
              </a:spcAft>
              <a:buNone/>
            </a:pPr>
            <a:r>
              <a:rPr b="1" lang="en">
                <a:solidFill>
                  <a:srgbClr val="000000"/>
                </a:solidFill>
              </a:rPr>
              <a:t>Clustering Coefficient: </a:t>
            </a:r>
            <a:r>
              <a:rPr lang="en" sz="1200">
                <a:solidFill>
                  <a:srgbClr val="000000"/>
                </a:solidFill>
                <a:highlight>
                  <a:srgbClr val="FFFFFF"/>
                </a:highlight>
              </a:rPr>
              <a:t>Identify the centralized level of a node in its neighbour</a:t>
            </a:r>
            <a:endParaRPr sz="1200">
              <a:solidFill>
                <a:srgbClr val="000000"/>
              </a:solidFill>
              <a:highlight>
                <a:srgbClr val="FFFFFF"/>
              </a:highlight>
            </a:endParaRPr>
          </a:p>
          <a:p>
            <a:pPr indent="0" lvl="0" marL="914400" rtl="0" algn="l">
              <a:spcBef>
                <a:spcPts val="1600"/>
              </a:spcBef>
              <a:spcAft>
                <a:spcPts val="0"/>
              </a:spcAft>
              <a:buNone/>
            </a:pPr>
            <a:r>
              <a:rPr b="1" lang="en">
                <a:solidFill>
                  <a:srgbClr val="000000"/>
                </a:solidFill>
                <a:highlight>
                  <a:srgbClr val="FFFFFF"/>
                </a:highlight>
              </a:rPr>
              <a:t>Centraility: </a:t>
            </a:r>
            <a:r>
              <a:rPr lang="en">
                <a:solidFill>
                  <a:srgbClr val="000000"/>
                </a:solidFill>
                <a:highlight>
                  <a:srgbClr val="FFFFFF"/>
                </a:highlight>
              </a:rPr>
              <a:t>Identify the most important node in a connected component</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	ii) Global Properties</a:t>
            </a:r>
            <a:endParaRPr>
              <a:solidFill>
                <a:srgbClr val="000000"/>
              </a:solidFill>
              <a:highlight>
                <a:srgbClr val="FFFFFF"/>
              </a:highlight>
            </a:endParaRPr>
          </a:p>
          <a:p>
            <a:pPr indent="0" lvl="0" marL="0" rtl="0" algn="l">
              <a:spcBef>
                <a:spcPts val="1600"/>
              </a:spcBef>
              <a:spcAft>
                <a:spcPts val="1600"/>
              </a:spcAft>
              <a:buNone/>
            </a:pPr>
            <a:r>
              <a:rPr lang="en">
                <a:solidFill>
                  <a:srgbClr val="000000"/>
                </a:solidFill>
                <a:highlight>
                  <a:srgbClr val="FFFFFF"/>
                </a:highlight>
              </a:rPr>
              <a:t>		</a:t>
            </a:r>
            <a:r>
              <a:rPr b="1" lang="en">
                <a:solidFill>
                  <a:srgbClr val="000000"/>
                </a:solidFill>
                <a:highlight>
                  <a:srgbClr val="FFFFFF"/>
                </a:highlight>
              </a:rPr>
              <a:t>Modularity:</a:t>
            </a:r>
            <a:r>
              <a:rPr lang="en">
                <a:solidFill>
                  <a:srgbClr val="000000"/>
                </a:solidFill>
                <a:highlight>
                  <a:srgbClr val="FFFFFF"/>
                </a:highlight>
              </a:rPr>
              <a:t> </a:t>
            </a:r>
            <a:r>
              <a:rPr lang="en" sz="1200">
                <a:solidFill>
                  <a:srgbClr val="000000"/>
                </a:solidFill>
                <a:highlight>
                  <a:srgbClr val="FFFFFF"/>
                </a:highlight>
              </a:rPr>
              <a:t>Represents the possibility difference with the observed edges and the expected edges</a:t>
            </a:r>
            <a:r>
              <a:rPr lang="en">
                <a:solidFill>
                  <a:srgbClr val="24292E"/>
                </a:solidFill>
                <a:highlight>
                  <a:srgbClr val="FFFFFF"/>
                </a:highlight>
              </a:rPr>
              <a:t> </a:t>
            </a:r>
            <a:endParaRPr>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7650" y="1257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2. Relationship between topological module, functional module and disease module</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rgbClr val="000000"/>
                </a:solidFill>
              </a:rPr>
              <a:t>Only 10-15% disease proteins are in the largest </a:t>
            </a:r>
            <a:endParaRPr>
              <a:solidFill>
                <a:srgbClr val="000000"/>
              </a:solidFill>
            </a:endParaRPr>
          </a:p>
          <a:p>
            <a:pPr indent="0" lvl="0" marL="0" rtl="0" algn="l">
              <a:spcBef>
                <a:spcPts val="1600"/>
              </a:spcBef>
              <a:spcAft>
                <a:spcPts val="0"/>
              </a:spcAft>
              <a:buNone/>
            </a:pPr>
            <a:r>
              <a:rPr lang="en">
                <a:solidFill>
                  <a:srgbClr val="000000"/>
                </a:solidFill>
              </a:rPr>
              <a:t>connected component, clustering coefficient may </a:t>
            </a:r>
            <a:endParaRPr>
              <a:solidFill>
                <a:srgbClr val="000000"/>
              </a:solidFill>
            </a:endParaRPr>
          </a:p>
          <a:p>
            <a:pPr indent="0" lvl="0" marL="0" rtl="0" algn="l">
              <a:spcBef>
                <a:spcPts val="1600"/>
              </a:spcBef>
              <a:spcAft>
                <a:spcPts val="1600"/>
              </a:spcAft>
              <a:buNone/>
            </a:pPr>
            <a:r>
              <a:rPr lang="en">
                <a:solidFill>
                  <a:srgbClr val="000000"/>
                </a:solidFill>
              </a:rPr>
              <a:t>not be complex enough to represent</a:t>
            </a:r>
            <a:endParaRPr>
              <a:solidFill>
                <a:srgbClr val="000000"/>
              </a:solidFill>
            </a:endParaRPr>
          </a:p>
        </p:txBody>
      </p:sp>
      <p:pic>
        <p:nvPicPr>
          <p:cNvPr id="105" name="Google Shape;105;p16"/>
          <p:cNvPicPr preferRelativeResize="0"/>
          <p:nvPr/>
        </p:nvPicPr>
        <p:blipFill>
          <a:blip r:embed="rId3">
            <a:alphaModFix/>
          </a:blip>
          <a:stretch>
            <a:fillRect/>
          </a:stretch>
        </p:blipFill>
        <p:spPr>
          <a:xfrm>
            <a:off x="4938300" y="1622825"/>
            <a:ext cx="3577074" cy="3479075"/>
          </a:xfrm>
          <a:prstGeom prst="rect">
            <a:avLst/>
          </a:prstGeom>
          <a:noFill/>
          <a:ln>
            <a:noFill/>
          </a:ln>
        </p:spPr>
      </p:pic>
      <p:sp>
        <p:nvSpPr>
          <p:cNvPr id="106" name="Google Shape;106;p16"/>
          <p:cNvSpPr txBox="1"/>
          <p:nvPr/>
        </p:nvSpPr>
        <p:spPr>
          <a:xfrm>
            <a:off x="4233900" y="4463850"/>
            <a:ext cx="2642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source: [1]</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727650" y="1257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2. Relationship between topological module, functional module and disease module</a:t>
            </a:r>
            <a:r>
              <a:rPr lang="en" sz="1800"/>
              <a:t> </a:t>
            </a:r>
            <a:r>
              <a:rPr lang="en" sz="1800">
                <a:solidFill>
                  <a:srgbClr val="000000"/>
                </a:solidFill>
              </a:rPr>
              <a:t>[1]</a:t>
            </a:r>
            <a:endParaRPr sz="1800">
              <a:solidFill>
                <a:srgbClr val="000000"/>
              </a:solidFill>
            </a:endParaRPr>
          </a:p>
        </p:txBody>
      </p:sp>
      <p:graphicFrame>
        <p:nvGraphicFramePr>
          <p:cNvPr id="112" name="Google Shape;112;p17"/>
          <p:cNvGraphicFramePr/>
          <p:nvPr/>
        </p:nvGraphicFramePr>
        <p:xfrm>
          <a:off x="876300" y="1983725"/>
          <a:ext cx="3000000" cy="3000000"/>
        </p:xfrm>
        <a:graphic>
          <a:graphicData uri="http://schemas.openxmlformats.org/drawingml/2006/table">
            <a:tbl>
              <a:tblPr>
                <a:noFill/>
                <a:tableStyleId>{A1B1885A-FCF0-4183-81A4-3D78B9E5952F}</a:tableStyleId>
              </a:tblPr>
              <a:tblGrid>
                <a:gridCol w="2413000"/>
                <a:gridCol w="2413000"/>
                <a:gridCol w="3047575"/>
              </a:tblGrid>
              <a:tr h="381000">
                <a:tc>
                  <a:txBody>
                    <a:bodyPr>
                      <a:noAutofit/>
                    </a:bodyPr>
                    <a:lstStyle/>
                    <a:p>
                      <a:pPr indent="0" lvl="0" marL="0" rtl="0" algn="l">
                        <a:spcBef>
                          <a:spcPts val="0"/>
                        </a:spcBef>
                        <a:spcAft>
                          <a:spcPts val="0"/>
                        </a:spcAft>
                        <a:buNone/>
                      </a:pPr>
                      <a:r>
                        <a:rPr lang="en">
                          <a:latin typeface="Lato"/>
                          <a:ea typeface="Lato"/>
                          <a:cs typeface="Lato"/>
                          <a:sym typeface="Lato"/>
                        </a:rPr>
                        <a:t>Type</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Meaning</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Objection</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
                          <a:latin typeface="Lato"/>
                          <a:ea typeface="Lato"/>
                          <a:cs typeface="Lato"/>
                          <a:sym typeface="Lato"/>
                        </a:rPr>
                        <a:t>Degree centrality</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Higher, more likely to be involved in a more important functional module[2]</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Evolutionary rate should decrease with higher importance [3],  while centrality should be in positive relationship [4] </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
                          <a:latin typeface="Lato"/>
                          <a:ea typeface="Lato"/>
                          <a:cs typeface="Lato"/>
                          <a:sym typeface="Lato"/>
                        </a:rPr>
                        <a:t>Closeness centrality</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Higher, more functionally important as needs to be communicated quickly.</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May also be used to less trivial purpose like transfer.</a:t>
                      </a:r>
                      <a:endParaRPr>
                        <a:latin typeface="Lato"/>
                        <a:ea typeface="Lato"/>
                        <a:cs typeface="Lato"/>
                        <a:sym typeface="Lato"/>
                      </a:endParaRPr>
                    </a:p>
                  </a:txBody>
                  <a:tcPr marT="91425" marB="91425" marR="91425" marL="91425"/>
                </a:tc>
              </a:tr>
              <a:tr h="381000">
                <a:tc>
                  <a:txBody>
                    <a:bodyPr>
                      <a:noAutofit/>
                    </a:bodyPr>
                    <a:lstStyle/>
                    <a:p>
                      <a:pPr indent="0" lvl="0" marL="0" rtl="0" algn="l">
                        <a:spcBef>
                          <a:spcPts val="0"/>
                        </a:spcBef>
                        <a:spcAft>
                          <a:spcPts val="0"/>
                        </a:spcAft>
                        <a:buNone/>
                      </a:pPr>
                      <a:r>
                        <a:rPr lang="en">
                          <a:latin typeface="Lato"/>
                          <a:ea typeface="Lato"/>
                          <a:cs typeface="Lato"/>
                          <a:sym typeface="Lato"/>
                        </a:rPr>
                        <a:t>Betweenness centrality</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An important node will lie on a higher proportion of the paths.</a:t>
                      </a:r>
                      <a:endParaRPr>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rPr lang="en">
                          <a:latin typeface="Lato"/>
                          <a:ea typeface="Lato"/>
                          <a:cs typeface="Lato"/>
                          <a:sym typeface="Lato"/>
                        </a:rPr>
                        <a:t>Real world cases are not always following the shortest path</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7650" y="1257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2. Relationship between topological module, functional module and disease module</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rgbClr val="000000"/>
                </a:solidFill>
              </a:rPr>
              <a:t>While the modularity for disease associated </a:t>
            </a:r>
            <a:endParaRPr>
              <a:solidFill>
                <a:srgbClr val="000000"/>
              </a:solidFill>
            </a:endParaRPr>
          </a:p>
          <a:p>
            <a:pPr indent="0" lvl="0" marL="0" rtl="0" algn="l">
              <a:spcBef>
                <a:spcPts val="1600"/>
              </a:spcBef>
              <a:spcAft>
                <a:spcPts val="0"/>
              </a:spcAft>
              <a:buNone/>
            </a:pPr>
            <a:r>
              <a:rPr lang="en">
                <a:solidFill>
                  <a:srgbClr val="000000"/>
                </a:solidFill>
              </a:rPr>
              <a:t>Proteins is between [0.00 , 0.07], higher </a:t>
            </a:r>
            <a:endParaRPr>
              <a:solidFill>
                <a:srgbClr val="000000"/>
              </a:solidFill>
            </a:endParaRPr>
          </a:p>
          <a:p>
            <a:pPr indent="0" lvl="0" marL="0" rtl="0" algn="l">
              <a:spcBef>
                <a:spcPts val="1600"/>
              </a:spcBef>
              <a:spcAft>
                <a:spcPts val="1600"/>
              </a:spcAft>
              <a:buNone/>
            </a:pPr>
            <a:r>
              <a:rPr lang="en">
                <a:solidFill>
                  <a:srgbClr val="000000"/>
                </a:solidFill>
              </a:rPr>
              <a:t>modularity may not be the real world case</a:t>
            </a:r>
            <a:endParaRPr>
              <a:solidFill>
                <a:srgbClr val="000000"/>
              </a:solidFill>
            </a:endParaRPr>
          </a:p>
        </p:txBody>
      </p:sp>
      <p:pic>
        <p:nvPicPr>
          <p:cNvPr id="118" name="Google Shape;118;p18"/>
          <p:cNvPicPr preferRelativeResize="0"/>
          <p:nvPr/>
        </p:nvPicPr>
        <p:blipFill>
          <a:blip r:embed="rId3">
            <a:alphaModFix/>
          </a:blip>
          <a:stretch>
            <a:fillRect/>
          </a:stretch>
        </p:blipFill>
        <p:spPr>
          <a:xfrm>
            <a:off x="4299200" y="1654050"/>
            <a:ext cx="3604000" cy="3312600"/>
          </a:xfrm>
          <a:prstGeom prst="rect">
            <a:avLst/>
          </a:prstGeom>
          <a:noFill/>
          <a:ln>
            <a:noFill/>
          </a:ln>
        </p:spPr>
      </p:pic>
      <p:pic>
        <p:nvPicPr>
          <p:cNvPr id="119" name="Google Shape;119;p18"/>
          <p:cNvPicPr preferRelativeResize="0"/>
          <p:nvPr/>
        </p:nvPicPr>
        <p:blipFill rotWithShape="1">
          <a:blip r:embed="rId3">
            <a:alphaModFix/>
          </a:blip>
          <a:srcRect b="30255" l="51687" r="7216" t="46478"/>
          <a:stretch/>
        </p:blipFill>
        <p:spPr>
          <a:xfrm>
            <a:off x="4618825" y="4811275"/>
            <a:ext cx="638450" cy="332224"/>
          </a:xfrm>
          <a:prstGeom prst="rect">
            <a:avLst/>
          </a:prstGeom>
          <a:noFill/>
          <a:ln>
            <a:noFill/>
          </a:ln>
        </p:spPr>
      </p:pic>
      <p:pic>
        <p:nvPicPr>
          <p:cNvPr id="120" name="Google Shape;120;p18"/>
          <p:cNvPicPr preferRelativeResize="0"/>
          <p:nvPr/>
        </p:nvPicPr>
        <p:blipFill rotWithShape="1">
          <a:blip r:embed="rId3">
            <a:alphaModFix/>
          </a:blip>
          <a:srcRect b="30255" l="51687" r="7216" t="46478"/>
          <a:stretch/>
        </p:blipFill>
        <p:spPr>
          <a:xfrm>
            <a:off x="4252775" y="1654050"/>
            <a:ext cx="499750" cy="260050"/>
          </a:xfrm>
          <a:prstGeom prst="rect">
            <a:avLst/>
          </a:prstGeom>
          <a:noFill/>
          <a:ln>
            <a:noFill/>
          </a:ln>
        </p:spPr>
      </p:pic>
      <p:sp>
        <p:nvSpPr>
          <p:cNvPr id="121" name="Google Shape;121;p18"/>
          <p:cNvSpPr txBox="1"/>
          <p:nvPr/>
        </p:nvSpPr>
        <p:spPr>
          <a:xfrm>
            <a:off x="2995975" y="4612825"/>
            <a:ext cx="2642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source: [1]</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1204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 </a:t>
            </a:r>
            <a:r>
              <a:rPr lang="en" sz="1800"/>
              <a:t>Understand Main Existing Module Detection Algorithms</a:t>
            </a:r>
            <a:endParaRPr sz="1800"/>
          </a:p>
          <a:p>
            <a:pPr indent="0" lvl="0" marL="0" rtl="0" algn="l">
              <a:spcBef>
                <a:spcPts val="0"/>
              </a:spcBef>
              <a:spcAft>
                <a:spcPts val="0"/>
              </a:spcAft>
              <a:buNone/>
            </a:pPr>
            <a:r>
              <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800">
                <a:solidFill>
                  <a:srgbClr val="000000"/>
                </a:solidFill>
              </a:rPr>
              <a:t>Hierarchical clustering based</a:t>
            </a:r>
            <a:endParaRPr sz="1800">
              <a:solidFill>
                <a:srgbClr val="000000"/>
              </a:solidFill>
            </a:endParaRPr>
          </a:p>
          <a:p>
            <a:pPr indent="0" lvl="0" marL="457200" rtl="0" algn="l">
              <a:spcBef>
                <a:spcPts val="1600"/>
              </a:spcBef>
              <a:spcAft>
                <a:spcPts val="0"/>
              </a:spcAft>
              <a:buNone/>
            </a:pPr>
            <a:r>
              <a:rPr lang="en">
                <a:solidFill>
                  <a:srgbClr val="000000"/>
                </a:solidFill>
              </a:rPr>
              <a:t>i) Agglomerative (Bottom-Up)</a:t>
            </a:r>
            <a:endParaRPr>
              <a:solidFill>
                <a:srgbClr val="000000"/>
              </a:solidFill>
            </a:endParaRPr>
          </a:p>
          <a:p>
            <a:pPr indent="0" lvl="0" marL="457200" rtl="0" algn="l">
              <a:spcBef>
                <a:spcPts val="1600"/>
              </a:spcBef>
              <a:spcAft>
                <a:spcPts val="0"/>
              </a:spcAft>
              <a:buNone/>
            </a:pPr>
            <a:r>
              <a:rPr lang="en">
                <a:solidFill>
                  <a:srgbClr val="000000"/>
                </a:solidFill>
              </a:rPr>
              <a:t>Find a pair that is closest and </a:t>
            </a:r>
            <a:endParaRPr>
              <a:solidFill>
                <a:srgbClr val="000000"/>
              </a:solidFill>
            </a:endParaRPr>
          </a:p>
          <a:p>
            <a:pPr indent="0" lvl="0" marL="457200" rtl="0" algn="l">
              <a:spcBef>
                <a:spcPts val="1600"/>
              </a:spcBef>
              <a:spcAft>
                <a:spcPts val="1600"/>
              </a:spcAft>
              <a:buNone/>
            </a:pPr>
            <a:r>
              <a:rPr lang="en">
                <a:solidFill>
                  <a:srgbClr val="000000"/>
                </a:solidFill>
              </a:rPr>
              <a:t>merge them</a:t>
            </a:r>
            <a:endParaRPr>
              <a:solidFill>
                <a:srgbClr val="000000"/>
              </a:solidFill>
            </a:endParaRPr>
          </a:p>
        </p:txBody>
      </p:sp>
      <p:pic>
        <p:nvPicPr>
          <p:cNvPr id="128" name="Google Shape;128;p19"/>
          <p:cNvPicPr preferRelativeResize="0"/>
          <p:nvPr/>
        </p:nvPicPr>
        <p:blipFill>
          <a:blip r:embed="rId3">
            <a:alphaModFix/>
          </a:blip>
          <a:stretch>
            <a:fillRect/>
          </a:stretch>
        </p:blipFill>
        <p:spPr>
          <a:xfrm>
            <a:off x="4273895" y="1966120"/>
            <a:ext cx="4781774" cy="2570550"/>
          </a:xfrm>
          <a:prstGeom prst="rect">
            <a:avLst/>
          </a:prstGeom>
          <a:noFill/>
          <a:ln>
            <a:noFill/>
          </a:ln>
        </p:spPr>
      </p:pic>
      <p:sp>
        <p:nvSpPr>
          <p:cNvPr id="129" name="Google Shape;129;p19"/>
          <p:cNvSpPr txBox="1"/>
          <p:nvPr/>
        </p:nvSpPr>
        <p:spPr>
          <a:xfrm>
            <a:off x="5690300" y="4495050"/>
            <a:ext cx="2642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source: [5]</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idx="1" type="body"/>
          </p:nvPr>
        </p:nvSpPr>
        <p:spPr>
          <a:xfrm>
            <a:off x="781450" y="15067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800">
                <a:solidFill>
                  <a:srgbClr val="000000"/>
                </a:solidFill>
              </a:rPr>
              <a:t>Hierarchical clustering based</a:t>
            </a:r>
            <a:endParaRPr sz="1800">
              <a:solidFill>
                <a:srgbClr val="000000"/>
              </a:solidFill>
            </a:endParaRPr>
          </a:p>
          <a:p>
            <a:pPr indent="0" lvl="0" marL="457200" rtl="0" algn="l">
              <a:spcBef>
                <a:spcPts val="1600"/>
              </a:spcBef>
              <a:spcAft>
                <a:spcPts val="0"/>
              </a:spcAft>
              <a:buNone/>
            </a:pPr>
            <a:r>
              <a:rPr lang="en">
                <a:solidFill>
                  <a:srgbClr val="000000"/>
                </a:solidFill>
              </a:rPr>
              <a:t>ii) Divisive (Top-Down) [6]</a:t>
            </a:r>
            <a:endParaRPr>
              <a:solidFill>
                <a:srgbClr val="000000"/>
              </a:solidFill>
            </a:endParaRPr>
          </a:p>
          <a:p>
            <a:pPr indent="0" lvl="0" marL="457200" rtl="0" algn="l">
              <a:spcBef>
                <a:spcPts val="1600"/>
              </a:spcBef>
              <a:spcAft>
                <a:spcPts val="0"/>
              </a:spcAft>
              <a:buNone/>
            </a:pPr>
            <a:r>
              <a:rPr lang="en">
                <a:solidFill>
                  <a:srgbClr val="000000"/>
                </a:solidFill>
              </a:rPr>
              <a:t>Remove the edges between two nodes that have the largest betweenness/least similarity</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rPr lang="en">
                <a:solidFill>
                  <a:srgbClr val="000000"/>
                </a:solidFill>
              </a:rPr>
              <a:t>Commonly used betweenness:</a:t>
            </a:r>
            <a:r>
              <a:rPr lang="en">
                <a:solidFill>
                  <a:srgbClr val="000000"/>
                </a:solidFill>
                <a:latin typeface="Raleway"/>
                <a:ea typeface="Raleway"/>
                <a:cs typeface="Raleway"/>
                <a:sym typeface="Raleway"/>
              </a:rPr>
              <a:t> </a:t>
            </a:r>
            <a:endParaRPr>
              <a:solidFill>
                <a:srgbClr val="000000"/>
              </a:solidFill>
              <a:latin typeface="Raleway"/>
              <a:ea typeface="Raleway"/>
              <a:cs typeface="Raleway"/>
              <a:sym typeface="Raleway"/>
            </a:endParaRPr>
          </a:p>
        </p:txBody>
      </p:sp>
      <p:sp>
        <p:nvSpPr>
          <p:cNvPr id="135" name="Google Shape;135;p20"/>
          <p:cNvSpPr/>
          <p:nvPr/>
        </p:nvSpPr>
        <p:spPr>
          <a:xfrm>
            <a:off x="3706225" y="2746325"/>
            <a:ext cx="5111700" cy="21534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Shortest Path Betweenness</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 	Can be found using BFS or DFS</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Random walk betweenness</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	</a:t>
            </a:r>
            <a:r>
              <a:rPr lang="en" sz="1300">
                <a:highlight>
                  <a:srgbClr val="FFFFFF"/>
                </a:highlight>
                <a:latin typeface="Lato"/>
                <a:ea typeface="Lato"/>
                <a:cs typeface="Lato"/>
                <a:sym typeface="Lato"/>
              </a:rPr>
              <a:t>How often on average random walks starting at vertex s will pass down a particular edge from vertex v to vertex w before reaching the target t.</a:t>
            </a:r>
            <a:endParaRPr sz="1300">
              <a:latin typeface="Lato"/>
              <a:ea typeface="Lato"/>
              <a:cs typeface="Lato"/>
              <a:sym typeface="Lato"/>
            </a:endParaRPr>
          </a:p>
        </p:txBody>
      </p:sp>
      <p:pic>
        <p:nvPicPr>
          <p:cNvPr id="136" name="Google Shape;136;p20"/>
          <p:cNvPicPr preferRelativeResize="0"/>
          <p:nvPr/>
        </p:nvPicPr>
        <p:blipFill rotWithShape="1">
          <a:blip r:embed="rId3">
            <a:alphaModFix/>
          </a:blip>
          <a:srcRect b="30255" l="51687" r="7216" t="46478"/>
          <a:stretch/>
        </p:blipFill>
        <p:spPr>
          <a:xfrm>
            <a:off x="8469950" y="2571750"/>
            <a:ext cx="424175" cy="233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781450" y="12019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Raleway"/>
              <a:buAutoNum type="arabicPeriod"/>
            </a:pPr>
            <a:r>
              <a:t/>
            </a:r>
            <a:endParaRPr>
              <a:solidFill>
                <a:srgbClr val="000000"/>
              </a:solidFill>
              <a:latin typeface="Raleway"/>
              <a:ea typeface="Raleway"/>
              <a:cs typeface="Raleway"/>
              <a:sym typeface="Raleway"/>
            </a:endParaRPr>
          </a:p>
          <a:p>
            <a:pPr indent="-342900" lvl="0" marL="457200" rtl="0" algn="l">
              <a:spcBef>
                <a:spcPts val="0"/>
              </a:spcBef>
              <a:spcAft>
                <a:spcPts val="0"/>
              </a:spcAft>
              <a:buClr>
                <a:srgbClr val="000000"/>
              </a:buClr>
              <a:buSzPts val="1800"/>
              <a:buAutoNum type="arabicPeriod"/>
            </a:pPr>
            <a:r>
              <a:rPr lang="en" sz="1800">
                <a:solidFill>
                  <a:srgbClr val="000000"/>
                </a:solidFill>
              </a:rPr>
              <a:t>Greedy Based</a:t>
            </a:r>
            <a:endParaRPr sz="1800">
              <a:solidFill>
                <a:srgbClr val="000000"/>
              </a:solidFill>
            </a:endParaRPr>
          </a:p>
          <a:p>
            <a:pPr indent="0" lvl="0" marL="457200" rtl="0" algn="l">
              <a:spcBef>
                <a:spcPts val="1600"/>
              </a:spcBef>
              <a:spcAft>
                <a:spcPts val="0"/>
              </a:spcAft>
              <a:buNone/>
            </a:pPr>
            <a:r>
              <a:rPr lang="en">
                <a:solidFill>
                  <a:srgbClr val="000000"/>
                </a:solidFill>
              </a:rPr>
              <a:t>i) Agglomerative [7]</a:t>
            </a:r>
            <a:endParaRPr>
              <a:solidFill>
                <a:srgbClr val="000000"/>
              </a:solidFill>
            </a:endParaRPr>
          </a:p>
          <a:p>
            <a:pPr indent="0" lvl="0" marL="457200" rtl="0" algn="l">
              <a:spcBef>
                <a:spcPts val="1600"/>
              </a:spcBef>
              <a:spcAft>
                <a:spcPts val="0"/>
              </a:spcAft>
              <a:buNone/>
            </a:pPr>
            <a:r>
              <a:rPr lang="en">
                <a:solidFill>
                  <a:srgbClr val="000000"/>
                </a:solidFill>
              </a:rPr>
              <a:t>A matrix to store </a:t>
            </a:r>
            <a:r>
              <a:rPr lang="en">
                <a:solidFill>
                  <a:srgbClr val="000000"/>
                </a:solidFill>
                <a:highlight>
                  <a:srgbClr val="FFFFFF"/>
                </a:highlight>
              </a:rPr>
              <a:t>ΔQij: ∆Qij =1/2m − kikj/(2m)² if i, j are connected.</a:t>
            </a:r>
            <a:endParaRPr>
              <a:solidFill>
                <a:srgbClr val="000000"/>
              </a:solidFill>
              <a:highlight>
                <a:srgbClr val="FFFFFF"/>
              </a:highlight>
            </a:endParaRPr>
          </a:p>
          <a:p>
            <a:pPr indent="0" lvl="0" marL="457200" rtl="0" algn="l">
              <a:spcBef>
                <a:spcPts val="1600"/>
              </a:spcBef>
              <a:spcAft>
                <a:spcPts val="0"/>
              </a:spcAft>
              <a:buNone/>
            </a:pPr>
            <a:r>
              <a:rPr lang="en">
                <a:solidFill>
                  <a:srgbClr val="000000"/>
                </a:solidFill>
                <a:highlight>
                  <a:srgbClr val="FFFFFF"/>
                </a:highlight>
              </a:rPr>
              <a:t>Find the largest ΔQij, group them into a community</a:t>
            </a:r>
            <a:endParaRPr>
              <a:solidFill>
                <a:srgbClr val="000000"/>
              </a:solidFill>
              <a:highlight>
                <a:srgbClr val="FFFFFF"/>
              </a:highlight>
            </a:endParaRPr>
          </a:p>
          <a:p>
            <a:pPr indent="0" lvl="0" marL="457200" rtl="0" algn="l">
              <a:spcBef>
                <a:spcPts val="1600"/>
              </a:spcBef>
              <a:spcAft>
                <a:spcPts val="0"/>
              </a:spcAft>
              <a:buNone/>
            </a:pPr>
            <a:r>
              <a:t/>
            </a:r>
            <a:endParaRPr>
              <a:solidFill>
                <a:srgbClr val="000000"/>
              </a:solidFill>
              <a:highlight>
                <a:srgbClr val="FFFFFF"/>
              </a:highlight>
            </a:endParaRPr>
          </a:p>
          <a:p>
            <a:pPr indent="457200" lvl="0" marL="0" rtl="0" algn="l">
              <a:spcBef>
                <a:spcPts val="1600"/>
              </a:spcBef>
              <a:spcAft>
                <a:spcPts val="0"/>
              </a:spcAft>
              <a:buNone/>
            </a:pPr>
            <a:r>
              <a:rPr lang="en">
                <a:solidFill>
                  <a:srgbClr val="000000"/>
                </a:solidFill>
                <a:highlight>
                  <a:srgbClr val="FFFFFF"/>
                </a:highlight>
              </a:rPr>
              <a:t>Update the rest of the nodes</a:t>
            </a:r>
            <a:endParaRPr>
              <a:solidFill>
                <a:srgbClr val="000000"/>
              </a:solidFill>
              <a:highlight>
                <a:srgbClr val="FFFFFF"/>
              </a:highlight>
            </a:endParaRPr>
          </a:p>
          <a:p>
            <a:pPr indent="0" lvl="0" marL="457200" rtl="0" algn="l">
              <a:spcBef>
                <a:spcPts val="1600"/>
              </a:spcBef>
              <a:spcAft>
                <a:spcPts val="1600"/>
              </a:spcAft>
              <a:buNone/>
            </a:pPr>
            <a:r>
              <a:t/>
            </a:r>
            <a:endParaRPr>
              <a:solidFill>
                <a:srgbClr val="000000"/>
              </a:solidFill>
              <a:latin typeface="Raleway"/>
              <a:ea typeface="Raleway"/>
              <a:cs typeface="Raleway"/>
              <a:sym typeface="Raleway"/>
            </a:endParaRPr>
          </a:p>
        </p:txBody>
      </p:sp>
      <p:sp>
        <p:nvSpPr>
          <p:cNvPr id="142" name="Google Shape;142;p21"/>
          <p:cNvSpPr/>
          <p:nvPr/>
        </p:nvSpPr>
        <p:spPr>
          <a:xfrm>
            <a:off x="3579725" y="3174650"/>
            <a:ext cx="254400" cy="1299900"/>
          </a:xfrm>
          <a:prstGeom prst="leftBrace">
            <a:avLst>
              <a:gd fmla="val 55002"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nvSpPr>
        <p:spPr>
          <a:xfrm>
            <a:off x="3928275" y="3113300"/>
            <a:ext cx="4032000" cy="14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latin typeface="Lato"/>
                <a:ea typeface="Lato"/>
                <a:cs typeface="Lato"/>
                <a:sym typeface="Lato"/>
              </a:rPr>
              <a:t>∆Qjk = ∆Qik+∆Qij , </a:t>
            </a:r>
            <a:r>
              <a:rPr lang="en" sz="1300">
                <a:latin typeface="Lato"/>
                <a:ea typeface="Lato"/>
                <a:cs typeface="Lato"/>
                <a:sym typeface="Lato"/>
              </a:rPr>
              <a:t>If k is connected to i and j</a:t>
            </a:r>
            <a:endParaRPr sz="1300">
              <a:latin typeface="Lato"/>
              <a:ea typeface="Lato"/>
              <a:cs typeface="Lato"/>
              <a:sym typeface="Lato"/>
            </a:endParaRPr>
          </a:p>
          <a:p>
            <a:pPr indent="0" lvl="0" marL="0" rtl="0" algn="l">
              <a:lnSpc>
                <a:spcPct val="115000"/>
              </a:lnSpc>
              <a:spcBef>
                <a:spcPts val="1200"/>
              </a:spcBef>
              <a:spcAft>
                <a:spcPts val="0"/>
              </a:spcAft>
              <a:buNone/>
            </a:pPr>
            <a:r>
              <a:rPr lang="en" sz="1300">
                <a:latin typeface="Lato"/>
                <a:ea typeface="Lato"/>
                <a:cs typeface="Lato"/>
                <a:sym typeface="Lato"/>
              </a:rPr>
              <a:t>∆Qjk = ∆Qik-2ajak, </a:t>
            </a:r>
            <a:r>
              <a:rPr lang="en" sz="1300">
                <a:latin typeface="Lato"/>
                <a:ea typeface="Lato"/>
                <a:cs typeface="Lato"/>
                <a:sym typeface="Lato"/>
              </a:rPr>
              <a:t>If k is connected to i not j</a:t>
            </a:r>
            <a:endParaRPr sz="1300">
              <a:latin typeface="Lato"/>
              <a:ea typeface="Lato"/>
              <a:cs typeface="Lato"/>
              <a:sym typeface="Lato"/>
            </a:endParaRPr>
          </a:p>
          <a:p>
            <a:pPr indent="0" lvl="0" marL="0" rtl="0" algn="l">
              <a:lnSpc>
                <a:spcPct val="115000"/>
              </a:lnSpc>
              <a:spcBef>
                <a:spcPts val="1200"/>
              </a:spcBef>
              <a:spcAft>
                <a:spcPts val="0"/>
              </a:spcAft>
              <a:buNone/>
            </a:pPr>
            <a:r>
              <a:rPr lang="en" sz="1300">
                <a:latin typeface="Lato"/>
                <a:ea typeface="Lato"/>
                <a:cs typeface="Lato"/>
                <a:sym typeface="Lato"/>
              </a:rPr>
              <a:t>∆Qjk = ∆Qjk-2aiak, </a:t>
            </a:r>
            <a:r>
              <a:rPr lang="en" sz="1300">
                <a:latin typeface="Lato"/>
                <a:ea typeface="Lato"/>
                <a:cs typeface="Lato"/>
                <a:sym typeface="Lato"/>
              </a:rPr>
              <a:t>If k is connected to j not i</a:t>
            </a:r>
            <a:endParaRPr sz="1300">
              <a:solidFill>
                <a:srgbClr val="24292E"/>
              </a:solidFill>
              <a:latin typeface="Lato"/>
              <a:ea typeface="Lato"/>
              <a:cs typeface="Lato"/>
              <a:sym typeface="Lato"/>
            </a:endParaRPr>
          </a:p>
          <a:p>
            <a:pPr indent="0" lvl="0" marL="0" rtl="0" algn="l">
              <a:spcBef>
                <a:spcPts val="1200"/>
              </a:spcBef>
              <a:spcAft>
                <a:spcPts val="0"/>
              </a:spcAft>
              <a:buNone/>
            </a:pPr>
            <a:r>
              <a:t/>
            </a:r>
            <a:endParaRPr/>
          </a:p>
        </p:txBody>
      </p:sp>
      <p:pic>
        <p:nvPicPr>
          <p:cNvPr id="144" name="Google Shape;144;p21"/>
          <p:cNvPicPr preferRelativeResize="0"/>
          <p:nvPr/>
        </p:nvPicPr>
        <p:blipFill rotWithShape="1">
          <a:blip r:embed="rId3">
            <a:alphaModFix/>
          </a:blip>
          <a:srcRect b="30255" l="51687" r="7216" t="46478"/>
          <a:stretch/>
        </p:blipFill>
        <p:spPr>
          <a:xfrm>
            <a:off x="865575" y="1328175"/>
            <a:ext cx="952550" cy="16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