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8663" r:id="rId5"/>
    <p:sldId id="8664" r:id="rId6"/>
    <p:sldId id="8665" r:id="rId7"/>
    <p:sldId id="8666" r:id="rId8"/>
    <p:sldId id="8667" r:id="rId9"/>
    <p:sldId id="8668" r:id="rId10"/>
    <p:sldId id="8669" r:id="rId11"/>
    <p:sldId id="8671" r:id="rId12"/>
    <p:sldId id="8672" r:id="rId13"/>
    <p:sldId id="8670" r:id="rId14"/>
    <p:sldId id="8673" r:id="rId15"/>
    <p:sldId id="8674" r:id="rId16"/>
    <p:sldId id="8675" r:id="rId17"/>
    <p:sldId id="8676" r:id="rId18"/>
    <p:sldId id="8677" r:id="rId19"/>
    <p:sldId id="8678" r:id="rId20"/>
    <p:sldId id="8683" r:id="rId21"/>
    <p:sldId id="8679" r:id="rId22"/>
    <p:sldId id="8684" r:id="rId23"/>
    <p:sldId id="8680" r:id="rId24"/>
    <p:sldId id="8681" r:id="rId25"/>
    <p:sldId id="8682" r:id="rId26"/>
    <p:sldId id="86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BC3D-5E12-4485-87C9-6DBD7C3BEE7A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4199D-1134-4B9A-B86C-3D7EE90A4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38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0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9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88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429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31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021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45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834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35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84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9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11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049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943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197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261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945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1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44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01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299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3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13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41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E0F08-5CA5-4FF4-B957-98B3019525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89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1BCB9-6496-427E-BD0C-7EA22E1E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78BC1-9CB0-472A-9712-4C4799F2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DA1D2-E769-4196-9A4D-4C47A2FA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092BB-1395-4F50-A10A-EF91ACDC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D53EA-6CDE-46F3-A2CA-CEB71736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D2027-EB7D-4259-A929-8EE38E8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6D408-B563-4267-A2DB-3AB8F1599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3E6BB-626F-4F0A-B310-AFA9AB2B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52CE3-1E3C-4A5D-B80B-B4DAEB53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40A71-050F-4729-BAA2-1B160597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EBA36-1067-4D31-971C-6F23B712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D0ED12-1C34-454E-AACC-6E5E5974C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59660-E306-47C7-940D-E5546410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15B8A-FA50-452E-B54B-E0BB0E15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383B9-9535-4353-B58A-CD118E19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3F1C-DDB9-4783-8A31-E41782C6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51A98-B78D-4E21-BF31-F2D3439D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E89C4-E3E1-449E-A423-983FE4B5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A8506-8830-47FF-BD0B-6A85B64B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EA389-E347-4EB1-82A8-9206F8BD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907DA-129C-488E-8FC3-F4CD76E3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CED98-7C33-4FF9-8B14-48175133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93535-B6DB-423C-99E2-1B8099A8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2A22D-1D2F-4277-92E1-F70ABEE8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CD5BA-1D48-4CC2-969D-4C486635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6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D5E38-094F-44DB-A17D-1942DF98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055BC-148D-4BC1-860D-CFFCC9CE6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D7FDD-F1BF-4959-9DC2-2473A443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6C0AA-C5C8-4E5B-9683-0C455BA6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1C3C3-1CBD-4DBB-887B-F39C04BC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00B59-CD58-4C47-BFD9-A4B4B478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49782" y="64474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106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D44CF-5F21-4C5D-9F56-80BCBDC4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BC3DB-8A9C-4390-AAD9-6FE5401B1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B5950-4AF2-480D-B819-858F1A124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1D392-0CCD-4790-AFCF-E5A0DBD2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00A90C-2D78-4802-A369-AB35E2BFD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D7E5C3-D26A-4C55-A387-21335281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2B5732-9AFB-402C-8114-5234ABC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60AAA1-45CB-4478-BE22-A00AFA80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6C44D-E9EC-4A58-B93B-2620450F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11D76-721C-4CF2-B2EE-8E1CB4CE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66938-527A-421F-A5CF-A7B20573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D9856F-9051-4853-90B5-FCC067D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7CD38-C3FF-4953-B6F1-085A72EE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6CA7C2-9DC9-476A-815A-CD73B0B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1E290-41E7-4A7B-A93C-4B160F0D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CB86B-59A2-460F-B8D2-ACD0B77E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3318C-C247-4F4E-A731-C08A28E6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6432A-8E1B-4D56-BD64-01CC81AE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5B271-8767-44F1-844F-CF53FE86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D1180-FD03-409E-B23C-CCD36828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B2546-A4EA-48BE-BF08-84B732CA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D6BCE-B967-4798-9F27-23335D86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37BFE-3E88-4A3E-9F13-C9DD0C3F4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D0232-CEBC-49CF-B050-06E3B53F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A4F93-E474-484C-B51D-3C20F7B3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62EFF-7164-4243-A400-DE18C43C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1E699-8D31-4AA9-9B6C-6BADBCFE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912BC-3F60-49CE-9BB4-603EC8D1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113DF-EBE6-41C7-A91E-3BC0787C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1A70B-48A1-414B-AA49-32F3571DD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40B6-7142-469B-9D69-1008601B55D6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56957-2549-49C7-ABE3-9E68574F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84AB4-799C-4F25-907A-DBC132060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2D74-9FC1-487E-8273-750E25A88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3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721D-9E8C-4A2B-A7F0-057009366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20E03-F7AC-4B8D-A7E1-7A086277D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A88AA-E62C-42DA-B0D7-813A933EA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5E292A9-25D9-4A07-A39B-6F3AB8023D20}"/>
              </a:ext>
            </a:extLst>
          </p:cNvPr>
          <p:cNvSpPr txBox="1"/>
          <p:nvPr/>
        </p:nvSpPr>
        <p:spPr>
          <a:xfrm>
            <a:off x="1544046" y="3161708"/>
            <a:ext cx="9289773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经典综艺体简" panose="02010609000101010101" pitchFamily="49" charset="-122"/>
              </a:rPr>
              <a:t>网络协议栈大作业进度汇报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经典综艺体简" panose="0201060900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经典综艺体简" panose="02010609000101010101" pitchFamily="49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cs typeface="经典综艺体简" panose="02010609000101010101" pitchFamily="49" charset="-122"/>
              </a:rPr>
              <a:t>——DSR</a:t>
            </a:r>
            <a:r>
              <a:rPr lang="zh-CN" altLang="en-US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  <a:cs typeface="经典综艺体简" panose="02010609000101010101" pitchFamily="49" charset="-122"/>
              </a:rPr>
              <a:t>协议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经典综艺体简" panose="02010609000101010101" pitchFamily="49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0483008-585A-4D0F-B77D-D19C6EDAA0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6174" y="-2663826"/>
            <a:ext cx="11697656" cy="64723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B68C128-6CF1-458A-A4B8-D1AFBF3B4671}"/>
              </a:ext>
            </a:extLst>
          </p:cNvPr>
          <p:cNvGrpSpPr/>
          <p:nvPr/>
        </p:nvGrpSpPr>
        <p:grpSpPr>
          <a:xfrm>
            <a:off x="9330071" y="4659437"/>
            <a:ext cx="3488576" cy="2507105"/>
            <a:chOff x="9330071" y="4659437"/>
            <a:chExt cx="3488576" cy="250710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00EE633-0782-442B-9892-6CEC6944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0823" y="5467285"/>
              <a:ext cx="1046894" cy="113489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2BD1C46-F81D-46E1-8CDD-0F56F96D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5824" y="4769755"/>
              <a:ext cx="1209792" cy="1311491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7F8BCD3-E396-469A-93DD-4749EDFB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34096" y="5441425"/>
              <a:ext cx="848991" cy="92036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65FFAF6-701C-4406-9CA8-0671516B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59455" y="5693775"/>
              <a:ext cx="1046894" cy="113489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6EC29E3-85D3-4DC7-8B7D-2C3E38B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68553" y="4659437"/>
              <a:ext cx="1046894" cy="113489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93349DB-B77A-4CB3-84B8-8FD7CD4C1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83121" y="6031644"/>
              <a:ext cx="961649" cy="1042488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A211D01-05C4-43C7-B4F5-D42C7980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67428" y="6361785"/>
              <a:ext cx="723666" cy="784499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4B39CC3-29A5-4DAA-950F-DDCE827AD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1753" y="6031643"/>
              <a:ext cx="1046894" cy="113489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9BBBF51-8287-4697-AAF6-830575D5F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0071" y="6525256"/>
              <a:ext cx="449250" cy="487015"/>
            </a:xfrm>
            <a:prstGeom prst="rect">
              <a:avLst/>
            </a:prstGeom>
          </p:spPr>
        </p:pic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1C8B74C-1F52-4CBE-A6E5-8E8FEEDDE11C}"/>
              </a:ext>
            </a:extLst>
          </p:cNvPr>
          <p:cNvSpPr txBox="1"/>
          <p:nvPr/>
        </p:nvSpPr>
        <p:spPr>
          <a:xfrm>
            <a:off x="8464975" y="5758316"/>
            <a:ext cx="30744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软网</a:t>
            </a:r>
            <a: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1703  </a:t>
            </a:r>
            <a:r>
              <a:rPr lang="zh-CN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李明洋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1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数据结构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D88CD44-A45D-4584-9C2F-D94973E554B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19" y="1619039"/>
            <a:ext cx="2857500" cy="10343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BBFDC3-0F0E-4381-9184-8CA6B87E714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19" y="2988066"/>
            <a:ext cx="2857500" cy="35352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0E626B1-0219-4EB2-8B15-367A7BC1E7E1}"/>
              </a:ext>
            </a:extLst>
          </p:cNvPr>
          <p:cNvSpPr txBox="1"/>
          <p:nvPr/>
        </p:nvSpPr>
        <p:spPr>
          <a:xfrm>
            <a:off x="1303194" y="1437184"/>
            <a:ext cx="45782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1.DSR</a:t>
            </a:r>
            <a:r>
              <a:rPr lang="zh-CN" altLang="en-US" sz="2400" dirty="0"/>
              <a:t>数据分组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26</a:t>
            </a:r>
            <a:r>
              <a:rPr lang="zh-CN" altLang="zh-CN" dirty="0"/>
              <a:t>—</a:t>
            </a:r>
            <a:r>
              <a:rPr lang="en-US" altLang="zh-CN" dirty="0"/>
              <a:t>31 </a:t>
            </a:r>
            <a:r>
              <a:rPr lang="zh-CN" altLang="zh-CN" dirty="0"/>
              <a:t>定义了</a:t>
            </a:r>
            <a:r>
              <a:rPr lang="en-US" altLang="zh-CN" dirty="0"/>
              <a:t>DSR</a:t>
            </a:r>
            <a:r>
              <a:rPr lang="zh-CN" altLang="zh-CN" dirty="0"/>
              <a:t>数据分组的基本结构，包括该数据包的源地址、目的地址、下一跳和上一跳等信息。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zh-CN" dirty="0"/>
              <a:t>—</a:t>
            </a:r>
            <a:r>
              <a:rPr lang="en-US" altLang="zh-CN" dirty="0"/>
              <a:t>51 </a:t>
            </a:r>
            <a:r>
              <a:rPr lang="zh-CN" altLang="zh-CN" dirty="0"/>
              <a:t>定义了</a:t>
            </a:r>
            <a:r>
              <a:rPr lang="en-US" altLang="zh-CN" dirty="0" err="1"/>
              <a:t>nh</a:t>
            </a:r>
            <a:r>
              <a:rPr lang="zh-CN" altLang="zh-CN" dirty="0"/>
              <a:t>联合体，指向网络层协议头（</a:t>
            </a:r>
            <a:r>
              <a:rPr lang="en-US" altLang="zh-CN" dirty="0"/>
              <a:t>IP</a:t>
            </a:r>
            <a:r>
              <a:rPr lang="zh-CN" altLang="zh-CN" dirty="0"/>
              <a:t>头），联合体使得我们能够使用结构体的方式访问</a:t>
            </a:r>
            <a:r>
              <a:rPr lang="en-US" altLang="zh-CN" dirty="0"/>
              <a:t>IP</a:t>
            </a:r>
            <a:r>
              <a:rPr lang="zh-CN" altLang="zh-CN" dirty="0"/>
              <a:t>头或者直接读取</a:t>
            </a:r>
            <a:r>
              <a:rPr lang="en-US" altLang="zh-CN" dirty="0"/>
              <a:t>IP</a:t>
            </a:r>
            <a:r>
              <a:rPr lang="zh-CN" altLang="zh-CN" dirty="0"/>
              <a:t>头的二进制数据。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12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数据结构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F1F0B83-FF38-4B6D-95FB-FC2B0584029A}"/>
              </a:ext>
            </a:extLst>
          </p:cNvPr>
          <p:cNvSpPr/>
          <p:nvPr/>
        </p:nvSpPr>
        <p:spPr>
          <a:xfrm>
            <a:off x="1303194" y="1772984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2.DSR</a:t>
            </a:r>
            <a:r>
              <a:rPr lang="zh-CN" altLang="en-US" sz="2400" dirty="0"/>
              <a:t>选项头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       DSR</a:t>
            </a:r>
            <a:r>
              <a:rPr lang="zh-CN" altLang="zh-CN" dirty="0"/>
              <a:t>选项头包含一个固定大小的</a:t>
            </a:r>
            <a:r>
              <a:rPr lang="en-US" altLang="zh-CN" dirty="0"/>
              <a:t>4</a:t>
            </a:r>
            <a:r>
              <a:rPr lang="zh-CN" altLang="zh-CN" dirty="0"/>
              <a:t>字节的小部分，然后是一个包含零个或多个</a:t>
            </a:r>
            <a:r>
              <a:rPr lang="en-US" altLang="zh-CN" dirty="0"/>
              <a:t>DSR</a:t>
            </a:r>
            <a:r>
              <a:rPr lang="zh-CN" altLang="zh-CN" dirty="0"/>
              <a:t>选项的序列，其中包含可选信息。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27</a:t>
            </a:r>
            <a:r>
              <a:rPr lang="zh-CN" altLang="zh-CN" dirty="0"/>
              <a:t>—</a:t>
            </a:r>
            <a:r>
              <a:rPr lang="en-US" altLang="zh-CN" dirty="0"/>
              <a:t>35 </a:t>
            </a:r>
            <a:r>
              <a:rPr lang="en-US" altLang="zh-CN" dirty="0" err="1"/>
              <a:t>nh</a:t>
            </a:r>
            <a:r>
              <a:rPr lang="zh-CN" altLang="zh-CN" dirty="0"/>
              <a:t>是</a:t>
            </a:r>
            <a:r>
              <a:rPr lang="en-US" altLang="zh-CN" dirty="0"/>
              <a:t>next header</a:t>
            </a:r>
            <a:r>
              <a:rPr lang="zh-CN" altLang="zh-CN" dirty="0"/>
              <a:t>下一报文头，区分大小端分别定义了标志位和保留位及其所占位数。</a:t>
            </a:r>
          </a:p>
          <a:p>
            <a:endParaRPr lang="zh-CN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2808EC-1582-4159-A0DA-575F9B64EC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429000"/>
            <a:ext cx="3599074" cy="16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数据结构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A31DA40-0667-4D06-AA8E-1F8B6A0D77AF}"/>
              </a:ext>
            </a:extLst>
          </p:cNvPr>
          <p:cNvSpPr/>
          <p:nvPr/>
        </p:nvSpPr>
        <p:spPr>
          <a:xfrm>
            <a:off x="1303194" y="1299694"/>
            <a:ext cx="18375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3.DSR</a:t>
            </a:r>
            <a:r>
              <a:rPr lang="zh-CN" altLang="en-US" sz="2400" dirty="0"/>
              <a:t>选项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9BBBE9-BFA7-4553-A467-A311C4CE9ED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0" y="2083183"/>
            <a:ext cx="3217379" cy="12218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84ADF7-8935-4048-98DA-99403D05101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46" y="2083183"/>
            <a:ext cx="2632130" cy="12218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430686-F5E8-436A-8E0D-587223FF186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9" y="4605979"/>
            <a:ext cx="2808716" cy="12218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F18701-3642-4FE1-AF45-CC9E876E76A4}"/>
              </a:ext>
            </a:extLst>
          </p:cNvPr>
          <p:cNvSpPr txBox="1"/>
          <p:nvPr/>
        </p:nvSpPr>
        <p:spPr>
          <a:xfrm>
            <a:off x="1648182" y="3425869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通用选项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CE3DCE-70DB-46CF-AA57-D1C24E1DB226}"/>
              </a:ext>
            </a:extLst>
          </p:cNvPr>
          <p:cNvSpPr txBox="1"/>
          <p:nvPr/>
        </p:nvSpPr>
        <p:spPr>
          <a:xfrm>
            <a:off x="5210894" y="3425869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RREQ</a:t>
            </a:r>
            <a:r>
              <a:rPr lang="zh-CN" altLang="en-US" dirty="0"/>
              <a:t>选项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748CD4-9E6D-428D-9F05-B1F038304904}"/>
              </a:ext>
            </a:extLst>
          </p:cNvPr>
          <p:cNvSpPr txBox="1"/>
          <p:nvPr/>
        </p:nvSpPr>
        <p:spPr>
          <a:xfrm>
            <a:off x="5261113" y="594764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RREP</a:t>
            </a:r>
            <a:r>
              <a:rPr lang="zh-CN" altLang="en-US" dirty="0"/>
              <a:t>选项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95DB9A-9350-4A05-8C95-4211A1AF3D2C}"/>
              </a:ext>
            </a:extLst>
          </p:cNvPr>
          <p:cNvSpPr txBox="1"/>
          <p:nvPr/>
        </p:nvSpPr>
        <p:spPr>
          <a:xfrm>
            <a:off x="9495796" y="594764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源路由选项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979212-98B1-4984-BA4D-F9DB60F4E294}"/>
              </a:ext>
            </a:extLst>
          </p:cNvPr>
          <p:cNvSpPr txBox="1"/>
          <p:nvPr/>
        </p:nvSpPr>
        <p:spPr>
          <a:xfrm>
            <a:off x="1440184" y="5950342"/>
            <a:ext cx="16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</a:t>
            </a:r>
            <a:r>
              <a:rPr lang="zh-CN" altLang="en-US" dirty="0"/>
              <a:t>请求选项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4DFC7E7-F5A3-4FC2-97E0-F1B292F297B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46" y="3999235"/>
            <a:ext cx="3162300" cy="1828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2784657-7ED4-4A49-9C42-F978DFA91A2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94" y="2089852"/>
            <a:ext cx="3217379" cy="37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函数关系介绍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E1DFA3A-631B-4C85-90DF-7B75129378D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83" y="1706715"/>
            <a:ext cx="6638033" cy="44937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404729" y="1364974"/>
            <a:ext cx="37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接收</a:t>
            </a:r>
            <a:r>
              <a:rPr lang="en-US" altLang="zh-CN" sz="2400" dirty="0"/>
              <a:t>DSR</a:t>
            </a:r>
            <a:r>
              <a:rPr lang="zh-CN" altLang="en-US" sz="2400" dirty="0"/>
              <a:t>数据包相关函数</a:t>
            </a:r>
          </a:p>
        </p:txBody>
      </p:sp>
    </p:spTree>
    <p:extLst>
      <p:ext uri="{BB962C8B-B14F-4D97-AF65-F5344CB8AC3E}">
        <p14:creationId xmlns:p14="http://schemas.microsoft.com/office/powerpoint/2010/main" val="5178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函数关系介绍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404729" y="1364974"/>
            <a:ext cx="37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发送</a:t>
            </a:r>
            <a:r>
              <a:rPr lang="en-US" altLang="zh-CN" sz="2400" dirty="0"/>
              <a:t>DSR</a:t>
            </a:r>
            <a:r>
              <a:rPr lang="zh-CN" altLang="en-US" sz="2400" dirty="0"/>
              <a:t>数据包相关函数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2FA102-18BD-459A-AAE2-2B4B16B9B39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09" y="1826638"/>
            <a:ext cx="6630090" cy="50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重要函数分析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404729" y="1364974"/>
            <a:ext cx="37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zh-CN" sz="2400" dirty="0"/>
              <a:t>将</a:t>
            </a:r>
            <a:r>
              <a:rPr lang="en-US" altLang="zh-CN" sz="2400" dirty="0"/>
              <a:t>DSR</a:t>
            </a:r>
            <a:r>
              <a:rPr lang="zh-CN" altLang="zh-CN" sz="2400" dirty="0"/>
              <a:t>选项头加入数据包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8AEEBD-C9DC-4CDC-99A2-FA599A5B7D1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8" y="2338387"/>
            <a:ext cx="5361709" cy="29624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7B597A-0BEC-4DA5-BE82-C1CB2C2673A1}"/>
              </a:ext>
            </a:extLst>
          </p:cNvPr>
          <p:cNvSpPr txBox="1"/>
          <p:nvPr/>
        </p:nvSpPr>
        <p:spPr>
          <a:xfrm>
            <a:off x="7580242" y="2552697"/>
            <a:ext cx="3789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 </a:t>
            </a:r>
            <a:r>
              <a:rPr lang="zh-CN" altLang="zh-CN" dirty="0"/>
              <a:t>定义一个选项头。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30-31 </a:t>
            </a:r>
            <a:r>
              <a:rPr lang="zh-CN" altLang="zh-CN" dirty="0"/>
              <a:t>先判断长度是否能放下该选项头。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33 </a:t>
            </a:r>
            <a:r>
              <a:rPr lang="zh-CN" altLang="zh-CN" dirty="0"/>
              <a:t>如果长度足够，则将选项头指向缓冲区。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35-38 </a:t>
            </a:r>
            <a:r>
              <a:rPr lang="zh-CN" altLang="zh-CN" dirty="0"/>
              <a:t>对选项头进行初始化操作。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1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重要函数分析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404729" y="1364974"/>
            <a:ext cx="37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zh-CN" sz="2400" dirty="0"/>
              <a:t>接收</a:t>
            </a:r>
            <a:r>
              <a:rPr lang="en-US" altLang="zh-CN" sz="2400" dirty="0"/>
              <a:t>DSR</a:t>
            </a:r>
            <a:r>
              <a:rPr lang="zh-CN" altLang="en-US" sz="2400" dirty="0"/>
              <a:t>数</a:t>
            </a:r>
            <a:r>
              <a:rPr lang="zh-CN" altLang="zh-CN" sz="2400" dirty="0"/>
              <a:t>据包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5B8973-EE10-49AE-B846-212DBDC48B1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81" y="2142416"/>
            <a:ext cx="5040258" cy="4251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6CF15D-2D14-4E47-98EA-0FD7AA494D78}"/>
              </a:ext>
            </a:extLst>
          </p:cNvPr>
          <p:cNvSpPr txBox="1"/>
          <p:nvPr/>
        </p:nvSpPr>
        <p:spPr>
          <a:xfrm>
            <a:off x="7332884" y="2690191"/>
            <a:ext cx="3564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35 </a:t>
            </a:r>
            <a:r>
              <a:rPr lang="zh-CN" altLang="zh-CN" dirty="0"/>
              <a:t>调用的</a:t>
            </a:r>
            <a:r>
              <a:rPr lang="en-US" altLang="zh-CN" dirty="0" err="1"/>
              <a:t>dsr_opt_recv</a:t>
            </a:r>
            <a:r>
              <a:rPr lang="en-US" altLang="zh-CN" dirty="0"/>
              <a:t>()</a:t>
            </a:r>
            <a:r>
              <a:rPr lang="zh-CN" altLang="zh-CN" dirty="0"/>
              <a:t>函数分析数据包中选项的类型，然后将相应的操作类型返回给</a:t>
            </a:r>
            <a:r>
              <a:rPr lang="en-US" altLang="zh-CN" dirty="0"/>
              <a:t>action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43-62 </a:t>
            </a:r>
            <a:r>
              <a:rPr lang="zh-CN" altLang="zh-CN" dirty="0"/>
              <a:t>进入</a:t>
            </a:r>
            <a:r>
              <a:rPr lang="en-US" altLang="zh-CN" dirty="0"/>
              <a:t>for</a:t>
            </a:r>
            <a:r>
              <a:rPr lang="zh-CN" altLang="zh-CN" dirty="0"/>
              <a:t>循环，使用</a:t>
            </a:r>
            <a:r>
              <a:rPr lang="en-US" altLang="zh-CN" dirty="0"/>
              <a:t>switch</a:t>
            </a:r>
            <a:r>
              <a:rPr lang="zh-CN" altLang="zh-CN" dirty="0"/>
              <a:t>语句，根据数据包中选项的不同类型，进行相应处理。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3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重要函数分析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404729" y="1364974"/>
            <a:ext cx="37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处理接收到的数据包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FC5BA5-0C4A-4D8E-8AE7-EEDE0ABCA61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34" y="299321"/>
            <a:ext cx="3789039" cy="1286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F7D173-C30A-4783-91CB-60F1A9B845E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33" y="1720621"/>
            <a:ext cx="3789038" cy="18741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2C67CE-85C1-4D0D-91AC-4E98F3D6723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33" y="3729481"/>
            <a:ext cx="4333875" cy="28291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387474-525F-42AD-9D4E-5D4B22654F67}"/>
              </a:ext>
            </a:extLst>
          </p:cNvPr>
          <p:cNvSpPr txBox="1"/>
          <p:nvPr/>
        </p:nvSpPr>
        <p:spPr>
          <a:xfrm>
            <a:off x="1294281" y="2232208"/>
            <a:ext cx="4649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128 </a:t>
            </a:r>
            <a:r>
              <a:rPr lang="zh-CN" altLang="zh-CN" dirty="0"/>
              <a:t>调用</a:t>
            </a:r>
            <a:r>
              <a:rPr lang="en-US" altLang="zh-CN" dirty="0" err="1"/>
              <a:t>dsr_rtc_find</a:t>
            </a:r>
            <a:r>
              <a:rPr lang="en-US" altLang="zh-CN" dirty="0"/>
              <a:t>()</a:t>
            </a:r>
            <a:r>
              <a:rPr lang="zh-CN" altLang="zh-CN" dirty="0"/>
              <a:t>查找是否存在从源节点到目的节点的已有路由。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130-140 </a:t>
            </a:r>
            <a:r>
              <a:rPr lang="zh-CN" altLang="zh-CN" dirty="0"/>
              <a:t>若存在已有路由，则调用</a:t>
            </a:r>
            <a:r>
              <a:rPr lang="en-US" altLang="zh-CN" dirty="0"/>
              <a:t>XMIT()</a:t>
            </a:r>
            <a:r>
              <a:rPr lang="zh-CN" altLang="zh-CN" dirty="0"/>
              <a:t>直接发送数据包。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143-146 </a:t>
            </a:r>
            <a:r>
              <a:rPr lang="zh-CN" altLang="zh-CN" dirty="0"/>
              <a:t>若不存在已有路由，则调用</a:t>
            </a:r>
            <a:r>
              <a:rPr lang="en-US" altLang="zh-CN" dirty="0" err="1"/>
              <a:t>send_buf_enqueue_packet</a:t>
            </a:r>
            <a:r>
              <a:rPr lang="en-US" altLang="zh-CN" dirty="0"/>
              <a:t>()</a:t>
            </a:r>
            <a:r>
              <a:rPr lang="zh-CN" altLang="zh-CN" dirty="0"/>
              <a:t>将数据包加入到发送缓存中。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152 </a:t>
            </a:r>
            <a:r>
              <a:rPr lang="zh-CN" altLang="zh-CN" dirty="0"/>
              <a:t>然后调用</a:t>
            </a:r>
            <a:r>
              <a:rPr lang="en-US" altLang="zh-CN" dirty="0" err="1"/>
              <a:t>dsr_rreq_route_discovery</a:t>
            </a:r>
            <a:r>
              <a:rPr lang="en-US" altLang="zh-CN" dirty="0"/>
              <a:t>()</a:t>
            </a:r>
            <a:r>
              <a:rPr lang="zh-CN" altLang="zh-CN" dirty="0"/>
              <a:t>函数，进行路由发现。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5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重要函数分析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404729" y="1364974"/>
            <a:ext cx="37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发起路由请求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177FE7-794A-4C30-8814-7FF59E4F709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9" y="2104322"/>
            <a:ext cx="5402406" cy="31435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E941D4-3E15-4AD4-9DB3-556BB54B713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9" y="5337080"/>
            <a:ext cx="5402406" cy="11192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39D3B0-889F-42DC-9203-FACE32BCE66A}"/>
              </a:ext>
            </a:extLst>
          </p:cNvPr>
          <p:cNvSpPr txBox="1"/>
          <p:nvPr/>
        </p:nvSpPr>
        <p:spPr>
          <a:xfrm>
            <a:off x="7441024" y="2088296"/>
            <a:ext cx="41081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352-355 </a:t>
            </a:r>
            <a:r>
              <a:rPr lang="zh-CN" altLang="zh-CN" dirty="0"/>
              <a:t>调用</a:t>
            </a:r>
            <a:r>
              <a:rPr lang="en-US" altLang="zh-CN" dirty="0"/>
              <a:t>_</a:t>
            </a:r>
            <a:r>
              <a:rPr lang="en-US" altLang="zh-CN" dirty="0" err="1"/>
              <a:t>tbl_find</a:t>
            </a:r>
            <a:r>
              <a:rPr lang="en-US" altLang="zh-CN" dirty="0"/>
              <a:t>()</a:t>
            </a:r>
            <a:r>
              <a:rPr lang="zh-CN" altLang="zh-CN" dirty="0"/>
              <a:t>函数，在路由请求表中查找是否有相同目的地的路由请求，如果没有则调用</a:t>
            </a:r>
            <a:r>
              <a:rPr lang="en-US" altLang="zh-CN" dirty="0"/>
              <a:t>__</a:t>
            </a:r>
            <a:r>
              <a:rPr lang="en-US" altLang="zh-CN" dirty="0" err="1"/>
              <a:t>rreq_tbl_add</a:t>
            </a:r>
            <a:r>
              <a:rPr lang="en-US" altLang="zh-CN" dirty="0"/>
              <a:t>()</a:t>
            </a:r>
            <a:r>
              <a:rPr lang="zh-CN" altLang="zh-CN" dirty="0"/>
              <a:t>函数直接添加进路由请求表。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356-360 </a:t>
            </a:r>
            <a:r>
              <a:rPr lang="zh-CN" altLang="zh-CN" dirty="0"/>
              <a:t>如果在路由请求表中有相关记录，则先删除原有记录，再调用</a:t>
            </a:r>
            <a:r>
              <a:rPr lang="en-US" altLang="zh-CN" dirty="0"/>
              <a:t>_</a:t>
            </a:r>
            <a:r>
              <a:rPr lang="en-US" altLang="zh-CN" dirty="0" err="1"/>
              <a:t>tbl_add_tail</a:t>
            </a:r>
            <a:r>
              <a:rPr lang="en-US" altLang="zh-CN" dirty="0"/>
              <a:t>()</a:t>
            </a:r>
            <a:r>
              <a:rPr lang="zh-CN" altLang="zh-CN" dirty="0"/>
              <a:t>函数将本次路由请求添加到路由请求表中的最后。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367-371 </a:t>
            </a:r>
            <a:r>
              <a:rPr lang="zh-CN" altLang="zh-CN" dirty="0"/>
              <a:t>检查该路由请求表条目的</a:t>
            </a:r>
            <a:r>
              <a:rPr lang="en-US" altLang="zh-CN" dirty="0"/>
              <a:t>state</a:t>
            </a:r>
            <a:r>
              <a:rPr lang="zh-CN" altLang="zh-CN" dirty="0"/>
              <a:t>值，如果表示“当前状态已经在路由发现中”，那么打印信息，然后函数执行结束，否则将后面对条目中与时间相关的变量进行设置，最后返回</a:t>
            </a:r>
            <a:r>
              <a:rPr lang="en-US" altLang="zh-CN" dirty="0"/>
              <a:t>res</a:t>
            </a:r>
            <a:r>
              <a:rPr lang="zh-CN" altLang="zh-CN" dirty="0"/>
              <a:t>结束函数。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60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重要函数分析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404729" y="1364974"/>
            <a:ext cx="37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发起路由应答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F3FBF1-29BF-4107-AE52-BB98875F7C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4" y="2084894"/>
            <a:ext cx="5524500" cy="26328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339D9F-F3E1-430E-AE0A-97A36486505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4" y="5159651"/>
            <a:ext cx="4686789" cy="8965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9FBC66-9867-4EAF-9A6E-E16966CD3CDA}"/>
              </a:ext>
            </a:extLst>
          </p:cNvPr>
          <p:cNvSpPr txBox="1"/>
          <p:nvPr/>
        </p:nvSpPr>
        <p:spPr>
          <a:xfrm>
            <a:off x="7284264" y="2570922"/>
            <a:ext cx="3988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223-230 </a:t>
            </a:r>
            <a:r>
              <a:rPr lang="zh-CN" altLang="zh-CN" dirty="0"/>
              <a:t>构造一个</a:t>
            </a:r>
            <a:r>
              <a:rPr lang="en-US" altLang="zh-CN" dirty="0"/>
              <a:t>DSR</a:t>
            </a:r>
            <a:r>
              <a:rPr lang="zh-CN" altLang="zh-CN" dirty="0"/>
              <a:t>数据包，并申请为其分配内存。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237-238 </a:t>
            </a:r>
            <a:r>
              <a:rPr lang="zh-CN" altLang="zh-CN" dirty="0"/>
              <a:t>对</a:t>
            </a:r>
            <a:r>
              <a:rPr lang="en-US" altLang="zh-CN" dirty="0"/>
              <a:t>DSR</a:t>
            </a:r>
            <a:r>
              <a:rPr lang="zh-CN" altLang="zh-CN" dirty="0"/>
              <a:t>数据包进行初始化赋值操作，将源地址设为本节点地址，将目的地址设为源路由的目的地址。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267-268 </a:t>
            </a:r>
            <a:r>
              <a:rPr lang="zh-CN" altLang="zh-CN" dirty="0"/>
              <a:t>调用</a:t>
            </a:r>
            <a:r>
              <a:rPr lang="en-US" altLang="zh-CN" dirty="0" err="1"/>
              <a:t>dsr_build_ip</a:t>
            </a:r>
            <a:r>
              <a:rPr lang="en-US" altLang="zh-CN" dirty="0"/>
              <a:t>()</a:t>
            </a:r>
            <a:r>
              <a:rPr lang="zh-CN" altLang="zh-CN" dirty="0"/>
              <a:t>函数构造一个</a:t>
            </a:r>
            <a:r>
              <a:rPr lang="en-US" altLang="zh-CN" dirty="0"/>
              <a:t>IP</a:t>
            </a:r>
            <a:r>
              <a:rPr lang="zh-CN" altLang="zh-CN" dirty="0"/>
              <a:t>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75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092F84-4D30-4B19-91AC-6136BBFFA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0C1D38-E42D-4A15-9B16-6819CD7E1B1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27" y="0"/>
            <a:ext cx="4947334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E40A83B-642E-4B7C-A76C-0712132C749E}"/>
              </a:ext>
            </a:extLst>
          </p:cNvPr>
          <p:cNvGrpSpPr/>
          <p:nvPr/>
        </p:nvGrpSpPr>
        <p:grpSpPr>
          <a:xfrm>
            <a:off x="0" y="2472122"/>
            <a:ext cx="5236485" cy="1426486"/>
            <a:chOff x="721519" y="924567"/>
            <a:chExt cx="2958243" cy="651419"/>
          </a:xfrm>
        </p:grpSpPr>
        <p:sp>
          <p:nvSpPr>
            <p:cNvPr id="9" name="Arrow: Pentagon 45">
              <a:extLst>
                <a:ext uri="{FF2B5EF4-FFF2-40B4-BE49-F238E27FC236}">
                  <a16:creationId xmlns:a16="http://schemas.microsoft.com/office/drawing/2014/main" id="{4F878400-C9AF-475E-955B-3CCEA84032E1}"/>
                </a:ext>
              </a:extLst>
            </p:cNvPr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1">
                <a:lumMod val="95000"/>
                <a:lumOff val="5000"/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10" name="Arrow: Pentagon 2">
              <a:extLst>
                <a:ext uri="{FF2B5EF4-FFF2-40B4-BE49-F238E27FC236}">
                  <a16:creationId xmlns:a16="http://schemas.microsoft.com/office/drawing/2014/main" id="{AD607877-71DF-4A11-BF85-7C3614B84695}"/>
                </a:ext>
              </a:extLst>
            </p:cNvPr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212A39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目录</a:t>
              </a: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/CONTENT</a:t>
              </a:r>
            </a:p>
          </p:txBody>
        </p:sp>
      </p:grpSp>
      <p:sp>
        <p:nvSpPr>
          <p:cNvPr id="13" name="Diamond 31">
            <a:extLst>
              <a:ext uri="{FF2B5EF4-FFF2-40B4-BE49-F238E27FC236}">
                <a16:creationId xmlns:a16="http://schemas.microsoft.com/office/drawing/2014/main" id="{04D0E960-03FD-40C0-8605-60EFCD47478B}"/>
              </a:ext>
            </a:extLst>
          </p:cNvPr>
          <p:cNvSpPr/>
          <p:nvPr/>
        </p:nvSpPr>
        <p:spPr>
          <a:xfrm>
            <a:off x="5345101" y="3142748"/>
            <a:ext cx="926944" cy="926944"/>
          </a:xfrm>
          <a:prstGeom prst="diamond">
            <a:avLst/>
          </a:prstGeom>
          <a:solidFill>
            <a:srgbClr val="FFB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02</a:t>
            </a:r>
          </a:p>
        </p:txBody>
      </p:sp>
      <p:sp>
        <p:nvSpPr>
          <p:cNvPr id="14" name="Diamond 33">
            <a:extLst>
              <a:ext uri="{FF2B5EF4-FFF2-40B4-BE49-F238E27FC236}">
                <a16:creationId xmlns:a16="http://schemas.microsoft.com/office/drawing/2014/main" id="{DE0907DA-32D3-41FE-AB97-CBC558823949}"/>
              </a:ext>
            </a:extLst>
          </p:cNvPr>
          <p:cNvSpPr/>
          <p:nvPr/>
        </p:nvSpPr>
        <p:spPr>
          <a:xfrm>
            <a:off x="5333896" y="2008650"/>
            <a:ext cx="926944" cy="926944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E418CE-776D-4E5E-92EA-507C78E8355D}"/>
              </a:ext>
            </a:extLst>
          </p:cNvPr>
          <p:cNvSpPr txBox="1"/>
          <p:nvPr/>
        </p:nvSpPr>
        <p:spPr>
          <a:xfrm>
            <a:off x="6504771" y="3313833"/>
            <a:ext cx="465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DSR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代码介绍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07C53C-8D3F-4EE6-AC77-FD7E5459E401}"/>
              </a:ext>
            </a:extLst>
          </p:cNvPr>
          <p:cNvSpPr txBox="1"/>
          <p:nvPr/>
        </p:nvSpPr>
        <p:spPr>
          <a:xfrm>
            <a:off x="6504771" y="2179734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DSR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基本原理介绍</a:t>
            </a:r>
          </a:p>
        </p:txBody>
      </p:sp>
      <p:sp>
        <p:nvSpPr>
          <p:cNvPr id="12" name="Diamond 33">
            <a:extLst>
              <a:ext uri="{FF2B5EF4-FFF2-40B4-BE49-F238E27FC236}">
                <a16:creationId xmlns:a16="http://schemas.microsoft.com/office/drawing/2014/main" id="{5F650673-B302-46D3-93D4-98E7169921C9}"/>
              </a:ext>
            </a:extLst>
          </p:cNvPr>
          <p:cNvSpPr/>
          <p:nvPr/>
        </p:nvSpPr>
        <p:spPr>
          <a:xfrm>
            <a:off x="5345101" y="4276846"/>
            <a:ext cx="926944" cy="926944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A23CE8-E257-444E-AB83-1A18ABD6BD96}"/>
              </a:ext>
            </a:extLst>
          </p:cNvPr>
          <p:cNvSpPr txBox="1"/>
          <p:nvPr/>
        </p:nvSpPr>
        <p:spPr>
          <a:xfrm>
            <a:off x="6456484" y="4447930"/>
            <a:ext cx="465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DSR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优缺点分析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9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21" grpId="0"/>
      <p:bldP spid="12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重要函数分析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59FBC66-9867-4EAF-9A6E-E16966CD3CDA}"/>
              </a:ext>
            </a:extLst>
          </p:cNvPr>
          <p:cNvSpPr txBox="1"/>
          <p:nvPr/>
        </p:nvSpPr>
        <p:spPr>
          <a:xfrm>
            <a:off x="6347699" y="1609346"/>
            <a:ext cx="5835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275 </a:t>
            </a:r>
            <a:r>
              <a:rPr lang="zh-CN" altLang="zh-CN" dirty="0"/>
              <a:t>调用</a:t>
            </a:r>
            <a:r>
              <a:rPr lang="en-US" altLang="zh-CN" dirty="0" err="1"/>
              <a:t>dsr_opt_hdr_add</a:t>
            </a:r>
            <a:r>
              <a:rPr lang="en-US" altLang="zh-CN" dirty="0"/>
              <a:t>()</a:t>
            </a:r>
            <a:r>
              <a:rPr lang="zh-CN" altLang="zh-CN" dirty="0"/>
              <a:t>函数向</a:t>
            </a:r>
            <a:r>
              <a:rPr lang="en-US" altLang="zh-CN" dirty="0"/>
              <a:t>IP</a:t>
            </a:r>
            <a:r>
              <a:rPr lang="zh-CN" altLang="zh-CN" dirty="0"/>
              <a:t>头中添加</a:t>
            </a:r>
            <a:r>
              <a:rPr lang="en-US" altLang="zh-CN" dirty="0"/>
              <a:t>DSR</a:t>
            </a:r>
            <a:r>
              <a:rPr lang="zh-CN" altLang="zh-CN" dirty="0"/>
              <a:t>选项头。</a:t>
            </a:r>
          </a:p>
          <a:p>
            <a:endParaRPr lang="en-US" altLang="zh-CN" dirty="0"/>
          </a:p>
          <a:p>
            <a:r>
              <a:rPr lang="en-US" altLang="zh-CN" dirty="0"/>
              <a:t>286 </a:t>
            </a:r>
            <a:r>
              <a:rPr lang="zh-CN" altLang="zh-CN" dirty="0"/>
              <a:t>调用</a:t>
            </a:r>
            <a:r>
              <a:rPr lang="en-US" altLang="zh-CN" dirty="0" err="1"/>
              <a:t>dsr_srt_opt_add</a:t>
            </a:r>
            <a:r>
              <a:rPr lang="en-US" altLang="zh-CN" dirty="0"/>
              <a:t>()</a:t>
            </a:r>
            <a:r>
              <a:rPr lang="zh-CN" altLang="zh-CN" dirty="0"/>
              <a:t>函数向</a:t>
            </a:r>
            <a:r>
              <a:rPr lang="en-US" altLang="zh-CN" dirty="0"/>
              <a:t>DSR</a:t>
            </a:r>
            <a:r>
              <a:rPr lang="zh-CN" altLang="zh-CN" dirty="0"/>
              <a:t>选项头中添加源路由选项。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296-297 </a:t>
            </a:r>
            <a:r>
              <a:rPr lang="zh-CN" altLang="zh-CN" dirty="0"/>
              <a:t>调用</a:t>
            </a:r>
            <a:r>
              <a:rPr lang="en-US" altLang="zh-CN" dirty="0" err="1"/>
              <a:t>dsr_rrep_opt_add</a:t>
            </a:r>
            <a:r>
              <a:rPr lang="en-US" altLang="zh-CN" dirty="0"/>
              <a:t>()</a:t>
            </a:r>
            <a:r>
              <a:rPr lang="zh-CN" altLang="zh-CN" dirty="0"/>
              <a:t>函数向</a:t>
            </a:r>
            <a:r>
              <a:rPr lang="en-US" altLang="zh-CN" dirty="0"/>
              <a:t>DSR</a:t>
            </a:r>
            <a:r>
              <a:rPr lang="zh-CN" altLang="zh-CN" dirty="0"/>
              <a:t>选项头中添加路由应答选项。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318 </a:t>
            </a:r>
            <a:r>
              <a:rPr lang="zh-CN" altLang="zh-CN" dirty="0"/>
              <a:t>上述步骤都成功完成后，最后调用</a:t>
            </a:r>
            <a:r>
              <a:rPr lang="en-US" altLang="zh-CN" dirty="0"/>
              <a:t>XMIT()</a:t>
            </a:r>
            <a:r>
              <a:rPr lang="zh-CN" altLang="zh-CN" dirty="0"/>
              <a:t>函数发送数据分组，完成路由应答分组的发送。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30E131-A0EF-44DA-B82E-799568D3439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4" y="1616765"/>
            <a:ext cx="4801719" cy="3157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72DEC0-8924-4D15-A8CF-935A975D7C6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4" y="2197409"/>
            <a:ext cx="4801719" cy="8763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1E6EA7-1E10-4ABD-A194-E3B30DDCB7E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81" y="3338660"/>
            <a:ext cx="3797952" cy="8763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2C197FA-06D4-409D-B815-82D7E12D9FA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4" y="4479911"/>
            <a:ext cx="3017015" cy="19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重要函数分析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404729" y="1364974"/>
            <a:ext cx="378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发起路由错误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606FC6-FC6C-45E7-BC3A-B36475478C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97" y="1963610"/>
            <a:ext cx="5491916" cy="11752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1E3F68-98D2-43F7-8A39-070D3861AE7F}"/>
              </a:ext>
            </a:extLst>
          </p:cNvPr>
          <p:cNvSpPr txBox="1"/>
          <p:nvPr/>
        </p:nvSpPr>
        <p:spPr>
          <a:xfrm>
            <a:off x="7050157" y="2465582"/>
            <a:ext cx="4638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65-66 </a:t>
            </a:r>
            <a:r>
              <a:rPr lang="zh-CN" altLang="zh-CN" dirty="0"/>
              <a:t>新建一个</a:t>
            </a:r>
            <a:r>
              <a:rPr lang="en-US" altLang="zh-CN" dirty="0"/>
              <a:t>DSR</a:t>
            </a:r>
            <a:r>
              <a:rPr lang="zh-CN" altLang="zh-CN" dirty="0"/>
              <a:t>数据包和路由错误选项。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113-116 </a:t>
            </a:r>
            <a:r>
              <a:rPr lang="zh-CN" altLang="zh-CN" dirty="0"/>
              <a:t>对</a:t>
            </a:r>
            <a:r>
              <a:rPr lang="en-US" altLang="zh-CN" dirty="0"/>
              <a:t>DSR</a:t>
            </a:r>
            <a:r>
              <a:rPr lang="zh-CN" altLang="zh-CN" dirty="0"/>
              <a:t>数据包进行初始化赋值操作。</a:t>
            </a:r>
          </a:p>
          <a:p>
            <a:r>
              <a:rPr lang="en-US" altLang="zh-CN" dirty="0"/>
              <a:t>118-119 </a:t>
            </a:r>
            <a:r>
              <a:rPr lang="zh-CN" altLang="zh-CN" dirty="0"/>
              <a:t>调用</a:t>
            </a:r>
            <a:r>
              <a:rPr lang="en-US" altLang="zh-CN" dirty="0" err="1"/>
              <a:t>dsr_build_ip</a:t>
            </a:r>
            <a:r>
              <a:rPr lang="en-US" altLang="zh-CN" dirty="0"/>
              <a:t>()</a:t>
            </a:r>
            <a:r>
              <a:rPr lang="zh-CN" altLang="zh-CN" dirty="0"/>
              <a:t>函数，创建一个</a:t>
            </a:r>
            <a:r>
              <a:rPr lang="en-US" altLang="zh-CN" dirty="0"/>
              <a:t>IP</a:t>
            </a:r>
            <a:r>
              <a:rPr lang="zh-CN" altLang="zh-CN" dirty="0"/>
              <a:t>数据包，并将</a:t>
            </a:r>
            <a:r>
              <a:rPr lang="en-US" altLang="zh-CN" dirty="0"/>
              <a:t>IP</a:t>
            </a:r>
            <a:r>
              <a:rPr lang="zh-CN" altLang="zh-CN" dirty="0"/>
              <a:t>协议字段设置为</a:t>
            </a:r>
            <a:r>
              <a:rPr lang="en-US" altLang="zh-CN" dirty="0"/>
              <a:t>DSR</a:t>
            </a:r>
            <a:r>
              <a:rPr lang="zh-CN" altLang="zh-CN" dirty="0"/>
              <a:t>的协议号，将源</a:t>
            </a:r>
            <a:r>
              <a:rPr lang="en-US" altLang="zh-CN" dirty="0"/>
              <a:t>IP</a:t>
            </a:r>
            <a:r>
              <a:rPr lang="zh-CN" altLang="zh-CN" dirty="0"/>
              <a:t>地址设置为该节点的地址。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131 </a:t>
            </a:r>
            <a:r>
              <a:rPr lang="zh-CN" altLang="zh-CN" dirty="0"/>
              <a:t>调用</a:t>
            </a:r>
            <a:r>
              <a:rPr lang="en-US" altLang="zh-CN" dirty="0" err="1"/>
              <a:t>dsr_opt_hdr_add</a:t>
            </a:r>
            <a:r>
              <a:rPr lang="en-US" altLang="zh-CN" dirty="0"/>
              <a:t>()</a:t>
            </a:r>
            <a:r>
              <a:rPr lang="zh-CN" altLang="zh-CN" dirty="0"/>
              <a:t>函数，在</a:t>
            </a:r>
            <a:r>
              <a:rPr lang="en-US" altLang="zh-CN" dirty="0"/>
              <a:t>DSR</a:t>
            </a:r>
            <a:r>
              <a:rPr lang="zh-CN" altLang="zh-CN" dirty="0"/>
              <a:t>数据包包中插入一个</a:t>
            </a:r>
            <a:r>
              <a:rPr lang="en-US" altLang="zh-CN" dirty="0"/>
              <a:t>DSR</a:t>
            </a:r>
            <a:r>
              <a:rPr lang="zh-CN" altLang="zh-CN" dirty="0"/>
              <a:t>选项头。</a:t>
            </a:r>
          </a:p>
          <a:p>
            <a:r>
              <a:rPr lang="en-US" altLang="zh-CN" dirty="0"/>
              <a:t>141 </a:t>
            </a:r>
            <a:r>
              <a:rPr lang="zh-CN" altLang="zh-CN" dirty="0"/>
              <a:t>调用</a:t>
            </a:r>
            <a:r>
              <a:rPr lang="en-US" altLang="zh-CN" dirty="0" err="1"/>
              <a:t>dsr_srt_opt_add</a:t>
            </a:r>
            <a:r>
              <a:rPr lang="en-US" altLang="zh-CN" dirty="0"/>
              <a:t>()</a:t>
            </a:r>
            <a:r>
              <a:rPr lang="zh-CN" altLang="zh-CN" dirty="0"/>
              <a:t>函数，在</a:t>
            </a:r>
            <a:r>
              <a:rPr lang="en-US" altLang="zh-CN" dirty="0"/>
              <a:t>DSR</a:t>
            </a:r>
            <a:r>
              <a:rPr lang="zh-CN" altLang="zh-CN" dirty="0"/>
              <a:t>数据包包中插入一个源路由选项。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A9E5F8C-8F6A-4FB0-83A8-551695C3B1F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97" y="3288593"/>
            <a:ext cx="4908820" cy="11752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7761BC-86FB-412D-9531-69BFAC99990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43" y="4602248"/>
            <a:ext cx="5332890" cy="18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重要函数分析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73FF038-27E0-4D0C-8B78-AEAFA16C3BE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68" y="1919308"/>
            <a:ext cx="4987249" cy="584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CDFE30-2871-4CEF-AD07-9C3011E9DC1A}"/>
              </a:ext>
            </a:extLst>
          </p:cNvPr>
          <p:cNvSpPr txBox="1"/>
          <p:nvPr/>
        </p:nvSpPr>
        <p:spPr>
          <a:xfrm>
            <a:off x="6652591" y="1334533"/>
            <a:ext cx="52611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151-153 </a:t>
            </a:r>
            <a:r>
              <a:rPr lang="zh-CN" altLang="zh-CN" dirty="0"/>
              <a:t>调用</a:t>
            </a:r>
            <a:r>
              <a:rPr lang="en-US" altLang="zh-CN" dirty="0" err="1"/>
              <a:t>dsr_rerr_opt_add</a:t>
            </a:r>
            <a:r>
              <a:rPr lang="en-US" altLang="zh-CN" dirty="0"/>
              <a:t>()</a:t>
            </a:r>
            <a:r>
              <a:rPr lang="zh-CN" altLang="zh-CN" dirty="0"/>
              <a:t>函数，将路由错误选项添加新数据包，并将错误类型设置为</a:t>
            </a:r>
            <a:r>
              <a:rPr lang="en-US" altLang="zh-CN" dirty="0"/>
              <a:t>NODE_UNREACHABLE</a:t>
            </a:r>
            <a:r>
              <a:rPr lang="zh-CN" altLang="zh-CN" dirty="0"/>
              <a:t>，将源地址设置为本节点地址，将目的地址设置为新数据包的目的地址，将无法到达的节点地址设置为原始源路由中的下一跳节点的地址，将</a:t>
            </a:r>
            <a:r>
              <a:rPr lang="en-US" altLang="zh-CN" dirty="0"/>
              <a:t>Salvage</a:t>
            </a:r>
            <a:r>
              <a:rPr lang="zh-CN" altLang="zh-CN" dirty="0"/>
              <a:t>值设置为触发路由错误的数据包的</a:t>
            </a:r>
            <a:r>
              <a:rPr lang="en-US" altLang="zh-CN" dirty="0"/>
              <a:t>DSR</a:t>
            </a:r>
            <a:r>
              <a:rPr lang="zh-CN" altLang="zh-CN" dirty="0"/>
              <a:t>源路由选项中的</a:t>
            </a:r>
            <a:r>
              <a:rPr lang="en-US" altLang="zh-CN" dirty="0"/>
              <a:t>Salvage</a:t>
            </a:r>
            <a:r>
              <a:rPr lang="zh-CN" altLang="zh-CN" dirty="0"/>
              <a:t>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如果触发路由错误的数据包，包含任何路由错误或确认选项，那么节点可以将这些选项中的每一个都附加到其路由错误上，但有一定的约束条件。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此处为添加之前的路由错误选项。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164-165 </a:t>
            </a:r>
            <a:r>
              <a:rPr lang="zh-CN" altLang="zh-CN" dirty="0"/>
              <a:t>节点不能包含触发新路由错误的数据包中的任何路由错误选项，因为其中包含的路由错误的总回收计数将大于新包中的</a:t>
            </a:r>
            <a:r>
              <a:rPr lang="en-US" altLang="zh-CN" dirty="0"/>
              <a:t>MAX_SALVAGE_COUNT</a:t>
            </a:r>
            <a:r>
              <a:rPr lang="zh-CN" altLang="zh-CN" dirty="0"/>
              <a:t>值。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357B20F-4F92-4A99-A75D-1C5FB561FA9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68" y="3642857"/>
            <a:ext cx="5391150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94E092-31E8-4BB6-9407-AF61843F3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8AB16-2845-42A9-A02A-F5CC4BDDB1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087" cy="6858000"/>
          </a:xfrm>
          <a:prstGeom prst="rect">
            <a:avLst/>
          </a:prstGeom>
        </p:spPr>
      </p:pic>
      <p:sp>
        <p:nvSpPr>
          <p:cNvPr id="4" name="Diamond 33">
            <a:extLst>
              <a:ext uri="{FF2B5EF4-FFF2-40B4-BE49-F238E27FC236}">
                <a16:creationId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FCE21B-DCEA-4BFB-BE51-F9142D2371DB}"/>
              </a:ext>
            </a:extLst>
          </p:cNvPr>
          <p:cNvSpPr txBox="1"/>
          <p:nvPr/>
        </p:nvSpPr>
        <p:spPr>
          <a:xfrm>
            <a:off x="4201480" y="3475798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DSR</a:t>
            </a:r>
            <a:r>
              <a:rPr lang="zh-CN" altLang="en-US" sz="3200" b="1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协议优缺点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1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0">
        <p14:glitter pattern="hexago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03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优点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294281" y="2027583"/>
            <a:ext cx="9568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1. </a:t>
            </a:r>
            <a:r>
              <a:rPr lang="zh-CN" altLang="zh-CN" sz="2400" dirty="0"/>
              <a:t>没有节点要发送数据时，网络中没有通信开销；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en-US" altLang="zh-CN" sz="2400" dirty="0"/>
              <a:t>2. </a:t>
            </a:r>
            <a:r>
              <a:rPr lang="zh-CN" altLang="zh-CN" sz="2400" dirty="0"/>
              <a:t>转发数据分组的中间节点不需要存储路由信息，节省了存储空间；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en-US" altLang="zh-CN" sz="2400" dirty="0"/>
              <a:t>3. </a:t>
            </a:r>
            <a:r>
              <a:rPr lang="zh-CN" altLang="zh-CN" sz="2400" dirty="0"/>
              <a:t>支持到目的节点的多条路径；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en-US" altLang="zh-CN" sz="2400" dirty="0"/>
              <a:t>4. </a:t>
            </a:r>
            <a:r>
              <a:rPr lang="zh-CN" altLang="zh-CN" sz="2400" dirty="0"/>
              <a:t>用路由缓存技术减少了路由建立的开销，同时使用路由缓存技术还可以减少路由建立的开销。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99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03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缺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点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0A36F0-C317-44AC-8CB0-424A0A1082CC}"/>
              </a:ext>
            </a:extLst>
          </p:cNvPr>
          <p:cNvSpPr txBox="1"/>
          <p:nvPr/>
        </p:nvSpPr>
        <p:spPr>
          <a:xfrm>
            <a:off x="1294281" y="2504661"/>
            <a:ext cx="9568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1. </a:t>
            </a:r>
            <a:r>
              <a:rPr lang="zh-CN" altLang="zh-CN" sz="2400" dirty="0"/>
              <a:t>每个数据分组头部都需要携带路由信息，数据分组的额外开销较大，不适合网络直径大的自组网；</a:t>
            </a:r>
            <a:endParaRPr lang="en-US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en-US" altLang="zh-CN" sz="2400" dirty="0"/>
              <a:t>2. </a:t>
            </a:r>
            <a:r>
              <a:rPr lang="zh-CN" altLang="zh-CN" sz="2400" dirty="0"/>
              <a:t>路由请求消息采用洪泛方式，相邻节点路由请求消息可能发生传播冲突并可能会产生重复广播。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10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721D-9E8C-4A2B-A7F0-057009366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20E03-F7AC-4B8D-A7E1-7A086277D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A88AA-E62C-42DA-B0D7-813A933EA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E192F7-CE49-42EF-893E-BB554C48D9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6174" y="-2663826"/>
            <a:ext cx="11697656" cy="647234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5E292A9-25D9-4A07-A39B-6F3AB8023D20}"/>
              </a:ext>
            </a:extLst>
          </p:cNvPr>
          <p:cNvSpPr txBox="1"/>
          <p:nvPr/>
        </p:nvSpPr>
        <p:spPr>
          <a:xfrm>
            <a:off x="5115100" y="3602038"/>
            <a:ext cx="564100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Tanks for listening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68C128-6CF1-458A-A4B8-D1AFBF3B4671}"/>
              </a:ext>
            </a:extLst>
          </p:cNvPr>
          <p:cNvGrpSpPr/>
          <p:nvPr/>
        </p:nvGrpSpPr>
        <p:grpSpPr>
          <a:xfrm>
            <a:off x="9330071" y="4659437"/>
            <a:ext cx="3488576" cy="2507105"/>
            <a:chOff x="9330071" y="4659437"/>
            <a:chExt cx="3488576" cy="250710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00EE633-0782-442B-9892-6CEC6944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0823" y="5467285"/>
              <a:ext cx="1046894" cy="113489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2BD1C46-F81D-46E1-8CDD-0F56F96D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5824" y="4769755"/>
              <a:ext cx="1209792" cy="1311491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7F8BCD3-E396-469A-93DD-4749EDFB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34096" y="5441425"/>
              <a:ext cx="848991" cy="92036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65FFAF6-701C-4406-9CA8-0671516B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59455" y="5693775"/>
              <a:ext cx="1046894" cy="113489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6EC29E3-85D3-4DC7-8B7D-2C3E38B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68553" y="4659437"/>
              <a:ext cx="1046894" cy="113489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93349DB-B77A-4CB3-84B8-8FD7CD4C1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83121" y="6031644"/>
              <a:ext cx="961649" cy="1042488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A211D01-05C4-43C7-B4F5-D42C7980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67428" y="6361785"/>
              <a:ext cx="723666" cy="784499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4B39CC3-29A5-4DAA-950F-DDCE827AD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1753" y="6031643"/>
              <a:ext cx="1046894" cy="113489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9BBBF51-8287-4697-AAF6-830575D5F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0071" y="6525256"/>
              <a:ext cx="449250" cy="487015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D2B2389-AEE8-484C-8F22-6EB4C0CF5DD6}"/>
              </a:ext>
            </a:extLst>
          </p:cNvPr>
          <p:cNvSpPr txBox="1"/>
          <p:nvPr/>
        </p:nvSpPr>
        <p:spPr>
          <a:xfrm>
            <a:off x="7877180" y="4795458"/>
            <a:ext cx="29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2019.12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3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94E092-31E8-4BB6-9407-AF61843F3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8AB16-2845-42A9-A02A-F5CC4BDDB1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087" cy="6858000"/>
          </a:xfrm>
          <a:prstGeom prst="rect">
            <a:avLst/>
          </a:prstGeom>
        </p:spPr>
      </p:pic>
      <p:sp>
        <p:nvSpPr>
          <p:cNvPr id="4" name="Diamond 33">
            <a:extLst>
              <a:ext uri="{FF2B5EF4-FFF2-40B4-BE49-F238E27FC236}">
                <a16:creationId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FCE21B-DCEA-4BFB-BE51-F9142D2371DB}"/>
              </a:ext>
            </a:extLst>
          </p:cNvPr>
          <p:cNvSpPr txBox="1"/>
          <p:nvPr/>
        </p:nvSpPr>
        <p:spPr>
          <a:xfrm>
            <a:off x="4201480" y="3475798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DSR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基本原理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8F835A-9709-4EF8-9766-AD678826AE74}"/>
              </a:ext>
            </a:extLst>
          </p:cNvPr>
          <p:cNvSpPr/>
          <p:nvPr/>
        </p:nvSpPr>
        <p:spPr>
          <a:xfrm>
            <a:off x="2810004" y="4497894"/>
            <a:ext cx="6563078" cy="864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</a:pP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动态源路由协议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(Dynamic Source Routing Protocol, DSR)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是在移动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自组网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(MANET)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中使用的一种路由协议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ctr">
              <a:lnSpc>
                <a:spcPts val="2000"/>
              </a:lnSpc>
            </a:pP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它工作在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TCP/IP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协议族的网络层</a:t>
            </a:r>
            <a:endParaRPr kumimoji="0" lang="en-US" altLang="zh-CN" sz="2000" b="0" i="0" strike="noStrike" kern="1200" cap="none" spc="6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0">
        <p14:glitter pattern="hexago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913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概述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3F8FED3-9F5D-4B4C-8496-9A8209112AE7}"/>
              </a:ext>
            </a:extLst>
          </p:cNvPr>
          <p:cNvGrpSpPr/>
          <p:nvPr/>
        </p:nvGrpSpPr>
        <p:grpSpPr>
          <a:xfrm>
            <a:off x="324401" y="1969220"/>
            <a:ext cx="2909733" cy="4135844"/>
            <a:chOff x="1037173" y="1840289"/>
            <a:chExt cx="2909733" cy="4135844"/>
          </a:xfrm>
        </p:grpSpPr>
        <p:grpSp>
          <p:nvGrpSpPr>
            <p:cNvPr id="53" name="íṥļiḋè">
              <a:extLst>
                <a:ext uri="{FF2B5EF4-FFF2-40B4-BE49-F238E27FC236}">
                  <a16:creationId xmlns:a16="http://schemas.microsoft.com/office/drawing/2014/main" id="{74AEFC21-F39A-4EC6-BD34-7B5AA90EEABB}"/>
                </a:ext>
              </a:extLst>
            </p:cNvPr>
            <p:cNvGrpSpPr/>
            <p:nvPr/>
          </p:nvGrpSpPr>
          <p:grpSpPr>
            <a:xfrm>
              <a:off x="1037173" y="1840289"/>
              <a:ext cx="2909733" cy="4135844"/>
              <a:chOff x="738726" y="1976339"/>
              <a:chExt cx="2415941" cy="3433977"/>
            </a:xfrm>
          </p:grpSpPr>
          <p:sp>
            <p:nvSpPr>
              <p:cNvPr id="55" name="ïṧļîdê">
                <a:extLst>
                  <a:ext uri="{FF2B5EF4-FFF2-40B4-BE49-F238E27FC236}">
                    <a16:creationId xmlns:a16="http://schemas.microsoft.com/office/drawing/2014/main" id="{02FA8F38-08FA-497D-803C-9D2E27A3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726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6" name="ïS1iḍê">
                <a:extLst>
                  <a:ext uri="{FF2B5EF4-FFF2-40B4-BE49-F238E27FC236}">
                    <a16:creationId xmlns:a16="http://schemas.microsoft.com/office/drawing/2014/main" id="{968BE85C-4C93-4C26-93D7-605449BE9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4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îs1îḍê">
                <a:extLst>
                  <a:ext uri="{FF2B5EF4-FFF2-40B4-BE49-F238E27FC236}">
                    <a16:creationId xmlns:a16="http://schemas.microsoft.com/office/drawing/2014/main" id="{EBB5C4AD-DF9A-4C05-A50A-F6138AD7D2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8726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425A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ïSḻiḑé">
                <a:extLst>
                  <a:ext uri="{FF2B5EF4-FFF2-40B4-BE49-F238E27FC236}">
                    <a16:creationId xmlns:a16="http://schemas.microsoft.com/office/drawing/2014/main" id="{8B365000-B9B7-4A38-AE38-CDF4FE379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837" y="2220557"/>
                <a:ext cx="154086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marL="0" marR="0" lvl="0" indent="0" algn="ctr" defTabSz="5841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源 路 由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3D73D5B-3E6B-4C5F-9EE8-7A0E6702F1C0}"/>
                </a:ext>
              </a:extLst>
            </p:cNvPr>
            <p:cNvSpPr txBox="1"/>
            <p:nvPr/>
          </p:nvSpPr>
          <p:spPr>
            <a:xfrm>
              <a:off x="1183242" y="2940795"/>
              <a:ext cx="2586078" cy="11226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ts val="2000"/>
                </a:lnSpc>
              </a:pPr>
              <a:r>
                <a:rPr lang="zh-CN" altLang="zh-CN" sz="2000" dirty="0"/>
                <a:t>是指在每个数据分组中包含了源节点到目的节点的完整路由信息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FD0F303-787D-4119-8C91-7A0E0F82A33D}"/>
              </a:ext>
            </a:extLst>
          </p:cNvPr>
          <p:cNvGrpSpPr/>
          <p:nvPr/>
        </p:nvGrpSpPr>
        <p:grpSpPr>
          <a:xfrm>
            <a:off x="8971162" y="1930680"/>
            <a:ext cx="2909733" cy="4139910"/>
            <a:chOff x="8249162" y="1838256"/>
            <a:chExt cx="2909733" cy="4139910"/>
          </a:xfrm>
        </p:grpSpPr>
        <p:grpSp>
          <p:nvGrpSpPr>
            <p:cNvPr id="69" name="iş1îḑè">
              <a:extLst>
                <a:ext uri="{FF2B5EF4-FFF2-40B4-BE49-F238E27FC236}">
                  <a16:creationId xmlns:a16="http://schemas.microsoft.com/office/drawing/2014/main" id="{3811ECD5-B04B-4F37-8C4C-8D38F9F3674F}"/>
                </a:ext>
              </a:extLst>
            </p:cNvPr>
            <p:cNvGrpSpPr/>
            <p:nvPr/>
          </p:nvGrpSpPr>
          <p:grpSpPr>
            <a:xfrm>
              <a:off x="8249162" y="1838256"/>
              <a:ext cx="2909733" cy="4139910"/>
              <a:chOff x="6284753" y="1976339"/>
              <a:chExt cx="2415941" cy="3437353"/>
            </a:xfrm>
          </p:grpSpPr>
          <p:sp>
            <p:nvSpPr>
              <p:cNvPr id="71" name="íşļidè">
                <a:extLst>
                  <a:ext uri="{FF2B5EF4-FFF2-40B4-BE49-F238E27FC236}">
                    <a16:creationId xmlns:a16="http://schemas.microsoft.com/office/drawing/2014/main" id="{841BEEE2-0361-431B-A171-1A305830C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4753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" name="íṣḷíḓé">
                <a:extLst>
                  <a:ext uri="{FF2B5EF4-FFF2-40B4-BE49-F238E27FC236}">
                    <a16:creationId xmlns:a16="http://schemas.microsoft.com/office/drawing/2014/main" id="{DCEC2583-2AAF-4D5A-9578-A48C3C396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922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3" name="iṩliḍê">
                <a:extLst>
                  <a:ext uri="{FF2B5EF4-FFF2-40B4-BE49-F238E27FC236}">
                    <a16:creationId xmlns:a16="http://schemas.microsoft.com/office/drawing/2014/main" id="{9BE55AB7-B45A-492E-BD7C-DBCA08C3D8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84753" y="3819105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425A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iṡḻiďê">
                <a:extLst>
                  <a:ext uri="{FF2B5EF4-FFF2-40B4-BE49-F238E27FC236}">
                    <a16:creationId xmlns:a16="http://schemas.microsoft.com/office/drawing/2014/main" id="{7DB0D440-5412-4930-854A-B2C197DB2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7325" y="2222245"/>
                <a:ext cx="1550795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marL="0" marR="0" lvl="0" indent="0" algn="dist" defTabSz="5841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按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lang="zh-CN" altLang="en-US" sz="2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需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 路 由 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370EE5F-F903-4A40-A092-73FE023F9221}"/>
                </a:ext>
              </a:extLst>
            </p:cNvPr>
            <p:cNvSpPr txBox="1"/>
            <p:nvPr/>
          </p:nvSpPr>
          <p:spPr>
            <a:xfrm>
              <a:off x="8410989" y="2940795"/>
              <a:ext cx="258607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ts val="2000"/>
                </a:lnSpc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lvl="0"/>
              <a:r>
                <a:rPr lang="zh-CN" altLang="zh-CN" sz="2000" dirty="0"/>
                <a:t>是指当需要时才进行路由发现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68E7B0-2953-4280-8C19-1C122721B83E}"/>
              </a:ext>
            </a:extLst>
          </p:cNvPr>
          <p:cNvSpPr txBox="1"/>
          <p:nvPr/>
        </p:nvSpPr>
        <p:spPr>
          <a:xfrm>
            <a:off x="2414445" y="442502"/>
            <a:ext cx="771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DSR</a:t>
            </a:r>
            <a:r>
              <a:rPr lang="zh-CN" altLang="zh-CN" sz="2000" dirty="0"/>
              <a:t>是一种基于源路由方式的按需路由协议，它允许节点动态地发现到达目的节点的多跳路由。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A9AF4F9-4811-4832-A741-CBCE6CA5DC9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07" y="2226846"/>
            <a:ext cx="5441960" cy="33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DSR</a:t>
              </a: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协议分组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BE39ACD-2F08-489C-93EE-6EF6527BC204}"/>
              </a:ext>
            </a:extLst>
          </p:cNvPr>
          <p:cNvSpPr txBox="1"/>
          <p:nvPr/>
        </p:nvSpPr>
        <p:spPr>
          <a:xfrm>
            <a:off x="1294281" y="1306630"/>
            <a:ext cx="10336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路由请求分组（</a:t>
            </a:r>
            <a:r>
              <a:rPr lang="en-US" altLang="zh-CN" sz="2400" dirty="0"/>
              <a:t>RREQ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AFA3EF-11A2-4D3C-BBAF-9C7AB265783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69" y="1955818"/>
            <a:ext cx="5775223" cy="73866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8F1A463-2CD3-4F5E-9CA0-75DADE77674C}"/>
              </a:ext>
            </a:extLst>
          </p:cNvPr>
          <p:cNvSpPr txBox="1"/>
          <p:nvPr/>
        </p:nvSpPr>
        <p:spPr>
          <a:xfrm>
            <a:off x="1303194" y="4812706"/>
            <a:ext cx="10336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路由错误分组（</a:t>
            </a:r>
            <a:r>
              <a:rPr lang="en-US" altLang="zh-CN" sz="2400" dirty="0"/>
              <a:t>RERR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AD3F83-9E92-4BEE-BFA3-2A9FE49BD32B}"/>
              </a:ext>
            </a:extLst>
          </p:cNvPr>
          <p:cNvSpPr txBox="1"/>
          <p:nvPr/>
        </p:nvSpPr>
        <p:spPr>
          <a:xfrm>
            <a:off x="1294281" y="2950752"/>
            <a:ext cx="10336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路由应答分组（</a:t>
            </a:r>
            <a:r>
              <a:rPr lang="en-US" altLang="zh-CN" sz="2400" dirty="0"/>
              <a:t>RREP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52CA442-C468-4A9D-9E8C-7C110E9CDD0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49" y="3720380"/>
            <a:ext cx="4940728" cy="73866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477B855-6E5C-4EF1-B3C7-2BF0B3A9592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83" y="5519344"/>
            <a:ext cx="4203833" cy="6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路由发现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07A9D67-6AE3-45D8-8A88-95176E8BF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" y="-622853"/>
            <a:ext cx="10841821" cy="77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路由</a:t>
              </a: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维护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9959AE9-2B2F-4F11-BF54-65A85B4B9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52" y="0"/>
            <a:ext cx="5001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94E092-31E8-4BB6-9407-AF61843F3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8AB16-2845-42A9-A02A-F5CC4BDDB1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087" cy="6858000"/>
          </a:xfrm>
          <a:prstGeom prst="rect">
            <a:avLst/>
          </a:prstGeom>
        </p:spPr>
      </p:pic>
      <p:sp>
        <p:nvSpPr>
          <p:cNvPr id="4" name="Diamond 33">
            <a:extLst>
              <a:ext uri="{FF2B5EF4-FFF2-40B4-BE49-F238E27FC236}">
                <a16:creationId xmlns:a16="http://schemas.microsoft.com/office/drawing/2014/main" id="{0ADE5D2D-4B29-48D4-9AA1-985436E0ED2E}"/>
              </a:ext>
            </a:extLst>
          </p:cNvPr>
          <p:cNvSpPr/>
          <p:nvPr/>
        </p:nvSpPr>
        <p:spPr>
          <a:xfrm>
            <a:off x="5219682" y="1588778"/>
            <a:ext cx="1752636" cy="1752636"/>
          </a:xfrm>
          <a:prstGeom prst="diamond">
            <a:avLst/>
          </a:prstGeom>
          <a:solidFill>
            <a:srgbClr val="212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02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FCE21B-DCEA-4BFB-BE51-F9142D2371DB}"/>
              </a:ext>
            </a:extLst>
          </p:cNvPr>
          <p:cNvSpPr txBox="1"/>
          <p:nvPr/>
        </p:nvSpPr>
        <p:spPr>
          <a:xfrm>
            <a:off x="4201480" y="3475798"/>
            <a:ext cx="378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DSR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代码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0">
        <p14:glitter pattern="hexago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D062C-3B33-44DD-98DA-03DD128E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" y="0"/>
            <a:ext cx="121741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BD9B82-85D5-4B62-92AD-E6B5924EE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2ED398-15DD-4C7A-8FEB-E7D9375B07F8}"/>
              </a:ext>
            </a:extLst>
          </p:cNvPr>
          <p:cNvGrpSpPr/>
          <p:nvPr/>
        </p:nvGrpSpPr>
        <p:grpSpPr>
          <a:xfrm>
            <a:off x="367337" y="299321"/>
            <a:ext cx="4724896" cy="926944"/>
            <a:chOff x="367337" y="299321"/>
            <a:chExt cx="4724896" cy="926944"/>
          </a:xfrm>
        </p:grpSpPr>
        <p:sp>
          <p:nvSpPr>
            <p:cNvPr id="8" name="Diamond 33">
              <a:extLst>
                <a:ext uri="{FF2B5EF4-FFF2-40B4-BE49-F238E27FC236}">
                  <a16:creationId xmlns:a16="http://schemas.microsoft.com/office/drawing/2014/main" id="{C3A3C262-8FBD-4EA2-9260-5FA1AFC3F135}"/>
                </a:ext>
              </a:extLst>
            </p:cNvPr>
            <p:cNvSpPr/>
            <p:nvPr/>
          </p:nvSpPr>
          <p:spPr>
            <a:xfrm>
              <a:off x="367337" y="299321"/>
              <a:ext cx="926944" cy="926944"/>
            </a:xfrm>
            <a:prstGeom prst="diamond">
              <a:avLst/>
            </a:prstGeom>
            <a:solidFill>
              <a:srgbClr val="212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等线" panose="02010600030101010101" pitchFamily="2" charset="-122"/>
                  <a:cs typeface="+mn-cs"/>
                </a:rPr>
                <a:t>02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24C11-D4CD-4CA1-A623-7BACC25B7131}"/>
                </a:ext>
              </a:extLst>
            </p:cNvPr>
            <p:cNvSpPr txBox="1"/>
            <p:nvPr/>
          </p:nvSpPr>
          <p:spPr>
            <a:xfrm>
              <a:off x="1303194" y="464421"/>
              <a:ext cx="3789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 panose="020B0502020202020204" pitchFamily="34" charset="0"/>
                  <a:ea typeface="等线" panose="02010600030101010101" pitchFamily="2" charset="-122"/>
                </a:rPr>
                <a:t>文件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rPr>
                <a:t>介绍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AA423EE-129B-4BE1-AF52-FF45BD2401D3}"/>
              </a:ext>
            </a:extLst>
          </p:cNvPr>
          <p:cNvSpPr txBox="1"/>
          <p:nvPr/>
        </p:nvSpPr>
        <p:spPr>
          <a:xfrm>
            <a:off x="830809" y="2404056"/>
            <a:ext cx="40857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DSR</a:t>
            </a:r>
            <a:r>
              <a:rPr lang="zh-CN" altLang="zh-CN" sz="2000" dirty="0"/>
              <a:t>的源代码根目录下主要包括</a:t>
            </a:r>
            <a:r>
              <a:rPr lang="en-US" altLang="zh-CN" sz="2000" dirty="0"/>
              <a:t>17</a:t>
            </a:r>
            <a:r>
              <a:rPr lang="zh-CN" altLang="zh-CN" sz="2000" dirty="0"/>
              <a:t>个</a:t>
            </a:r>
            <a:r>
              <a:rPr lang="en-US" altLang="zh-CN" sz="2000" dirty="0"/>
              <a:t>.c</a:t>
            </a:r>
            <a:r>
              <a:rPr lang="zh-CN" altLang="zh-CN" sz="2000" dirty="0"/>
              <a:t>文件，</a:t>
            </a:r>
            <a:r>
              <a:rPr lang="en-US" altLang="zh-CN" sz="2000" dirty="0"/>
              <a:t>20</a:t>
            </a:r>
            <a:r>
              <a:rPr lang="zh-CN" altLang="zh-CN" sz="2000" dirty="0"/>
              <a:t>个</a:t>
            </a:r>
            <a:r>
              <a:rPr lang="en-US" altLang="zh-CN" sz="2000" dirty="0"/>
              <a:t>.h</a:t>
            </a:r>
            <a:r>
              <a:rPr lang="zh-CN" altLang="zh-CN" sz="2000" dirty="0"/>
              <a:t>文件，</a:t>
            </a:r>
            <a:r>
              <a:rPr lang="en-US" altLang="zh-CN" sz="2000" dirty="0"/>
              <a:t>1</a:t>
            </a:r>
            <a:r>
              <a:rPr lang="zh-CN" altLang="zh-CN" sz="2000" dirty="0"/>
              <a:t>个记录更改日志的</a:t>
            </a:r>
            <a:r>
              <a:rPr lang="en-US" altLang="zh-CN" sz="2000" dirty="0"/>
              <a:t>Changelog</a:t>
            </a:r>
            <a:r>
              <a:rPr lang="zh-CN" altLang="zh-CN" sz="2000" dirty="0"/>
              <a:t>文件，</a:t>
            </a:r>
            <a:r>
              <a:rPr lang="en-US" altLang="zh-CN" sz="2000" dirty="0"/>
              <a:t>1</a:t>
            </a:r>
            <a:r>
              <a:rPr lang="zh-CN" altLang="zh-CN" sz="2000" dirty="0"/>
              <a:t>个</a:t>
            </a:r>
            <a:r>
              <a:rPr lang="en-US" altLang="zh-CN" sz="2000" dirty="0"/>
              <a:t>LICENCE</a:t>
            </a:r>
            <a:r>
              <a:rPr lang="zh-CN" altLang="zh-CN" sz="2000" dirty="0"/>
              <a:t>授权文件，</a:t>
            </a:r>
            <a:r>
              <a:rPr lang="en-US" altLang="zh-CN" sz="2000" dirty="0"/>
              <a:t>1</a:t>
            </a:r>
            <a:r>
              <a:rPr lang="zh-CN" altLang="zh-CN" sz="2000" dirty="0"/>
              <a:t>个用于编译的</a:t>
            </a:r>
            <a:r>
              <a:rPr lang="en-US" altLang="zh-CN" sz="2000" dirty="0" err="1"/>
              <a:t>Makefile</a:t>
            </a:r>
            <a:r>
              <a:rPr lang="zh-CN" altLang="zh-CN" sz="2000" dirty="0"/>
              <a:t>文件，</a:t>
            </a:r>
            <a:r>
              <a:rPr lang="en-US" altLang="zh-CN" sz="2000" dirty="0"/>
              <a:t>1</a:t>
            </a:r>
            <a:r>
              <a:rPr lang="zh-CN" altLang="zh-CN" sz="2000" dirty="0"/>
              <a:t>个简单介绍</a:t>
            </a:r>
            <a:r>
              <a:rPr lang="en-US" altLang="zh-CN" sz="2000" dirty="0"/>
              <a:t>DSR</a:t>
            </a:r>
            <a:r>
              <a:rPr lang="zh-CN" altLang="zh-CN" sz="2000" dirty="0"/>
              <a:t>的</a:t>
            </a:r>
            <a:r>
              <a:rPr lang="en-US" altLang="zh-CN" sz="2000" dirty="0"/>
              <a:t>README</a:t>
            </a:r>
            <a:r>
              <a:rPr lang="zh-CN" altLang="zh-CN" sz="2000" dirty="0"/>
              <a:t>文件，以及两个文件夹等共计</a:t>
            </a:r>
            <a:r>
              <a:rPr lang="en-US" altLang="zh-CN" sz="2000" dirty="0"/>
              <a:t>47</a:t>
            </a:r>
            <a:r>
              <a:rPr lang="zh-CN" altLang="zh-CN" sz="2000" dirty="0"/>
              <a:t>个文件。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E71982-85C8-442C-93DF-6E62567E3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1" y="812412"/>
            <a:ext cx="6028525" cy="52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1376</Words>
  <Application>Microsoft Office PowerPoint</Application>
  <PresentationFormat>宽屏</PresentationFormat>
  <Paragraphs>196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Calibri</vt:lpstr>
      <vt:lpstr>Century Gothic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31</cp:revision>
  <dcterms:created xsi:type="dcterms:W3CDTF">2019-12-14T05:35:07Z</dcterms:created>
  <dcterms:modified xsi:type="dcterms:W3CDTF">2020-01-01T10:43:23Z</dcterms:modified>
</cp:coreProperties>
</file>