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34" r:id="rId3"/>
    <p:sldId id="460" r:id="rId4"/>
    <p:sldId id="4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85717" y="6413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协程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2"/>
                </a:solidFill>
              </a:rPr>
              <a:t>1:</a:t>
            </a:r>
            <a:r>
              <a:rPr lang="zh-CN" altLang="zh-CN" sz="2000" dirty="0">
                <a:solidFill>
                  <a:schemeClr val="tx2"/>
                </a:solidFill>
              </a:rPr>
              <a:t>在主进程中开启另外一段逻辑处理，来协同当前程序的执行</a:t>
            </a:r>
            <a:r>
              <a:rPr lang="en-US" altLang="zh-CN" sz="2000" dirty="0">
                <a:solidFill>
                  <a:schemeClr val="tx2"/>
                </a:solidFill>
              </a:rPr>
              <a:t>,</a:t>
            </a:r>
            <a:r>
              <a:rPr lang="zh-CN" altLang="en-US" sz="2000" dirty="0">
                <a:solidFill>
                  <a:schemeClr val="tx2"/>
                </a:solidFill>
              </a:rPr>
              <a:t>但与多线程不同都是在主线程里面执行的</a:t>
            </a:r>
            <a:r>
              <a:rPr lang="en-US" altLang="zh-CN" sz="2000" dirty="0">
                <a:solidFill>
                  <a:schemeClr val="tx2"/>
                </a:solidFill>
              </a:rPr>
              <a:t>,</a:t>
            </a:r>
            <a:r>
              <a:rPr lang="zh-CN" altLang="en-US" sz="2000" dirty="0">
                <a:solidFill>
                  <a:schemeClr val="tx2"/>
                </a:solidFill>
              </a:rPr>
              <a:t>通过</a:t>
            </a:r>
            <a:r>
              <a:rPr lang="en-US" altLang="en-US" sz="2000" dirty="0" err="1">
                <a:solidFill>
                  <a:schemeClr val="tx2"/>
                </a:solidFill>
              </a:rPr>
              <a:t>StartCoroutine</a:t>
            </a:r>
            <a:r>
              <a:rPr lang="zh-CN" altLang="en-US" sz="2000" dirty="0">
                <a:solidFill>
                  <a:schemeClr val="tx2"/>
                </a:solidFill>
              </a:rPr>
              <a:t>方法来启动一个协程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algn="l"/>
            <a:r>
              <a:rPr lang="en-US" altLang="en-US" sz="2000" dirty="0">
                <a:solidFill>
                  <a:schemeClr val="tx2"/>
                </a:solidFill>
              </a:rPr>
              <a:t>2: </a:t>
            </a:r>
            <a:r>
              <a:rPr lang="en-US" altLang="en-US" sz="2000" dirty="0" err="1">
                <a:solidFill>
                  <a:schemeClr val="tx2"/>
                </a:solidFill>
              </a:rPr>
              <a:t>StartCoroutine</a:t>
            </a:r>
            <a:r>
              <a:rPr lang="zh-CN" altLang="en-US" sz="2000" dirty="0">
                <a:solidFill>
                  <a:schemeClr val="tx2"/>
                </a:solidFill>
              </a:rPr>
              <a:t>是</a:t>
            </a:r>
            <a:r>
              <a:rPr lang="en-US" altLang="zh-CN" sz="2000" dirty="0" err="1">
                <a:solidFill>
                  <a:schemeClr val="tx2"/>
                </a:solidFill>
              </a:rPr>
              <a:t>MonoBehaviour</a:t>
            </a:r>
            <a:r>
              <a:rPr lang="zh-CN" altLang="zh-CN" sz="2000" dirty="0">
                <a:solidFill>
                  <a:schemeClr val="tx2"/>
                </a:solidFill>
              </a:rPr>
              <a:t>的一个方法</a:t>
            </a:r>
            <a:r>
              <a:rPr lang="en-US" altLang="zh-CN" sz="2000" dirty="0">
                <a:solidFill>
                  <a:schemeClr val="tx2"/>
                </a:solidFill>
              </a:rPr>
              <a:t>,</a:t>
            </a:r>
            <a:r>
              <a:rPr lang="zh-CN" altLang="zh-CN" sz="2000" dirty="0">
                <a:solidFill>
                  <a:schemeClr val="tx2"/>
                </a:solidFill>
              </a:rPr>
              <a:t>改方法可以启动一个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协程</a:t>
            </a:r>
            <a:r>
              <a:rPr lang="en-US" altLang="en-US" sz="2000" dirty="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协程必须要是一个</a:t>
            </a:r>
            <a:endParaRPr lang="en-US" altLang="en-US" sz="2000" dirty="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 dirty="0" err="1">
                <a:solidFill>
                  <a:schemeClr val="tx2"/>
                </a:solidFill>
                <a:sym typeface="+mn-ea"/>
              </a:rPr>
              <a:t>IEnumerator</a:t>
            </a:r>
            <a:r>
              <a:rPr lang="en-US" altLang="en-US" sz="2000" dirty="0">
                <a:solidFill>
                  <a:schemeClr val="tx2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作为返回值的方法</a:t>
            </a:r>
            <a:r>
              <a:rPr lang="en-US" altLang="en-US" sz="2000" dirty="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 dirty="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 dirty="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协同程序可以使用</a:t>
            </a:r>
            <a:r>
              <a:rPr lang="en-US" altLang="en-US" sz="2000" dirty="0">
                <a:solidFill>
                  <a:schemeClr val="tx2"/>
                </a:solidFill>
                <a:sym typeface="+mn-ea"/>
              </a:rPr>
              <a:t>yield return 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来中断协同程序</a:t>
            </a:r>
            <a:r>
              <a:rPr lang="en-US" altLang="en-US" sz="2000" dirty="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 dirty="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5: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yield return </a:t>
            </a:r>
            <a:r>
              <a:rPr lang="zh-CN" altLang="en-US" sz="2000" dirty="0">
                <a:solidFill>
                  <a:schemeClr val="tx2"/>
                </a:solidFill>
                <a:sym typeface="+mn-ea"/>
              </a:rPr>
              <a:t>介绍</a:t>
            </a:r>
            <a:r>
              <a:rPr lang="en-US" altLang="zh-CN" sz="2000" dirty="0">
                <a:solidFill>
                  <a:schemeClr val="tx2"/>
                </a:solidFill>
                <a:sym typeface="+mn-ea"/>
              </a:rPr>
              <a:t>:</a:t>
            </a:r>
            <a:endParaRPr lang="en-US" altLang="zh-CN" sz="20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null; // 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下一帧再执行后续代码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0; 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下一帧再执行后续代码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6;//(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任意数字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) 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下一帧再执行后续代码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break; 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直接结束该协程的后续操作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asyncOperation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;//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等异步操作结束后再执行后续代码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StartCoroution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(/*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某个协程*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/);//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等待某个协程执行完毕后再执行后续代码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WWW();//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等待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WWW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操作完成后再执行后续代码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new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WaitForEndOfFrame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();//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等待帧结束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等待直到所有的摄像机和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GUI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被渲染完成后，在该帧显示在屏幕之前执行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new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WaitForSeconds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(0.3f);//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等待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0.3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秒，一段指定的时间延迟之后继续执行，在所有的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Update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函数完成调用的那一帧之后（这里的时间会受到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Time.timeScale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的影响）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;</a:t>
            </a:r>
            <a:endParaRPr lang="en-US" altLang="zh-CN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new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WaitForSecondsRealtime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(0.3f);//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等待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0.3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秒，一段指定的时间延迟之后继续执行，在所有的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Update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函数完成调用的那一帧之后（这里的时间不受到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Time.timeScale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的影响）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;</a:t>
            </a:r>
            <a:endParaRPr lang="en-US" altLang="zh-CN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WaitForFixedUpdate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();//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等待下一次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FixedUpdate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开始时再执行后续代码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new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WaitUntil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()//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将协同执行直到 当输入的参数（或者委托）为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true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的时候</a:t>
            </a:r>
            <a:endParaRPr lang="zh-CN" altLang="en-US" sz="1100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yield return new </a:t>
            </a:r>
            <a:r>
              <a:rPr lang="en-US" altLang="zh-CN" sz="1100" dirty="0" err="1">
                <a:solidFill>
                  <a:schemeClr val="tx2"/>
                </a:solidFill>
                <a:sym typeface="+mn-ea"/>
              </a:rPr>
              <a:t>WaitWhile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()//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将协同执行直到 当输入的参数（或者委托）为</a:t>
            </a:r>
            <a:r>
              <a:rPr lang="en-US" altLang="zh-CN" sz="1100" dirty="0">
                <a:solidFill>
                  <a:schemeClr val="tx2"/>
                </a:solidFill>
                <a:sym typeface="+mn-ea"/>
              </a:rPr>
              <a:t>false</a:t>
            </a:r>
            <a:r>
              <a:rPr lang="zh-CN" altLang="en-US" sz="1100" dirty="0">
                <a:solidFill>
                  <a:schemeClr val="tx2"/>
                </a:solidFill>
                <a:sym typeface="+mn-ea"/>
              </a:rPr>
              <a:t>的时候</a:t>
            </a:r>
            <a:endParaRPr lang="en-US" altLang="zh-CN" sz="11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6612" y="64135"/>
            <a:ext cx="29375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2"/>
                </a:solidFill>
              </a:rPr>
              <a:t>1:using System.Thread;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</a:t>
            </a:r>
            <a:r>
              <a:rPr lang="zh-CN" altLang="zh-CN" sz="2000">
                <a:solidFill>
                  <a:schemeClr val="tx2"/>
                </a:solidFill>
              </a:rPr>
              <a:t>创建一个线程</a:t>
            </a:r>
            <a:r>
              <a:rPr lang="en-US" altLang="zh-CN" sz="2000">
                <a:solidFill>
                  <a:schemeClr val="tx2"/>
                </a:solidFill>
              </a:rPr>
              <a:t>: Thread r = new Thread(callback);  r.start(); </a:t>
            </a:r>
            <a:r>
              <a:rPr lang="zh-CN" altLang="zh-CN" sz="2000">
                <a:solidFill>
                  <a:schemeClr val="tx2"/>
                </a:solidFill>
              </a:rPr>
              <a:t>启动运行线程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线程回掉函数</a:t>
            </a:r>
            <a:r>
              <a:rPr lang="en-US" altLang="zh-CN" sz="2000">
                <a:solidFill>
                  <a:schemeClr val="tx2"/>
                </a:solidFill>
              </a:rPr>
              <a:t> void run() {}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</a:t>
            </a:r>
            <a:r>
              <a:rPr lang="zh-CN" altLang="zh-CN" sz="2000">
                <a:solidFill>
                  <a:schemeClr val="tx2"/>
                </a:solidFill>
              </a:rPr>
              <a:t>多个线程访问同一个数据的时候，会发生</a:t>
            </a:r>
            <a:r>
              <a:rPr lang="en-US" altLang="zh-CN" sz="2000">
                <a:solidFill>
                  <a:schemeClr val="tx2"/>
                </a:solidFill>
              </a:rPr>
              <a:t>”</a:t>
            </a:r>
            <a:r>
              <a:rPr lang="zh-CN" altLang="en-US" sz="2000">
                <a:solidFill>
                  <a:schemeClr val="tx2"/>
                </a:solidFill>
              </a:rPr>
              <a:t>冲突</a:t>
            </a:r>
            <a:r>
              <a:rPr lang="en-US" altLang="zh-CN" sz="2000">
                <a:solidFill>
                  <a:schemeClr val="tx2"/>
                </a:solidFill>
              </a:rPr>
              <a:t>”,</a:t>
            </a:r>
            <a:r>
              <a:rPr lang="zh-CN" altLang="zh-CN" sz="2000">
                <a:solidFill>
                  <a:schemeClr val="tx2"/>
                </a:solidFill>
              </a:rPr>
              <a:t>需要线程安全的方式来访问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</a:t>
            </a:r>
            <a:r>
              <a:rPr lang="zh-CN" altLang="zh-CN" sz="2000">
                <a:solidFill>
                  <a:schemeClr val="tx2"/>
                </a:solidFill>
              </a:rPr>
              <a:t>线程锁是在访问公共数据的时候，先去获得这个锁，没有获得锁的线程将会被挂起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指导这个锁被释放。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6: public static Object  o = new Object(); lock(o) {</a:t>
            </a:r>
            <a:r>
              <a:rPr lang="zh-CN" altLang="zh-CN" sz="2000">
                <a:solidFill>
                  <a:schemeClr val="tx2"/>
                </a:solidFill>
              </a:rPr>
              <a:t>线程安全的执行</a:t>
            </a:r>
            <a:r>
              <a:rPr lang="zh-CN" altLang="en-US" sz="2000">
                <a:solidFill>
                  <a:schemeClr val="tx2"/>
                </a:solidFill>
              </a:rPr>
              <a:t>代码</a:t>
            </a:r>
            <a:r>
              <a:rPr lang="en-US" altLang="zh-CN" sz="2000">
                <a:solidFill>
                  <a:schemeClr val="tx2"/>
                </a:solidFill>
              </a:rPr>
              <a:t>};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7: </a:t>
            </a:r>
            <a:r>
              <a:rPr lang="zh-CN" altLang="zh-CN" sz="2000">
                <a:solidFill>
                  <a:schemeClr val="tx2"/>
                </a:solidFill>
              </a:rPr>
              <a:t>线程休眠</a:t>
            </a:r>
            <a:r>
              <a:rPr lang="en-US" altLang="zh-CN" sz="2000">
                <a:solidFill>
                  <a:schemeClr val="tx2"/>
                </a:solidFill>
              </a:rPr>
              <a:t>: Thread.Sleep(</a:t>
            </a:r>
            <a:r>
              <a:rPr lang="zh-CN" altLang="zh-CN" sz="2000">
                <a:solidFill>
                  <a:schemeClr val="tx2"/>
                </a:solidFill>
              </a:rPr>
              <a:t>单位为</a:t>
            </a:r>
            <a:r>
              <a:rPr lang="en-US" altLang="zh-CN" sz="2000">
                <a:solidFill>
                  <a:schemeClr val="tx2"/>
                </a:solidFill>
              </a:rPr>
              <a:t>ms);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8: </a:t>
            </a:r>
            <a:r>
              <a:rPr lang="zh-CN" altLang="zh-CN" sz="2000">
                <a:solidFill>
                  <a:schemeClr val="tx2"/>
                </a:solidFill>
              </a:rPr>
              <a:t>多线程之间要避免死锁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760914" y="64135"/>
            <a:ext cx="26689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WWW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2"/>
                </a:solidFill>
              </a:rPr>
              <a:t>1:WWW w = new WWW(url);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WWW(url)</a:t>
            </a:r>
            <a:r>
              <a:rPr lang="zh-CN" altLang="zh-CN" sz="2000">
                <a:solidFill>
                  <a:schemeClr val="tx2"/>
                </a:solidFill>
              </a:rPr>
              <a:t>会在后台下载</a:t>
            </a:r>
            <a:r>
              <a:rPr lang="en-US" altLang="zh-CN" sz="2000">
                <a:solidFill>
                  <a:schemeClr val="tx2"/>
                </a:solidFill>
              </a:rPr>
              <a:t>url</a:t>
            </a:r>
            <a:r>
              <a:rPr lang="zh-CN" altLang="zh-CN" sz="2000">
                <a:solidFill>
                  <a:schemeClr val="tx2"/>
                </a:solidFill>
              </a:rPr>
              <a:t>数据</a:t>
            </a:r>
            <a:r>
              <a:rPr lang="en-US" altLang="zh-CN" sz="2000">
                <a:solidFill>
                  <a:schemeClr val="tx2"/>
                </a:solidFill>
              </a:rPr>
              <a:t>;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yeild return w</a:t>
            </a:r>
            <a:r>
              <a:rPr lang="zh-CN" altLang="zh-CN" sz="2000">
                <a:solidFill>
                  <a:schemeClr val="tx2"/>
                </a:solidFill>
              </a:rPr>
              <a:t>来在协程里等待下载完成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</a:t>
            </a:r>
            <a:r>
              <a:rPr lang="zh-CN" altLang="zh-CN" sz="2000">
                <a:solidFill>
                  <a:schemeClr val="tx2"/>
                </a:solidFill>
              </a:rPr>
              <a:t>完成后可以继续处理</a:t>
            </a:r>
            <a:r>
              <a:rPr lang="en-US" altLang="zh-CN" sz="2000">
                <a:solidFill>
                  <a:schemeClr val="tx2"/>
                </a:solidFill>
              </a:rPr>
              <a:t>;  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</Words>
  <Application>WPS 演示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now</cp:lastModifiedBy>
  <cp:revision>3855</cp:revision>
  <dcterms:created xsi:type="dcterms:W3CDTF">2015-05-05T08:02:00Z</dcterms:created>
  <dcterms:modified xsi:type="dcterms:W3CDTF">2021-06-14T07:48:43Z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66B1EB3903284452AD1749BBAD675A52</vt:lpwstr>
  </property>
</Properties>
</file>