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460" r:id="rId4"/>
    <p:sldId id="465" r:id="rId5"/>
    <p:sldId id="466" r:id="rId6"/>
    <p:sldId id="467" r:id="rId7"/>
    <p:sldId id="464" r:id="rId8"/>
    <p:sldId id="462" r:id="rId9"/>
    <p:sldId id="4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901827" y="1002665"/>
            <a:ext cx="775462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Unity</a:t>
            </a:r>
            <a:r>
              <a:rPr 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常用数据结构</a:t>
            </a:r>
            <a:endParaRPr 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处理</a:t>
            </a:r>
            <a:endParaRPr 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8600" y="3309620"/>
            <a:ext cx="36391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800" b="1">
              <a:solidFill>
                <a:schemeClr val="tx2"/>
              </a:solidFill>
            </a:endParaRPr>
          </a:p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5086985"/>
            <a:ext cx="4583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978084" y="64135"/>
            <a:ext cx="22345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zh-CN" sz="2000">
                <a:solidFill>
                  <a:schemeClr val="tx2"/>
                </a:solidFill>
              </a:rPr>
              <a:t>类型</a:t>
            </a:r>
            <a:r>
              <a:rPr lang="en-US" altLang="zh-CN" sz="2000">
                <a:solidFill>
                  <a:schemeClr val="tx2"/>
                </a:solidFill>
              </a:rPr>
              <a:t>[] </a:t>
            </a:r>
            <a:r>
              <a:rPr lang="zh-CN" altLang="en-US" sz="2000">
                <a:solidFill>
                  <a:schemeClr val="tx2"/>
                </a:solidFill>
              </a:rPr>
              <a:t>名字</a:t>
            </a:r>
            <a:r>
              <a:rPr lang="en-US" altLang="en-US" sz="2000">
                <a:solidFill>
                  <a:schemeClr val="tx2"/>
                </a:solidFill>
              </a:rPr>
              <a:t> = new </a:t>
            </a:r>
            <a:r>
              <a:rPr lang="zh-CN" altLang="en-US" sz="2000">
                <a:solidFill>
                  <a:schemeClr val="tx2"/>
                </a:solidFill>
              </a:rPr>
              <a:t> 类型</a:t>
            </a:r>
            <a:r>
              <a:rPr lang="en-US" altLang="en-US" sz="2000">
                <a:solidFill>
                  <a:schemeClr val="tx2"/>
                </a:solidFill>
              </a:rPr>
              <a:t>[</a:t>
            </a:r>
            <a:r>
              <a:rPr lang="zh-CN" altLang="en-US" sz="2000">
                <a:solidFill>
                  <a:schemeClr val="tx2"/>
                </a:solidFill>
              </a:rPr>
              <a:t>数量</a:t>
            </a:r>
            <a:r>
              <a:rPr lang="en-US" altLang="en-US" sz="2000">
                <a:solidFill>
                  <a:schemeClr val="tx2"/>
                </a:solidFill>
              </a:rPr>
              <a:t>]{“</a:t>
            </a:r>
            <a:r>
              <a:rPr lang="zh-CN" altLang="en-US" sz="2000">
                <a:solidFill>
                  <a:schemeClr val="tx2"/>
                </a:solidFill>
              </a:rPr>
              <a:t>初始化的值</a:t>
            </a:r>
            <a:r>
              <a:rPr lang="en-US" altLang="en-US" sz="2000">
                <a:solidFill>
                  <a:schemeClr val="tx2"/>
                </a:solidFill>
              </a:rPr>
              <a:t>”, “”, ''”}; </a:t>
            </a:r>
            <a:r>
              <a:rPr lang="zh-CN" altLang="en-US" sz="2000">
                <a:solidFill>
                  <a:schemeClr val="tx2"/>
                </a:solidFill>
              </a:rPr>
              <a:t>如果有初始值也可以省略大小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优点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(1)</a:t>
            </a:r>
            <a:r>
              <a:rPr lang="zh-CN" altLang="en-US" sz="2000">
                <a:solidFill>
                  <a:schemeClr val="tx2"/>
                </a:solidFill>
              </a:rPr>
              <a:t>内存连续，速度快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缺点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zh-CN" altLang="zh-CN" sz="2000">
                <a:solidFill>
                  <a:schemeClr val="tx2"/>
                </a:solidFill>
              </a:rPr>
              <a:t>大小固定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en-US" altLang="zh-CN" sz="2000">
                <a:solidFill>
                  <a:schemeClr val="tx2"/>
                </a:solidFill>
              </a:rPr>
              <a:t>    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37052" y="64135"/>
            <a:ext cx="35166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ArrayList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en-US" sz="2000">
                <a:solidFill>
                  <a:schemeClr val="tx2"/>
                </a:solidFill>
              </a:rPr>
              <a:t>属于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System.Collections </a:t>
            </a:r>
            <a:r>
              <a:rPr lang="zh-CN" altLang="zh-CN" sz="2000">
                <a:solidFill>
                  <a:schemeClr val="tx2"/>
                </a:solidFill>
              </a:rPr>
              <a:t>命令空间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 ArrayList l = new ArrayList();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 </a:t>
            </a:r>
            <a:r>
              <a:rPr lang="zh-CN" altLang="zh-CN" sz="2000">
                <a:solidFill>
                  <a:schemeClr val="tx2"/>
                </a:solidFill>
              </a:rPr>
              <a:t>操作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</a:t>
            </a:r>
            <a:r>
              <a:rPr lang="zh-CN" altLang="en-US" sz="2000">
                <a:solidFill>
                  <a:schemeClr val="tx2"/>
                </a:solidFill>
              </a:rPr>
              <a:t>添加 </a:t>
            </a:r>
            <a:r>
              <a:rPr lang="en-US" altLang="en-US" sz="2000">
                <a:solidFill>
                  <a:schemeClr val="tx2"/>
                </a:solidFill>
              </a:rPr>
              <a:t>Add(</a:t>
            </a:r>
            <a:r>
              <a:rPr lang="zh-CN" altLang="en-US" sz="2000">
                <a:solidFill>
                  <a:schemeClr val="tx2"/>
                </a:solidFill>
              </a:rPr>
              <a:t>数据</a:t>
            </a:r>
            <a:r>
              <a:rPr lang="en-US" altLang="en-US" sz="2000">
                <a:solidFill>
                  <a:schemeClr val="tx2"/>
                </a:solidFill>
              </a:rPr>
              <a:t>), </a:t>
            </a:r>
            <a:r>
              <a:rPr lang="zh-CN" altLang="en-US" sz="2000">
                <a:solidFill>
                  <a:schemeClr val="tx2"/>
                </a:solidFill>
              </a:rPr>
              <a:t>修改</a:t>
            </a:r>
            <a:r>
              <a:rPr lang="en-US" altLang="en-US" sz="2000">
                <a:solidFill>
                  <a:schemeClr val="tx2"/>
                </a:solidFill>
              </a:rPr>
              <a:t>[index] = </a:t>
            </a:r>
            <a:r>
              <a:rPr lang="zh-CN" altLang="en-US" sz="2000">
                <a:solidFill>
                  <a:schemeClr val="tx2"/>
                </a:solidFill>
              </a:rPr>
              <a:t>内容</a:t>
            </a:r>
            <a:r>
              <a:rPr lang="en-US" altLang="en-US" sz="2000">
                <a:solidFill>
                  <a:schemeClr val="tx2"/>
                </a:solidFill>
              </a:rPr>
              <a:t>,  </a:t>
            </a:r>
            <a:r>
              <a:rPr lang="zh-CN" altLang="en-US" sz="2000">
                <a:solidFill>
                  <a:schemeClr val="tx2"/>
                </a:solidFill>
              </a:rPr>
              <a:t>删除</a:t>
            </a:r>
            <a:r>
              <a:rPr lang="en-US" altLang="en-US" sz="2000">
                <a:solidFill>
                  <a:schemeClr val="tx2"/>
                </a:solidFill>
              </a:rPr>
              <a:t> RemoveAt(index);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优点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(1)</a:t>
            </a:r>
            <a:r>
              <a:rPr lang="zh-CN" altLang="en-US" sz="2000">
                <a:solidFill>
                  <a:schemeClr val="tx2"/>
                </a:solidFill>
              </a:rPr>
              <a:t>不用固定大小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(2)</a:t>
            </a:r>
            <a:r>
              <a:rPr lang="zh-CN" altLang="en-US" sz="2000">
                <a:solidFill>
                  <a:schemeClr val="tx2"/>
                </a:solidFill>
              </a:rPr>
              <a:t>可以存放任意类型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5: </a:t>
            </a:r>
            <a:r>
              <a:rPr lang="zh-CN" altLang="en-US" sz="2000">
                <a:solidFill>
                  <a:schemeClr val="tx2"/>
                </a:solidFill>
              </a:rPr>
              <a:t>缺点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(1)</a:t>
            </a:r>
            <a:r>
              <a:rPr lang="zh-CN" altLang="en-US" sz="2000">
                <a:solidFill>
                  <a:schemeClr val="tx2"/>
                </a:solidFill>
              </a:rPr>
              <a:t>由于存放不同类型的数据，导致很多看不见的性能消耗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zh-CN" sz="2000">
                <a:solidFill>
                  <a:schemeClr val="tx2"/>
                </a:solidFill>
              </a:rPr>
              <a:t>多次转换等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81222" y="64135"/>
            <a:ext cx="28282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List&lt;T&gt;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en-US" sz="2000">
                <a:solidFill>
                  <a:schemeClr val="tx2"/>
                </a:solidFill>
              </a:rPr>
              <a:t>属于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using System.Collections.Generic;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r>
              <a:rPr lang="zh-CN" altLang="zh-CN" sz="2000">
                <a:solidFill>
                  <a:schemeClr val="tx2"/>
                </a:solidFill>
              </a:rPr>
              <a:t>命令空间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 List&lt;T&gt; l = new List&lt;T&gt;();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 </a:t>
            </a:r>
            <a:r>
              <a:rPr lang="zh-CN" altLang="zh-CN" sz="2000">
                <a:solidFill>
                  <a:schemeClr val="tx2"/>
                </a:solidFill>
              </a:rPr>
              <a:t>操作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</a:t>
            </a:r>
            <a:r>
              <a:rPr lang="zh-CN" altLang="en-US" sz="2000">
                <a:solidFill>
                  <a:schemeClr val="tx2"/>
                </a:solidFill>
              </a:rPr>
              <a:t>添加 </a:t>
            </a:r>
            <a:r>
              <a:rPr lang="en-US" altLang="en-US" sz="2000">
                <a:solidFill>
                  <a:schemeClr val="tx2"/>
                </a:solidFill>
              </a:rPr>
              <a:t>Add(</a:t>
            </a:r>
            <a:r>
              <a:rPr lang="zh-CN" altLang="en-US" sz="2000">
                <a:solidFill>
                  <a:schemeClr val="tx2"/>
                </a:solidFill>
              </a:rPr>
              <a:t>数据</a:t>
            </a:r>
            <a:r>
              <a:rPr lang="en-US" altLang="en-US" sz="2000">
                <a:solidFill>
                  <a:schemeClr val="tx2"/>
                </a:solidFill>
              </a:rPr>
              <a:t>), </a:t>
            </a:r>
            <a:r>
              <a:rPr lang="zh-CN" altLang="en-US" sz="2000">
                <a:solidFill>
                  <a:schemeClr val="tx2"/>
                </a:solidFill>
              </a:rPr>
              <a:t>修改</a:t>
            </a:r>
            <a:r>
              <a:rPr lang="en-US" altLang="en-US" sz="2000">
                <a:solidFill>
                  <a:schemeClr val="tx2"/>
                </a:solidFill>
              </a:rPr>
              <a:t>[index] = </a:t>
            </a:r>
            <a:r>
              <a:rPr lang="zh-CN" altLang="en-US" sz="2000">
                <a:solidFill>
                  <a:schemeClr val="tx2"/>
                </a:solidFill>
              </a:rPr>
              <a:t>内容</a:t>
            </a:r>
            <a:r>
              <a:rPr lang="en-US" altLang="en-US" sz="2000">
                <a:solidFill>
                  <a:schemeClr val="tx2"/>
                </a:solidFill>
              </a:rPr>
              <a:t>,  </a:t>
            </a:r>
            <a:r>
              <a:rPr lang="zh-CN" altLang="en-US" sz="2000">
                <a:solidFill>
                  <a:schemeClr val="tx2"/>
                </a:solidFill>
              </a:rPr>
              <a:t>删除</a:t>
            </a:r>
            <a:r>
              <a:rPr lang="en-US" altLang="en-US" sz="2000">
                <a:solidFill>
                  <a:schemeClr val="tx2"/>
                </a:solidFill>
              </a:rPr>
              <a:t> RemoveAt(index);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优点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(1)</a:t>
            </a:r>
            <a:r>
              <a:rPr lang="zh-CN" altLang="en-US" sz="2000">
                <a:solidFill>
                  <a:schemeClr val="tx2"/>
                </a:solidFill>
              </a:rPr>
              <a:t>不用固定大小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(2)</a:t>
            </a:r>
            <a:r>
              <a:rPr lang="zh-CN" altLang="en-US" sz="2000">
                <a:solidFill>
                  <a:schemeClr val="tx2"/>
                </a:solidFill>
              </a:rPr>
              <a:t>存储的类型是泛型模板，比较灵活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en-US" sz="2000">
                <a:solidFill>
                  <a:schemeClr val="tx2"/>
                </a:solidFill>
              </a:rPr>
              <a:t>每个对象实例</a:t>
            </a:r>
            <a:r>
              <a:rPr lang="zh-CN" altLang="en-US" sz="2000">
                <a:solidFill>
                  <a:schemeClr val="tx2"/>
                </a:solidFill>
              </a:rPr>
              <a:t>只能存储一个类型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889887" y="64135"/>
            <a:ext cx="64109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Dictionary&lt;K, T&gt;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en-US" sz="2000">
                <a:solidFill>
                  <a:schemeClr val="tx2"/>
                </a:solidFill>
              </a:rPr>
              <a:t>属于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using System.Collections.Generic; </a:t>
            </a:r>
            <a:r>
              <a:rPr lang="zh-CN" altLang="zh-CN" sz="2000">
                <a:solidFill>
                  <a:schemeClr val="tx2"/>
                </a:solidFill>
              </a:rPr>
              <a:t>命令空间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 Dictionary&lt;KT, VT&gt; l = new Dictionary&lt;KT, VT&gt;();  key --&gt; value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 </a:t>
            </a:r>
            <a:r>
              <a:rPr lang="zh-CN" altLang="zh-CN" sz="2000">
                <a:solidFill>
                  <a:schemeClr val="tx2"/>
                </a:solidFill>
              </a:rPr>
              <a:t>操作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</a:t>
            </a:r>
            <a:r>
              <a:rPr lang="zh-CN" altLang="en-US" sz="2000">
                <a:solidFill>
                  <a:schemeClr val="tx2"/>
                </a:solidFill>
              </a:rPr>
              <a:t>添加 </a:t>
            </a:r>
            <a:r>
              <a:rPr lang="en-US" altLang="en-US" sz="2000">
                <a:solidFill>
                  <a:schemeClr val="tx2"/>
                </a:solidFill>
              </a:rPr>
              <a:t>Add(</a:t>
            </a:r>
            <a:r>
              <a:rPr lang="zh-CN" altLang="en-US" sz="2000">
                <a:solidFill>
                  <a:schemeClr val="tx2"/>
                </a:solidFill>
              </a:rPr>
              <a:t>数据</a:t>
            </a:r>
            <a:r>
              <a:rPr lang="en-US" altLang="en-US" sz="2000">
                <a:solidFill>
                  <a:schemeClr val="tx2"/>
                </a:solidFill>
              </a:rPr>
              <a:t>), </a:t>
            </a:r>
            <a:r>
              <a:rPr lang="zh-CN" altLang="en-US" sz="2000">
                <a:solidFill>
                  <a:schemeClr val="tx2"/>
                </a:solidFill>
              </a:rPr>
              <a:t>修改</a:t>
            </a:r>
            <a:r>
              <a:rPr lang="en-US" altLang="en-US" sz="2000">
                <a:solidFill>
                  <a:schemeClr val="tx2"/>
                </a:solidFill>
              </a:rPr>
              <a:t>[key] = </a:t>
            </a:r>
            <a:r>
              <a:rPr lang="zh-CN" altLang="en-US" sz="2000">
                <a:solidFill>
                  <a:schemeClr val="tx2"/>
                </a:solidFill>
              </a:rPr>
              <a:t>内容</a:t>
            </a:r>
            <a:r>
              <a:rPr lang="en-US" altLang="en-US" sz="2000">
                <a:solidFill>
                  <a:schemeClr val="tx2"/>
                </a:solidFill>
              </a:rPr>
              <a:t>,  </a:t>
            </a:r>
            <a:r>
              <a:rPr lang="zh-CN" altLang="en-US" sz="2000">
                <a:solidFill>
                  <a:schemeClr val="tx2"/>
                </a:solidFill>
              </a:rPr>
              <a:t>删除</a:t>
            </a:r>
            <a:r>
              <a:rPr lang="en-US" altLang="en-US" sz="2000">
                <a:solidFill>
                  <a:schemeClr val="tx2"/>
                </a:solidFill>
              </a:rPr>
              <a:t> RemoveAt(index);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优点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(1)</a:t>
            </a:r>
            <a:r>
              <a:rPr lang="zh-CN" altLang="en-US" sz="2000">
                <a:solidFill>
                  <a:schemeClr val="tx2"/>
                </a:solidFill>
              </a:rPr>
              <a:t>不用固定大小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(2)</a:t>
            </a:r>
            <a:r>
              <a:rPr lang="zh-CN" altLang="en-US" sz="2000">
                <a:solidFill>
                  <a:schemeClr val="tx2"/>
                </a:solidFill>
              </a:rPr>
              <a:t>存储的类型是泛型模板，比较灵活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en-US" sz="2000">
                <a:solidFill>
                  <a:schemeClr val="tx2"/>
                </a:solidFill>
              </a:rPr>
              <a:t>每个</a:t>
            </a:r>
            <a:r>
              <a:rPr lang="en-US" altLang="zh-CN" sz="2000">
                <a:solidFill>
                  <a:schemeClr val="tx2"/>
                </a:solidFill>
              </a:rPr>
              <a:t>dict</a:t>
            </a:r>
            <a:r>
              <a:rPr lang="zh-CN" altLang="en-US" sz="2000">
                <a:solidFill>
                  <a:schemeClr val="tx2"/>
                </a:solidFill>
              </a:rPr>
              <a:t>只能存储一个类型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(3) key</a:t>
            </a:r>
            <a:r>
              <a:rPr lang="zh-CN" altLang="en-US" sz="2000">
                <a:solidFill>
                  <a:schemeClr val="tx2"/>
                </a:solidFill>
              </a:rPr>
              <a:t>也是泛型</a:t>
            </a:r>
            <a:r>
              <a:rPr lang="en-US" altLang="en-US" sz="2000">
                <a:solidFill>
                  <a:schemeClr val="tx2"/>
                </a:solidFill>
              </a:rPr>
              <a:t> string, int .... 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77249" y="64135"/>
            <a:ext cx="54362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json数据格式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JSON (JavaScript Object Notation)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随着JavaScript的流行与互联网应用，JavaScript里面最强大的数据类型Object，使用起来极其的方便，为了能更好的做数据交换，设计了JSON协议,能够将JavaScript里面的Object,变成可以阅读的文本数据及JSON数据格式。实现JavaScript里面的Object与JSON的转换，Object对象转换成JSON数据以后，方便传输与存储,JSON变为Object方便对象重建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python语言, Lua语言等其它的脚本语言都有类是于JavaScript的Object数据结构，所以JSON数据能在其它的语言里面也非常方便的使用;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JSON采用完全独立于语言的文本格式(string)，易于阅读与编写以及解析与生成,</a:t>
            </a:r>
            <a:r>
              <a:rPr lang="zh-CN" altLang="en-US" sz="2000">
                <a:solidFill>
                  <a:schemeClr val="tx2"/>
                </a:solidFill>
              </a:rPr>
              <a:t>在很多时候数据交换都采用</a:t>
            </a:r>
            <a:r>
              <a:rPr lang="en-US" altLang="zh-CN" sz="2000">
                <a:solidFill>
                  <a:schemeClr val="tx2"/>
                </a:solidFill>
              </a:rPr>
              <a:t>JSON,</a:t>
            </a:r>
            <a:r>
              <a:rPr lang="zh-CN" altLang="zh-CN" sz="2000">
                <a:solidFill>
                  <a:schemeClr val="tx2"/>
                </a:solidFill>
              </a:rPr>
              <a:t> 数据</a:t>
            </a:r>
            <a:r>
              <a:rPr lang="en-US" altLang="zh-CN" sz="2000">
                <a:solidFill>
                  <a:schemeClr val="tx2"/>
                </a:solidFill>
              </a:rPr>
              <a:t>---&gt;JSON--&gt;</a:t>
            </a:r>
            <a:r>
              <a:rPr lang="zh-CN" altLang="zh-CN" sz="2000">
                <a:solidFill>
                  <a:schemeClr val="tx2"/>
                </a:solidFill>
              </a:rPr>
              <a:t>传输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存储</a:t>
            </a:r>
            <a:r>
              <a:rPr lang="en-US" altLang="zh-CN" sz="2000">
                <a:solidFill>
                  <a:schemeClr val="tx2"/>
                </a:solidFill>
              </a:rPr>
              <a:t>---&gt;</a:t>
            </a:r>
            <a:r>
              <a:rPr lang="zh-CN" altLang="zh-CN" sz="2000">
                <a:solidFill>
                  <a:schemeClr val="tx2"/>
                </a:solidFill>
              </a:rPr>
              <a:t>解码</a:t>
            </a:r>
            <a:r>
              <a:rPr lang="en-US" altLang="zh-CN" sz="2000">
                <a:solidFill>
                  <a:schemeClr val="tx2"/>
                </a:solidFill>
              </a:rPr>
              <a:t>JSON--&gt;</a:t>
            </a:r>
            <a:r>
              <a:rPr lang="zh-CN" altLang="zh-CN" sz="2000">
                <a:solidFill>
                  <a:schemeClr val="tx2"/>
                </a:solidFill>
              </a:rPr>
              <a:t>数据</a:t>
            </a:r>
            <a:endParaRPr lang="zh-CN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上面的过程又叫序列化与反序列化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42642" y="64135"/>
            <a:ext cx="55054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</a:t>
            </a:r>
            <a:r>
              <a:rPr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son数据格式</a:t>
            </a:r>
            <a:endParaRPr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JSON Object {};   </a:t>
            </a:r>
            <a:r>
              <a:rPr lang="zh-CN" altLang="zh-CN" sz="2000">
                <a:solidFill>
                  <a:schemeClr val="tx2"/>
                </a:solidFill>
              </a:rPr>
              <a:t>里面为</a:t>
            </a:r>
            <a:r>
              <a:rPr lang="en-US" altLang="zh-CN" sz="2000">
                <a:solidFill>
                  <a:schemeClr val="tx2"/>
                </a:solidFill>
              </a:rPr>
              <a:t>key: value;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value</a:t>
            </a:r>
            <a:r>
              <a:rPr lang="zh-CN" altLang="zh-CN" sz="2000">
                <a:solidFill>
                  <a:schemeClr val="tx2"/>
                </a:solidFill>
              </a:rPr>
              <a:t>为数字</a:t>
            </a:r>
            <a:r>
              <a:rPr lang="en-US" altLang="zh-CN" sz="2000">
                <a:solidFill>
                  <a:schemeClr val="tx2"/>
                </a:solidFill>
              </a:rPr>
              <a:t>, 11.0, 12, 0,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value</a:t>
            </a:r>
            <a:r>
              <a:rPr lang="zh-CN" altLang="en-US" sz="2000">
                <a:solidFill>
                  <a:schemeClr val="tx2"/>
                </a:solidFill>
              </a:rPr>
              <a:t>为</a:t>
            </a:r>
            <a:r>
              <a:rPr lang="en-US" altLang="en-US" sz="2000">
                <a:solidFill>
                  <a:schemeClr val="tx2"/>
                </a:solidFill>
              </a:rPr>
              <a:t>bool </a:t>
            </a:r>
            <a:r>
              <a:rPr lang="en-US" altLang="zh-CN" sz="2000">
                <a:solidFill>
                  <a:schemeClr val="tx2"/>
                </a:solidFill>
              </a:rPr>
              <a:t>true, false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 </a:t>
            </a:r>
            <a:r>
              <a:rPr lang="en-US" altLang="zh-CN" sz="2000">
                <a:solidFill>
                  <a:schemeClr val="tx2"/>
                </a:solidFill>
              </a:rPr>
              <a:t>value</a:t>
            </a:r>
            <a:r>
              <a:rPr lang="zh-CN" altLang="zh-CN" sz="2000">
                <a:solidFill>
                  <a:schemeClr val="tx2"/>
                </a:solidFill>
              </a:rPr>
              <a:t>为数组 </a:t>
            </a:r>
            <a:r>
              <a:rPr lang="en-US" altLang="zh-CN" sz="2000">
                <a:solidFill>
                  <a:schemeClr val="tx2"/>
                </a:solidFill>
              </a:rPr>
              <a:t>[</a:t>
            </a:r>
            <a:r>
              <a:rPr lang="zh-CN" altLang="zh-CN" sz="2000">
                <a:solidFill>
                  <a:schemeClr val="tx2"/>
                </a:solidFill>
              </a:rPr>
              <a:t> 值</a:t>
            </a:r>
            <a:r>
              <a:rPr lang="en-US" altLang="zh-CN" sz="2000">
                <a:solidFill>
                  <a:schemeClr val="tx2"/>
                </a:solidFill>
              </a:rPr>
              <a:t>, bool, </a:t>
            </a:r>
            <a:r>
              <a:rPr lang="zh-CN" altLang="zh-CN" sz="2000">
                <a:solidFill>
                  <a:schemeClr val="tx2"/>
                </a:solidFill>
              </a:rPr>
              <a:t>数组</a:t>
            </a:r>
            <a:r>
              <a:rPr lang="en-US" altLang="zh-CN" sz="2000">
                <a:solidFill>
                  <a:schemeClr val="tx2"/>
                </a:solidFill>
              </a:rPr>
              <a:t>, Object]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value </a:t>
            </a:r>
            <a:r>
              <a:rPr lang="zh-CN" altLang="zh-CN" sz="2000">
                <a:solidFill>
                  <a:schemeClr val="tx2"/>
                </a:solidFill>
              </a:rPr>
              <a:t>为</a:t>
            </a:r>
            <a:r>
              <a:rPr lang="en-US" altLang="zh-CN" sz="2000">
                <a:solidFill>
                  <a:schemeClr val="tx2"/>
                </a:solidFill>
              </a:rPr>
              <a:t>Object { key: value}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Unity 5.3.x</a:t>
            </a:r>
            <a:r>
              <a:rPr lang="zh-CN" altLang="zh-CN" sz="2000">
                <a:solidFill>
                  <a:schemeClr val="tx2"/>
                </a:solidFill>
              </a:rPr>
              <a:t>以后自带的</a:t>
            </a:r>
            <a:r>
              <a:rPr lang="en-US" altLang="zh-CN" sz="2000">
                <a:solidFill>
                  <a:schemeClr val="tx2"/>
                </a:solidFill>
              </a:rPr>
              <a:t>Json</a:t>
            </a:r>
            <a:r>
              <a:rPr lang="zh-CN" altLang="zh-CN" sz="2000">
                <a:solidFill>
                  <a:schemeClr val="tx2"/>
                </a:solidFill>
              </a:rPr>
              <a:t>数据解析器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Unity 5.3</a:t>
            </a:r>
            <a:r>
              <a:rPr lang="zh-CN" altLang="zh-CN" sz="2000">
                <a:solidFill>
                  <a:schemeClr val="tx2"/>
                </a:solidFill>
              </a:rPr>
              <a:t>以前可以使用第三方的</a:t>
            </a:r>
            <a:r>
              <a:rPr lang="en-US" altLang="zh-CN" sz="2000">
                <a:solidFill>
                  <a:schemeClr val="tx2"/>
                </a:solidFill>
              </a:rPr>
              <a:t>C#</a:t>
            </a:r>
            <a:r>
              <a:rPr lang="zh-CN" altLang="en-US" sz="2000">
                <a:solidFill>
                  <a:schemeClr val="tx2"/>
                </a:solidFill>
              </a:rPr>
              <a:t>库</a:t>
            </a:r>
            <a:r>
              <a:rPr lang="en-US" altLang="en-US" sz="2000">
                <a:solidFill>
                  <a:schemeClr val="tx2"/>
                </a:solidFill>
              </a:rPr>
              <a:t>LitJSon;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927862" y="64135"/>
            <a:ext cx="8335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Unity5.3 JSON</a:t>
            </a:r>
            <a:r>
              <a:rPr 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序列化</a:t>
            </a:r>
            <a:endParaRPr 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序列化与反序列化</a:t>
            </a:r>
            <a:r>
              <a:rPr lang="en-US" altLang="zh-CN" sz="2000">
                <a:solidFill>
                  <a:schemeClr val="tx2"/>
                </a:solidFill>
              </a:rPr>
              <a:t>:  </a:t>
            </a:r>
            <a:r>
              <a:rPr lang="zh-CN" altLang="en-US" sz="2000">
                <a:solidFill>
                  <a:schemeClr val="tx2"/>
                </a:solidFill>
              </a:rPr>
              <a:t>内存</a:t>
            </a:r>
            <a:r>
              <a:rPr lang="zh-CN" altLang="zh-CN" sz="2000">
                <a:solidFill>
                  <a:schemeClr val="tx2"/>
                </a:solidFill>
              </a:rPr>
              <a:t>数据</a:t>
            </a:r>
            <a:r>
              <a:rPr lang="en-US" altLang="zh-CN" sz="2000">
                <a:solidFill>
                  <a:schemeClr val="tx2"/>
                </a:solidFill>
              </a:rPr>
              <a:t>--&gt;</a:t>
            </a:r>
            <a:r>
              <a:rPr lang="zh-CN" altLang="zh-CN" sz="2000">
                <a:solidFill>
                  <a:schemeClr val="tx2"/>
                </a:solidFill>
              </a:rPr>
              <a:t>文件存储介质</a:t>
            </a:r>
            <a:r>
              <a:rPr lang="en-US" altLang="zh-CN" sz="2000">
                <a:solidFill>
                  <a:schemeClr val="tx2"/>
                </a:solidFill>
              </a:rPr>
              <a:t>;   </a:t>
            </a:r>
            <a:r>
              <a:rPr lang="zh-CN" altLang="zh-CN" sz="2000">
                <a:solidFill>
                  <a:schemeClr val="tx2"/>
                </a:solidFill>
              </a:rPr>
              <a:t>文件存储介质</a:t>
            </a:r>
            <a:r>
              <a:rPr lang="en-US" altLang="zh-CN" sz="2000">
                <a:solidFill>
                  <a:schemeClr val="tx2"/>
                </a:solidFill>
              </a:rPr>
              <a:t>---&gt;</a:t>
            </a:r>
            <a:r>
              <a:rPr lang="zh-CN" altLang="zh-CN" sz="2000">
                <a:solidFill>
                  <a:schemeClr val="tx2"/>
                </a:solidFill>
              </a:rPr>
              <a:t>内存数据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Unity</a:t>
            </a:r>
            <a:r>
              <a:rPr lang="zh-CN" altLang="zh-CN" sz="2000">
                <a:solidFill>
                  <a:schemeClr val="tx2"/>
                </a:solidFill>
              </a:rPr>
              <a:t>序列化</a:t>
            </a:r>
            <a:r>
              <a:rPr lang="en-US" altLang="zh-CN" sz="2000">
                <a:solidFill>
                  <a:schemeClr val="tx2"/>
                </a:solidFill>
              </a:rPr>
              <a:t>: 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(1)</a:t>
            </a:r>
            <a:r>
              <a:rPr lang="zh-CN" altLang="en-US" sz="2000">
                <a:solidFill>
                  <a:schemeClr val="tx2"/>
                </a:solidFill>
              </a:rPr>
              <a:t>把要序列化的对象声明称</a:t>
            </a:r>
            <a:r>
              <a:rPr lang="en-US" altLang="en-US" sz="2000">
                <a:solidFill>
                  <a:schemeClr val="tx2"/>
                </a:solidFill>
              </a:rPr>
              <a:t>: 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[System.Serializable],   using System; [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Serializable</a:t>
            </a:r>
            <a:r>
              <a:rPr lang="en-US" altLang="en-US" sz="2000">
                <a:solidFill>
                  <a:schemeClr val="tx2"/>
                </a:solidFill>
              </a:rPr>
              <a:t>]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(2)JsonUtility.toJson(object); // </a:t>
            </a:r>
            <a:r>
              <a:rPr lang="zh-CN" altLang="en-US" sz="2000">
                <a:solidFill>
                  <a:schemeClr val="tx2"/>
                </a:solidFill>
              </a:rPr>
              <a:t>将对象转成</a:t>
            </a:r>
            <a:r>
              <a:rPr lang="en-US" altLang="en-US" sz="2000">
                <a:solidFill>
                  <a:schemeClr val="tx2"/>
                </a:solidFill>
              </a:rPr>
              <a:t>json</a:t>
            </a:r>
            <a:r>
              <a:rPr lang="zh-CN" altLang="en-US" sz="2000">
                <a:solidFill>
                  <a:schemeClr val="tx2"/>
                </a:solidFill>
              </a:rPr>
              <a:t>字符串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(3)</a:t>
            </a:r>
            <a:r>
              <a:rPr lang="zh-CN" altLang="en-US" sz="2000">
                <a:solidFill>
                  <a:schemeClr val="tx2"/>
                </a:solidFill>
              </a:rPr>
              <a:t>将</a:t>
            </a:r>
            <a:r>
              <a:rPr lang="en-US" altLang="en-US" sz="2000">
                <a:solidFill>
                  <a:schemeClr val="tx2"/>
                </a:solidFill>
              </a:rPr>
              <a:t>Json</a:t>
            </a:r>
            <a:r>
              <a:rPr lang="zh-CN" altLang="en-US" sz="2000">
                <a:solidFill>
                  <a:schemeClr val="tx2"/>
                </a:solidFill>
              </a:rPr>
              <a:t>字符串的数据覆盖到对象 </a:t>
            </a:r>
            <a:r>
              <a:rPr lang="en-US" altLang="zh-CN" sz="2000">
                <a:solidFill>
                  <a:schemeClr val="tx2"/>
                </a:solidFill>
              </a:rPr>
              <a:t>JsonUtility.FromJsonOverwrite(json_str, obj);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(4) </a:t>
            </a:r>
            <a:r>
              <a:rPr altLang="zh-CN" sz="2000">
                <a:solidFill>
                  <a:schemeClr val="tx2"/>
                </a:solidFill>
              </a:rPr>
              <a:t>当Unity序列化你的脚本的时候，它将</a:t>
            </a:r>
            <a:r>
              <a:rPr lang="zh-CN" sz="2000">
                <a:solidFill>
                  <a:schemeClr val="tx2"/>
                </a:solidFill>
              </a:rPr>
              <a:t>仅仅</a:t>
            </a:r>
            <a:r>
              <a:rPr altLang="zh-CN" sz="2000">
                <a:solidFill>
                  <a:schemeClr val="tx2"/>
                </a:solidFill>
              </a:rPr>
              <a:t>序列化公有域。如果作为附加你也想要Unity去序列化你的一个私有域，你可以添加SerializeField（序列化域）属性给这个域。</a:t>
            </a:r>
            <a:endParaRPr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(5)JSON</a:t>
            </a:r>
            <a:r>
              <a:rPr lang="zh-CN" altLang="zh-CN" sz="2000">
                <a:solidFill>
                  <a:schemeClr val="tx2"/>
                </a:solidFill>
              </a:rPr>
              <a:t>数组</a:t>
            </a:r>
            <a:r>
              <a:rPr lang="en-US" altLang="zh-CN" sz="2000">
                <a:solidFill>
                  <a:schemeClr val="tx2"/>
                </a:solidFill>
              </a:rPr>
              <a:t>:  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(6)JSON</a:t>
            </a:r>
            <a:r>
              <a:rPr lang="zh-CN" altLang="en-US" sz="2000">
                <a:solidFill>
                  <a:schemeClr val="tx2"/>
                </a:solidFill>
              </a:rPr>
              <a:t>对象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演示</Application>
  <PresentationFormat>宽屏</PresentationFormat>
  <Paragraphs>99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4115</cp:revision>
  <dcterms:created xsi:type="dcterms:W3CDTF">2015-05-05T08:02:00Z</dcterms:created>
  <dcterms:modified xsi:type="dcterms:W3CDTF">2021-06-14T07:10:41Z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ECF79729601744048578589B55295378</vt:lpwstr>
  </property>
</Properties>
</file>