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
  </p:handoutMasterIdLst>
  <p:sldIdLst>
    <p:sldId id="434" r:id="rId3"/>
    <p:sldId id="4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博毅创为</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博毅创为</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博毅创为</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博毅创为</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167507" y="64135"/>
            <a:ext cx="3855720" cy="1198880"/>
          </a:xfrm>
          <a:prstGeom prst="rect">
            <a:avLst/>
          </a:prstGeom>
          <a:noFill/>
          <a:ln>
            <a:noFill/>
          </a:ln>
        </p:spPr>
        <p:txBody>
          <a:bodyPr wrap="none" rtlCol="0" anchor="t">
            <a:spAutoFit/>
          </a:bodyPr>
          <a:p>
            <a:pPr algn="ctr"/>
            <a:r>
              <a:rPr lang="zh-CN" altLang="zh-CN" sz="7200" b="1">
                <a:solidFill>
                  <a:schemeClr val="tx2"/>
                </a:solidFill>
                <a:effectLst>
                  <a:outerShdw blurRad="38100" dist="19050" dir="2700000" algn="tl" rotWithShape="0">
                    <a:schemeClr val="dk1">
                      <a:alpha val="40000"/>
                    </a:schemeClr>
                  </a:outerShdw>
                </a:effectLst>
                <a:sym typeface="+mn-ea"/>
              </a:rPr>
              <a:t>模型描边</a:t>
            </a:r>
            <a:endParaRPr lang="zh-CN" altLang="zh-CN" sz="7200" b="1">
              <a:solidFill>
                <a:schemeClr val="tx2"/>
              </a:solidFill>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1322070"/>
          </a:xfrm>
          <a:prstGeom prst="rect">
            <a:avLst/>
          </a:prstGeom>
          <a:noFill/>
        </p:spPr>
        <p:txBody>
          <a:bodyPr wrap="square" rtlCol="0">
            <a:spAutoFit/>
          </a:bodyPr>
          <a:p>
            <a:pPr algn="l"/>
            <a:r>
              <a:rPr lang="en-US" altLang="zh-CN" sz="2000">
                <a:solidFill>
                  <a:schemeClr val="tx2"/>
                </a:solidFill>
              </a:rPr>
              <a:t>1: LOL</a:t>
            </a:r>
            <a:r>
              <a:rPr lang="zh-CN" altLang="zh-CN" sz="2000">
                <a:solidFill>
                  <a:schemeClr val="tx2"/>
                </a:solidFill>
              </a:rPr>
              <a:t>里面的模型描边效果</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2: </a:t>
            </a:r>
            <a:r>
              <a:rPr lang="zh-CN" altLang="en-US" sz="2000">
                <a:solidFill>
                  <a:schemeClr val="tx2"/>
                </a:solidFill>
              </a:rPr>
              <a:t>可以找到模型描边的</a:t>
            </a:r>
            <a:r>
              <a:rPr lang="en-US" altLang="zh-CN" sz="2000">
                <a:solidFill>
                  <a:schemeClr val="tx2"/>
                </a:solidFill>
              </a:rPr>
              <a:t>Shader,</a:t>
            </a:r>
            <a:r>
              <a:rPr lang="zh-CN" altLang="zh-CN" sz="2000">
                <a:solidFill>
                  <a:schemeClr val="tx2"/>
                </a:solidFill>
              </a:rPr>
              <a:t>推荐大家使用</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    </a:t>
            </a:r>
            <a:r>
              <a:rPr lang="zh-CN" altLang="en-US" sz="2000">
                <a:solidFill>
                  <a:schemeClr val="tx2"/>
                </a:solidFill>
              </a:rPr>
              <a:t>一组第三方的</a:t>
            </a:r>
            <a:r>
              <a:rPr lang="en-US" altLang="en-US" sz="2000">
                <a:solidFill>
                  <a:schemeClr val="tx2"/>
                </a:solidFill>
              </a:rPr>
              <a:t>Shader, </a:t>
            </a:r>
            <a:r>
              <a:rPr lang="zh-CN" altLang="en-US" sz="2000">
                <a:solidFill>
                  <a:schemeClr val="tx2"/>
                </a:solidFill>
              </a:rPr>
              <a:t>帮我们解决了模型描边的问题</a:t>
            </a:r>
            <a:endParaRPr lang="zh-CN" altLang="en-US" sz="2000">
              <a:solidFill>
                <a:schemeClr val="tx2"/>
              </a:solidFill>
            </a:endParaRPr>
          </a:p>
          <a:p>
            <a:pPr algn="l"/>
            <a:r>
              <a:rPr lang="zh-CN" altLang="en-US" sz="2000">
                <a:solidFill>
                  <a:schemeClr val="tx2"/>
                </a:solidFill>
              </a:rPr>
              <a:t>   </a:t>
            </a:r>
            <a:r>
              <a:rPr lang="en-US" altLang="zh-CN" sz="2000">
                <a:solidFill>
                  <a:schemeClr val="tx2"/>
                </a:solidFill>
              </a:rPr>
              <a:t>Toony</a:t>
            </a:r>
            <a:r>
              <a:rPr lang="en-US" altLang="zh-CN" sz="2000">
                <a:solidFill>
                  <a:schemeClr val="tx2"/>
                </a:solidFill>
              </a:rPr>
              <a:t> </a:t>
            </a:r>
            <a:endParaRPr lang="en-US" altLang="zh-CN" sz="2000">
              <a:solidFill>
                <a:schemeClr val="tx2"/>
              </a:solidFill>
            </a:endParaRPr>
          </a:p>
        </p:txBody>
      </p:sp>
      <p:pic>
        <p:nvPicPr>
          <p:cNvPr id="3" name="图片 2"/>
          <p:cNvPicPr>
            <a:picLocks noChangeAspect="1"/>
          </p:cNvPicPr>
          <p:nvPr/>
        </p:nvPicPr>
        <p:blipFill>
          <a:blip r:embed="rId1"/>
          <a:stretch>
            <a:fillRect/>
          </a:stretch>
        </p:blipFill>
        <p:spPr>
          <a:xfrm>
            <a:off x="8341360" y="1263015"/>
            <a:ext cx="2733040" cy="2486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923734" y="64135"/>
            <a:ext cx="8343265" cy="1198880"/>
          </a:xfrm>
          <a:prstGeom prst="rect">
            <a:avLst/>
          </a:prstGeom>
          <a:noFill/>
          <a:ln>
            <a:noFill/>
          </a:ln>
        </p:spPr>
        <p:txBody>
          <a:bodyPr wrap="none" rtlCol="0" anchor="t">
            <a:spAutoFit/>
          </a:bodyPr>
          <a:p>
            <a:pPr algn="ctr"/>
            <a:r>
              <a:rPr lang="zh-CN" altLang="zh-CN" sz="7200" b="1">
                <a:solidFill>
                  <a:schemeClr val="tx2"/>
                </a:solidFill>
                <a:effectLst>
                  <a:outerShdw blurRad="38100" dist="19050" dir="2700000" algn="tl" rotWithShape="0">
                    <a:schemeClr val="dk1">
                      <a:alpha val="40000"/>
                    </a:schemeClr>
                  </a:outerShdw>
                </a:effectLst>
                <a:sym typeface="+mn-ea"/>
              </a:rPr>
              <a:t>代码里面切换</a:t>
            </a:r>
            <a:r>
              <a:rPr lang="en-US" altLang="zh-CN" sz="7200" b="1">
                <a:solidFill>
                  <a:schemeClr val="tx2"/>
                </a:solidFill>
                <a:effectLst>
                  <a:outerShdw blurRad="38100" dist="19050" dir="2700000" algn="tl" rotWithShape="0">
                    <a:schemeClr val="dk1">
                      <a:alpha val="40000"/>
                    </a:schemeClr>
                  </a:outerShdw>
                </a:effectLst>
                <a:sym typeface="+mn-ea"/>
              </a:rPr>
              <a:t>Shader</a:t>
            </a:r>
            <a:endParaRPr lang="en-US" altLang="zh-CN" sz="7200" b="1">
              <a:solidFill>
                <a:schemeClr val="tx2"/>
              </a:solidFill>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2553335"/>
          </a:xfrm>
          <a:prstGeom prst="rect">
            <a:avLst/>
          </a:prstGeom>
          <a:noFill/>
        </p:spPr>
        <p:txBody>
          <a:bodyPr wrap="square" rtlCol="0">
            <a:spAutoFit/>
          </a:bodyPr>
          <a:p>
            <a:pPr algn="l"/>
            <a:r>
              <a:rPr lang="en-US" altLang="zh-CN" sz="2000">
                <a:solidFill>
                  <a:schemeClr val="tx2"/>
                </a:solidFill>
              </a:rPr>
              <a:t>1:  </a:t>
            </a:r>
            <a:r>
              <a:rPr lang="zh-CN" altLang="zh-CN" sz="2000">
                <a:solidFill>
                  <a:schemeClr val="tx2"/>
                </a:solidFill>
              </a:rPr>
              <a:t>关联要切换</a:t>
            </a:r>
            <a:r>
              <a:rPr lang="en-US" altLang="zh-CN" sz="2000">
                <a:solidFill>
                  <a:schemeClr val="tx2"/>
                </a:solidFill>
              </a:rPr>
              <a:t>Shader</a:t>
            </a:r>
            <a:r>
              <a:rPr lang="zh-CN" altLang="zh-CN" sz="2000">
                <a:solidFill>
                  <a:schemeClr val="tx2"/>
                </a:solidFill>
              </a:rPr>
              <a:t>的材质</a:t>
            </a:r>
            <a:endParaRPr lang="zh-CN" altLang="zh-CN" sz="2000">
              <a:solidFill>
                <a:schemeClr val="tx2"/>
              </a:solidFill>
            </a:endParaRPr>
          </a:p>
          <a:p>
            <a:pPr algn="l"/>
            <a:r>
              <a:rPr lang="en-US" altLang="zh-CN" sz="2000">
                <a:solidFill>
                  <a:schemeClr val="tx2"/>
                </a:solidFill>
              </a:rPr>
              <a:t>2: </a:t>
            </a:r>
            <a:r>
              <a:rPr lang="zh-CN" altLang="zh-CN" sz="2000">
                <a:solidFill>
                  <a:schemeClr val="tx2"/>
                </a:solidFill>
              </a:rPr>
              <a:t>代码加载对应的</a:t>
            </a:r>
            <a:r>
              <a:rPr lang="en-US" altLang="zh-CN" sz="2000">
                <a:solidFill>
                  <a:schemeClr val="tx2"/>
                </a:solidFill>
              </a:rPr>
              <a:t>Shader:   Shader.Find(“Shader</a:t>
            </a:r>
            <a:r>
              <a:rPr lang="zh-CN" altLang="zh-CN" sz="2000">
                <a:solidFill>
                  <a:schemeClr val="tx2"/>
                </a:solidFill>
              </a:rPr>
              <a:t>的名字</a:t>
            </a:r>
            <a:r>
              <a:rPr lang="en-US" altLang="zh-CN" sz="2000">
                <a:solidFill>
                  <a:schemeClr val="tx2"/>
                </a:solidFill>
              </a:rPr>
              <a:t>”);</a:t>
            </a:r>
            <a:endParaRPr lang="en-US" altLang="zh-CN" sz="2000">
              <a:solidFill>
                <a:schemeClr val="tx2"/>
              </a:solidFill>
            </a:endParaRPr>
          </a:p>
          <a:p>
            <a:pPr algn="l"/>
            <a:r>
              <a:rPr lang="en-US" altLang="zh-CN" sz="2000">
                <a:solidFill>
                  <a:schemeClr val="tx2"/>
                </a:solidFill>
              </a:rPr>
              <a:t>3: </a:t>
            </a:r>
            <a:r>
              <a:rPr lang="zh-CN" altLang="zh-CN" sz="2000">
                <a:solidFill>
                  <a:schemeClr val="tx2"/>
                </a:solidFill>
              </a:rPr>
              <a:t>切换</a:t>
            </a:r>
            <a:r>
              <a:rPr lang="zh-CN" altLang="zh-CN" sz="2000">
                <a:solidFill>
                  <a:schemeClr val="tx2"/>
                </a:solidFill>
              </a:rPr>
              <a:t>材质对应的</a:t>
            </a:r>
            <a:r>
              <a:rPr lang="en-US" altLang="zh-CN" sz="2000">
                <a:solidFill>
                  <a:schemeClr val="tx2"/>
                </a:solidFill>
              </a:rPr>
              <a:t>Shader;  Matrix.shader = Shader</a:t>
            </a:r>
            <a:endParaRPr lang="en-US" altLang="zh-CN" sz="2000">
              <a:solidFill>
                <a:schemeClr val="tx2"/>
              </a:solidFill>
            </a:endParaRPr>
          </a:p>
          <a:p>
            <a:pPr algn="l"/>
            <a:r>
              <a:rPr lang="en-US" altLang="zh-CN" sz="2000">
                <a:solidFill>
                  <a:schemeClr val="tx2"/>
                </a:solidFill>
              </a:rPr>
              <a:t>4: </a:t>
            </a:r>
            <a:r>
              <a:rPr lang="zh-CN" altLang="en-US" sz="2000">
                <a:solidFill>
                  <a:schemeClr val="tx2"/>
                </a:solidFill>
              </a:rPr>
              <a:t>将最常用的</a:t>
            </a:r>
            <a:r>
              <a:rPr lang="en-US" altLang="en-US" sz="2000">
                <a:solidFill>
                  <a:schemeClr val="tx2"/>
                </a:solidFill>
              </a:rPr>
              <a:t>Shader,</a:t>
            </a:r>
            <a:r>
              <a:rPr lang="zh-CN" altLang="en-US" sz="2000">
                <a:solidFill>
                  <a:schemeClr val="tx2"/>
                </a:solidFill>
              </a:rPr>
              <a:t> 放到</a:t>
            </a:r>
            <a:r>
              <a:rPr lang="en-US" altLang="en-US" sz="2000">
                <a:solidFill>
                  <a:schemeClr val="tx2"/>
                </a:solidFill>
              </a:rPr>
              <a:t>Unity</a:t>
            </a:r>
            <a:r>
              <a:rPr lang="zh-CN" altLang="en-US" sz="2000">
                <a:solidFill>
                  <a:schemeClr val="tx2"/>
                </a:solidFill>
              </a:rPr>
              <a:t>的</a:t>
            </a:r>
            <a:r>
              <a:rPr lang="en-US" altLang="zh-CN" sz="2000">
                <a:solidFill>
                  <a:schemeClr val="tx2"/>
                </a:solidFill>
              </a:rPr>
              <a:t>Always Include</a:t>
            </a:r>
            <a:r>
              <a:rPr lang="zh-CN" altLang="en-US" sz="2000">
                <a:solidFill>
                  <a:schemeClr val="tx2"/>
                </a:solidFill>
              </a:rPr>
              <a:t>里 </a:t>
            </a:r>
            <a:r>
              <a:rPr lang="en-US" altLang="zh-CN" sz="2000">
                <a:solidFill>
                  <a:schemeClr val="tx2"/>
                </a:solidFill>
              </a:rPr>
              <a:t>--&gt; </a:t>
            </a:r>
            <a:r>
              <a:rPr lang="zh-CN" altLang="zh-CN" sz="2000">
                <a:solidFill>
                  <a:schemeClr val="tx2"/>
                </a:solidFill>
              </a:rPr>
              <a:t>优化检查</a:t>
            </a:r>
            <a:endParaRPr lang="zh-CN" altLang="zh-CN" sz="2000">
              <a:solidFill>
                <a:schemeClr val="tx2"/>
              </a:solidFill>
            </a:endParaRPr>
          </a:p>
          <a:p>
            <a:pPr algn="l"/>
            <a:r>
              <a:rPr lang="en-US" altLang="en-US" sz="2000">
                <a:solidFill>
                  <a:schemeClr val="tx2"/>
                </a:solidFill>
              </a:rPr>
              <a:t>5: Edit--&gt; ProjectSetting --&gt; Graphics   --&gt;   Always-included Shaders</a:t>
            </a:r>
            <a:endParaRPr lang="en-US" altLang="en-US" sz="2000">
              <a:solidFill>
                <a:schemeClr val="tx2"/>
              </a:solidFill>
            </a:endParaRPr>
          </a:p>
          <a:p>
            <a:pPr algn="l"/>
            <a:r>
              <a:rPr lang="en-US" altLang="en-US" sz="2000">
                <a:solidFill>
                  <a:schemeClr val="tx2"/>
                </a:solidFill>
              </a:rPr>
              <a:t>Specify a list of Shaders that will always be stored along with the project, even if nothing in your scenes actually uses them. It is important to add shaders used by streamed AssetBundles to this list to ensure they can be accessed. </a:t>
            </a:r>
            <a:r>
              <a:rPr lang="zh-CN" altLang="en-US" sz="2000">
                <a:solidFill>
                  <a:schemeClr val="tx2"/>
                </a:solidFill>
              </a:rPr>
              <a:t>让这些</a:t>
            </a:r>
            <a:r>
              <a:rPr lang="en-US" altLang="en-US" sz="2000">
                <a:solidFill>
                  <a:schemeClr val="tx2"/>
                </a:solidFill>
              </a:rPr>
              <a:t>Shader</a:t>
            </a:r>
            <a:r>
              <a:rPr lang="zh-CN" altLang="en-US" sz="2000">
                <a:solidFill>
                  <a:schemeClr val="tx2"/>
                </a:solidFill>
              </a:rPr>
              <a:t>很重要，在开始的时候加载，常驻内存</a:t>
            </a:r>
            <a:r>
              <a:rPr lang="en-US" altLang="en-US" sz="2000">
                <a:solidFill>
                  <a:schemeClr val="tx2"/>
                </a:solidFill>
              </a:rPr>
              <a:t>;</a:t>
            </a:r>
            <a:endParaRPr lang="en-US" altLang="en-US" sz="2000">
              <a:solidFill>
                <a:schemeClr val="tx2"/>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Words>
  <Application>WPS 演示</Application>
  <PresentationFormat>宽屏</PresentationFormat>
  <Paragraphs>20</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now</cp:lastModifiedBy>
  <cp:revision>4008</cp:revision>
  <dcterms:created xsi:type="dcterms:W3CDTF">2015-05-05T08:02:00Z</dcterms:created>
  <dcterms:modified xsi:type="dcterms:W3CDTF">2021-06-14T07:51:47Z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38978AB6DF8D4CEF870EC0B0A0E6E82A</vt:lpwstr>
  </property>
</Properties>
</file>