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60" r:id="rId3"/>
    <p:sldId id="464" r:id="rId4"/>
    <p:sldId id="462" r:id="rId5"/>
    <p:sldId id="4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Mesh </a:t>
            </a:r>
            <a:r>
              <a:rPr lang="zh-CN" altLang="zh-CN" sz="2000">
                <a:solidFill>
                  <a:schemeClr val="tx2"/>
                </a:solidFill>
              </a:rPr>
              <a:t>是网格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Shader</a:t>
            </a:r>
            <a:r>
              <a:rPr lang="zh-CN" altLang="en-US" sz="2000">
                <a:solidFill>
                  <a:schemeClr val="tx2"/>
                </a:solidFill>
              </a:rPr>
              <a:t>渲染算法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材质是给渲染算法的输入数据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4: </a:t>
            </a:r>
            <a:r>
              <a:rPr lang="zh-CN" altLang="en-US" sz="2000">
                <a:solidFill>
                  <a:schemeClr val="tx2"/>
                </a:solidFill>
              </a:rPr>
              <a:t>代码修改材质参数</a:t>
            </a:r>
            <a:r>
              <a:rPr lang="en-US" altLang="en-US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能修改给渲染算法的数据从而获得不同的效果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5552" y="64135"/>
            <a:ext cx="71996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Mesh 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材质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Shader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创建一个平面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zh-CN" sz="2000">
                <a:solidFill>
                  <a:schemeClr val="tx2"/>
                </a:solidFill>
              </a:rPr>
              <a:t>给这个平面关联一个材质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纹理</a:t>
            </a:r>
            <a:r>
              <a:rPr lang="zh-CN" altLang="zh-CN" sz="2000">
                <a:solidFill>
                  <a:schemeClr val="tx2"/>
                </a:solidFill>
              </a:rPr>
              <a:t>会自动对齐到</a:t>
            </a:r>
            <a:r>
              <a:rPr lang="en-US" altLang="zh-CN" sz="2000">
                <a:solidFill>
                  <a:schemeClr val="tx2"/>
                </a:solidFill>
              </a:rPr>
              <a:t>2^N</a:t>
            </a:r>
            <a:r>
              <a:rPr lang="zh-CN" altLang="zh-CN" sz="2000">
                <a:solidFill>
                  <a:schemeClr val="tx2"/>
                </a:solidFill>
              </a:rPr>
              <a:t>方，如果要原始大小，可以设置为</a:t>
            </a:r>
            <a:r>
              <a:rPr lang="en-US" altLang="zh-CN" sz="2000">
                <a:solidFill>
                  <a:schemeClr val="tx2"/>
                </a:solidFill>
              </a:rPr>
              <a:t>”Advance”;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</a:t>
            </a:r>
            <a:r>
              <a:rPr lang="zh-CN" altLang="zh-CN" sz="2000">
                <a:solidFill>
                  <a:schemeClr val="tx2"/>
                </a:solidFill>
              </a:rPr>
              <a:t>创建一个材质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先使用默认的</a:t>
            </a:r>
            <a:r>
              <a:rPr lang="en-US" altLang="zh-CN" sz="2000">
                <a:solidFill>
                  <a:schemeClr val="tx2"/>
                </a:solidFill>
              </a:rPr>
              <a:t>Diffuse Shader;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</a:t>
            </a:r>
            <a:r>
              <a:rPr lang="zh-CN" altLang="en-US" sz="2000">
                <a:solidFill>
                  <a:schemeClr val="tx2"/>
                </a:solidFill>
              </a:rPr>
              <a:t>旋转平面</a:t>
            </a:r>
            <a:r>
              <a:rPr lang="en-US" altLang="en-US" sz="2000">
                <a:solidFill>
                  <a:schemeClr val="tx2"/>
                </a:solidFill>
              </a:rPr>
              <a:t>, </a:t>
            </a:r>
            <a:r>
              <a:rPr lang="zh-CN" altLang="en-US" sz="2000">
                <a:solidFill>
                  <a:schemeClr val="tx2"/>
                </a:solidFill>
              </a:rPr>
              <a:t>调整能正常显示出来，注意平面的正反面，反面摄像机默认是不绘制的</a:t>
            </a:r>
            <a:r>
              <a:rPr lang="en-US" altLang="zh-CN" sz="2000">
                <a:solidFill>
                  <a:schemeClr val="tx2"/>
                </a:solidFill>
              </a:rPr>
              <a:t>(</a:t>
            </a:r>
            <a:r>
              <a:rPr lang="zh-CN" altLang="zh-CN" sz="2000">
                <a:solidFill>
                  <a:schemeClr val="tx2"/>
                </a:solidFill>
              </a:rPr>
              <a:t>剔除</a:t>
            </a:r>
            <a:r>
              <a:rPr lang="en-US" altLang="zh-CN" sz="2000">
                <a:solidFill>
                  <a:schemeClr val="tx2"/>
                </a:solidFill>
              </a:rPr>
              <a:t>)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6: </a:t>
            </a:r>
            <a:r>
              <a:rPr lang="zh-CN" altLang="en-US" sz="2000">
                <a:solidFill>
                  <a:schemeClr val="tx2"/>
                </a:solidFill>
              </a:rPr>
              <a:t>调整这个平面的大小和距离</a:t>
            </a:r>
            <a:r>
              <a:rPr lang="en-US" altLang="en-US" sz="2000">
                <a:solidFill>
                  <a:schemeClr val="tx2"/>
                </a:solidFill>
              </a:rPr>
              <a:t>, </a:t>
            </a:r>
            <a:r>
              <a:rPr lang="zh-CN" altLang="en-US" sz="2000">
                <a:solidFill>
                  <a:schemeClr val="tx2"/>
                </a:solidFill>
              </a:rPr>
              <a:t>让它能盖住屏幕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场景搭建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创建一个</a:t>
            </a:r>
            <a:r>
              <a:rPr lang="en-US" altLang="zh-CN" sz="2000">
                <a:solidFill>
                  <a:schemeClr val="tx2"/>
                </a:solidFill>
              </a:rPr>
              <a:t>Shader: Unlit--&gt;Shader;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zh-CN" sz="2000">
                <a:solidFill>
                  <a:schemeClr val="tx2"/>
                </a:solidFill>
              </a:rPr>
              <a:t>漩涡特效分析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(1)</a:t>
            </a:r>
            <a:r>
              <a:rPr lang="zh-CN" altLang="zh-CN" sz="2000">
                <a:solidFill>
                  <a:schemeClr val="tx2"/>
                </a:solidFill>
              </a:rPr>
              <a:t>纹理坐标的范围</a:t>
            </a:r>
            <a:r>
              <a:rPr lang="en-US" altLang="zh-CN" sz="2000">
                <a:solidFill>
                  <a:schemeClr val="tx2"/>
                </a:solidFill>
              </a:rPr>
              <a:t>[0, 1];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(2)</a:t>
            </a:r>
            <a:r>
              <a:rPr lang="zh-CN" altLang="zh-CN" sz="2000">
                <a:solidFill>
                  <a:schemeClr val="tx2"/>
                </a:solidFill>
              </a:rPr>
              <a:t>扭曲顶点的纹理坐标</a:t>
            </a:r>
            <a:r>
              <a:rPr lang="en-US" altLang="zh-CN" sz="2000">
                <a:solidFill>
                  <a:schemeClr val="tx2"/>
                </a:solidFill>
              </a:rPr>
              <a:t>, </a:t>
            </a:r>
            <a:r>
              <a:rPr lang="zh-CN" altLang="zh-CN" sz="2000">
                <a:solidFill>
                  <a:schemeClr val="tx2"/>
                </a:solidFill>
              </a:rPr>
              <a:t>扭曲的角度</a:t>
            </a:r>
            <a:r>
              <a:rPr lang="en-US" altLang="zh-CN" sz="2000">
                <a:solidFill>
                  <a:schemeClr val="tx2"/>
                </a:solidFill>
              </a:rPr>
              <a:t>+</a:t>
            </a:r>
            <a:r>
              <a:rPr lang="zh-CN" altLang="en-US" sz="2000">
                <a:solidFill>
                  <a:schemeClr val="tx2"/>
                </a:solidFill>
              </a:rPr>
              <a:t>波及的半径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(3)</a:t>
            </a:r>
            <a:r>
              <a:rPr lang="zh-CN" altLang="en-US" sz="2000">
                <a:solidFill>
                  <a:schemeClr val="tx2"/>
                </a:solidFill>
              </a:rPr>
              <a:t>将扭曲的角度与半径数据绑定到材质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(4)</a:t>
            </a:r>
            <a:r>
              <a:rPr lang="zh-CN" altLang="en-US" sz="2000">
                <a:solidFill>
                  <a:schemeClr val="tx2"/>
                </a:solidFill>
              </a:rPr>
              <a:t>设置扭曲的角速度</a:t>
            </a:r>
            <a:r>
              <a:rPr lang="en-US" altLang="en-US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 随着时间的推移加大扭曲角度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(5) </a:t>
            </a:r>
            <a:r>
              <a:rPr lang="zh-CN" altLang="en-US" sz="2000">
                <a:solidFill>
                  <a:schemeClr val="tx2"/>
                </a:solidFill>
              </a:rPr>
              <a:t>设置波及范围的速度，随着时间的推移不断的加大波及半径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(6)</a:t>
            </a:r>
            <a:r>
              <a:rPr lang="zh-CN" altLang="en-US" sz="2000">
                <a:solidFill>
                  <a:schemeClr val="tx2"/>
                </a:solidFill>
              </a:rPr>
              <a:t>编写代码来控制参数，实现动态的旋转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扭曲代码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float2 uv = v.uv;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float radius = 0.5f;  float angle = 1.0f;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uv -= float2(0.5, 0.5);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float dist = length(uv);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float percent = (radius - dist) / radius;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if ( percent &lt; 1.0 &amp;&amp; percent &gt;= 0.0)  {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	float theta = percent * percent * angle * 8.0;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	float s = sin(theta);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	float c = cos(theta);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	uv = float2(dot(uv, float2(c, -s)), dot(uv, float2(s, c)));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}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1400">
                <a:solidFill>
                  <a:srgbClr val="FF0000"/>
                </a:solidFill>
              </a:rPr>
              <a:t>uv += float2(0.5, 0.5);</a:t>
            </a:r>
            <a:endParaRPr lang="en-US" altLang="en-US" sz="1400">
              <a:solidFill>
                <a:srgbClr val="FF0000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漩涡特效分析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mesh</a:t>
            </a:r>
            <a:r>
              <a:rPr lang="zh-CN" altLang="zh-CN" sz="2000">
                <a:solidFill>
                  <a:schemeClr val="tx2"/>
                </a:solidFill>
              </a:rPr>
              <a:t>的点不够多，导致旋转的精度不够细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加大</a:t>
            </a:r>
            <a:r>
              <a:rPr lang="en-US" altLang="en-US" sz="2000">
                <a:solidFill>
                  <a:schemeClr val="tx2"/>
                </a:solidFill>
              </a:rPr>
              <a:t>mesh</a:t>
            </a:r>
            <a:r>
              <a:rPr lang="zh-CN" altLang="en-US" sz="2000">
                <a:solidFill>
                  <a:schemeClr val="tx2"/>
                </a:solidFill>
              </a:rPr>
              <a:t>点的密度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r>
              <a:rPr lang="en-US" altLang="en-US" sz="2000">
                <a:solidFill>
                  <a:schemeClr val="tx2"/>
                </a:solidFill>
              </a:rPr>
              <a:t>  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漩涡特效在场景地图切换中的使用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</a:t>
            </a:r>
            <a:r>
              <a:rPr lang="zh-CN" altLang="en-US" sz="2000">
                <a:solidFill>
                  <a:schemeClr val="tx2"/>
                </a:solidFill>
              </a:rPr>
              <a:t>截图生成纹理对象，设置到漩涡的材质</a:t>
            </a:r>
            <a:r>
              <a:rPr lang="en-US" altLang="en-US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运行漩涡特效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漩涡粗糙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4293</cp:revision>
  <dcterms:created xsi:type="dcterms:W3CDTF">2015-05-05T08:02:00Z</dcterms:created>
  <dcterms:modified xsi:type="dcterms:W3CDTF">2021-06-14T07:53:09Z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1E466849934B4B0DA78F6F2355F8D67D</vt:lpwstr>
  </property>
</Properties>
</file>