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434" r:id="rId3"/>
    <p:sldId id="460" r:id="rId4"/>
    <p:sldId id="461" r:id="rId5"/>
    <p:sldId id="463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3249297" y="64135"/>
            <a:ext cx="569214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烘焙网格导航</a:t>
            </a:r>
            <a:endParaRPr lang="zh-CN" altLang="en-US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15975" y="1262380"/>
            <a:ext cx="1033272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>
                <a:solidFill>
                  <a:schemeClr val="tx2"/>
                </a:solidFill>
              </a:rPr>
              <a:t>1:</a:t>
            </a:r>
            <a:r>
              <a:rPr lang="zh-CN" altLang="en-US" sz="2000">
                <a:solidFill>
                  <a:schemeClr val="tx2"/>
                </a:solidFill>
              </a:rPr>
              <a:t>将地图元素标记为</a:t>
            </a:r>
            <a:r>
              <a:rPr lang="en-US" altLang="en-US" sz="2000">
                <a:solidFill>
                  <a:schemeClr val="tx2"/>
                </a:solidFill>
              </a:rPr>
              <a:t> Navigation Static</a:t>
            </a:r>
            <a:endParaRPr lang="en-US" altLang="en-US" sz="2000">
              <a:solidFill>
                <a:schemeClr val="tx2"/>
              </a:solidFill>
            </a:endParaRPr>
          </a:p>
          <a:p>
            <a:pPr algn="l"/>
            <a:r>
              <a:rPr lang="en-US" altLang="en-US" sz="2000">
                <a:solidFill>
                  <a:schemeClr val="tx2"/>
                </a:solidFill>
              </a:rPr>
              <a:t>2: </a:t>
            </a:r>
            <a:r>
              <a:rPr lang="zh-CN" altLang="en-US" sz="2000">
                <a:solidFill>
                  <a:schemeClr val="tx2"/>
                </a:solidFill>
              </a:rPr>
              <a:t>调出</a:t>
            </a:r>
            <a:r>
              <a:rPr lang="en-US" altLang="zh-CN" sz="2000">
                <a:solidFill>
                  <a:schemeClr val="tx2"/>
                </a:solidFill>
              </a:rPr>
              <a:t>Navigation </a:t>
            </a:r>
            <a:r>
              <a:rPr lang="zh-CN" altLang="zh-CN" sz="2000">
                <a:solidFill>
                  <a:schemeClr val="tx2"/>
                </a:solidFill>
              </a:rPr>
              <a:t>导航窗口</a:t>
            </a:r>
            <a:r>
              <a:rPr lang="en-US" altLang="zh-CN" sz="2000">
                <a:solidFill>
                  <a:schemeClr val="tx2"/>
                </a:solidFill>
              </a:rPr>
              <a:t>,Window--&gt;Navigation, </a:t>
            </a:r>
            <a:r>
              <a:rPr lang="zh-CN" altLang="zh-CN" sz="2000">
                <a:solidFill>
                  <a:schemeClr val="tx2"/>
                </a:solidFill>
              </a:rPr>
              <a:t>在改窗口下按下</a:t>
            </a:r>
            <a:r>
              <a:rPr lang="en-US" altLang="zh-CN" sz="2000">
                <a:solidFill>
                  <a:schemeClr val="tx2"/>
                </a:solidFill>
              </a:rPr>
              <a:t>Bake</a:t>
            </a:r>
            <a:r>
              <a:rPr lang="zh-CN" altLang="zh-CN" sz="2000">
                <a:solidFill>
                  <a:schemeClr val="tx2"/>
                </a:solidFill>
              </a:rPr>
              <a:t>按钮</a:t>
            </a:r>
            <a:r>
              <a:rPr lang="en-US" altLang="zh-CN" sz="2000">
                <a:solidFill>
                  <a:schemeClr val="tx2"/>
                </a:solidFill>
              </a:rPr>
              <a:t>,</a:t>
            </a:r>
            <a:r>
              <a:rPr lang="zh-CN" altLang="zh-CN" sz="2000">
                <a:solidFill>
                  <a:schemeClr val="tx2"/>
                </a:solidFill>
              </a:rPr>
              <a:t>进行网格导航烘培</a:t>
            </a:r>
            <a:r>
              <a:rPr lang="en-US" altLang="zh-CN" sz="2000">
                <a:solidFill>
                  <a:schemeClr val="tx2"/>
                </a:solidFill>
              </a:rPr>
              <a:t>;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3: </a:t>
            </a:r>
            <a:r>
              <a:rPr lang="zh-CN" altLang="zh-CN" sz="2000">
                <a:solidFill>
                  <a:schemeClr val="tx2"/>
                </a:solidFill>
              </a:rPr>
              <a:t> 被标记为</a:t>
            </a:r>
            <a:r>
              <a:rPr lang="en-US" altLang="en-US" sz="2000">
                <a:solidFill>
                  <a:schemeClr val="tx2"/>
                </a:solidFill>
                <a:sym typeface="+mn-ea"/>
              </a:rPr>
              <a:t>Navigation Static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的对象，都会出现青色的导航网格层</a:t>
            </a:r>
            <a:r>
              <a:rPr lang="en-US" altLang="en-US" sz="2000">
                <a:solidFill>
                  <a:schemeClr val="tx2"/>
                </a:solidFill>
                <a:sym typeface="+mn-ea"/>
              </a:rPr>
              <a:t>,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同时在</a:t>
            </a:r>
            <a:r>
              <a:rPr lang="en-US" altLang="en-US" sz="2000">
                <a:solidFill>
                  <a:schemeClr val="tx2"/>
                </a:solidFill>
                <a:sym typeface="+mn-ea"/>
              </a:rPr>
              <a:t>Assets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目录下会生成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Pathing</a:t>
            </a:r>
            <a:r>
              <a:rPr lang="zh-CN" altLang="zh-CN" sz="2000">
                <a:solidFill>
                  <a:schemeClr val="tx2"/>
                </a:solidFill>
                <a:sym typeface="+mn-ea"/>
              </a:rPr>
              <a:t>文件NavMesh.asset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;</a:t>
            </a:r>
            <a:endParaRPr lang="en-US" altLang="zh-CN" sz="2000">
              <a:solidFill>
                <a:schemeClr val="tx2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3019427" y="64135"/>
            <a:ext cx="61518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nav mesh agent</a:t>
            </a:r>
            <a:endParaRPr lang="en-US" altLang="zh-CN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15975" y="1262380"/>
            <a:ext cx="10332720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>
                <a:solidFill>
                  <a:schemeClr val="tx2"/>
                </a:solidFill>
              </a:rPr>
              <a:t>1:</a:t>
            </a:r>
            <a:r>
              <a:rPr lang="zh-CN" altLang="zh-CN" sz="2000">
                <a:solidFill>
                  <a:schemeClr val="tx2"/>
                </a:solidFill>
              </a:rPr>
              <a:t>代理器</a:t>
            </a:r>
            <a:r>
              <a:rPr lang="en-US" altLang="zh-CN" sz="2000">
                <a:solidFill>
                  <a:schemeClr val="tx2"/>
                </a:solidFill>
              </a:rPr>
              <a:t>,</a:t>
            </a:r>
            <a:r>
              <a:rPr lang="zh-CN" altLang="zh-CN" sz="2000">
                <a:solidFill>
                  <a:schemeClr val="tx2"/>
                </a:solidFill>
              </a:rPr>
              <a:t>角色或</a:t>
            </a:r>
            <a:r>
              <a:rPr lang="en-US" altLang="zh-CN" sz="2000">
                <a:solidFill>
                  <a:schemeClr val="tx2"/>
                </a:solidFill>
              </a:rPr>
              <a:t>NPC(</a:t>
            </a:r>
            <a:r>
              <a:rPr lang="zh-CN" altLang="zh-CN" sz="2000">
                <a:solidFill>
                  <a:schemeClr val="tx2"/>
                </a:solidFill>
              </a:rPr>
              <a:t>非玩家控制角色</a:t>
            </a:r>
            <a:r>
              <a:rPr lang="en-US" altLang="zh-CN" sz="2000">
                <a:solidFill>
                  <a:schemeClr val="tx2"/>
                </a:solidFill>
              </a:rPr>
              <a:t>)</a:t>
            </a:r>
            <a:r>
              <a:rPr lang="zh-CN" altLang="zh-CN" sz="2000">
                <a:solidFill>
                  <a:schemeClr val="tx2"/>
                </a:solidFill>
              </a:rPr>
              <a:t>关联好这个组件就能够使用这个组件在在地图上行走</a:t>
            </a:r>
            <a:r>
              <a:rPr lang="en-US" altLang="zh-CN" sz="2000">
                <a:solidFill>
                  <a:schemeClr val="tx2"/>
                </a:solidFill>
              </a:rPr>
              <a:t>;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2: nav mesh agent</a:t>
            </a:r>
            <a:r>
              <a:rPr lang="zh-CN" altLang="zh-CN" sz="2000">
                <a:solidFill>
                  <a:schemeClr val="tx2"/>
                </a:solidFill>
              </a:rPr>
              <a:t> 参数</a:t>
            </a:r>
            <a:r>
              <a:rPr lang="en-US" altLang="zh-CN" sz="2000">
                <a:solidFill>
                  <a:schemeClr val="tx2"/>
                </a:solidFill>
              </a:rPr>
              <a:t>: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 (1) Radius </a:t>
            </a:r>
            <a:r>
              <a:rPr lang="zh-CN" altLang="zh-CN" sz="2000">
                <a:solidFill>
                  <a:schemeClr val="tx2"/>
                </a:solidFill>
              </a:rPr>
              <a:t>代理器半径</a:t>
            </a:r>
            <a:r>
              <a:rPr lang="en-US" altLang="zh-CN" sz="2000">
                <a:solidFill>
                  <a:schemeClr val="tx2"/>
                </a:solidFill>
              </a:rPr>
              <a:t>;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 (2)Speed</a:t>
            </a:r>
            <a:r>
              <a:rPr lang="zh-CN" altLang="zh-CN" sz="2000">
                <a:solidFill>
                  <a:schemeClr val="tx2"/>
                </a:solidFill>
              </a:rPr>
              <a:t>代理器移动速度</a:t>
            </a:r>
            <a:r>
              <a:rPr lang="en-US" altLang="zh-CN" sz="2000">
                <a:solidFill>
                  <a:schemeClr val="tx2"/>
                </a:solidFill>
              </a:rPr>
              <a:t>;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 (3)Acceleration </a:t>
            </a:r>
            <a:r>
              <a:rPr lang="zh-CN" altLang="zh-CN" sz="2000">
                <a:solidFill>
                  <a:schemeClr val="tx2"/>
                </a:solidFill>
              </a:rPr>
              <a:t>代理器加速度</a:t>
            </a:r>
            <a:r>
              <a:rPr lang="en-US" altLang="zh-CN" sz="2000">
                <a:solidFill>
                  <a:schemeClr val="tx2"/>
                </a:solidFill>
              </a:rPr>
              <a:t>;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 (4)Angular Speed</a:t>
            </a:r>
            <a:r>
              <a:rPr lang="zh-CN" altLang="zh-CN" sz="2000">
                <a:solidFill>
                  <a:schemeClr val="tx2"/>
                </a:solidFill>
              </a:rPr>
              <a:t>代理器角速度</a:t>
            </a:r>
            <a:r>
              <a:rPr lang="en-US" altLang="zh-CN" sz="2000">
                <a:solidFill>
                  <a:schemeClr val="tx2"/>
                </a:solidFill>
              </a:rPr>
              <a:t>;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 (5) Stop</a:t>
            </a:r>
            <a:r>
              <a:rPr lang="zh-CN" altLang="zh-CN" sz="2000">
                <a:solidFill>
                  <a:schemeClr val="tx2"/>
                </a:solidFill>
              </a:rPr>
              <a:t> </a:t>
            </a:r>
            <a:r>
              <a:rPr lang="en-US" altLang="zh-CN" sz="2000">
                <a:solidFill>
                  <a:schemeClr val="tx2"/>
                </a:solidFill>
              </a:rPr>
              <a:t>distance </a:t>
            </a:r>
            <a:r>
              <a:rPr lang="zh-CN" altLang="zh-CN" sz="2000">
                <a:solidFill>
                  <a:schemeClr val="tx2"/>
                </a:solidFill>
              </a:rPr>
              <a:t>代理器到达时与目标的距离</a:t>
            </a:r>
            <a:r>
              <a:rPr lang="en-US" altLang="zh-CN" sz="2000">
                <a:solidFill>
                  <a:schemeClr val="tx2"/>
                </a:solidFill>
              </a:rPr>
              <a:t>; 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 (6) Auto Tranver OffMesh Link</a:t>
            </a:r>
            <a:r>
              <a:rPr lang="zh-CN" altLang="zh-CN" sz="2000">
                <a:solidFill>
                  <a:schemeClr val="tx2"/>
                </a:solidFill>
              </a:rPr>
              <a:t> 是否穿过自定义路线</a:t>
            </a:r>
            <a:r>
              <a:rPr lang="en-US" altLang="zh-CN" sz="2000">
                <a:solidFill>
                  <a:schemeClr val="tx2"/>
                </a:solidFill>
              </a:rPr>
              <a:t>;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 (7)AutoBaking </a:t>
            </a:r>
            <a:r>
              <a:rPr lang="zh-CN" altLang="zh-CN" sz="2000">
                <a:solidFill>
                  <a:schemeClr val="tx2"/>
                </a:solidFill>
              </a:rPr>
              <a:t>是否自动停止无法达到目的地的路线</a:t>
            </a:r>
            <a:r>
              <a:rPr lang="en-US" altLang="zh-CN" sz="2000">
                <a:solidFill>
                  <a:schemeClr val="tx2"/>
                </a:solidFill>
              </a:rPr>
              <a:t>;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 (8)Auto Repath: </a:t>
            </a:r>
            <a:r>
              <a:rPr lang="zh-CN" altLang="zh-CN" sz="2000">
                <a:solidFill>
                  <a:schemeClr val="tx2"/>
                </a:solidFill>
              </a:rPr>
              <a:t>原有路线发生变化的时候，是否重新寻路</a:t>
            </a:r>
            <a:r>
              <a:rPr lang="en-US" altLang="zh-CN" sz="2000">
                <a:solidFill>
                  <a:schemeClr val="tx2"/>
                </a:solidFill>
              </a:rPr>
              <a:t>;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 (9)Height: </a:t>
            </a:r>
            <a:r>
              <a:rPr lang="zh-CN" altLang="zh-CN" sz="2000">
                <a:solidFill>
                  <a:schemeClr val="tx2"/>
                </a:solidFill>
              </a:rPr>
              <a:t>代理器的高度</a:t>
            </a:r>
            <a:r>
              <a:rPr lang="en-US" altLang="zh-CN" sz="2000">
                <a:solidFill>
                  <a:schemeClr val="tx2"/>
                </a:solidFill>
              </a:rPr>
              <a:t>;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 (10)Base Offset: </a:t>
            </a:r>
            <a:r>
              <a:rPr lang="zh-CN" altLang="zh-CN" sz="2000">
                <a:solidFill>
                  <a:schemeClr val="tx2"/>
                </a:solidFill>
              </a:rPr>
              <a:t>代理器相对导航网格的偏移</a:t>
            </a:r>
            <a:r>
              <a:rPr lang="en-US" altLang="zh-CN" sz="2000">
                <a:solidFill>
                  <a:schemeClr val="tx2"/>
                </a:solidFill>
              </a:rPr>
              <a:t>;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 (11)Obstacle AvoidanceType: </a:t>
            </a:r>
            <a:r>
              <a:rPr lang="zh-CN" altLang="zh-CN" sz="2000">
                <a:solidFill>
                  <a:schemeClr val="tx2"/>
                </a:solidFill>
              </a:rPr>
              <a:t>代理器回避级别</a:t>
            </a:r>
            <a:r>
              <a:rPr lang="en-US" altLang="zh-CN" sz="2000">
                <a:solidFill>
                  <a:schemeClr val="tx2"/>
                </a:solidFill>
              </a:rPr>
              <a:t>;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 (12)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Avoidance Priority </a:t>
            </a:r>
            <a:r>
              <a:rPr lang="zh-CN" altLang="zh-CN" sz="2000">
                <a:solidFill>
                  <a:schemeClr val="tx2"/>
                </a:solidFill>
                <a:sym typeface="+mn-ea"/>
              </a:rPr>
              <a:t>代理器回避优先级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;</a:t>
            </a:r>
            <a:endParaRPr lang="en-US" altLang="zh-CN" sz="20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  <a:sym typeface="+mn-ea"/>
              </a:rPr>
              <a:t> (13)Area Mask: </a:t>
            </a:r>
            <a:r>
              <a:rPr lang="zh-CN" altLang="zh-CN" sz="2000">
                <a:solidFill>
                  <a:schemeClr val="tx2"/>
                </a:solidFill>
                <a:sym typeface="+mn-ea"/>
              </a:rPr>
              <a:t>代理器可使用的导航网格层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,unity</a:t>
            </a:r>
            <a:r>
              <a:rPr lang="zh-CN" altLang="zh-CN" sz="2000">
                <a:solidFill>
                  <a:schemeClr val="tx2"/>
                </a:solidFill>
                <a:sym typeface="+mn-ea"/>
              </a:rPr>
              <a:t>对导航网格层以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2^0, 2^1</a:t>
            </a:r>
            <a:r>
              <a:rPr lang="zh-CN" altLang="zh-CN" sz="2000">
                <a:solidFill>
                  <a:schemeClr val="tx2"/>
                </a:solidFill>
                <a:sym typeface="+mn-ea"/>
              </a:rPr>
              <a:t>次对第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0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层第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1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层进行编码</a:t>
            </a:r>
            <a:r>
              <a:rPr lang="en-US" altLang="en-US" sz="2000">
                <a:solidFill>
                  <a:schemeClr val="tx2"/>
                </a:solidFill>
                <a:sym typeface="+mn-ea"/>
              </a:rPr>
              <a:t>, Walkable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是各层数据的和，比如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3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，可以在第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0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层和第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1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层移动</a:t>
            </a:r>
            <a:r>
              <a:rPr lang="en-US" altLang="en-US" sz="2000">
                <a:solidFill>
                  <a:schemeClr val="tx2"/>
                </a:solidFill>
                <a:sym typeface="+mn-ea"/>
              </a:rPr>
              <a:t>;</a:t>
            </a:r>
            <a:endParaRPr lang="en-US" altLang="en-US" sz="2000">
              <a:solidFill>
                <a:schemeClr val="tx2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3708402" y="64135"/>
            <a:ext cx="477393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自定义路线</a:t>
            </a:r>
            <a:endParaRPr lang="zh-CN" altLang="en-US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15975" y="1262380"/>
            <a:ext cx="1033272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>
                <a:solidFill>
                  <a:schemeClr val="tx2"/>
                </a:solidFill>
              </a:rPr>
              <a:t>1: </a:t>
            </a:r>
            <a:r>
              <a:rPr lang="zh-CN" altLang="zh-CN" sz="2000">
                <a:solidFill>
                  <a:schemeClr val="tx2"/>
                </a:solidFill>
              </a:rPr>
              <a:t>为了满足复杂的地形而提供的特殊组件</a:t>
            </a:r>
            <a:r>
              <a:rPr lang="en-US" altLang="zh-CN" sz="2000">
                <a:solidFill>
                  <a:schemeClr val="tx2"/>
                </a:solidFill>
              </a:rPr>
              <a:t>,</a:t>
            </a:r>
            <a:r>
              <a:rPr lang="zh-CN" altLang="zh-CN" sz="2000">
                <a:solidFill>
                  <a:schemeClr val="tx2"/>
                </a:solidFill>
              </a:rPr>
              <a:t>开发人员可以自行设计所需路线</a:t>
            </a:r>
            <a:r>
              <a:rPr lang="en-US" altLang="zh-CN" sz="2000">
                <a:solidFill>
                  <a:schemeClr val="tx2"/>
                </a:solidFill>
              </a:rPr>
              <a:t>,</a:t>
            </a:r>
            <a:r>
              <a:rPr lang="zh-CN" altLang="zh-CN" sz="2000">
                <a:solidFill>
                  <a:schemeClr val="tx2"/>
                </a:solidFill>
              </a:rPr>
              <a:t>该路线会并入到导航网络中</a:t>
            </a:r>
            <a:r>
              <a:rPr lang="en-US" altLang="zh-CN" sz="2000">
                <a:solidFill>
                  <a:schemeClr val="tx2"/>
                </a:solidFill>
              </a:rPr>
              <a:t>;</a:t>
            </a:r>
            <a:r>
              <a:rPr lang="zh-CN" altLang="en-US" sz="2000">
                <a:solidFill>
                  <a:schemeClr val="tx2"/>
                </a:solidFill>
              </a:rPr>
              <a:t>一并参与寻路计算</a:t>
            </a:r>
            <a:r>
              <a:rPr lang="en-US" altLang="en-US" sz="2000">
                <a:solidFill>
                  <a:schemeClr val="tx2"/>
                </a:solidFill>
              </a:rPr>
              <a:t>;</a:t>
            </a:r>
            <a:endParaRPr lang="en-US" altLang="en-US" sz="2000">
              <a:solidFill>
                <a:schemeClr val="tx2"/>
              </a:solidFill>
            </a:endParaRPr>
          </a:p>
          <a:p>
            <a:pPr algn="l"/>
            <a:r>
              <a:rPr lang="en-US" altLang="en-US" sz="2000">
                <a:solidFill>
                  <a:schemeClr val="tx2"/>
                </a:solidFill>
              </a:rPr>
              <a:t>2: Off Mesh Link</a:t>
            </a:r>
            <a:r>
              <a:rPr lang="zh-CN" altLang="en-US" sz="2000">
                <a:solidFill>
                  <a:schemeClr val="tx2"/>
                </a:solidFill>
              </a:rPr>
              <a:t>含义</a:t>
            </a:r>
            <a:r>
              <a:rPr lang="en-US" altLang="en-US" sz="2000">
                <a:solidFill>
                  <a:schemeClr val="tx2"/>
                </a:solidFill>
              </a:rPr>
              <a:t>:</a:t>
            </a:r>
            <a:endParaRPr lang="en-US" altLang="en-US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     Start: </a:t>
            </a:r>
            <a:r>
              <a:rPr lang="zh-CN" altLang="zh-CN" sz="2000">
                <a:solidFill>
                  <a:schemeClr val="tx2"/>
                </a:solidFill>
              </a:rPr>
              <a:t> 定义路线的起始位置信息</a:t>
            </a:r>
            <a:r>
              <a:rPr lang="en-US" altLang="zh-CN" sz="2000">
                <a:solidFill>
                  <a:schemeClr val="tx2"/>
                </a:solidFill>
              </a:rPr>
              <a:t>;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     End</a:t>
            </a:r>
            <a:r>
              <a:rPr lang="zh-CN" altLang="zh-CN" sz="2000">
                <a:solidFill>
                  <a:schemeClr val="tx2"/>
                </a:solidFill>
              </a:rPr>
              <a:t> 自定义路线的目标位置信息</a:t>
            </a:r>
            <a:r>
              <a:rPr lang="en-US" altLang="zh-CN" sz="2000">
                <a:solidFill>
                  <a:schemeClr val="tx2"/>
                </a:solidFill>
              </a:rPr>
              <a:t>;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    Cost Override: </a:t>
            </a:r>
            <a:r>
              <a:rPr lang="zh-CN" altLang="zh-CN" sz="2000">
                <a:solidFill>
                  <a:schemeClr val="tx2"/>
                </a:solidFill>
              </a:rPr>
              <a:t>自定义路线的成本覆盖</a:t>
            </a:r>
            <a:r>
              <a:rPr lang="en-US" altLang="zh-CN" sz="2000">
                <a:solidFill>
                  <a:schemeClr val="tx2"/>
                </a:solidFill>
              </a:rPr>
              <a:t>;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    Bi directional </a:t>
            </a:r>
            <a:r>
              <a:rPr lang="zh-CN" altLang="zh-CN" sz="2000">
                <a:solidFill>
                  <a:schemeClr val="tx2"/>
                </a:solidFill>
              </a:rPr>
              <a:t>自定义路线是否允许双线穿越</a:t>
            </a:r>
            <a:r>
              <a:rPr lang="en-US" altLang="zh-CN" sz="2000">
                <a:solidFill>
                  <a:schemeClr val="tx2"/>
                </a:solidFill>
              </a:rPr>
              <a:t>;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    Activated: </a:t>
            </a:r>
            <a:r>
              <a:rPr lang="zh-CN" altLang="zh-CN" sz="2000">
                <a:solidFill>
                  <a:schemeClr val="tx2"/>
                </a:solidFill>
              </a:rPr>
              <a:t>是否激活改路线</a:t>
            </a:r>
            <a:r>
              <a:rPr lang="en-US" altLang="zh-CN" sz="2000">
                <a:solidFill>
                  <a:schemeClr val="tx2"/>
                </a:solidFill>
              </a:rPr>
              <a:t>;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3: </a:t>
            </a:r>
            <a:r>
              <a:rPr lang="zh-CN" altLang="zh-CN" sz="2000">
                <a:solidFill>
                  <a:schemeClr val="tx2"/>
                </a:solidFill>
              </a:rPr>
              <a:t>自定义</a:t>
            </a:r>
            <a:r>
              <a:rPr lang="en-US" altLang="zh-CN" sz="2000">
                <a:solidFill>
                  <a:schemeClr val="tx2"/>
                </a:solidFill>
              </a:rPr>
              <a:t>Area Type: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    Walkable: </a:t>
            </a:r>
            <a:r>
              <a:rPr lang="zh-CN" altLang="zh-CN" sz="2000">
                <a:solidFill>
                  <a:schemeClr val="tx2"/>
                </a:solidFill>
              </a:rPr>
              <a:t>这个区域可以行走</a:t>
            </a:r>
            <a:r>
              <a:rPr lang="en-US" altLang="zh-CN" sz="2000">
                <a:solidFill>
                  <a:schemeClr val="tx2"/>
                </a:solidFill>
              </a:rPr>
              <a:t>;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    Not Walkable: </a:t>
            </a:r>
            <a:r>
              <a:rPr lang="zh-CN" altLang="zh-CN" sz="2000">
                <a:solidFill>
                  <a:schemeClr val="tx2"/>
                </a:solidFill>
              </a:rPr>
              <a:t>这个区域不可以行走</a:t>
            </a:r>
            <a:r>
              <a:rPr lang="en-US" altLang="zh-CN" sz="2000">
                <a:solidFill>
                  <a:schemeClr val="tx2"/>
                </a:solidFill>
              </a:rPr>
              <a:t>;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    Jump: </a:t>
            </a:r>
            <a:r>
              <a:rPr lang="zh-CN" altLang="en-US" sz="2000">
                <a:solidFill>
                  <a:schemeClr val="tx2"/>
                </a:solidFill>
              </a:rPr>
              <a:t>可跳过，将会自动生成auto-generated Off-Mesh Links</a:t>
            </a:r>
            <a:endParaRPr lang="zh-CN" altLang="en-US" sz="20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3708402" y="64135"/>
            <a:ext cx="477393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动态障碍物</a:t>
            </a:r>
            <a:endParaRPr lang="zh-CN" altLang="en-US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24935" y="6356350"/>
            <a:ext cx="4114800" cy="365125"/>
          </a:xfrm>
        </p:spPr>
        <p:txBody>
          <a:bodyPr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15975" y="1262380"/>
            <a:ext cx="1033272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>
                <a:solidFill>
                  <a:schemeClr val="tx2"/>
                </a:solidFill>
              </a:rPr>
              <a:t>1: </a:t>
            </a:r>
            <a:r>
              <a:rPr lang="zh-CN" altLang="zh-CN" sz="2000">
                <a:solidFill>
                  <a:schemeClr val="tx2"/>
                </a:solidFill>
              </a:rPr>
              <a:t>导航代理在移动过程中会忽略碰撞体，所以就会穿越动态的障碍物，为了防止这个情况的发生，</a:t>
            </a:r>
            <a:r>
              <a:rPr lang="en-US" altLang="zh-CN" sz="2000">
                <a:solidFill>
                  <a:schemeClr val="tx2"/>
                </a:solidFill>
              </a:rPr>
              <a:t>Unity 3D</a:t>
            </a:r>
            <a:r>
              <a:rPr lang="zh-CN" altLang="zh-CN" sz="2000">
                <a:solidFill>
                  <a:schemeClr val="tx2"/>
                </a:solidFill>
              </a:rPr>
              <a:t>提供了一个</a:t>
            </a:r>
            <a:r>
              <a:rPr lang="en-US" altLang="zh-CN" sz="2000">
                <a:solidFill>
                  <a:schemeClr val="tx2"/>
                </a:solidFill>
              </a:rPr>
              <a:t>NavMesh Obstacle</a:t>
            </a:r>
            <a:r>
              <a:rPr lang="zh-CN" altLang="zh-CN" sz="2000">
                <a:solidFill>
                  <a:schemeClr val="tx2"/>
                </a:solidFill>
              </a:rPr>
              <a:t>组件来提供对动态障碍物的支持</a:t>
            </a:r>
            <a:r>
              <a:rPr lang="en-US" altLang="zh-CN" sz="2000">
                <a:solidFill>
                  <a:schemeClr val="tx2"/>
                </a:solidFill>
              </a:rPr>
              <a:t>,</a:t>
            </a:r>
            <a:r>
              <a:rPr lang="zh-CN" altLang="zh-CN" sz="2000">
                <a:solidFill>
                  <a:schemeClr val="tx2"/>
                </a:solidFill>
              </a:rPr>
              <a:t>这样就可以设置英雄不被穿越的效果</a:t>
            </a:r>
            <a:r>
              <a:rPr lang="en-US" altLang="zh-CN" sz="2000">
                <a:solidFill>
                  <a:schemeClr val="tx2"/>
                </a:solidFill>
              </a:rPr>
              <a:t>;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2: Navmesh obstacle </a:t>
            </a:r>
            <a:r>
              <a:rPr lang="zh-CN" altLang="en-US" sz="2000">
                <a:solidFill>
                  <a:schemeClr val="tx2"/>
                </a:solidFill>
              </a:rPr>
              <a:t>参数含义</a:t>
            </a:r>
            <a:r>
              <a:rPr lang="en-US" altLang="en-US" sz="2000">
                <a:solidFill>
                  <a:schemeClr val="tx2"/>
                </a:solidFill>
              </a:rPr>
              <a:t>:</a:t>
            </a:r>
            <a:endParaRPr lang="en-US" altLang="en-US" sz="2000">
              <a:solidFill>
                <a:schemeClr val="tx2"/>
              </a:solidFill>
            </a:endParaRPr>
          </a:p>
          <a:p>
            <a:pPr algn="l"/>
            <a:r>
              <a:rPr lang="en-US" altLang="en-US" sz="2000">
                <a:solidFill>
                  <a:schemeClr val="tx2"/>
                </a:solidFill>
              </a:rPr>
              <a:t>   (1) Radius: </a:t>
            </a:r>
            <a:r>
              <a:rPr lang="zh-CN" altLang="en-US" sz="2000">
                <a:solidFill>
                  <a:schemeClr val="tx2"/>
                </a:solidFill>
              </a:rPr>
              <a:t>动态障碍物的半径</a:t>
            </a:r>
            <a:r>
              <a:rPr lang="en-US" altLang="en-US" sz="2000">
                <a:solidFill>
                  <a:schemeClr val="tx2"/>
                </a:solidFill>
              </a:rPr>
              <a:t>;</a:t>
            </a:r>
            <a:endParaRPr lang="en-US" altLang="en-US" sz="2000">
              <a:solidFill>
                <a:schemeClr val="tx2"/>
              </a:solidFill>
            </a:endParaRPr>
          </a:p>
          <a:p>
            <a:pPr algn="l"/>
            <a:r>
              <a:rPr lang="en-US" altLang="en-US" sz="2000">
                <a:solidFill>
                  <a:schemeClr val="tx2"/>
                </a:solidFill>
              </a:rPr>
              <a:t>   (2) Height: </a:t>
            </a:r>
            <a:r>
              <a:rPr lang="zh-CN" altLang="en-US" sz="2000">
                <a:solidFill>
                  <a:schemeClr val="tx2"/>
                </a:solidFill>
              </a:rPr>
              <a:t>  动态障碍物的高度</a:t>
            </a:r>
            <a:r>
              <a:rPr lang="en-US" altLang="en-US" sz="2000">
                <a:solidFill>
                  <a:schemeClr val="tx2"/>
                </a:solidFill>
              </a:rPr>
              <a:t>;</a:t>
            </a:r>
            <a:endParaRPr lang="en-US" altLang="en-US" sz="2000">
              <a:solidFill>
                <a:schemeClr val="tx2"/>
              </a:solidFill>
            </a:endParaRPr>
          </a:p>
          <a:p>
            <a:pPr algn="l"/>
            <a:r>
              <a:rPr lang="en-US" altLang="en-US" sz="2000">
                <a:solidFill>
                  <a:schemeClr val="tx2"/>
                </a:solidFill>
              </a:rPr>
              <a:t>   (3) Move Threshold: </a:t>
            </a:r>
            <a:r>
              <a:rPr lang="zh-CN" altLang="en-US" sz="2000">
                <a:solidFill>
                  <a:schemeClr val="tx2"/>
                </a:solidFill>
              </a:rPr>
              <a:t>动态障碍物移动阈值</a:t>
            </a:r>
            <a:r>
              <a:rPr lang="en-US" altLang="en-US" sz="2000">
                <a:solidFill>
                  <a:schemeClr val="tx2"/>
                </a:solidFill>
              </a:rPr>
              <a:t>;</a:t>
            </a:r>
            <a:endParaRPr lang="en-US" altLang="en-US" sz="2000">
              <a:solidFill>
                <a:schemeClr val="tx2"/>
              </a:solidFill>
            </a:endParaRPr>
          </a:p>
          <a:p>
            <a:pPr algn="l"/>
            <a:r>
              <a:rPr lang="en-US" altLang="en-US" sz="2000">
                <a:solidFill>
                  <a:schemeClr val="tx2"/>
                </a:solidFill>
              </a:rPr>
              <a:t>   (4) Carve: </a:t>
            </a:r>
            <a:r>
              <a:rPr lang="zh-CN" altLang="en-US" sz="2000">
                <a:solidFill>
                  <a:schemeClr val="tx2"/>
                </a:solidFill>
              </a:rPr>
              <a:t>是否允许被代理穿越</a:t>
            </a:r>
            <a:r>
              <a:rPr lang="en-US" altLang="en-US" sz="2000">
                <a:solidFill>
                  <a:schemeClr val="tx2"/>
                </a:solidFill>
              </a:rPr>
              <a:t>;</a:t>
            </a:r>
            <a:endParaRPr lang="en-US" altLang="en-US" sz="20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1282</Words>
  <Application>WPS 演示</Application>
  <PresentationFormat>宽屏</PresentationFormat>
  <Paragraphs>57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now</cp:lastModifiedBy>
  <cp:revision>3805</cp:revision>
  <dcterms:created xsi:type="dcterms:W3CDTF">2015-05-05T08:02:00Z</dcterms:created>
  <dcterms:modified xsi:type="dcterms:W3CDTF">2021-06-13T15:30:59Z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4741D040A5064DC0980F8892C53C7BFD</vt:lpwstr>
  </property>
</Properties>
</file>