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73" r:id="rId3"/>
    <p:sldId id="375" r:id="rId4"/>
    <p:sldId id="376" r:id="rId5"/>
    <p:sldId id="3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790192" y="64135"/>
            <a:ext cx="6610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蒙皮网格和布料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2"/>
                </a:solidFill>
              </a:rPr>
              <a:t>1: </a:t>
            </a:r>
            <a:r>
              <a:rPr lang="zh-CN" altLang="en-US" sz="2400">
                <a:solidFill>
                  <a:schemeClr val="tx2"/>
                </a:solidFill>
              </a:rPr>
              <a:t>例如要模拟衣服，随风摆动，模拟布料需要用到蒙皮网格和布料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2: </a:t>
            </a:r>
            <a:r>
              <a:rPr lang="zh-CN" altLang="en-US" sz="2400">
                <a:solidFill>
                  <a:schemeClr val="tx2"/>
                </a:solidFill>
              </a:rPr>
              <a:t>蒙皮网格可以模拟出非常柔软的网格体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zh-CN" altLang="en-US" sz="2400">
                <a:solidFill>
                  <a:schemeClr val="tx2"/>
                </a:solidFill>
              </a:rPr>
              <a:t>用于布料和角色的蒙皮功能；</a:t>
            </a:r>
            <a:endParaRPr lang="zh-CN" altLang="en-US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3: </a:t>
            </a:r>
            <a:r>
              <a:rPr lang="zh-CN" altLang="en-US" sz="2400">
                <a:solidFill>
                  <a:schemeClr val="tx2"/>
                </a:solidFill>
              </a:rPr>
              <a:t>蒙皮网格 </a:t>
            </a:r>
            <a:r>
              <a:rPr lang="en-US" altLang="zh-CN" sz="2400">
                <a:solidFill>
                  <a:schemeClr val="tx2"/>
                </a:solidFill>
              </a:rPr>
              <a:t>+ </a:t>
            </a:r>
            <a:r>
              <a:rPr lang="zh-CN" altLang="en-US" sz="2400">
                <a:solidFill>
                  <a:schemeClr val="tx2"/>
                </a:solidFill>
              </a:rPr>
              <a:t>布料组件能模拟出布料效果；</a:t>
            </a:r>
            <a:endParaRPr lang="zh-CN" altLang="en-US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4: Skinned Mesh Renderer</a:t>
            </a:r>
            <a:r>
              <a:rPr lang="zh-CN" altLang="en-US" sz="2400">
                <a:solidFill>
                  <a:schemeClr val="tx2"/>
                </a:solidFill>
              </a:rPr>
              <a:t>是一种网格渲染器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zh-CN" altLang="en-US" sz="2400">
                <a:solidFill>
                  <a:schemeClr val="tx2"/>
                </a:solidFill>
              </a:rPr>
              <a:t>是一种渲染网格的方式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5: </a:t>
            </a:r>
            <a:r>
              <a:rPr lang="zh-CN" altLang="en-US" sz="2400">
                <a:solidFill>
                  <a:schemeClr val="tx2"/>
                </a:solidFill>
              </a:rPr>
              <a:t>布料是</a:t>
            </a:r>
            <a:r>
              <a:rPr lang="en-US" altLang="zh-CN" sz="2400">
                <a:solidFill>
                  <a:schemeClr val="tx2"/>
                </a:solidFill>
              </a:rPr>
              <a:t>Cloth</a:t>
            </a:r>
            <a:r>
              <a:rPr lang="zh-CN" altLang="en-US" sz="2400">
                <a:solidFill>
                  <a:schemeClr val="tx2"/>
                </a:solidFill>
              </a:rPr>
              <a:t>组件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167507" y="64135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蒙皮网格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2"/>
                </a:solidFill>
              </a:rPr>
              <a:t>1: </a:t>
            </a:r>
            <a:r>
              <a:rPr lang="zh-CN" altLang="en-US" sz="2400">
                <a:solidFill>
                  <a:schemeClr val="tx2"/>
                </a:solidFill>
              </a:rPr>
              <a:t>蒙皮网格的重要属性</a:t>
            </a:r>
            <a:r>
              <a:rPr lang="en-US" altLang="zh-CN" sz="2400">
                <a:solidFill>
                  <a:schemeClr val="tx2"/>
                </a:solidFill>
              </a:rPr>
              <a:t>: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Cast Shadows: </a:t>
            </a:r>
            <a:r>
              <a:rPr lang="zh-CN" altLang="en-US" sz="2400">
                <a:solidFill>
                  <a:schemeClr val="tx2"/>
                </a:solidFill>
              </a:rPr>
              <a:t>投影方式 包括</a:t>
            </a:r>
            <a:r>
              <a:rPr lang="en-US" altLang="zh-CN" sz="2400">
                <a:solidFill>
                  <a:schemeClr val="tx2"/>
                </a:solidFill>
              </a:rPr>
              <a:t>: off, </a:t>
            </a:r>
            <a:r>
              <a:rPr lang="zh-CN" altLang="en-US" sz="2400">
                <a:solidFill>
                  <a:schemeClr val="tx2"/>
                </a:solidFill>
              </a:rPr>
              <a:t>单向</a:t>
            </a:r>
            <a:r>
              <a:rPr lang="en-US" altLang="zh-CN" sz="2400">
                <a:solidFill>
                  <a:schemeClr val="tx2"/>
                </a:solidFill>
              </a:rPr>
              <a:t>(on), </a:t>
            </a:r>
            <a:r>
              <a:rPr lang="zh-CN" altLang="en-US" sz="2400">
                <a:solidFill>
                  <a:schemeClr val="tx2"/>
                </a:solidFill>
              </a:rPr>
              <a:t>双向</a:t>
            </a:r>
            <a:r>
              <a:rPr lang="en-US" altLang="zh-CN" sz="2400">
                <a:solidFill>
                  <a:schemeClr val="tx2"/>
                </a:solidFill>
              </a:rPr>
              <a:t>(Two sided), </a:t>
            </a:r>
            <a:r>
              <a:rPr lang="zh-CN" altLang="en-US" sz="2400">
                <a:solidFill>
                  <a:schemeClr val="tx2"/>
                </a:solidFill>
              </a:rPr>
              <a:t>仅阴影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Receive Shandows: </a:t>
            </a:r>
            <a:r>
              <a:rPr lang="zh-CN" altLang="en-US" sz="2400">
                <a:solidFill>
                  <a:schemeClr val="tx2"/>
                </a:solidFill>
              </a:rPr>
              <a:t>是否接受其他的对象对他进行投影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Materias </a:t>
            </a:r>
            <a:r>
              <a:rPr lang="zh-CN" altLang="en-US" sz="2400">
                <a:solidFill>
                  <a:schemeClr val="tx2"/>
                </a:solidFill>
              </a:rPr>
              <a:t>对该对象制定材质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UseLight Probes: </a:t>
            </a:r>
            <a:r>
              <a:rPr lang="zh-CN" altLang="en-US" sz="2400">
                <a:solidFill>
                  <a:schemeClr val="tx2"/>
                </a:solidFill>
              </a:rPr>
              <a:t>是否使用灯光探头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Reflection Probes: </a:t>
            </a:r>
            <a:r>
              <a:rPr lang="zh-CN" altLang="en-US" sz="2400">
                <a:solidFill>
                  <a:schemeClr val="tx2"/>
                </a:solidFill>
              </a:rPr>
              <a:t>是否使用反射探头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Anchor Override: </a:t>
            </a:r>
            <a:r>
              <a:rPr lang="zh-CN" altLang="en-US" sz="2400">
                <a:solidFill>
                  <a:schemeClr val="tx2"/>
                </a:solidFill>
              </a:rPr>
              <a:t>网格锚点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zh-CN" altLang="en-US" sz="2400">
                <a:solidFill>
                  <a:schemeClr val="tx2"/>
                </a:solidFill>
              </a:rPr>
              <a:t>网格对象跟随锚点移动并进行物理模拟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Lightmap Parameters: </a:t>
            </a:r>
            <a:r>
              <a:rPr lang="zh-CN" altLang="en-US" sz="2400">
                <a:solidFill>
                  <a:schemeClr val="tx2"/>
                </a:solidFill>
              </a:rPr>
              <a:t>光照烘培参数，指定使用光照的配置文件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Quality: </a:t>
            </a:r>
            <a:r>
              <a:rPr lang="zh-CN" altLang="en-US" sz="2400">
                <a:solidFill>
                  <a:schemeClr val="tx2"/>
                </a:solidFill>
              </a:rPr>
              <a:t>影响任意一个顶点的骨头数量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Update When OffScreen: </a:t>
            </a:r>
            <a:r>
              <a:rPr lang="zh-CN" altLang="en-US" sz="2400">
                <a:solidFill>
                  <a:schemeClr val="tx2"/>
                </a:solidFill>
              </a:rPr>
              <a:t>屏幕之外的部分是否进行物理模拟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Mesh: </a:t>
            </a:r>
            <a:r>
              <a:rPr lang="zh-CN" altLang="en-US" sz="2400">
                <a:solidFill>
                  <a:schemeClr val="tx2"/>
                </a:solidFill>
              </a:rPr>
              <a:t>该渲染器制定的网格对象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Root Bonus: </a:t>
            </a:r>
            <a:r>
              <a:rPr lang="zh-CN" altLang="en-US" sz="2400">
                <a:solidFill>
                  <a:schemeClr val="tx2"/>
                </a:solidFill>
              </a:rPr>
              <a:t>根骨头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Bounds(Center)</a:t>
            </a:r>
            <a:r>
              <a:rPr lang="zh-CN" altLang="en-US" sz="2400">
                <a:solidFill>
                  <a:schemeClr val="tx2"/>
                </a:solidFill>
              </a:rPr>
              <a:t>包围和中心坐标，不可修改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zh-CN" altLang="en-US" sz="2400">
                <a:solidFill>
                  <a:schemeClr val="tx2"/>
                </a:solidFill>
              </a:rPr>
              <a:t>基于网格坐标系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Bounds(Extends): </a:t>
            </a:r>
            <a:r>
              <a:rPr lang="zh-CN" altLang="en-US" sz="2400">
                <a:solidFill>
                  <a:schemeClr val="tx2"/>
                </a:solidFill>
                <a:sym typeface="+mn-ea"/>
              </a:rPr>
              <a:t>包围盒三个方向的长度，不可修改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;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 </a:t>
            </a:r>
            <a:endParaRPr lang="en-US" altLang="zh-CN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5085717" y="64135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布料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2"/>
                </a:solidFill>
              </a:rPr>
              <a:t>1: </a:t>
            </a:r>
            <a:r>
              <a:rPr lang="zh-CN" altLang="en-US" sz="2400">
                <a:solidFill>
                  <a:schemeClr val="tx2"/>
                </a:solidFill>
              </a:rPr>
              <a:t>布料</a:t>
            </a:r>
            <a:r>
              <a:rPr lang="zh-CN" altLang="en-US" sz="2400">
                <a:solidFill>
                  <a:schemeClr val="tx2"/>
                </a:solidFill>
              </a:rPr>
              <a:t>的重要属性</a:t>
            </a:r>
            <a:r>
              <a:rPr lang="en-US" altLang="zh-CN" sz="2400">
                <a:solidFill>
                  <a:schemeClr val="tx2"/>
                </a:solidFill>
              </a:rPr>
              <a:t>: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</a:t>
            </a:r>
            <a:r>
              <a:rPr lang="en-US" altLang="zh-CN">
                <a:solidFill>
                  <a:schemeClr val="tx2"/>
                </a:solidFill>
              </a:rPr>
              <a:t>Strectching Stiffiness: </a:t>
            </a:r>
            <a:r>
              <a:rPr lang="zh-CN" altLang="en-US">
                <a:solidFill>
                  <a:schemeClr val="tx2"/>
                </a:solidFill>
              </a:rPr>
              <a:t>布料的韧度</a:t>
            </a:r>
            <a:r>
              <a:rPr lang="en-US" altLang="zh-CN">
                <a:solidFill>
                  <a:schemeClr val="tx2"/>
                </a:solidFill>
              </a:rPr>
              <a:t>,(0, 1],</a:t>
            </a:r>
            <a:r>
              <a:rPr lang="zh-CN" altLang="en-US">
                <a:solidFill>
                  <a:schemeClr val="tx2"/>
                </a:solidFill>
              </a:rPr>
              <a:t>表示可拉升的程度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    Bending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 Stiffiness: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布料的硬度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(0, 1],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表示布料可弯曲的程度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 Use Tetchers: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是否对布料进行约束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 Use Gravity: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是否使用重力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 Damping: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布料运动的阻尼系数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 External Acceleration: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外部加速度，给布料一个常力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模拟微风飘起的旗帜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 Random Acceleration: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随机加速度，给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布料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一个变力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模拟强风鼓动的旗帜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 World Velocity/Acceleration Scale: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世界坐标系下速度加速度缩放比例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 Friction: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布料相对与角色的摩擦力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 Collision Mass scale: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粒子碰撞时质量的增加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 Using continuous Collision: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是否连续碰撞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 Use Virtual Particles: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为每一个三角形附加一个虚拟粒子，提高碰撞的稳定性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 Solver Frequency: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计算频率，每秒计算的次数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 Sleep Threshold: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休眠阈值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 Capsule Collders: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可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与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布料产生碰撞的胶囊碰撞器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个数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Sphere Colliders: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可与布料产生碰撞的球行碰撞器个数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 first/Secode: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两个球连接组成的胶囊碰撞器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567431" y="8255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课堂案例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235" y="1262380"/>
            <a:ext cx="1011174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tx2"/>
                </a:solidFill>
              </a:rPr>
              <a:t>1: </a:t>
            </a:r>
            <a:r>
              <a:rPr lang="zh-CN" altLang="en-US" sz="3200">
                <a:solidFill>
                  <a:schemeClr val="tx2"/>
                </a:solidFill>
              </a:rPr>
              <a:t>创建</a:t>
            </a:r>
            <a:r>
              <a:rPr lang="en-US" altLang="zh-CN" sz="3200">
                <a:solidFill>
                  <a:schemeClr val="tx2"/>
                </a:solidFill>
              </a:rPr>
              <a:t>Unity</a:t>
            </a:r>
            <a:r>
              <a:rPr lang="zh-CN" altLang="en-US" sz="3200">
                <a:solidFill>
                  <a:schemeClr val="tx2"/>
                </a:solidFill>
              </a:rPr>
              <a:t>项目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2: </a:t>
            </a:r>
            <a:r>
              <a:rPr lang="zh-CN" altLang="en-US" sz="3200">
                <a:solidFill>
                  <a:schemeClr val="tx2"/>
                </a:solidFill>
              </a:rPr>
              <a:t>创建一个平面和两个球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3: </a:t>
            </a:r>
            <a:r>
              <a:rPr lang="zh-CN" altLang="en-US" sz="3200">
                <a:solidFill>
                  <a:schemeClr val="tx2"/>
                </a:solidFill>
              </a:rPr>
              <a:t>创建一个布料节点</a:t>
            </a:r>
            <a:r>
              <a:rPr lang="en-US" altLang="zh-CN" sz="3200">
                <a:solidFill>
                  <a:schemeClr val="tx2"/>
                </a:solidFill>
              </a:rPr>
              <a:t>A</a:t>
            </a:r>
            <a:r>
              <a:rPr lang="zh-CN" altLang="en-US" sz="3200">
                <a:solidFill>
                  <a:schemeClr val="tx2"/>
                </a:solidFill>
              </a:rPr>
              <a:t>关联 </a:t>
            </a:r>
            <a:r>
              <a:rPr lang="en-US" altLang="zh-CN" sz="3200">
                <a:solidFill>
                  <a:schemeClr val="tx2"/>
                </a:solidFill>
              </a:rPr>
              <a:t>Cloth</a:t>
            </a:r>
            <a:r>
              <a:rPr lang="zh-CN" altLang="en-US" sz="3200">
                <a:solidFill>
                  <a:schemeClr val="tx2"/>
                </a:solidFill>
              </a:rPr>
              <a:t>与</a:t>
            </a:r>
            <a:r>
              <a:rPr lang="en-US" altLang="zh-CN" sz="3200">
                <a:solidFill>
                  <a:schemeClr val="tx2"/>
                </a:solidFill>
              </a:rPr>
              <a:t>Skinned Mesh Render;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4: </a:t>
            </a:r>
            <a:r>
              <a:rPr lang="zh-CN" altLang="en-US" sz="3200">
                <a:solidFill>
                  <a:schemeClr val="tx2"/>
                </a:solidFill>
              </a:rPr>
              <a:t>设置蒙皮网格渲染器渲染的网格</a:t>
            </a:r>
            <a:r>
              <a:rPr lang="en-US" altLang="zh-CN" sz="3200">
                <a:solidFill>
                  <a:schemeClr val="tx2"/>
                </a:solidFill>
              </a:rPr>
              <a:t>Mesh;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5: </a:t>
            </a:r>
            <a:r>
              <a:rPr lang="zh-CN" altLang="en-US" sz="3200">
                <a:solidFill>
                  <a:schemeClr val="tx2"/>
                </a:solidFill>
              </a:rPr>
              <a:t>设置蒙皮网络的根骨头</a:t>
            </a:r>
            <a:r>
              <a:rPr lang="en-US" altLang="zh-CN" sz="3200">
                <a:solidFill>
                  <a:schemeClr val="tx2"/>
                </a:solidFill>
              </a:rPr>
              <a:t>(Root Bone)</a:t>
            </a:r>
            <a:r>
              <a:rPr lang="zh-CN" altLang="en-US" sz="3200">
                <a:solidFill>
                  <a:schemeClr val="tx2"/>
                </a:solidFill>
              </a:rPr>
              <a:t>为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布料节点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A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6: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配置布料的碰撞器的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first/Secode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让他们之间产生碰撞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胶囊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7: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观察运行效果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1465</Words>
  <Application>WPS 演示</Application>
  <PresentationFormat>宽屏</PresentationFormat>
  <Paragraphs>64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2275</cp:revision>
  <dcterms:created xsi:type="dcterms:W3CDTF">2015-05-05T08:02:00Z</dcterms:created>
  <dcterms:modified xsi:type="dcterms:W3CDTF">2021-06-13T15:27:43Z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A97A3BFC6ACF465AACFA6B074141A205</vt:lpwstr>
  </property>
</Properties>
</file>