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39" r:id="rId3"/>
    <p:sldId id="337" r:id="rId4"/>
    <p:sldId id="338" r:id="rId5"/>
    <p:sldId id="34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博毅创为</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博毅创为</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博毅创为</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博毅创为</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博毅创为</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博毅创为</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556126" y="64135"/>
            <a:ext cx="3078480" cy="1198245"/>
          </a:xfrm>
          <a:prstGeom prst="rect">
            <a:avLst/>
          </a:prstGeom>
          <a:noFill/>
          <a:ln>
            <a:noFill/>
          </a:ln>
        </p:spPr>
        <p:txBody>
          <a:bodyPr wrap="none" rtlCol="0" anchor="t">
            <a:spAutoFit/>
          </a:bodyPr>
          <a:p>
            <a:pPr algn="ctr"/>
            <a:r>
              <a:rPr lang="en-US" altLang="zh-CN" sz="7200" b="1">
                <a:effectLst>
                  <a:outerShdw blurRad="38100" dist="19050" dir="2700000" algn="tl" rotWithShape="0">
                    <a:schemeClr val="dk1">
                      <a:alpha val="40000"/>
                    </a:schemeClr>
                  </a:outerShdw>
                </a:effectLst>
                <a:sym typeface="+mn-ea"/>
              </a:rPr>
              <a:t>Camera</a:t>
            </a:r>
            <a:endParaRPr lang="en-US" altLang="zh-CN" sz="7200" b="1">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4972685"/>
          </a:xfrm>
          <a:prstGeom prst="rect">
            <a:avLst/>
          </a:prstGeom>
          <a:noFill/>
        </p:spPr>
        <p:txBody>
          <a:bodyPr wrap="square" rtlCol="0">
            <a:spAutoFit/>
          </a:bodyPr>
          <a:p>
            <a:pPr algn="l"/>
            <a:r>
              <a:rPr lang="en-US" altLang="zh-CN" sz="3200"/>
              <a:t>1: clearFlags 屏幕上的任何空的部分将显示</a:t>
            </a:r>
            <a:r>
              <a:rPr lang="zh-CN" altLang="en-US" sz="3200"/>
              <a:t>什么</a:t>
            </a:r>
            <a:r>
              <a:rPr lang="en-US" altLang="zh-CN" sz="3200"/>
              <a:t>skybox, solid color, don't clear, (Depth Olny)</a:t>
            </a:r>
            <a:r>
              <a:rPr lang="zh-CN" altLang="en-US" sz="3200"/>
              <a:t>不做介绍</a:t>
            </a:r>
            <a:r>
              <a:rPr lang="en-US" altLang="zh-CN" sz="3200"/>
              <a:t>;</a:t>
            </a:r>
            <a:endParaRPr lang="en-US" altLang="zh-CN" sz="3200"/>
          </a:p>
          <a:p>
            <a:pPr algn="l"/>
            <a:r>
              <a:rPr lang="en-US" altLang="zh-CN" sz="3200"/>
              <a:t>2: Culling Mask </a:t>
            </a:r>
            <a:r>
              <a:rPr lang="zh-CN" altLang="en-US" sz="3200"/>
              <a:t>哪个层的物体不被这个摄像机显示出来</a:t>
            </a:r>
            <a:r>
              <a:rPr lang="en-US" altLang="zh-CN" sz="3200"/>
              <a:t>;</a:t>
            </a:r>
            <a:endParaRPr lang="en-US" altLang="zh-CN" sz="3200"/>
          </a:p>
          <a:p>
            <a:pPr algn="l"/>
            <a:r>
              <a:rPr lang="en-US" altLang="zh-CN" sz="3200"/>
              <a:t>5: clipping plane Near/Far;</a:t>
            </a:r>
            <a:endParaRPr lang="en-US" altLang="zh-CN" sz="3200"/>
          </a:p>
          <a:p>
            <a:pPr algn="l"/>
            <a:r>
              <a:rPr lang="en-US" altLang="zh-CN" sz="3200"/>
              <a:t>6: viewport Rect</a:t>
            </a:r>
            <a:r>
              <a:rPr lang="zh-CN" altLang="en-US" sz="3200"/>
              <a:t>视口的大小</a:t>
            </a:r>
            <a:r>
              <a:rPr lang="en-US" altLang="zh-CN" sz="3200"/>
              <a:t>[0, 1]</a:t>
            </a:r>
            <a:endParaRPr lang="en-US" altLang="zh-CN" sz="3200"/>
          </a:p>
          <a:p>
            <a:pPr algn="l"/>
            <a:r>
              <a:rPr lang="en-US" altLang="zh-CN" sz="3200"/>
              <a:t>7: Depth Camera </a:t>
            </a:r>
            <a:r>
              <a:rPr lang="zh-CN" altLang="en-US" sz="3200"/>
              <a:t>拍摄画面的顺序，</a:t>
            </a:r>
            <a:r>
              <a:rPr lang="en-US" altLang="zh-CN" sz="3200"/>
              <a:t>Depth</a:t>
            </a:r>
            <a:r>
              <a:rPr lang="zh-CN" altLang="en-US" sz="3200"/>
              <a:t>大的在上面小的在下面</a:t>
            </a:r>
            <a:r>
              <a:rPr lang="en-US" altLang="zh-CN" sz="3200"/>
              <a:t>;</a:t>
            </a:r>
            <a:endParaRPr lang="en-US" altLang="zh-CN" sz="3200"/>
          </a:p>
          <a:p>
            <a:pPr algn="l"/>
            <a:r>
              <a:rPr lang="en-US" altLang="zh-CN" sz="3200"/>
              <a:t>8: Target Display,</a:t>
            </a:r>
            <a:r>
              <a:rPr lang="zh-CN" altLang="en-US" sz="3200"/>
              <a:t>绘制到那个目标 </a:t>
            </a:r>
            <a:r>
              <a:rPr lang="en-US" altLang="zh-CN" sz="3200"/>
              <a:t>device</a:t>
            </a:r>
            <a:r>
              <a:rPr lang="zh-CN" altLang="en-US" sz="3200"/>
              <a:t>上面</a:t>
            </a:r>
            <a:r>
              <a:rPr lang="en-US" altLang="zh-CN" sz="3200"/>
              <a:t>(</a:t>
            </a:r>
            <a:r>
              <a:rPr lang="zh-CN" altLang="en-US" sz="3200"/>
              <a:t>多显示屏设备</a:t>
            </a:r>
            <a:r>
              <a:rPr lang="en-US" altLang="zh-CN" sz="3200"/>
              <a:t>);</a:t>
            </a:r>
            <a:endParaRPr lang="en-US" altLang="zh-CN" sz="3200"/>
          </a:p>
          <a:p>
            <a:pPr algn="l"/>
            <a:r>
              <a:rPr lang="en-US" altLang="zh-CN" sz="3200"/>
              <a:t>9:</a:t>
            </a:r>
            <a:r>
              <a:rPr lang="zh-CN" altLang="en-US" sz="3200"/>
              <a:t>是否开启遮挡剔除</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3708401" y="64135"/>
            <a:ext cx="4773930" cy="1188720"/>
          </a:xfrm>
          <a:prstGeom prst="rect">
            <a:avLst/>
          </a:prstGeom>
          <a:noFill/>
          <a:ln>
            <a:noFill/>
          </a:ln>
        </p:spPr>
        <p:txBody>
          <a:bodyPr wrap="none" rtlCol="0" anchor="t">
            <a:spAutoFit/>
          </a:bodyPr>
          <a:p>
            <a:pPr algn="ctr"/>
            <a:r>
              <a:rPr lang="zh-CN" altLang="en-US" sz="7200" b="1">
                <a:effectLst>
                  <a:outerShdw blurRad="38100" dist="19050" dir="2700000" algn="tl" rotWithShape="0">
                    <a:schemeClr val="dk1">
                      <a:alpha val="40000"/>
                    </a:schemeClr>
                  </a:outerShdw>
                </a:effectLst>
                <a:sym typeface="+mn-ea"/>
              </a:rPr>
              <a:t>透视与正交</a:t>
            </a:r>
            <a:endParaRPr lang="zh-CN" altLang="en-US" sz="7200" b="1">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610870" y="1262380"/>
            <a:ext cx="10742930" cy="1558925"/>
          </a:xfrm>
          <a:prstGeom prst="rect">
            <a:avLst/>
          </a:prstGeom>
          <a:noFill/>
        </p:spPr>
        <p:txBody>
          <a:bodyPr wrap="square" rtlCol="0">
            <a:spAutoFit/>
          </a:bodyPr>
          <a:p>
            <a:pPr algn="l"/>
            <a:r>
              <a:rPr lang="en-US" altLang="zh-CN" sz="3200"/>
              <a:t>1:</a:t>
            </a:r>
            <a:r>
              <a:rPr lang="zh-CN" altLang="en-US" sz="3200"/>
              <a:t>投影的模式不一样</a:t>
            </a:r>
            <a:r>
              <a:rPr lang="en-US" altLang="zh-CN" sz="3200"/>
              <a:t>;</a:t>
            </a:r>
            <a:endParaRPr lang="en-US" altLang="zh-CN" sz="3200"/>
          </a:p>
          <a:p>
            <a:pPr algn="l"/>
            <a:r>
              <a:rPr lang="en-US" altLang="zh-CN" sz="3200"/>
              <a:t>2:</a:t>
            </a:r>
            <a:r>
              <a:rPr lang="zh-CN" altLang="en-US" sz="3200"/>
              <a:t>正交</a:t>
            </a:r>
            <a:r>
              <a:rPr lang="en-US" altLang="zh-CN" sz="3200"/>
              <a:t>size 在纵向上一半的显示范围;</a:t>
            </a:r>
            <a:endParaRPr lang="en-US" altLang="zh-CN" sz="3200"/>
          </a:p>
          <a:p>
            <a:pPr algn="l"/>
            <a:r>
              <a:rPr lang="en-US" altLang="zh-CN" sz="3200"/>
              <a:t>3: </a:t>
            </a:r>
            <a:r>
              <a:rPr lang="zh-CN" altLang="en-US" sz="3200"/>
              <a:t>透视摄像机的视角</a:t>
            </a:r>
            <a:r>
              <a:rPr lang="en-US" altLang="zh-CN" sz="3200"/>
              <a:t>;</a:t>
            </a:r>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3708401" y="64135"/>
            <a:ext cx="4773930" cy="1188720"/>
          </a:xfrm>
          <a:prstGeom prst="rect">
            <a:avLst/>
          </a:prstGeom>
          <a:noFill/>
          <a:ln>
            <a:noFill/>
          </a:ln>
        </p:spPr>
        <p:txBody>
          <a:bodyPr wrap="none" rtlCol="0" anchor="t">
            <a:spAutoFit/>
          </a:bodyPr>
          <a:p>
            <a:pPr algn="ctr"/>
            <a:r>
              <a:rPr lang="zh-CN" altLang="en-US" sz="7200" b="1">
                <a:effectLst>
                  <a:outerShdw blurRad="38100" dist="19050" dir="2700000" algn="tl" rotWithShape="0">
                    <a:schemeClr val="dk1">
                      <a:alpha val="40000"/>
                    </a:schemeClr>
                  </a:outerShdw>
                </a:effectLst>
                <a:sym typeface="+mn-ea"/>
              </a:rPr>
              <a:t>绘制流水线</a:t>
            </a:r>
            <a:endParaRPr lang="zh-CN" altLang="en-US" sz="7200" b="1">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2046605"/>
          </a:xfrm>
          <a:prstGeom prst="rect">
            <a:avLst/>
          </a:prstGeom>
          <a:noFill/>
        </p:spPr>
        <p:txBody>
          <a:bodyPr wrap="square" rtlCol="0">
            <a:spAutoFit/>
          </a:bodyPr>
          <a:p>
            <a:pPr algn="l"/>
            <a:r>
              <a:rPr lang="en-US" altLang="zh-CN" sz="3200"/>
              <a:t>1:</a:t>
            </a:r>
            <a:r>
              <a:rPr lang="zh-CN" altLang="en-US" sz="3200"/>
              <a:t>模型裁剪，剔除掉不在视椎范围的物体</a:t>
            </a:r>
            <a:r>
              <a:rPr lang="en-US" altLang="zh-CN" sz="3200"/>
              <a:t>;</a:t>
            </a:r>
            <a:endParaRPr lang="en-US" altLang="zh-CN" sz="3200"/>
          </a:p>
          <a:p>
            <a:pPr algn="l"/>
            <a:r>
              <a:rPr lang="en-US" altLang="zh-CN" sz="3200"/>
              <a:t>2:</a:t>
            </a:r>
            <a:r>
              <a:rPr lang="zh-CN" altLang="en-US" sz="3200"/>
              <a:t>世界坐标转摄像机坐标</a:t>
            </a:r>
            <a:r>
              <a:rPr lang="en-US" altLang="zh-CN" sz="3200"/>
              <a:t>;</a:t>
            </a:r>
            <a:endParaRPr lang="en-US" altLang="zh-CN" sz="3200"/>
          </a:p>
          <a:p>
            <a:pPr algn="l"/>
            <a:r>
              <a:rPr lang="en-US" altLang="zh-CN" sz="3200"/>
              <a:t>3: </a:t>
            </a:r>
            <a:r>
              <a:rPr lang="zh-CN" altLang="en-US" sz="3200"/>
              <a:t>摄像机</a:t>
            </a:r>
            <a:r>
              <a:rPr lang="en-US" altLang="zh-CN" sz="3200"/>
              <a:t>3D</a:t>
            </a:r>
            <a:r>
              <a:rPr lang="zh-CN" altLang="en-US" sz="3200"/>
              <a:t>坐标</a:t>
            </a:r>
            <a:r>
              <a:rPr lang="en-US" altLang="zh-CN" sz="3200"/>
              <a:t>,</a:t>
            </a:r>
            <a:r>
              <a:rPr lang="zh-CN" altLang="en-US" sz="3200"/>
              <a:t>转成</a:t>
            </a:r>
            <a:r>
              <a:rPr lang="en-US" altLang="zh-CN" sz="3200"/>
              <a:t>2D</a:t>
            </a:r>
            <a:r>
              <a:rPr lang="zh-CN" altLang="en-US" sz="3200"/>
              <a:t>坐标</a:t>
            </a:r>
            <a:r>
              <a:rPr lang="en-US" altLang="zh-CN" sz="3200"/>
              <a:t>---&gt;</a:t>
            </a:r>
            <a:r>
              <a:rPr lang="zh-CN" altLang="en-US" sz="3200"/>
              <a:t>投影</a:t>
            </a:r>
            <a:r>
              <a:rPr lang="en-US" altLang="zh-CN" sz="3200"/>
              <a:t>,</a:t>
            </a:r>
            <a:r>
              <a:rPr lang="zh-CN" altLang="en-US" sz="3200"/>
              <a:t>成像</a:t>
            </a:r>
            <a:r>
              <a:rPr lang="en-US" altLang="zh-CN" sz="3200"/>
              <a:t>;</a:t>
            </a:r>
            <a:endParaRPr lang="en-US" altLang="zh-CN" sz="3200"/>
          </a:p>
          <a:p>
            <a:pPr algn="l"/>
            <a:r>
              <a:rPr lang="en-US" altLang="zh-CN" sz="3200"/>
              <a:t>4: </a:t>
            </a:r>
            <a:r>
              <a:rPr lang="zh-CN" altLang="en-US" sz="3200"/>
              <a:t>投影算法</a:t>
            </a:r>
            <a:r>
              <a:rPr lang="en-US" altLang="zh-CN" sz="3200"/>
              <a:t>: </a:t>
            </a:r>
            <a:r>
              <a:rPr lang="zh-CN" altLang="en-US" sz="3200"/>
              <a:t>正交投影</a:t>
            </a:r>
            <a:r>
              <a:rPr lang="en-US" altLang="zh-CN" sz="3200"/>
              <a:t>(2D)</a:t>
            </a:r>
            <a:r>
              <a:rPr lang="zh-CN" altLang="en-US" sz="3200"/>
              <a:t>，透视投影</a:t>
            </a:r>
            <a:r>
              <a:rPr lang="en-US" altLang="zh-CN" sz="3200"/>
              <a:t>;</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167506" y="64135"/>
            <a:ext cx="3855720" cy="1188720"/>
          </a:xfrm>
          <a:prstGeom prst="rect">
            <a:avLst/>
          </a:prstGeom>
          <a:noFill/>
          <a:ln>
            <a:noFill/>
          </a:ln>
        </p:spPr>
        <p:txBody>
          <a:bodyPr wrap="none" rtlCol="0" anchor="t">
            <a:spAutoFit/>
          </a:bodyPr>
          <a:p>
            <a:pPr algn="ctr"/>
            <a:r>
              <a:rPr lang="zh-CN" altLang="en-US" sz="7200" b="1">
                <a:effectLst>
                  <a:outerShdw blurRad="38100" dist="19050" dir="2700000" algn="tl" rotWithShape="0">
                    <a:schemeClr val="dk1">
                      <a:alpha val="40000"/>
                    </a:schemeClr>
                  </a:outerShdw>
                </a:effectLst>
                <a:sym typeface="+mn-ea"/>
              </a:rPr>
              <a:t>遮挡剔除</a:t>
            </a:r>
            <a:endParaRPr lang="zh-CN" altLang="en-US" sz="7200" b="1">
              <a:effectLst>
                <a:outerShdw blurRad="38100" dist="19050" dir="2700000" algn="tl" rotWithShape="0">
                  <a:schemeClr val="dk1">
                    <a:alpha val="40000"/>
                  </a:schemeClr>
                </a:outerShdw>
              </a:effectLst>
              <a:sym typeface="+mn-ea"/>
            </a:endParaRPr>
          </a:p>
        </p:txBody>
      </p:sp>
      <p:sp>
        <p:nvSpPr>
          <p:cNvPr id="9"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
        <p:nvSpPr>
          <p:cNvPr id="2" name="文本框 1"/>
          <p:cNvSpPr txBox="1"/>
          <p:nvPr/>
        </p:nvSpPr>
        <p:spPr>
          <a:xfrm>
            <a:off x="815975" y="1262380"/>
            <a:ext cx="10332720" cy="4972685"/>
          </a:xfrm>
          <a:prstGeom prst="rect">
            <a:avLst/>
          </a:prstGeom>
          <a:noFill/>
        </p:spPr>
        <p:txBody>
          <a:bodyPr wrap="square" rtlCol="0">
            <a:spAutoFit/>
          </a:bodyPr>
          <a:p>
            <a:pPr algn="l"/>
            <a:r>
              <a:rPr lang="en-US" altLang="zh-CN" sz="3200"/>
              <a:t>1:Zorder</a:t>
            </a:r>
            <a:r>
              <a:rPr lang="zh-CN" altLang="en-US" sz="3200"/>
              <a:t>绘制，先绘制远的在绘制近的</a:t>
            </a:r>
            <a:r>
              <a:rPr lang="en-US" altLang="zh-CN" sz="3200"/>
              <a:t>;</a:t>
            </a:r>
            <a:endParaRPr lang="en-US" altLang="zh-CN" sz="3200"/>
          </a:p>
          <a:p>
            <a:pPr algn="l"/>
            <a:r>
              <a:rPr lang="en-US" altLang="zh-CN" sz="3200"/>
              <a:t>2: </a:t>
            </a:r>
            <a:r>
              <a:rPr lang="zh-CN" altLang="en-US" sz="3200"/>
              <a:t>完全被挡住的问题，要被剔除，不用重复绘制</a:t>
            </a:r>
            <a:r>
              <a:rPr lang="en-US" altLang="zh-CN" sz="3200"/>
              <a:t>;</a:t>
            </a:r>
            <a:endParaRPr lang="en-US" altLang="zh-CN" sz="3200"/>
          </a:p>
          <a:p>
            <a:pPr algn="l"/>
            <a:r>
              <a:rPr lang="en-US" altLang="zh-CN" sz="3200"/>
              <a:t>3:Occlusion Culling设置:</a:t>
            </a:r>
            <a:endParaRPr lang="en-US" altLang="zh-CN" sz="3200"/>
          </a:p>
          <a:p>
            <a:pPr algn="l"/>
            <a:r>
              <a:rPr lang="en-US" altLang="zh-CN" sz="3200"/>
              <a:t>     首先 你关卡中的几何体必须被分割成明显的不同尺寸的块. 这也有助于布置关卡中小块的容易定义的区域 被其他大物体遮挡（例如墙,建筑物） 这意味着每个单独的mesh被确定是否渲染取决于 occlusion 数据. 所以如果你有一个物体包含了房间里的所有家具那么所有的家具要么全渲染，要么全不渲染. 是否渲染是基于组件而不是基于每个单独物体自身的;</a:t>
            </a:r>
            <a:endParaRPr lang="en-US"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WPS 演示</Application>
  <PresentationFormat>宽屏</PresentationFormat>
  <Paragraphs>38</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now</cp:lastModifiedBy>
  <cp:revision>1000</cp:revision>
  <dcterms:created xsi:type="dcterms:W3CDTF">2015-05-05T08:02:00Z</dcterms:created>
  <dcterms:modified xsi:type="dcterms:W3CDTF">2021-06-13T14:34:20Z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773CB287A9844E54B24CBDD3D229D497</vt:lpwstr>
  </property>
</Properties>
</file>