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5" r:id="rId5"/>
    <p:sldId id="276" r:id="rId6"/>
    <p:sldId id="264" r:id="rId7"/>
    <p:sldId id="262" r:id="rId8"/>
    <p:sldId id="277" r:id="rId9"/>
    <p:sldId id="265" r:id="rId10"/>
    <p:sldId id="263" r:id="rId11"/>
    <p:sldId id="26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7" r:id="rId21"/>
    <p:sldId id="268" r:id="rId22"/>
    <p:sldId id="272" r:id="rId23"/>
    <p:sldId id="287" r:id="rId24"/>
    <p:sldId id="286" r:id="rId25"/>
    <p:sldId id="288" r:id="rId26"/>
    <p:sldId id="289" r:id="rId27"/>
    <p:sldId id="273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DCCD8A7-4601-4F8A-A324-39F08B859F86}">
          <p14:sldIdLst>
            <p14:sldId id="256"/>
          </p14:sldIdLst>
        </p14:section>
        <p14:section name="编译链接" id="{9069E74D-3785-468C-B0BE-072FBD768EAB}">
          <p14:sldIdLst>
            <p14:sldId id="257"/>
            <p14:sldId id="258"/>
            <p14:sldId id="275"/>
            <p14:sldId id="276"/>
          </p14:sldIdLst>
        </p14:section>
        <p14:section name="gcc/g++简介" id="{98958198-4C77-41EB-B06A-0B305CCB0BE1}">
          <p14:sldIdLst>
            <p14:sldId id="264"/>
            <p14:sldId id="262"/>
            <p14:sldId id="277"/>
          </p14:sldIdLst>
        </p14:section>
        <p14:section name="Makefile简介" id="{A8BD5980-47A3-4086-A771-8E8F99D81986}">
          <p14:sldIdLst>
            <p14:sldId id="265"/>
            <p14:sldId id="263"/>
            <p14:sldId id="26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make简介" id="{2F34F38E-9BA8-4161-A7E1-E653F34A1B2B}">
          <p14:sldIdLst>
            <p14:sldId id="267"/>
            <p14:sldId id="268"/>
            <p14:sldId id="272"/>
            <p14:sldId id="287"/>
            <p14:sldId id="286"/>
            <p14:sldId id="288"/>
            <p14:sldId id="28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211">
          <p15:clr>
            <a:srgbClr val="A4A3A4"/>
          </p15:clr>
        </p15:guide>
        <p15:guide id="3" orient="horz" pos="836">
          <p15:clr>
            <a:srgbClr val="A4A3A4"/>
          </p15:clr>
        </p15:guide>
        <p15:guide id="4" pos="574">
          <p15:clr>
            <a:srgbClr val="A4A3A4"/>
          </p15:clr>
        </p15:guide>
        <p15:guide id="5" orient="horz" pos="1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86F680"/>
    <a:srgbClr val="F4AEAE"/>
    <a:srgbClr val="A6A6A6"/>
    <a:srgbClr val="595959"/>
    <a:srgbClr val="0070C0"/>
    <a:srgbClr val="6C2942"/>
    <a:srgbClr val="7F7F7F"/>
    <a:srgbClr val="008000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1" autoAdjust="0"/>
    <p:restoredTop sz="93692" autoAdjust="0"/>
  </p:normalViewPr>
  <p:slideViewPr>
    <p:cSldViewPr snapToGrid="0">
      <p:cViewPr varScale="1">
        <p:scale>
          <a:sx n="70" d="100"/>
          <a:sy n="70" d="100"/>
        </p:scale>
        <p:origin x="672" y="60"/>
      </p:cViewPr>
      <p:guideLst>
        <p:guide orient="horz" pos="323"/>
        <p:guide pos="211"/>
        <p:guide orient="horz" pos="836"/>
        <p:guide pos="574"/>
        <p:guide orient="horz" pos="1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5F2D1-D018-4992-A3D5-B1DEBE38069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482B-34FA-478A-9D6D-10210194F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EFDA-FD2C-4462-B709-893B49D477C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6FDD1-04EF-4EA5-9443-353A2A64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7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0" y="0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6"/>
            <a:ext cx="12192000" cy="1686322"/>
          </a:xfrm>
        </p:spPr>
        <p:txBody>
          <a:bodyPr/>
          <a:lstStyle>
            <a:lvl1pPr algn="ctr">
              <a:defRPr sz="4000"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  <a:lvl2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2pPr>
            <a:lvl3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3pPr>
            <a:lvl4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4pPr>
            <a:lvl5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5010150"/>
            <a:ext cx="9630682" cy="566738"/>
          </a:xfrm>
        </p:spPr>
        <p:txBody>
          <a:bodyPr anchor="b"/>
          <a:lstStyle>
            <a:lvl1pPr algn="l">
              <a:defRPr sz="2400" b="1"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71464" y="1052514"/>
            <a:ext cx="9630682" cy="3888655"/>
          </a:xfrm>
        </p:spPr>
        <p:txBody>
          <a:bodyPr/>
          <a:lstStyle>
            <a:lvl1pPr marL="0" indent="0">
              <a:buNone/>
              <a:defRPr sz="3200"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71464" y="5576888"/>
            <a:ext cx="9630682" cy="804862"/>
          </a:xfrm>
        </p:spPr>
        <p:txBody>
          <a:bodyPr/>
          <a:lstStyle>
            <a:lvl1pPr marL="0" indent="0">
              <a:buNone/>
              <a:defRPr sz="2000"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971550"/>
            <a:ext cx="12192000" cy="4319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4" name="组合 11"/>
          <p:cNvGrpSpPr/>
          <p:nvPr userDrawn="1"/>
        </p:nvGrpSpPr>
        <p:grpSpPr bwMode="auto">
          <a:xfrm>
            <a:off x="0" y="4702182"/>
            <a:ext cx="12192000" cy="2190750"/>
            <a:chOff x="-2" y="4702719"/>
            <a:chExt cx="12191999" cy="2189521"/>
          </a:xfrm>
        </p:grpSpPr>
        <p:grpSp>
          <p:nvGrpSpPr>
            <p:cNvPr id="5" name="组合 12"/>
            <p:cNvGrpSpPr/>
            <p:nvPr userDrawn="1"/>
          </p:nvGrpSpPr>
          <p:grpSpPr bwMode="auto">
            <a:xfrm>
              <a:off x="839416" y="4702719"/>
              <a:ext cx="11352581" cy="2189163"/>
              <a:chOff x="839416" y="4687002"/>
              <a:chExt cx="11352581" cy="218916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551985" y="4687002"/>
                <a:ext cx="2640012" cy="2189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buNone/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Freeform 14"/>
              <p:cNvSpPr>
                <a:spLocks noChangeArrowheads="1"/>
              </p:cNvSpPr>
              <p:nvPr userDrawn="1"/>
            </p:nvSpPr>
            <p:spPr bwMode="auto">
              <a:xfrm>
                <a:off x="839416" y="4687002"/>
                <a:ext cx="9151938" cy="2189163"/>
              </a:xfrm>
              <a:custGeom>
                <a:avLst/>
                <a:gdLst>
                  <a:gd name="T0" fmla="*/ 2147483647 w 10000"/>
                  <a:gd name="T1" fmla="*/ 2147483647 h 10000"/>
                  <a:gd name="T2" fmla="*/ 2147483647 w 10000"/>
                  <a:gd name="T3" fmla="*/ 2147483647 h 10000"/>
                  <a:gd name="T4" fmla="*/ 0 w 10000"/>
                  <a:gd name="T5" fmla="*/ 2147483647 h 10000"/>
                  <a:gd name="T6" fmla="*/ 2147483647 w 10000"/>
                  <a:gd name="T7" fmla="*/ 2147483647 h 10000"/>
                  <a:gd name="T8" fmla="*/ 2147483647 w 10000"/>
                  <a:gd name="T9" fmla="*/ 0 h 10000"/>
                  <a:gd name="T10" fmla="*/ 2147483647 w 10000"/>
                  <a:gd name="T11" fmla="*/ 2147483647 h 10000"/>
                  <a:gd name="T12" fmla="*/ 2147483647 w 10000"/>
                  <a:gd name="T13" fmla="*/ 2147483647 h 1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00" h="10000">
                    <a:moveTo>
                      <a:pt x="9996" y="10000"/>
                    </a:moveTo>
                    <a:lnTo>
                      <a:pt x="3" y="10000"/>
                    </a:lnTo>
                    <a:cubicBezTo>
                      <a:pt x="1" y="7281"/>
                      <a:pt x="2" y="5344"/>
                      <a:pt x="0" y="2625"/>
                    </a:cubicBezTo>
                    <a:lnTo>
                      <a:pt x="2435" y="2597"/>
                    </a:lnTo>
                    <a:lnTo>
                      <a:pt x="3056" y="0"/>
                    </a:lnTo>
                    <a:lnTo>
                      <a:pt x="10000" y="8"/>
                    </a:lnTo>
                    <a:cubicBezTo>
                      <a:pt x="9999" y="3338"/>
                      <a:pt x="9997" y="6669"/>
                      <a:pt x="9996" y="100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" panose="0208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-2" y="5278659"/>
              <a:ext cx="2640013" cy="1613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buNone/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-9525"/>
            <a:ext cx="12192000" cy="1584325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1574800"/>
            <a:ext cx="12192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panose="0208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2" name="Picture 2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3" y="5507038"/>
            <a:ext cx="34337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662" y="2051761"/>
            <a:ext cx="8719838" cy="1223963"/>
          </a:xfrm>
        </p:spPr>
        <p:txBody>
          <a:bodyPr lIns="91440"/>
          <a:lstStyle>
            <a:lvl1pPr marL="0" indent="0">
              <a:buFontTx/>
              <a:buNone/>
              <a:defRPr sz="387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20347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DDC349D-38A9-4B30-B730-9BA7B7D052A8}" type="slidenum">
              <a:rPr lang="en-US" altLang="zh-CN" sz="140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‹#›</a:t>
            </a:fld>
            <a:endParaRPr lang="en-US" altLang="zh-CN" sz="140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703020204020201" pitchFamily="34" charset="-122"/>
          <a:ea typeface="微软雅黑" panose="020B0703020204020201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703020204020201" pitchFamily="34" charset="-122"/>
          <a:ea typeface="微软雅黑" panose="020B0703020204020201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703020204020201" pitchFamily="34" charset="-122"/>
          <a:ea typeface="微软雅黑" panose="020B0703020204020201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703020204020201" pitchFamily="34" charset="-122"/>
          <a:ea typeface="微软雅黑" panose="020B0703020204020201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703020204020201" pitchFamily="34" charset="-122"/>
          <a:ea typeface="微软雅黑" panose="020B0703020204020201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703020204020201" pitchFamily="34" charset="-122"/>
          <a:ea typeface="微软雅黑" panose="020B0703020204020201" pitchFamily="34" charset="-122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703020204020201" pitchFamily="34" charset="-122"/>
          <a:ea typeface="微软雅黑" panose="020B0703020204020201" pitchFamily="34" charset="-122"/>
        </a:defRPr>
      </a:lvl2pPr>
      <a:lvl3pPr marL="11811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703020204020201" pitchFamily="34" charset="-122"/>
          <a:ea typeface="微软雅黑" panose="020B0703020204020201" pitchFamily="34" charset="-122"/>
        </a:defRPr>
      </a:lvl3pPr>
      <a:lvl4pPr marL="16383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703020204020201" pitchFamily="34" charset="-122"/>
          <a:ea typeface="微软雅黑" panose="020B0703020204020201" pitchFamily="34" charset="-122"/>
        </a:defRPr>
      </a:lvl4pPr>
      <a:lvl5pPr marL="20955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703020204020201" pitchFamily="34" charset="-122"/>
          <a:ea typeface="微软雅黑" panose="020B0703020204020201" pitchFamily="34" charset="-122"/>
        </a:defRPr>
      </a:lvl5pPr>
      <a:lvl6pPr marL="25527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71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43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cumentation/" TargetMode="External"/><Relationship Id="rId2" Type="http://schemas.openxmlformats.org/officeDocument/2006/relationships/hyperlink" Target="GNU_Mak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aryyoung.gitbooks.io/cmake-api/content/cmake/CMake&#35821;&#27861;.html" TargetMode="External"/><Relationship Id="rId4" Type="http://schemas.openxmlformats.org/officeDocument/2006/relationships/hyperlink" Target="https://mubu.com/doc/t1VDCEn4O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编译链接及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2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 startAt="3"/>
            </a:pPr>
            <a:r>
              <a:rPr lang="en-US" altLang="zh-CN" dirty="0" err="1" smtClean="0"/>
              <a:t>Makefile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文件描述了 </a:t>
            </a:r>
            <a:r>
              <a:rPr lang="en-US" altLang="zh-CN" dirty="0"/>
              <a:t>Linux </a:t>
            </a:r>
            <a:r>
              <a:rPr lang="zh-CN" altLang="en-US" dirty="0"/>
              <a:t>系统下 </a:t>
            </a:r>
            <a:r>
              <a:rPr lang="en-US" altLang="zh-CN" dirty="0"/>
              <a:t>C/C++ </a:t>
            </a:r>
            <a:r>
              <a:rPr lang="zh-CN" altLang="en-US" dirty="0"/>
              <a:t>工程的编译规则，它用来自动化编译 </a:t>
            </a:r>
            <a:r>
              <a:rPr lang="en-US" altLang="zh-CN" dirty="0"/>
              <a:t>C/C++ </a:t>
            </a:r>
            <a:r>
              <a:rPr lang="zh-CN" altLang="en-US" dirty="0"/>
              <a:t>项目。一旦写编写好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文件，只需要一个 </a:t>
            </a:r>
            <a:r>
              <a:rPr lang="en-US" altLang="zh-CN" dirty="0"/>
              <a:t>make </a:t>
            </a:r>
            <a:r>
              <a:rPr lang="zh-CN" altLang="en-US" dirty="0"/>
              <a:t>命令，整个工程就开始自动</a:t>
            </a:r>
            <a:r>
              <a:rPr lang="zh-CN" altLang="en-US" dirty="0" smtClean="0"/>
              <a:t>编译，</a:t>
            </a:r>
            <a:r>
              <a:rPr lang="zh-CN" altLang="en-US" dirty="0"/>
              <a:t>不再需要手动执行 </a:t>
            </a:r>
            <a:r>
              <a:rPr lang="en-US" altLang="zh-CN" dirty="0"/>
              <a:t>GCC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Makefile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target…:prerequisites…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command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target</a:t>
            </a:r>
            <a:r>
              <a:rPr lang="zh-CN" altLang="en-US" dirty="0"/>
              <a:t>：</a:t>
            </a:r>
            <a:r>
              <a:rPr lang="zh-CN" altLang="en-US" dirty="0" smtClean="0"/>
              <a:t>一个目标文件，可以是</a:t>
            </a:r>
            <a:r>
              <a:rPr lang="en-US" altLang="zh-CN" dirty="0"/>
              <a:t>O</a:t>
            </a:r>
            <a:r>
              <a:rPr lang="en-US" altLang="zh-CN" dirty="0" smtClean="0"/>
              <a:t>bject File</a:t>
            </a:r>
            <a:r>
              <a:rPr lang="zh-CN" altLang="en-US" dirty="0" smtClean="0"/>
              <a:t>，也可以是执行文件。还可以是标签。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prerequisites</a:t>
            </a:r>
            <a:r>
              <a:rPr lang="zh-CN" altLang="en-US" dirty="0" smtClean="0"/>
              <a:t>：要生成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所需要的文件或者目标。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command</a:t>
            </a:r>
            <a:r>
              <a:rPr lang="zh-CN" altLang="en-US" dirty="0" smtClean="0"/>
              <a:t>：也就是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需要执行的命令（之前必须是一个</a:t>
            </a:r>
            <a:r>
              <a:rPr lang="en-US" altLang="zh-CN" dirty="0" smtClean="0"/>
              <a:t>[Tab]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prerequisites</a:t>
            </a:r>
            <a:r>
              <a:rPr lang="zh-CN" altLang="en-US" dirty="0"/>
              <a:t>中如果有一个以上的文件比</a:t>
            </a:r>
            <a:r>
              <a:rPr lang="en-US" altLang="zh-CN" dirty="0"/>
              <a:t>target</a:t>
            </a:r>
            <a:r>
              <a:rPr lang="zh-CN" altLang="en-US" dirty="0"/>
              <a:t>文件要新的话，</a:t>
            </a:r>
            <a:r>
              <a:rPr lang="en-US" altLang="zh-CN" dirty="0"/>
              <a:t>command</a:t>
            </a:r>
            <a:r>
              <a:rPr lang="zh-CN" altLang="en-US" dirty="0"/>
              <a:t>所定义的命令就会被执行</a:t>
            </a:r>
          </a:p>
        </p:txBody>
      </p:sp>
    </p:spTree>
    <p:extLst>
      <p:ext uri="{BB962C8B-B14F-4D97-AF65-F5344CB8AC3E}">
        <p14:creationId xmlns:p14="http://schemas.microsoft.com/office/powerpoint/2010/main" val="26852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 startAt="3"/>
            </a:pPr>
            <a:r>
              <a:rPr lang="en-US" altLang="zh-CN" dirty="0" err="1" smtClean="0"/>
              <a:t>Makefile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edit: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kbd.o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command.o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display.o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insert.o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search.o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utils.o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cc –o edit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</a:t>
            </a:r>
            <a:r>
              <a:rPr lang="en-US" altLang="zh-CN" dirty="0" err="1"/>
              <a:t>kbd.o</a:t>
            </a:r>
            <a:r>
              <a:rPr lang="en-US" altLang="zh-CN" dirty="0"/>
              <a:t> </a:t>
            </a:r>
            <a:r>
              <a:rPr lang="en-US" altLang="zh-CN" dirty="0" err="1"/>
              <a:t>command.o</a:t>
            </a:r>
            <a:r>
              <a:rPr lang="en-US" altLang="zh-CN" dirty="0"/>
              <a:t> </a:t>
            </a:r>
            <a:r>
              <a:rPr lang="en-US" altLang="zh-CN" dirty="0" err="1"/>
              <a:t>display.o</a:t>
            </a:r>
            <a:r>
              <a:rPr lang="en-US" altLang="zh-CN" dirty="0"/>
              <a:t> </a:t>
            </a:r>
            <a:r>
              <a:rPr lang="en-US" altLang="zh-CN" dirty="0" smtClean="0"/>
              <a:t>\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insert.o</a:t>
            </a:r>
            <a:r>
              <a:rPr lang="en-US" altLang="zh-CN" dirty="0" smtClean="0"/>
              <a:t> </a:t>
            </a:r>
            <a:r>
              <a:rPr lang="en-US" altLang="zh-CN" dirty="0" err="1"/>
              <a:t>search.o</a:t>
            </a:r>
            <a:r>
              <a:rPr lang="en-US" altLang="zh-CN" dirty="0"/>
              <a:t> </a:t>
            </a:r>
            <a:r>
              <a:rPr lang="en-US" altLang="zh-CN" dirty="0" err="1"/>
              <a:t>file.o</a:t>
            </a:r>
            <a:r>
              <a:rPr lang="en-US" altLang="zh-CN" dirty="0"/>
              <a:t> </a:t>
            </a:r>
            <a:r>
              <a:rPr lang="en-US" altLang="zh-CN" dirty="0" err="1" smtClean="0"/>
              <a:t>utils.o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defs.h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cc –c </a:t>
            </a:r>
            <a:r>
              <a:rPr lang="en-US" altLang="zh-CN" dirty="0" err="1" smtClean="0"/>
              <a:t>main.c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clean: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/>
              <a:t>edit </a:t>
            </a:r>
            <a:r>
              <a:rPr lang="en-US" altLang="zh-CN" dirty="0" err="1"/>
              <a:t>mian.o</a:t>
            </a:r>
            <a:r>
              <a:rPr lang="en-US" altLang="zh-CN" dirty="0"/>
              <a:t> </a:t>
            </a:r>
            <a:r>
              <a:rPr lang="en-US" altLang="zh-CN" dirty="0" err="1"/>
              <a:t>kbd.o</a:t>
            </a:r>
            <a:r>
              <a:rPr lang="en-US" altLang="zh-CN" dirty="0"/>
              <a:t> </a:t>
            </a:r>
            <a:r>
              <a:rPr lang="en-US" altLang="zh-CN" dirty="0" err="1"/>
              <a:t>command.o</a:t>
            </a:r>
            <a:r>
              <a:rPr lang="en-US" altLang="zh-CN" dirty="0"/>
              <a:t> </a:t>
            </a:r>
            <a:r>
              <a:rPr lang="en-US" altLang="zh-CN" dirty="0" err="1"/>
              <a:t>display.o</a:t>
            </a:r>
            <a:r>
              <a:rPr lang="en-US" altLang="zh-CN" dirty="0"/>
              <a:t> \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insert.o</a:t>
            </a:r>
            <a:r>
              <a:rPr lang="en-US" altLang="zh-CN" dirty="0"/>
              <a:t> </a:t>
            </a:r>
            <a:r>
              <a:rPr lang="en-US" altLang="zh-CN" dirty="0" err="1"/>
              <a:t>search.o</a:t>
            </a:r>
            <a:r>
              <a:rPr lang="en-US" altLang="zh-CN" dirty="0"/>
              <a:t> </a:t>
            </a:r>
            <a:r>
              <a:rPr lang="en-US" altLang="zh-CN" dirty="0" err="1"/>
              <a:t>file.o</a:t>
            </a:r>
            <a:r>
              <a:rPr lang="en-US" altLang="zh-CN" dirty="0"/>
              <a:t> </a:t>
            </a:r>
            <a:r>
              <a:rPr lang="en-US" altLang="zh-CN" dirty="0" err="1"/>
              <a:t>utils.o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6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ake</a:t>
            </a:r>
            <a:r>
              <a:rPr lang="zh-CN" altLang="en-US" dirty="0" smtClean="0"/>
              <a:t>如何工作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zh-CN" dirty="0"/>
              <a:t>是一个命令工具，它解释</a:t>
            </a:r>
            <a:r>
              <a:rPr lang="en-US" altLang="zh-CN" dirty="0" err="1"/>
              <a:t>Makefile</a:t>
            </a:r>
            <a:r>
              <a:rPr lang="zh-CN" altLang="zh-CN" dirty="0"/>
              <a:t>中的指令（应该说是规则）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默认的情况下，</a:t>
            </a:r>
            <a:r>
              <a:rPr lang="en-US" altLang="zh-CN" dirty="0"/>
              <a:t>make</a:t>
            </a:r>
            <a:r>
              <a:rPr lang="zh-CN" altLang="zh-CN" dirty="0"/>
              <a:t>执行的是</a:t>
            </a:r>
            <a:r>
              <a:rPr lang="en-US" altLang="zh-CN" dirty="0" err="1"/>
              <a:t>Makefile</a:t>
            </a:r>
            <a:r>
              <a:rPr lang="zh-CN" altLang="zh-CN" dirty="0"/>
              <a:t>中的第一个规则，此规则的第一个目标称之为“最终目的”或者</a:t>
            </a:r>
            <a:r>
              <a:rPr lang="zh-CN" altLang="zh-CN" dirty="0" smtClean="0"/>
              <a:t>“终极目标”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当在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提示符下输入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命令以后。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读取当前目录下的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文件，并将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文件中的第一个目标作为执行的“</a:t>
            </a:r>
            <a:r>
              <a:rPr lang="zh-CN" altLang="en-US" dirty="0" smtClean="0"/>
              <a:t>终极目标</a:t>
            </a:r>
            <a:r>
              <a:rPr lang="zh-CN" altLang="en-US" dirty="0" smtClean="0"/>
              <a:t>”，开始处理第一个规则。在我们例子中的“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”</a:t>
            </a:r>
            <a:r>
              <a:rPr lang="zh-CN" altLang="en-US" dirty="0" smtClean="0"/>
              <a:t>所在的规则。描述了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的依赖关系，并定义了链接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文件生成目标“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”的命令；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在执行这个规则所定义的命令之前，首先处理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的所有依赖文件的更新规则，分为三种情况：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1</a:t>
            </a:r>
            <a:r>
              <a:rPr lang="zh-CN" altLang="en-US" dirty="0" smtClean="0"/>
              <a:t>、目标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文件不存在，使用其描述规则创建它。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zh-CN" altLang="en-US" dirty="0" smtClean="0"/>
              <a:t>、目标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文件存在，目标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文件所依赖的</a:t>
            </a:r>
            <a:r>
              <a:rPr lang="en-US" altLang="zh-CN" dirty="0" smtClean="0"/>
              <a:t>.c\.h</a:t>
            </a:r>
            <a:r>
              <a:rPr lang="zh-CN" altLang="en-US" dirty="0" smtClean="0"/>
              <a:t>文件中任何一个比</a:t>
            </a:r>
            <a:r>
              <a:rPr lang="en-US" altLang="zh-CN" dirty="0" smtClean="0"/>
              <a:t>.o</a:t>
            </a:r>
            <a:r>
              <a:rPr lang="zh-CN" altLang="en-US" dirty="0" smtClean="0"/>
              <a:t>更新，根据规则重新编译生成它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3</a:t>
            </a:r>
            <a:r>
              <a:rPr lang="zh-CN" altLang="en-US" dirty="0" smtClean="0"/>
              <a:t>、目标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文件存在，目标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文件比它任何的一个依赖文件更新，则什么也不做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62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ake</a:t>
            </a:r>
            <a:r>
              <a:rPr lang="zh-CN" altLang="en-US" dirty="0" smtClean="0"/>
              <a:t>如何工作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</a:t>
            </a:r>
            <a:r>
              <a:rPr lang="zh-CN" altLang="en-US" dirty="0" smtClean="0"/>
              <a:t>了对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文件的创建或者更新以后，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程序将处理终极目标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所在的规则，分为三种情况：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1</a:t>
            </a:r>
            <a:r>
              <a:rPr lang="zh-CN" altLang="en-US" dirty="0" smtClean="0"/>
              <a:t>、目标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不存在，则执行规则以创建目标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2</a:t>
            </a:r>
            <a:r>
              <a:rPr lang="zh-CN" altLang="en-US" dirty="0" smtClean="0"/>
              <a:t>、目标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存在，其依赖文件中有一个或者多个文件比它更新，则根据规则重新链接生成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3</a:t>
            </a:r>
            <a:r>
              <a:rPr lang="zh-CN" altLang="en-US" dirty="0" smtClean="0"/>
              <a:t>、目标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存在，他比任何一个其依赖文件更新，则什么也不做。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666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在之前的例子中，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文件列表出现多次，繁琐并且不利于修改，如果新增一个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文件要修改多处，容易出错。我们可以用一个变量来替代所有的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文件列表。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objects = </a:t>
            </a:r>
            <a:r>
              <a:rPr lang="en-US" altLang="zh-CN" b="1" i="1" dirty="0" err="1"/>
              <a:t>main.o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kbd.o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command.o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display.o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insert.o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search.o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files.o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utils.o</a:t>
            </a:r>
            <a:r>
              <a:rPr lang="en-US" altLang="zh-CN" b="1" i="1" dirty="0"/>
              <a:t> 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b="1" i="1" dirty="0" smtClean="0"/>
              <a:t>       edit: $(objects)</a:t>
            </a:r>
          </a:p>
          <a:p>
            <a:pPr marL="0" indent="0">
              <a:buNone/>
            </a:pPr>
            <a:r>
              <a:rPr lang="en-US" altLang="zh-CN" b="1" i="1" dirty="0"/>
              <a:t> </a:t>
            </a:r>
            <a:r>
              <a:rPr lang="en-US" altLang="zh-CN" b="1" i="1" dirty="0" smtClean="0"/>
              <a:t>              cc -o edit $(objects)</a:t>
            </a:r>
            <a:endParaRPr lang="en-US" altLang="zh-CN" dirty="0"/>
          </a:p>
          <a:p>
            <a:r>
              <a:rPr lang="zh-CN" altLang="en-US" dirty="0"/>
              <a:t>变量的替换引用：对于一个已经定义的变量，可以使用“替换引用”将其值中的后缀字符（串）使用指定的字符（字符串）替换。格式为“</a:t>
            </a:r>
            <a:r>
              <a:rPr lang="en-US" altLang="zh-CN" dirty="0"/>
              <a:t>$(VAR:A=B)</a:t>
            </a:r>
            <a:r>
              <a:rPr lang="zh-CN" altLang="en-US" dirty="0"/>
              <a:t>”（或者“</a:t>
            </a:r>
            <a:r>
              <a:rPr lang="en-US" altLang="zh-CN" dirty="0"/>
              <a:t>${VAR:A=B}</a:t>
            </a:r>
            <a:r>
              <a:rPr lang="zh-CN" altLang="en-US" dirty="0"/>
              <a:t>”），意思是，替换变量“</a:t>
            </a:r>
            <a:r>
              <a:rPr lang="en-US" altLang="zh-CN" dirty="0"/>
              <a:t>VAR</a:t>
            </a:r>
            <a:r>
              <a:rPr lang="zh-CN" altLang="en-US" dirty="0"/>
              <a:t>”中所有“</a:t>
            </a:r>
            <a:r>
              <a:rPr lang="en-US" altLang="zh-CN" dirty="0"/>
              <a:t>A</a:t>
            </a:r>
            <a:r>
              <a:rPr lang="zh-CN" altLang="en-US" dirty="0"/>
              <a:t>”字符结尾的字为“</a:t>
            </a:r>
            <a:r>
              <a:rPr lang="en-US" altLang="zh-CN" dirty="0"/>
              <a:t>B</a:t>
            </a:r>
            <a:r>
              <a:rPr lang="zh-CN" altLang="en-US" dirty="0"/>
              <a:t>”结尾的</a:t>
            </a:r>
            <a:r>
              <a:rPr lang="zh-CN" altLang="en-US" dirty="0"/>
              <a:t>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b="1" i="1" dirty="0" smtClean="0"/>
              <a:t>foo </a:t>
            </a:r>
            <a:r>
              <a:rPr lang="en-US" altLang="zh-CN" b="1" i="1" dirty="0"/>
              <a:t>:= </a:t>
            </a:r>
            <a:r>
              <a:rPr lang="en-US" altLang="zh-CN" b="1" i="1" dirty="0" err="1"/>
              <a:t>a.o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b.o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c.o</a:t>
            </a:r>
            <a:r>
              <a:rPr lang="en-US" altLang="zh-CN" b="1" i="1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 smtClean="0"/>
              <a:t>            bar </a:t>
            </a:r>
            <a:r>
              <a:rPr lang="en-US" altLang="zh-CN" b="1" i="1" dirty="0"/>
              <a:t>:= $(</a:t>
            </a:r>
            <a:r>
              <a:rPr lang="en-US" altLang="zh-CN" b="1" i="1" dirty="0" err="1"/>
              <a:t>foo:.o</a:t>
            </a:r>
            <a:r>
              <a:rPr lang="en-US" altLang="zh-CN" b="1" i="1" dirty="0"/>
              <a:t>=.c) 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7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变量定义（赋值）：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= </a:t>
            </a:r>
            <a:r>
              <a:rPr lang="zh-CN" altLang="en-US" dirty="0"/>
              <a:t>不立即展开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:= </a:t>
            </a:r>
            <a:r>
              <a:rPr lang="zh-CN" altLang="en-US" dirty="0"/>
              <a:t>立即展开变量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?= </a:t>
            </a:r>
            <a:r>
              <a:rPr lang="zh-CN" altLang="en-US" dirty="0"/>
              <a:t>如果变量之前未定义过，则相当于</a:t>
            </a:r>
            <a:r>
              <a:rPr lang="en-US" altLang="zh-CN" dirty="0"/>
              <a:t>=</a:t>
            </a:r>
            <a:r>
              <a:rPr lang="zh-CN" altLang="en-US" dirty="0"/>
              <a:t>，否则什么都不做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+= </a:t>
            </a:r>
            <a:r>
              <a:rPr lang="zh-CN" altLang="en-US" dirty="0"/>
              <a:t>追加操作，根据变量之前的属性定性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b="1" i="1" dirty="0" smtClean="0"/>
              <a:t>x </a:t>
            </a:r>
            <a:r>
              <a:rPr lang="en-US" altLang="zh-CN" b="1" i="1" dirty="0"/>
              <a:t>:= foo </a:t>
            </a:r>
            <a:r>
              <a:rPr lang="en-US" altLang="zh-CN" b="1" i="1" dirty="0" smtClean="0"/>
              <a:t>                      x = foo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 smtClean="0"/>
              <a:t>          y </a:t>
            </a:r>
            <a:r>
              <a:rPr lang="en-US" altLang="zh-CN" b="1" i="1" dirty="0"/>
              <a:t>:= $(x) bar </a:t>
            </a:r>
            <a:r>
              <a:rPr lang="en-US" altLang="zh-CN" b="1" i="1" dirty="0" smtClean="0"/>
              <a:t>               y = </a:t>
            </a:r>
            <a:r>
              <a:rPr lang="en-US" altLang="zh-CN" b="1" i="1" dirty="0"/>
              <a:t>$(x) bar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 smtClean="0"/>
              <a:t>         x </a:t>
            </a:r>
            <a:r>
              <a:rPr lang="en-US" altLang="zh-CN" b="1" i="1" dirty="0"/>
              <a:t>:= later </a:t>
            </a:r>
            <a:r>
              <a:rPr lang="en-US" altLang="zh-CN" b="1" i="1" dirty="0" smtClean="0"/>
              <a:t>                     x = </a:t>
            </a:r>
            <a:r>
              <a:rPr lang="en-US" altLang="zh-CN" b="1" i="1" dirty="0"/>
              <a:t>later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echo $(x) $(y)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x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later</a:t>
            </a:r>
            <a:r>
              <a:rPr lang="zh-CN" altLang="en-US" dirty="0" smtClean="0"/>
              <a:t>”                     </a:t>
            </a:r>
            <a:r>
              <a:rPr lang="en-US" altLang="zh-CN" dirty="0" smtClean="0"/>
              <a:t>x “later”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y “</a:t>
            </a:r>
            <a:r>
              <a:rPr lang="en-US" altLang="zh-CN" dirty="0" err="1" smtClean="0"/>
              <a:t>foobar</a:t>
            </a:r>
            <a:r>
              <a:rPr lang="en-US" altLang="zh-CN" dirty="0" smtClean="0"/>
              <a:t>”                 y “</a:t>
            </a:r>
            <a:r>
              <a:rPr lang="en-US" altLang="zh-CN" dirty="0" err="1" smtClean="0"/>
              <a:t>laterbar</a:t>
            </a:r>
            <a:r>
              <a:rPr lang="en-US" altLang="zh-CN" dirty="0" smtClean="0"/>
              <a:t>”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94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自动推导规则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编译</a:t>
            </a:r>
            <a:r>
              <a:rPr lang="en-US" altLang="zh-CN" dirty="0"/>
              <a:t>.c</a:t>
            </a:r>
            <a:r>
              <a:rPr lang="zh-CN" altLang="en-US" dirty="0"/>
              <a:t>源文件时，编译</a:t>
            </a:r>
            <a:r>
              <a:rPr lang="en-US" altLang="zh-CN" dirty="0"/>
              <a:t>.c</a:t>
            </a:r>
            <a:r>
              <a:rPr lang="zh-CN" altLang="en-US" dirty="0"/>
              <a:t>源文件规则的命令可以不用明确给出。这是因为</a:t>
            </a:r>
            <a:r>
              <a:rPr lang="en-US" altLang="zh-CN" dirty="0"/>
              <a:t>make</a:t>
            </a:r>
            <a:r>
              <a:rPr lang="zh-CN" altLang="en-US" dirty="0"/>
              <a:t>本身存在一个默认的规则，能够自动完成对</a:t>
            </a:r>
            <a:r>
              <a:rPr lang="en-US" altLang="zh-CN" dirty="0"/>
              <a:t>.c</a:t>
            </a:r>
            <a:r>
              <a:rPr lang="zh-CN" altLang="en-US" dirty="0"/>
              <a:t>文件的编译并生成对应的</a:t>
            </a:r>
            <a:r>
              <a:rPr lang="en-US" altLang="zh-CN" dirty="0"/>
              <a:t>.o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objects =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kbd.o</a:t>
            </a:r>
            <a:r>
              <a:rPr lang="en-US" altLang="zh-CN" dirty="0"/>
              <a:t> </a:t>
            </a:r>
            <a:r>
              <a:rPr lang="en-US" altLang="zh-CN" dirty="0" err="1"/>
              <a:t>command.o</a:t>
            </a:r>
            <a:r>
              <a:rPr lang="en-US" altLang="zh-CN" dirty="0"/>
              <a:t> </a:t>
            </a:r>
            <a:r>
              <a:rPr lang="en-US" altLang="zh-CN" dirty="0" err="1"/>
              <a:t>display.o</a:t>
            </a:r>
            <a:r>
              <a:rPr lang="en-US" altLang="zh-CN" dirty="0"/>
              <a:t> </a:t>
            </a:r>
            <a:r>
              <a:rPr lang="en-US" altLang="zh-CN" dirty="0" err="1"/>
              <a:t>insert.o</a:t>
            </a:r>
            <a:r>
              <a:rPr lang="en-US" altLang="zh-CN" dirty="0"/>
              <a:t> </a:t>
            </a:r>
            <a:r>
              <a:rPr lang="en-US" altLang="zh-CN" dirty="0" err="1"/>
              <a:t>search.o</a:t>
            </a:r>
            <a:r>
              <a:rPr lang="en-US" altLang="zh-CN" dirty="0"/>
              <a:t> </a:t>
            </a:r>
            <a:r>
              <a:rPr lang="en-US" altLang="zh-CN" dirty="0" err="1"/>
              <a:t>file.o</a:t>
            </a:r>
            <a:r>
              <a:rPr lang="en-US" altLang="zh-CN" dirty="0"/>
              <a:t> </a:t>
            </a:r>
            <a:r>
              <a:rPr lang="en-US" altLang="zh-CN" dirty="0" err="1"/>
              <a:t>utils.o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edit: $(objects)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cc –o edit </a:t>
            </a:r>
            <a:r>
              <a:rPr lang="en-US" altLang="zh-CN" dirty="0" smtClean="0"/>
              <a:t>$(objects)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defs.h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    clean: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edit $(objects)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22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条件判断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条件</a:t>
            </a:r>
            <a:r>
              <a:rPr lang="zh-CN" altLang="en-US" dirty="0"/>
              <a:t>语句可以根据一个变量的值来控制</a:t>
            </a:r>
            <a:r>
              <a:rPr lang="en-US" altLang="zh-CN" dirty="0"/>
              <a:t>make</a:t>
            </a:r>
            <a:r>
              <a:rPr lang="zh-CN" altLang="en-US" dirty="0"/>
              <a:t>执行或者忽略</a:t>
            </a:r>
            <a:r>
              <a:rPr lang="en-US" altLang="zh-CN" dirty="0" err="1"/>
              <a:t>Makefile</a:t>
            </a:r>
            <a:r>
              <a:rPr lang="zh-CN" altLang="en-US" dirty="0"/>
              <a:t>的特定部分。条件语句可以是两个不同变量、或者变量和常量值的比较。</a:t>
            </a:r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ifeq</a:t>
            </a:r>
            <a:r>
              <a:rPr lang="en-US" altLang="zh-CN" dirty="0" smtClean="0"/>
              <a:t> (ARG1, ARG2)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ifeq</a:t>
            </a:r>
            <a:r>
              <a:rPr lang="en-US" altLang="zh-CN" dirty="0" smtClean="0"/>
              <a:t> </a:t>
            </a:r>
            <a:r>
              <a:rPr lang="zh-CN" altLang="en-US" dirty="0" smtClean="0"/>
              <a:t>判断参数是否相等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ifneq</a:t>
            </a:r>
            <a:r>
              <a:rPr lang="en-US" altLang="zh-CN" dirty="0"/>
              <a:t> </a:t>
            </a:r>
            <a:r>
              <a:rPr lang="zh-CN" altLang="en-US" dirty="0" smtClean="0"/>
              <a:t>判断参数是否不相等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判断一个变量是否已经定义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ifdef</a:t>
            </a:r>
            <a:r>
              <a:rPr lang="zh-CN" altLang="en-US" dirty="0" smtClean="0"/>
              <a:t>相反的判断条件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469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的函数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GNU </a:t>
            </a:r>
            <a:r>
              <a:rPr lang="en-US" altLang="zh-CN" dirty="0"/>
              <a:t>make</a:t>
            </a:r>
            <a:r>
              <a:rPr lang="zh-CN" altLang="en-US" dirty="0"/>
              <a:t>的函数提供了处理文件名、变量、文本和命令的方法。使用函数我们的</a:t>
            </a:r>
            <a:r>
              <a:rPr lang="en-US" altLang="zh-CN" dirty="0" err="1"/>
              <a:t>Makefile</a:t>
            </a:r>
            <a:r>
              <a:rPr lang="zh-CN" altLang="en-US" dirty="0"/>
              <a:t>可以书写的更加灵活和健壮。</a:t>
            </a:r>
          </a:p>
          <a:p>
            <a:r>
              <a:rPr lang="zh-CN" altLang="en-US" dirty="0" smtClean="0"/>
              <a:t>函数的调用语法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GNU </a:t>
            </a:r>
            <a:r>
              <a:rPr lang="en-US" altLang="zh-CN" dirty="0"/>
              <a:t>make</a:t>
            </a:r>
            <a:r>
              <a:rPr lang="zh-CN" altLang="en-US" dirty="0"/>
              <a:t>函数的调用格式类似于变量的引用，以“</a:t>
            </a:r>
            <a:r>
              <a:rPr lang="en-US" altLang="zh-CN" dirty="0"/>
              <a:t>$</a:t>
            </a:r>
            <a:r>
              <a:rPr lang="zh-CN" altLang="en-US" dirty="0"/>
              <a:t>”开始表示一个引用。语法格式如下： </a:t>
            </a:r>
          </a:p>
          <a:p>
            <a:pPr lvl="1"/>
            <a:r>
              <a:rPr lang="en-US" altLang="zh-CN" b="1" i="1" dirty="0"/>
              <a:t>$(FUNCTION ARGUMENTS)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r>
              <a:rPr lang="zh-CN" altLang="en-US" dirty="0"/>
              <a:t>： </a:t>
            </a:r>
          </a:p>
          <a:p>
            <a:pPr lvl="1"/>
            <a:r>
              <a:rPr lang="en-US" altLang="zh-CN" b="1" i="1" dirty="0"/>
              <a:t>${FUNCTION ARGUMENTS}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93404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的内嵌函数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文本处理函数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  $(</a:t>
            </a:r>
            <a:r>
              <a:rPr lang="en-US" altLang="zh-CN" sz="1800" b="1" dirty="0" err="1"/>
              <a:t>subst</a:t>
            </a:r>
            <a:r>
              <a:rPr lang="en-US" altLang="zh-CN" sz="1800" b="1" dirty="0"/>
              <a:t> FROM,TO,TEXT</a:t>
            </a:r>
            <a:r>
              <a:rPr lang="en-US" altLang="zh-CN" sz="1800" b="1" dirty="0" smtClean="0"/>
              <a:t>)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把字串“</a:t>
            </a:r>
            <a:r>
              <a:rPr lang="en-US" altLang="zh-CN" sz="1800" dirty="0" smtClean="0"/>
              <a:t>TEXT”</a:t>
            </a:r>
            <a:r>
              <a:rPr lang="zh-CN" altLang="en-US" sz="1800" dirty="0" smtClean="0"/>
              <a:t>中的“</a:t>
            </a:r>
            <a:r>
              <a:rPr lang="en-US" altLang="zh-CN" sz="1800" dirty="0" smtClean="0"/>
              <a:t>FROM”</a:t>
            </a:r>
            <a:r>
              <a:rPr lang="zh-CN" altLang="en-US" sz="1800" dirty="0" smtClean="0"/>
              <a:t>字符替换为“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”。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  $(</a:t>
            </a:r>
            <a:r>
              <a:rPr lang="en-US" altLang="zh-CN" sz="1800" b="1" dirty="0"/>
              <a:t>strip STRINT)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去掉</a:t>
            </a:r>
            <a:r>
              <a:rPr lang="zh-CN" altLang="en-US" sz="1800" dirty="0"/>
              <a:t>字</a:t>
            </a:r>
            <a:r>
              <a:rPr lang="zh-CN" altLang="en-US" sz="1800" dirty="0" smtClean="0"/>
              <a:t>串“</a:t>
            </a:r>
            <a:r>
              <a:rPr lang="en-US" altLang="zh-CN" sz="1800" dirty="0"/>
              <a:t>STRINT</a:t>
            </a:r>
            <a:r>
              <a:rPr lang="zh-CN" altLang="en-US" sz="1800" dirty="0"/>
              <a:t>”开头和结尾的空字符，并将其中多个连续空字符合并为一个空字符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b="1" dirty="0" smtClean="0"/>
              <a:t>        $(</a:t>
            </a:r>
            <a:r>
              <a:rPr lang="en-US" altLang="zh-CN" sz="1800" b="1" dirty="0" err="1"/>
              <a:t>findstring</a:t>
            </a:r>
            <a:r>
              <a:rPr lang="en-US" altLang="zh-CN" sz="1800" b="1" dirty="0"/>
              <a:t> FIND,IN)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搜索</a:t>
            </a:r>
            <a:r>
              <a:rPr lang="zh-CN" altLang="en-US" sz="1800" dirty="0"/>
              <a:t>字串“</a:t>
            </a:r>
            <a:r>
              <a:rPr lang="en-US" altLang="zh-CN" sz="1800" dirty="0"/>
              <a:t>IN”</a:t>
            </a:r>
            <a:r>
              <a:rPr lang="zh-CN" altLang="en-US" sz="1800" dirty="0"/>
              <a:t>，查找“</a:t>
            </a:r>
            <a:r>
              <a:rPr lang="en-US" altLang="zh-CN" sz="1800" dirty="0"/>
              <a:t>FIND”</a:t>
            </a:r>
            <a:r>
              <a:rPr lang="zh-CN" altLang="en-US" sz="1800" dirty="0"/>
              <a:t>字串</a:t>
            </a:r>
            <a:r>
              <a:rPr lang="zh-CN" altLang="en-US" sz="1800" dirty="0" smtClean="0"/>
              <a:t>。</a:t>
            </a:r>
            <a:endParaRPr lang="zh-CN" altLang="en-US" dirty="0"/>
          </a:p>
          <a:p>
            <a:r>
              <a:rPr lang="zh-CN" altLang="en-US" dirty="0"/>
              <a:t>文件名处理函数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$(</a:t>
            </a:r>
            <a:r>
              <a:rPr lang="en-US" altLang="zh-CN" sz="1800" b="1" dirty="0" err="1"/>
              <a:t>dir</a:t>
            </a:r>
            <a:r>
              <a:rPr lang="en-US" altLang="zh-CN" sz="1800" b="1" dirty="0"/>
              <a:t> NAMES…) 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dirty="0" smtClean="0"/>
              <a:t>从</a:t>
            </a:r>
            <a:r>
              <a:rPr lang="zh-CN" altLang="en-US" sz="1800" dirty="0"/>
              <a:t>文件名序列“</a:t>
            </a:r>
            <a:r>
              <a:rPr lang="en-US" altLang="zh-CN" sz="1800" dirty="0"/>
              <a:t>NAMES…</a:t>
            </a:r>
            <a:r>
              <a:rPr lang="zh-CN" altLang="en-US" sz="1800" dirty="0"/>
              <a:t>”中取出各个文件名的目录部分。文件名的目录部分就是包含在文件名中的</a:t>
            </a:r>
            <a:r>
              <a:rPr lang="zh-CN" altLang="en-US" sz="1800" dirty="0" smtClean="0"/>
              <a:t>最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后</a:t>
            </a:r>
            <a:r>
              <a:rPr lang="zh-CN" altLang="en-US" sz="1800" dirty="0"/>
              <a:t>一个斜线（“</a:t>
            </a:r>
            <a:r>
              <a:rPr lang="en-US" altLang="zh-CN" sz="1800" dirty="0"/>
              <a:t>/</a:t>
            </a:r>
            <a:r>
              <a:rPr lang="zh-CN" altLang="en-US" sz="1800" dirty="0"/>
              <a:t>”）（包括斜线）之前</a:t>
            </a:r>
            <a:r>
              <a:rPr lang="zh-CN" altLang="en-US" sz="1800" dirty="0" smtClean="0"/>
              <a:t>的部分。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$(</a:t>
            </a:r>
            <a:r>
              <a:rPr lang="en-US" altLang="zh-CN" sz="1800" b="1" dirty="0" err="1"/>
              <a:t>notdir</a:t>
            </a:r>
            <a:r>
              <a:rPr lang="en-US" altLang="zh-CN" sz="1800" b="1" dirty="0"/>
              <a:t> NAMES…) 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dirty="0" smtClean="0"/>
              <a:t>从</a:t>
            </a:r>
            <a:r>
              <a:rPr lang="zh-CN" altLang="en-US" sz="1800" dirty="0"/>
              <a:t>文件名序列“</a:t>
            </a:r>
            <a:r>
              <a:rPr lang="en-US" altLang="zh-CN" sz="1800" dirty="0"/>
              <a:t>NAMES…</a:t>
            </a:r>
            <a:r>
              <a:rPr lang="zh-CN" altLang="en-US" sz="1800" dirty="0"/>
              <a:t>”中取出非目录部分。目录部分是指最后一个斜线（“</a:t>
            </a:r>
            <a:r>
              <a:rPr lang="en-US" altLang="zh-CN" sz="1800" dirty="0"/>
              <a:t>/</a:t>
            </a:r>
            <a:r>
              <a:rPr lang="zh-CN" altLang="en-US" sz="1800" dirty="0"/>
              <a:t>”）（包括斜线）</a:t>
            </a:r>
            <a:r>
              <a:rPr lang="zh-CN" altLang="en-US" sz="1800" dirty="0" smtClean="0"/>
              <a:t>之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前</a:t>
            </a:r>
            <a:r>
              <a:rPr lang="zh-CN" altLang="en-US" sz="1800" dirty="0"/>
              <a:t>的部分。删除所有文件名中的目录部分，只保留非目录</a:t>
            </a:r>
            <a:r>
              <a:rPr lang="zh-CN" altLang="en-US" sz="1800" dirty="0" smtClean="0"/>
              <a:t>部分。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$(</a:t>
            </a:r>
            <a:r>
              <a:rPr lang="en-US" altLang="zh-CN" sz="1800" b="1" dirty="0"/>
              <a:t>suffix NAMES…)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从</a:t>
            </a:r>
            <a:r>
              <a:rPr lang="zh-CN" altLang="en-US" sz="1800" dirty="0"/>
              <a:t>文件名序列“</a:t>
            </a:r>
            <a:r>
              <a:rPr lang="en-US" altLang="zh-CN" sz="1800" dirty="0"/>
              <a:t>NAMES…</a:t>
            </a:r>
            <a:r>
              <a:rPr lang="zh-CN" altLang="en-US" sz="1800" dirty="0"/>
              <a:t>”中取出各个文件名的后缀。后缀是文件名中最后一个以点“</a:t>
            </a:r>
            <a:r>
              <a:rPr lang="en-US" altLang="zh-CN" sz="1800" dirty="0"/>
              <a:t>.</a:t>
            </a:r>
            <a:r>
              <a:rPr lang="zh-CN" altLang="en-US" sz="1800" dirty="0"/>
              <a:t>”开始</a:t>
            </a:r>
            <a:r>
              <a:rPr lang="zh-CN" altLang="en-US" sz="1800" dirty="0" smtClean="0"/>
              <a:t>的部分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5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072903" y="1680262"/>
            <a:ext cx="4365243" cy="30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69" tIns="60940" rIns="121869" bIns="60940">
            <a:spAutoFit/>
          </a:bodyPr>
          <a:lstStyle>
            <a:lvl1pPr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编译链接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32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/g++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ake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2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072904" y="1680262"/>
            <a:ext cx="4046192" cy="30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69" tIns="60940" rIns="121869" bIns="60940">
            <a:spAutoFit/>
          </a:bodyPr>
          <a:lstStyle>
            <a:lvl1pPr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编译链接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/g++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1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 startAt="4"/>
            </a:pPr>
            <a:r>
              <a:rPr lang="en-US" altLang="zh-CN" dirty="0" err="1" smtClean="0"/>
              <a:t>Cmake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34963" y="836613"/>
            <a:ext cx="11522075" cy="5545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l"/>
              <a:defRPr sz="24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2pPr>
            <a:lvl3pPr marL="11811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3pPr>
            <a:lvl4pPr marL="16383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4pPr>
            <a:lvl5pPr marL="20955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5pPr>
            <a:lvl6pPr marL="25527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6pPr>
            <a:lvl7pPr marL="30099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7pPr>
            <a:lvl8pPr marL="34671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8pPr>
            <a:lvl9pPr marL="39243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CMake</a:t>
            </a:r>
            <a:r>
              <a:rPr lang="zh-CN" altLang="en-US" dirty="0"/>
              <a:t>是一种跨平台编译工具，比</a:t>
            </a:r>
            <a:r>
              <a:rPr lang="en-US" altLang="zh-CN" dirty="0"/>
              <a:t>make</a:t>
            </a:r>
            <a:r>
              <a:rPr lang="zh-CN" altLang="en-US" dirty="0"/>
              <a:t>更为高级，使用起来要方便得多。</a:t>
            </a:r>
            <a:r>
              <a:rPr lang="en-US" altLang="zh-CN" dirty="0" err="1"/>
              <a:t>CMake</a:t>
            </a:r>
            <a:r>
              <a:rPr lang="zh-CN" altLang="en-US" dirty="0"/>
              <a:t>主要是编写</a:t>
            </a:r>
            <a:r>
              <a:rPr lang="en-US" altLang="zh-CN" dirty="0"/>
              <a:t>CMakeLists.txt</a:t>
            </a:r>
            <a:r>
              <a:rPr lang="zh-CN" altLang="en-US" dirty="0"/>
              <a:t>文件，然后用</a:t>
            </a:r>
            <a:r>
              <a:rPr lang="en-US" altLang="zh-CN" dirty="0" err="1"/>
              <a:t>cmake</a:t>
            </a:r>
            <a:r>
              <a:rPr lang="zh-CN" altLang="en-US" dirty="0"/>
              <a:t>命令将</a:t>
            </a:r>
            <a:r>
              <a:rPr lang="en-US" altLang="zh-CN" dirty="0"/>
              <a:t>CMakeLists.txt</a:t>
            </a:r>
            <a:r>
              <a:rPr lang="zh-CN" altLang="en-US" dirty="0"/>
              <a:t>文件转化为</a:t>
            </a:r>
            <a:r>
              <a:rPr lang="en-US" altLang="zh-CN" dirty="0"/>
              <a:t>make</a:t>
            </a:r>
            <a:r>
              <a:rPr lang="zh-CN" altLang="en-US" dirty="0"/>
              <a:t>所需要的</a:t>
            </a:r>
            <a:r>
              <a:rPr lang="en-US" altLang="zh-CN" dirty="0" err="1"/>
              <a:t>makefile</a:t>
            </a:r>
            <a:r>
              <a:rPr lang="zh-CN" altLang="en-US" dirty="0"/>
              <a:t>文件，最后用</a:t>
            </a:r>
            <a:r>
              <a:rPr lang="en-US" altLang="zh-CN" dirty="0"/>
              <a:t>make</a:t>
            </a:r>
            <a:r>
              <a:rPr lang="zh-CN" altLang="en-US" dirty="0"/>
              <a:t>命令编译源码生成可执行程序或共享库（</a:t>
            </a:r>
            <a:r>
              <a:rPr lang="en-US" altLang="zh-CN" dirty="0"/>
              <a:t>so(shared object)</a:t>
            </a:r>
            <a:r>
              <a:rPr lang="zh-CN" altLang="en-US" dirty="0"/>
              <a:t>）。因此</a:t>
            </a:r>
            <a:r>
              <a:rPr lang="en-US" altLang="zh-CN" dirty="0" err="1"/>
              <a:t>CMake</a:t>
            </a:r>
            <a:r>
              <a:rPr lang="zh-CN" altLang="en-US" dirty="0"/>
              <a:t>的编译基本就两个步骤：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cmake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make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CMake</a:t>
            </a:r>
            <a:r>
              <a:rPr lang="en-US" altLang="zh-CN" dirty="0" smtClean="0"/>
              <a:t> </a:t>
            </a:r>
            <a:r>
              <a:rPr lang="zh-CN" altLang="en-US" dirty="0"/>
              <a:t>拥有比直接编写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更直观的语法，更易于编写和</a:t>
            </a:r>
            <a:r>
              <a:rPr lang="zh-CN" altLang="en-US" dirty="0" smtClean="0"/>
              <a:t>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根据内置的规则和语法来自动生成相关的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文件进行编译，同时还支持静态库和动态库的构建。 具体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的介绍和详细语法可以参考官方文档（</a:t>
            </a:r>
            <a:r>
              <a:rPr lang="en-US" altLang="zh-CN" dirty="0"/>
              <a:t>http://www.cmake.org/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kern="0" dirty="0" smtClean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62015FF-9148-AA46-99B0-9448B7E118B5}"/>
              </a:ext>
            </a:extLst>
          </p:cNvPr>
          <p:cNvSpPr txBox="1"/>
          <p:nvPr/>
        </p:nvSpPr>
        <p:spPr>
          <a:xfrm>
            <a:off x="8379742" y="137467"/>
            <a:ext cx="347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 startAt="4"/>
            </a:pPr>
            <a:r>
              <a:rPr lang="en-US" altLang="zh-CN" dirty="0" err="1"/>
              <a:t>C</a:t>
            </a:r>
            <a:r>
              <a:rPr lang="en-US" altLang="zh-CN" dirty="0" err="1" smtClean="0"/>
              <a:t>make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62015FF-9148-AA46-99B0-9448B7E118B5}"/>
              </a:ext>
            </a:extLst>
          </p:cNvPr>
          <p:cNvSpPr txBox="1"/>
          <p:nvPr/>
        </p:nvSpPr>
        <p:spPr>
          <a:xfrm>
            <a:off x="8379742" y="137467"/>
            <a:ext cx="347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317" y="836613"/>
            <a:ext cx="11482722" cy="5545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l"/>
              <a:defRPr sz="24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2pPr>
            <a:lvl3pPr marL="11811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3pPr>
            <a:lvl4pPr marL="16383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4pPr>
            <a:lvl5pPr marL="20955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5pPr>
            <a:lvl6pPr marL="25527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6pPr>
            <a:lvl7pPr marL="30099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7pPr>
            <a:lvl8pPr marL="34671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8pPr>
            <a:lvl9pPr marL="39243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基本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en-US" altLang="zh-CN" b="1" dirty="0"/>
              <a:t>. </a:t>
            </a:r>
            <a:r>
              <a:rPr lang="zh-CN" altLang="en-US" b="1" dirty="0"/>
              <a:t>指定 </a:t>
            </a:r>
            <a:r>
              <a:rPr lang="en-US" altLang="zh-CN" b="1" dirty="0" err="1"/>
              <a:t>cmake</a:t>
            </a:r>
            <a:r>
              <a:rPr lang="en-US" altLang="zh-CN" b="1" dirty="0"/>
              <a:t> </a:t>
            </a:r>
            <a:r>
              <a:rPr lang="zh-CN" altLang="en-US" b="1" dirty="0"/>
              <a:t>的最小版本</a:t>
            </a:r>
          </a:p>
          <a:p>
            <a:pPr marL="0" indent="0">
              <a:buNone/>
            </a:pPr>
            <a:r>
              <a:rPr lang="en-US" altLang="zh-CN" kern="0" dirty="0">
                <a:latin typeface="Consolas" panose="020B0609020204030204" pitchFamily="49" charset="0"/>
              </a:rPr>
              <a:t> </a:t>
            </a:r>
            <a:r>
              <a:rPr lang="en-US" altLang="zh-CN" kern="0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/>
              <a:t>cmake_minimum_required</a:t>
            </a:r>
            <a:r>
              <a:rPr lang="en-US" altLang="zh-CN" dirty="0" smtClean="0"/>
              <a:t>(VERSION </a:t>
            </a:r>
            <a:r>
              <a:rPr lang="en-US" altLang="zh-CN" dirty="0"/>
              <a:t>3.4.1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en-US" altLang="zh-CN" b="1" dirty="0"/>
              <a:t>. </a:t>
            </a:r>
            <a:r>
              <a:rPr lang="zh-CN" altLang="en-US" b="1" dirty="0"/>
              <a:t>设置项目名称</a:t>
            </a:r>
          </a:p>
          <a:p>
            <a:pPr marL="0" indent="0">
              <a:buNone/>
            </a:pPr>
            <a:r>
              <a:rPr lang="en-US" altLang="zh-CN" kern="0" dirty="0">
                <a:latin typeface="Consolas" panose="020B0609020204030204" pitchFamily="49" charset="0"/>
              </a:rPr>
              <a:t> </a:t>
            </a:r>
            <a:r>
              <a:rPr lang="en-US" altLang="zh-CN" kern="0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smtClean="0"/>
              <a:t>project(</a:t>
            </a:r>
            <a:r>
              <a:rPr lang="en-US" altLang="zh-CN" b="1" dirty="0" smtClean="0"/>
              <a:t>demo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设置编译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dirty="0" err="1" smtClean="0"/>
              <a:t>add_executable</a:t>
            </a:r>
            <a:r>
              <a:rPr lang="en-US" altLang="zh-CN" dirty="0" smtClean="0"/>
              <a:t>(demo </a:t>
            </a:r>
            <a:r>
              <a:rPr lang="en-US" altLang="zh-CN" dirty="0"/>
              <a:t>demo.cpp) # </a:t>
            </a:r>
            <a:r>
              <a:rPr lang="zh-CN" altLang="en-US" dirty="0"/>
              <a:t>生成可执行文件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add_library</a:t>
            </a:r>
            <a:r>
              <a:rPr lang="en-US" altLang="zh-CN" dirty="0" smtClean="0"/>
              <a:t>(common </a:t>
            </a:r>
            <a:r>
              <a:rPr lang="en-US" altLang="zh-CN" dirty="0"/>
              <a:t>STATIC util.cpp) # </a:t>
            </a:r>
            <a:r>
              <a:rPr lang="zh-CN" altLang="en-US" dirty="0"/>
              <a:t>生成静态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add_library</a:t>
            </a:r>
            <a:r>
              <a:rPr lang="en-US" altLang="zh-CN" dirty="0" smtClean="0"/>
              <a:t>(common </a:t>
            </a:r>
            <a:r>
              <a:rPr lang="en-US" altLang="zh-CN" dirty="0"/>
              <a:t>SHARED util.cpp) # </a:t>
            </a:r>
            <a:r>
              <a:rPr lang="zh-CN" altLang="en-US" dirty="0"/>
              <a:t>生成动态库或共享库</a:t>
            </a:r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/>
              <a:t>. </a:t>
            </a:r>
            <a:r>
              <a:rPr lang="zh-CN" altLang="en-US" b="1" dirty="0"/>
              <a:t>源代码</a:t>
            </a:r>
            <a:r>
              <a:rPr lang="zh-CN" altLang="en-US" b="1" dirty="0"/>
              <a:t>文件和头文件加入变量</a:t>
            </a:r>
            <a:r>
              <a:rPr lang="en-US" altLang="zh-CN" b="1" dirty="0"/>
              <a:t>SRC_LIST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AUX_SOURCE_DIRECTORY</a:t>
            </a:r>
            <a:r>
              <a:rPr lang="en-US" altLang="zh-CN" dirty="0"/>
              <a:t>(. SRC_LIST)</a:t>
            </a:r>
            <a:endParaRPr lang="en-US" altLang="zh-CN" kern="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4317" y="836613"/>
            <a:ext cx="11482722" cy="5545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l"/>
              <a:defRPr sz="24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2pPr>
            <a:lvl3pPr marL="11811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3pPr>
            <a:lvl4pPr marL="16383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4pPr>
            <a:lvl5pPr marL="2095500" indent="-2667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5pPr>
            <a:lvl6pPr marL="25527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6pPr>
            <a:lvl7pPr marL="30099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7pPr>
            <a:lvl8pPr marL="34671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8pPr>
            <a:lvl9pPr marL="3924300" indent="-266700" algn="l" rtl="0" fontAlgn="t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latin typeface="Consolas" panose="020B0609020204030204" pitchFamily="49" charset="0"/>
              </a:rPr>
              <a:t>第一</a:t>
            </a:r>
            <a:r>
              <a:rPr lang="zh-CN" altLang="en-US" kern="0" dirty="0" smtClean="0">
                <a:latin typeface="Consolas" panose="020B0609020204030204" pitchFamily="49" charset="0"/>
              </a:rPr>
              <a:t>个工程</a:t>
            </a:r>
            <a:endParaRPr lang="en-US" altLang="zh-CN" kern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/>
              <a:t>源文件 </a:t>
            </a:r>
            <a:r>
              <a:rPr lang="en-US" altLang="zh-CN" dirty="0" smtClean="0"/>
              <a:t>main.cpp                         CMakeLists.txt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为了构建该</a:t>
            </a:r>
            <a:r>
              <a:rPr lang="zh-CN" altLang="en-US" dirty="0"/>
              <a:t>项目，编写</a:t>
            </a:r>
            <a:r>
              <a:rPr lang="en-US" altLang="zh-CN" dirty="0"/>
              <a:t>CMakeLists.txt </a:t>
            </a:r>
            <a:r>
              <a:rPr lang="zh-CN" altLang="en-US" dirty="0"/>
              <a:t>并将其</a:t>
            </a:r>
            <a:r>
              <a:rPr lang="zh-CN" altLang="en-US" dirty="0"/>
              <a:t>与</a:t>
            </a:r>
            <a:r>
              <a:rPr lang="en-US" altLang="zh-CN" dirty="0"/>
              <a:t>main.cpp</a:t>
            </a:r>
            <a:r>
              <a:rPr lang="zh-CN" altLang="en-US" dirty="0"/>
              <a:t>放在同</a:t>
            </a:r>
            <a:r>
              <a:rPr lang="zh-CN" altLang="en-US" dirty="0"/>
              <a:t>一个目录</a:t>
            </a:r>
            <a:r>
              <a:rPr lang="zh-CN" altLang="en-US" dirty="0"/>
              <a:t>下。</a:t>
            </a:r>
            <a:endParaRPr lang="en-US" altLang="zh-CN" dirty="0"/>
          </a:p>
          <a:p>
            <a:r>
              <a:rPr lang="en-US" altLang="zh-CN" dirty="0"/>
              <a:t>CMakeLists.txt 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r>
              <a:rPr lang="zh-CN" altLang="en-US" dirty="0"/>
              <a:t>第一行是一条命令</a:t>
            </a:r>
            <a:r>
              <a:rPr lang="en-US" altLang="zh-CN" dirty="0"/>
              <a:t>,</a:t>
            </a:r>
            <a:r>
              <a:rPr lang="zh-CN" altLang="en-US" dirty="0"/>
              <a:t>名称是 </a:t>
            </a:r>
            <a:r>
              <a:rPr lang="en-US" altLang="zh-CN" dirty="0"/>
              <a:t>PROJECT ,</a:t>
            </a:r>
            <a:r>
              <a:rPr lang="zh-CN" altLang="en-US" dirty="0"/>
              <a:t>参数是 </a:t>
            </a:r>
            <a:r>
              <a:rPr lang="en-US" altLang="zh-CN" dirty="0"/>
              <a:t>main ,</a:t>
            </a:r>
            <a:r>
              <a:rPr lang="zh-CN" altLang="en-US" dirty="0"/>
              <a:t>该命令表示项目的名称是 </a:t>
            </a:r>
            <a:r>
              <a:rPr lang="en-US" altLang="zh-CN" dirty="0"/>
              <a:t>main </a:t>
            </a:r>
            <a:r>
              <a:rPr lang="zh-CN" altLang="en-US" dirty="0"/>
              <a:t>。第二行的命令限定了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的版本。第三行使用命令 </a:t>
            </a:r>
            <a:r>
              <a:rPr lang="en-US" altLang="zh-CN" dirty="0"/>
              <a:t>AUX_SOURCE_DIRECTORY </a:t>
            </a:r>
            <a:r>
              <a:rPr lang="zh-CN" altLang="en-US" dirty="0"/>
              <a:t>将当前目录中的源文件名称赋值给变量 </a:t>
            </a:r>
            <a:r>
              <a:rPr lang="en-US" altLang="zh-CN" dirty="0" smtClean="0"/>
              <a:t>DIR_SRCS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完成了文件 </a:t>
            </a:r>
            <a:r>
              <a:rPr lang="en-US" altLang="zh-CN" dirty="0"/>
              <a:t>CMakeLists.txt </a:t>
            </a:r>
            <a:r>
              <a:rPr lang="zh-CN" altLang="en-US" dirty="0"/>
              <a:t>的编写后需要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命令</a:t>
            </a:r>
            <a:r>
              <a:rPr lang="zh-CN" altLang="en-US" dirty="0"/>
              <a:t>生成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进行编译。</a:t>
            </a:r>
            <a:endParaRPr lang="en-US" altLang="zh-CN" dirty="0"/>
          </a:p>
          <a:p>
            <a:pPr marL="0" indent="0">
              <a:buNone/>
            </a:pPr>
            <a:endParaRPr lang="en-US" altLang="zh-CN" kern="0" dirty="0" smtClean="0"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5" y="1732163"/>
            <a:ext cx="2654436" cy="15564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69" y="1732163"/>
            <a:ext cx="3349146" cy="15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963" y="1041217"/>
            <a:ext cx="1133834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处理多源文件目录的方法</a:t>
            </a:r>
            <a:endParaRPr lang="en-US" altLang="zh-CN" sz="24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  源代码分布               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主目录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CMakeLists.txt              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src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中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CMakeLists.txt</a:t>
            </a:r>
          </a:p>
          <a:p>
            <a:endParaRPr lang="en-US" altLang="zh-CN" sz="24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4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4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4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4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4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4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主目录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CMakeList.txt: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第三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行，使用命令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ADD_SUBDIRECTORY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指明本项目包含一个子目录 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src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。第六行，使用命令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TARGET_LINK_LIBRARIES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指明可执行文件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main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需要连接一个名为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Test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的链接库 。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src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中的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CmakeLists.txt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：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使用命令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ADD_LIBRARY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将 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src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目录中的源文件编译为共享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库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pic>
        <p:nvPicPr>
          <p:cNvPr id="3076" name="Picture 4" descr="http://www.ibm.com/developerworks/cn/linux/l-cn-cmake/images/step2-f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3" y="1964385"/>
            <a:ext cx="26289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501" y="1964385"/>
            <a:ext cx="4249713" cy="1933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03" y="1970083"/>
            <a:ext cx="3648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9326" y="951833"/>
            <a:ext cx="102669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常用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命令</a:t>
            </a:r>
            <a:endParaRPr lang="en-US" altLang="zh-CN" sz="24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set</a:t>
            </a: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设置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CMake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变量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err="1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include_directories</a:t>
            </a:r>
            <a:endParaRPr lang="en-US" altLang="zh-CN" sz="20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设置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头文件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位置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target_link_libraries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将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若干库链接到目标库文件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add_definitions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为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当前路径以及子目录的源文件加入由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引入的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define flag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add_subdirectory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添加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子目录，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子目录中也需要包含有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CMakeLists.txt</a:t>
            </a:r>
          </a:p>
          <a:p>
            <a:pPr lvl="1"/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link_directories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指定连接器查找库的路径</a:t>
            </a:r>
            <a:endParaRPr lang="en-US" altLang="zh-CN" sz="20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m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essage</a:t>
            </a: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为用户显示一条信息（</a:t>
            </a:r>
            <a:r>
              <a:rPr lang="en-US" altLang="zh-CN" sz="2000" dirty="0" err="1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printf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if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else 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elseif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endif</a:t>
            </a:r>
            <a:endParaRPr lang="en-US" altLang="zh-CN" sz="2000" dirty="0" smtClean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条件控制语句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8640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856357"/>
            <a:ext cx="107856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常用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命令</a:t>
            </a:r>
            <a:endParaRPr lang="en-US" altLang="zh-CN" sz="24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Option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为用户提供一个可选项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oreach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break 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endforeach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一个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list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中的每一个变量执行一组命令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tring</a:t>
            </a: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字符串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操作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函数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 REGEX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MATCH :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匹配正则表达式一次，然后将匹配的值存储到输出变量中。</a:t>
            </a: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 REPLACE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将输入字符串内所有出现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match_string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的地方都用</a:t>
            </a:r>
            <a:r>
              <a:rPr lang="en-US" altLang="zh-CN" sz="2000" dirty="0" err="1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replace_string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代替，然后将结果存储到输出变量中。</a:t>
            </a: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 LENGTH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返回给定字符串的长度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SUBSTRING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返回给定字符串的子串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…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ile</a:t>
            </a: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文件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操作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命令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WRITE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选项将会写一条消息到名为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filename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的文件中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APPEND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选项和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WRITE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选项一样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，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只是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消息会附加到文件末尾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READ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选项将会读一个文件中的内容并将其存储在变量里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…</a:t>
            </a:r>
            <a:endParaRPr lang="zh-CN" altLang="en-US" sz="2000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770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教程推荐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Makefile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 action="ppaction://hlinkfile"/>
              </a:rPr>
              <a:t>GNU_Make.pdf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cmake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hlinkClick r:id="rId3"/>
              </a:rPr>
              <a:t>https://cmake.org/documentation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mubu.com/doc/t1VDCEn4O0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gearyyoung.gitbooks.io/cmake-api/content/cmake/CMake</a:t>
            </a:r>
            <a:r>
              <a:rPr lang="zh-CN" altLang="en-US" dirty="0" smtClean="0">
                <a:hlinkClick r:id="rId5"/>
              </a:rPr>
              <a:t>语法</a:t>
            </a:r>
            <a:r>
              <a:rPr lang="en-US" altLang="zh-CN" dirty="0" smtClean="0">
                <a:hlinkClick r:id="rId5"/>
              </a:rPr>
              <a:t>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61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副标题 8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6851" y="2105058"/>
            <a:ext cx="6121400" cy="1184182"/>
          </a:xfrm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34976" y="320335"/>
            <a:ext cx="8351837" cy="1158071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谢谢大家</a:t>
            </a:r>
            <a:r>
              <a:rPr lang="en-US" altLang="zh-CN" sz="36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972" name="Picture 2" descr="55992053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87291"/>
            <a:ext cx="12192000" cy="357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3" name="组合 6"/>
          <p:cNvGrpSpPr/>
          <p:nvPr/>
        </p:nvGrpSpPr>
        <p:grpSpPr bwMode="auto">
          <a:xfrm>
            <a:off x="1" y="4660800"/>
            <a:ext cx="12192000" cy="2119546"/>
            <a:chOff x="-2" y="4702719"/>
            <a:chExt cx="12191999" cy="2189521"/>
          </a:xfrm>
        </p:grpSpPr>
        <p:grpSp>
          <p:nvGrpSpPr>
            <p:cNvPr id="83975" name="组合 7"/>
            <p:cNvGrpSpPr/>
            <p:nvPr/>
          </p:nvGrpSpPr>
          <p:grpSpPr bwMode="auto">
            <a:xfrm>
              <a:off x="839416" y="4702719"/>
              <a:ext cx="11352581" cy="2189163"/>
              <a:chOff x="839416" y="4687002"/>
              <a:chExt cx="11352581" cy="218916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551985" y="4687002"/>
                <a:ext cx="2640012" cy="2189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buNone/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78" name="Freeform 14"/>
              <p:cNvSpPr>
                <a:spLocks noChangeArrowheads="1"/>
              </p:cNvSpPr>
              <p:nvPr/>
            </p:nvSpPr>
            <p:spPr bwMode="auto">
              <a:xfrm>
                <a:off x="839416" y="4687002"/>
                <a:ext cx="9151938" cy="2189163"/>
              </a:xfrm>
              <a:custGeom>
                <a:avLst/>
                <a:gdLst>
                  <a:gd name="T0" fmla="*/ 2147483647 w 10000"/>
                  <a:gd name="T1" fmla="*/ 2147483647 h 10000"/>
                  <a:gd name="T2" fmla="*/ 2147483647 w 10000"/>
                  <a:gd name="T3" fmla="*/ 2147483647 h 10000"/>
                  <a:gd name="T4" fmla="*/ 0 w 10000"/>
                  <a:gd name="T5" fmla="*/ 2147483647 h 10000"/>
                  <a:gd name="T6" fmla="*/ 2147483647 w 10000"/>
                  <a:gd name="T7" fmla="*/ 2147483647 h 10000"/>
                  <a:gd name="T8" fmla="*/ 2147483647 w 10000"/>
                  <a:gd name="T9" fmla="*/ 0 h 10000"/>
                  <a:gd name="T10" fmla="*/ 2147483647 w 10000"/>
                  <a:gd name="T11" fmla="*/ 2147483647 h 10000"/>
                  <a:gd name="T12" fmla="*/ 2147483647 w 10000"/>
                  <a:gd name="T13" fmla="*/ 2147483647 h 1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00" h="10000">
                    <a:moveTo>
                      <a:pt x="9996" y="10000"/>
                    </a:moveTo>
                    <a:lnTo>
                      <a:pt x="3" y="10000"/>
                    </a:lnTo>
                    <a:cubicBezTo>
                      <a:pt x="1" y="7281"/>
                      <a:pt x="2" y="5344"/>
                      <a:pt x="0" y="2625"/>
                    </a:cubicBezTo>
                    <a:lnTo>
                      <a:pt x="2435" y="2597"/>
                    </a:lnTo>
                    <a:lnTo>
                      <a:pt x="3056" y="0"/>
                    </a:lnTo>
                    <a:lnTo>
                      <a:pt x="10000" y="8"/>
                    </a:lnTo>
                    <a:cubicBezTo>
                      <a:pt x="9999" y="3338"/>
                      <a:pt x="9997" y="6669"/>
                      <a:pt x="9996" y="100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" panose="0208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-2" y="5278659"/>
              <a:ext cx="2640013" cy="1613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buNone/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83974" name="Picture 2" descr="D:\快盘\130425PPT模板与规范\标志-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5" y="5439504"/>
            <a:ext cx="3433762" cy="58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编译链接</a:t>
            </a:r>
            <a:r>
              <a:rPr lang="en-US" altLang="zh-CN" dirty="0" smtClean="0"/>
              <a:t>				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编译主要包括预编译、编译、汇编三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一、预编</a:t>
            </a:r>
            <a:r>
              <a:rPr lang="zh-CN" altLang="en-US" dirty="0"/>
              <a:t>译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由源文件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/.c”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文件，这是在预编译阶段完成；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gcc</a:t>
            </a:r>
            <a:r>
              <a:rPr lang="en-US" altLang="zh-CN" dirty="0" smtClean="0"/>
              <a:t> –E 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/.c ---&gt; .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主要功能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展开所有的宏定义，消除“</a:t>
            </a:r>
            <a:r>
              <a:rPr lang="en-US" altLang="zh-CN" dirty="0" smtClean="0"/>
              <a:t>#define”;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处理所有的预编译指令，比如</a:t>
            </a:r>
            <a:r>
              <a:rPr lang="en-US" altLang="zh-CN" dirty="0" smtClean="0"/>
              <a:t>#if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zh-CN" altLang="en-US" dirty="0" smtClean="0"/>
              <a:t>等；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预编译指令，将包含的文件插入到该预编译的位置；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删除所有的注释“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**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//</a:t>
            </a:r>
            <a:r>
              <a:rPr lang="zh-CN" altLang="en-US" dirty="0" smtClean="0"/>
              <a:t>”等；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添加行号和文件标识，以便于编译时编译器产生调试用的行号信息及错误提醒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保留所有</a:t>
            </a:r>
            <a:r>
              <a:rPr lang="en-US" altLang="zh-CN" dirty="0" smtClean="0"/>
              <a:t>#program</a:t>
            </a:r>
            <a:r>
              <a:rPr lang="zh-CN" altLang="en-US" dirty="0" smtClean="0"/>
              <a:t>预编译指令，原因是编译器要使用他们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缺点：不进行任何安全性及合法性检查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62015FF-9148-AA46-99B0-9448B7E118B5}"/>
              </a:ext>
            </a:extLst>
          </p:cNvPr>
          <p:cNvSpPr txBox="1"/>
          <p:nvPr/>
        </p:nvSpPr>
        <p:spPr>
          <a:xfrm>
            <a:off x="7894749" y="156470"/>
            <a:ext cx="347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5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编译</a:t>
            </a:r>
            <a:r>
              <a:rPr lang="zh-CN" altLang="en-US" dirty="0"/>
              <a:t>链接</a:t>
            </a:r>
            <a:r>
              <a:rPr lang="en-US" altLang="zh-CN" dirty="0"/>
              <a:t>				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二、编译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编译</a:t>
            </a:r>
            <a:r>
              <a:rPr lang="zh-CN" altLang="en-US" dirty="0"/>
              <a:t>过程就是把经过预编译生成的文件进行一系列语法分析、词法分析、</a:t>
            </a:r>
            <a:r>
              <a:rPr lang="zh-CN" altLang="en-US" dirty="0" smtClean="0"/>
              <a:t>语义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分析</a:t>
            </a:r>
            <a:r>
              <a:rPr lang="zh-CN" altLang="en-US" dirty="0"/>
              <a:t>优化后生成相应的汇编代码文件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由</a:t>
            </a:r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i</a:t>
            </a:r>
            <a:r>
              <a:rPr lang="en-US" altLang="zh-CN" dirty="0"/>
              <a:t>”</a:t>
            </a:r>
            <a:r>
              <a:rPr lang="zh-CN" altLang="en-US" dirty="0"/>
              <a:t>文件生成“</a:t>
            </a:r>
            <a:r>
              <a:rPr lang="en-US" altLang="zh-CN" dirty="0"/>
              <a:t>.s”</a:t>
            </a:r>
            <a:r>
              <a:rPr lang="zh-CN" altLang="en-US" dirty="0"/>
              <a:t>文件，这是在编译阶段完成的；</a:t>
            </a:r>
            <a:r>
              <a:rPr lang="en-US" altLang="zh-CN" dirty="0" err="1"/>
              <a:t>gcc</a:t>
            </a:r>
            <a:r>
              <a:rPr lang="en-US" altLang="zh-CN" dirty="0"/>
              <a:t> -S .</a:t>
            </a:r>
            <a:r>
              <a:rPr lang="en-US" altLang="zh-CN" dirty="0" err="1"/>
              <a:t>i</a:t>
            </a:r>
            <a:r>
              <a:rPr lang="en-US" altLang="zh-CN" dirty="0"/>
              <a:t> ---&gt;.</a:t>
            </a:r>
            <a:r>
              <a:rPr lang="en-US" altLang="zh-CN" dirty="0" smtClean="0"/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主要功能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词法分析：将源代码文件的字符序列划分为一系列的记号，一般词法分析产生的记号有：标识符、关键字、数字、字符串、特殊符号（加号、等号）；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语法分析：语法分析器将对产生的记号进行语法分析，产生语法树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就是以表达式尾节点的树，一步步判断如何执行表达式操作。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语义分析：由语法阶段完成分析的并没有赋予表达式或者其他实际的意义，比如乘法、加法、减法，必须经过语义阶段才能赋予其真正的意义；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/>
              <a:t>优化后生成相应的汇编代码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编译链接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三、汇编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生成</a:t>
            </a:r>
            <a:r>
              <a:rPr lang="zh-CN" altLang="en-US" dirty="0"/>
              <a:t>可重定位的二进制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由</a:t>
            </a:r>
            <a:r>
              <a:rPr lang="zh-CN" altLang="en-US" dirty="0"/>
              <a:t>“</a:t>
            </a:r>
            <a:r>
              <a:rPr lang="en-US" altLang="zh-CN" dirty="0"/>
              <a:t>.s”</a:t>
            </a:r>
            <a:r>
              <a:rPr lang="zh-CN" altLang="en-US" dirty="0"/>
              <a:t>文件生成的“</a:t>
            </a:r>
            <a:r>
              <a:rPr lang="en-US" altLang="zh-CN" dirty="0"/>
              <a:t>.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”</a:t>
            </a:r>
            <a:r>
              <a:rPr lang="zh-CN" altLang="en-US" dirty="0"/>
              <a:t>文件；</a:t>
            </a:r>
            <a:r>
              <a:rPr lang="en-US" altLang="zh-CN" dirty="0" err="1"/>
              <a:t>gcc</a:t>
            </a:r>
            <a:r>
              <a:rPr lang="en-US" altLang="zh-CN" dirty="0"/>
              <a:t> -c .s--&gt;.o;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此</a:t>
            </a:r>
            <a:r>
              <a:rPr lang="zh-CN" altLang="en-US" dirty="0"/>
              <a:t>文件中生成符号表，能够产生符号的有：所有数据都要产生符号、指令只产生一个符号（函数名）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四</a:t>
            </a:r>
            <a:r>
              <a:rPr lang="zh-CN" altLang="en-US" dirty="0"/>
              <a:t>、链接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输入二进制文件，以及静态或者动态依赖库，生成最终可执行的文件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主要分为两部分：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1</a:t>
            </a:r>
            <a:r>
              <a:rPr lang="zh-CN" altLang="en-US" dirty="0" smtClean="0"/>
              <a:t>、合并所有的“</a:t>
            </a:r>
            <a:r>
              <a:rPr lang="en-US" altLang="zh-CN" dirty="0" smtClean="0"/>
              <a:t>.o”</a:t>
            </a:r>
            <a:r>
              <a:rPr lang="zh-CN" altLang="en-US" dirty="0" smtClean="0"/>
              <a:t>文件的段并调整段偏移和段长度，合并符号表，进行符号解析完成后给符号分配地址。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2</a:t>
            </a:r>
            <a:r>
              <a:rPr lang="zh-CN" altLang="en-US" dirty="0" smtClean="0"/>
              <a:t>、符号的重定位：将符号分配的虚拟地址协会原来未分配正确地址的地方，对于数据符号会存准确地址，对于函数符号，相对于存下一行指令的偏移量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072903" y="1680262"/>
            <a:ext cx="4445455" cy="30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69" tIns="60940" rIns="121869" bIns="60940">
            <a:spAutoFit/>
          </a:bodyPr>
          <a:lstStyle>
            <a:lvl1pPr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编译链接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32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/g++</a:t>
            </a:r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ake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5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 startAt="2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4963" y="836613"/>
            <a:ext cx="11653837" cy="55451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Gcc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G++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文件：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g++</a:t>
            </a:r>
            <a:r>
              <a:rPr lang="zh-CN" altLang="en-US" dirty="0" smtClean="0"/>
              <a:t>所做的事情是一样的，</a:t>
            </a:r>
            <a:r>
              <a:rPr lang="en-US" altLang="zh-CN" dirty="0" smtClean="0"/>
              <a:t>g++</a:t>
            </a:r>
            <a:r>
              <a:rPr lang="zh-CN" altLang="en-US" dirty="0" smtClean="0"/>
              <a:t>在编译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文件时调用了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预处理</a:t>
            </a:r>
            <a:r>
              <a:rPr lang="zh-CN" altLang="en-US" dirty="0"/>
              <a:t>、汇编</a:t>
            </a:r>
            <a:r>
              <a:rPr lang="en-US" altLang="zh-CN" dirty="0" err="1"/>
              <a:t>gcc</a:t>
            </a:r>
            <a:r>
              <a:rPr lang="zh-CN" altLang="en-US" dirty="0"/>
              <a:t>和</a:t>
            </a:r>
            <a:r>
              <a:rPr lang="en-US" altLang="zh-CN" dirty="0"/>
              <a:t>g++</a:t>
            </a:r>
            <a:r>
              <a:rPr lang="zh-CN" altLang="en-US" dirty="0"/>
              <a:t>都是可以的；但是编译、链接</a:t>
            </a:r>
            <a:r>
              <a:rPr lang="en-US" altLang="zh-CN" dirty="0" err="1"/>
              <a:t>gcc</a:t>
            </a:r>
            <a:r>
              <a:rPr lang="zh-CN" altLang="en-US" dirty="0"/>
              <a:t>会报错，原因</a:t>
            </a:r>
            <a:r>
              <a:rPr lang="zh-CN" altLang="en-US" dirty="0" smtClean="0"/>
              <a:t>是代码</a:t>
            </a:r>
            <a:r>
              <a:rPr lang="zh-CN" altLang="en-US" dirty="0"/>
              <a:t>中</a:t>
            </a: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dirty="0"/>
              <a:t>C++</a:t>
            </a:r>
            <a:r>
              <a:rPr lang="zh-CN" altLang="en-US" dirty="0"/>
              <a:t>的标准</a:t>
            </a:r>
            <a:r>
              <a:rPr lang="zh-CN" altLang="en-US" dirty="0" smtClean="0"/>
              <a:t>库，</a:t>
            </a:r>
            <a:r>
              <a:rPr lang="en-US" altLang="zh-CN" dirty="0"/>
              <a:t>g++</a:t>
            </a:r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的标准库将目标文件和 </a:t>
            </a:r>
            <a:r>
              <a:rPr lang="en-US" altLang="zh-CN" dirty="0" err="1"/>
              <a:t>libstdc</a:t>
            </a:r>
            <a:r>
              <a:rPr lang="en-US" altLang="zh-CN" dirty="0"/>
              <a:t>++ </a:t>
            </a:r>
            <a:r>
              <a:rPr lang="zh-CN" altLang="en-US" dirty="0"/>
              <a:t>库中的函数链接得到可执行文件，而</a:t>
            </a:r>
            <a:r>
              <a:rPr lang="en-US" altLang="zh-CN" dirty="0" err="1"/>
              <a:t>gcc</a:t>
            </a:r>
            <a:r>
              <a:rPr lang="zh-CN" altLang="en-US" dirty="0"/>
              <a:t>使用的是</a:t>
            </a:r>
            <a:r>
              <a:rPr lang="en-US" altLang="zh-CN" dirty="0"/>
              <a:t>C</a:t>
            </a:r>
            <a:r>
              <a:rPr lang="zh-CN" altLang="en-US" dirty="0"/>
              <a:t>的标准库，所以会报错</a:t>
            </a:r>
            <a:r>
              <a:rPr lang="zh-CN" altLang="en-US" dirty="0" smtClean="0"/>
              <a:t>。</a:t>
            </a:r>
            <a:r>
              <a:rPr lang="zh-CN" altLang="en-US" dirty="0"/>
              <a:t>所以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编译时：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demo.cpp –</a:t>
            </a:r>
            <a:r>
              <a:rPr lang="en-US" altLang="zh-CN" dirty="0" err="1" smtClean="0"/>
              <a:t>lstdc</a:t>
            </a:r>
            <a:r>
              <a:rPr lang="en-US" altLang="zh-CN" dirty="0" smtClean="0"/>
              <a:t>++ -o demo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编译步骤：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1</a:t>
            </a:r>
            <a:r>
              <a:rPr lang="zh-CN" altLang="en-US" dirty="0" smtClean="0"/>
              <a:t>、预编译：</a:t>
            </a:r>
            <a:r>
              <a:rPr lang="en-US" altLang="zh-CN" dirty="0" smtClean="0"/>
              <a:t>g++ -E demo.cpp –o </a:t>
            </a:r>
            <a:r>
              <a:rPr lang="en-US" altLang="zh-CN" dirty="0" err="1" smtClean="0"/>
              <a:t>demo.i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2</a:t>
            </a:r>
            <a:r>
              <a:rPr lang="zh-CN" altLang="en-US" dirty="0" smtClean="0"/>
              <a:t>、编译：   </a:t>
            </a:r>
            <a:r>
              <a:rPr lang="en-US" altLang="zh-CN" dirty="0" smtClean="0"/>
              <a:t>g++ -S </a:t>
            </a:r>
            <a:r>
              <a:rPr lang="en-US" altLang="zh-CN" dirty="0" err="1" smtClean="0"/>
              <a:t>demo.i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demo.s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3</a:t>
            </a:r>
            <a:r>
              <a:rPr lang="zh-CN" altLang="en-US" dirty="0" smtClean="0"/>
              <a:t>、汇编：   </a:t>
            </a:r>
            <a:r>
              <a:rPr lang="en-US" altLang="zh-CN" dirty="0" smtClean="0"/>
              <a:t>g++ -c </a:t>
            </a:r>
            <a:r>
              <a:rPr lang="en-US" altLang="zh-CN" dirty="0" err="1" smtClean="0"/>
              <a:t>demo.s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demo.o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4</a:t>
            </a:r>
            <a:r>
              <a:rPr lang="zh-CN" altLang="en-US" dirty="0" smtClean="0"/>
              <a:t>、链接：   </a:t>
            </a:r>
            <a:r>
              <a:rPr lang="en-US" altLang="zh-CN" dirty="0" smtClean="0"/>
              <a:t>g++ </a:t>
            </a:r>
            <a:r>
              <a:rPr lang="en-US" altLang="zh-CN" dirty="0" err="1" smtClean="0"/>
              <a:t>demo.o</a:t>
            </a:r>
            <a:r>
              <a:rPr lang="en-US" altLang="zh-CN" dirty="0" smtClean="0"/>
              <a:t> demo1.o  -o demo </a:t>
            </a: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文件链接成可执行文件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17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g++</a:t>
            </a:r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-I</a:t>
            </a:r>
            <a:r>
              <a:rPr lang="zh-CN" altLang="en-US" dirty="0" smtClean="0"/>
              <a:t>（大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指定头文件</a:t>
            </a:r>
            <a:r>
              <a:rPr lang="en-US" altLang="zh-CN" dirty="0" smtClean="0"/>
              <a:t>(include)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</a:t>
            </a:r>
            <a:r>
              <a:rPr lang="zh-CN" altLang="en-US" dirty="0" smtClean="0"/>
              <a:t>：指定库文件路径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L)</a:t>
            </a:r>
            <a:r>
              <a:rPr lang="zh-CN" altLang="en-US" dirty="0" smtClean="0"/>
              <a:t>：指定库文件名字（默认规则：前缀</a:t>
            </a:r>
            <a:r>
              <a:rPr lang="en-US" altLang="zh-CN" dirty="0" smtClean="0"/>
              <a:t>lib,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.a/so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-shared</a:t>
            </a:r>
            <a:r>
              <a:rPr lang="zh-CN" altLang="en-US" dirty="0" smtClean="0"/>
              <a:t>：指定生成动态链接库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fPIC</a:t>
            </a:r>
            <a:r>
              <a:rPr lang="zh-CN" altLang="en-US" dirty="0" smtClean="0"/>
              <a:t>：产生位置无关的代码，当产生共享库（动态库），这会让共享库使用任意的地址。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-Wall</a:t>
            </a:r>
            <a:r>
              <a:rPr lang="zh-CN" altLang="en-US" dirty="0" smtClean="0"/>
              <a:t>：生成所有警告信息。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ggdb</a:t>
            </a:r>
            <a:r>
              <a:rPr lang="zh-CN" altLang="en-US" dirty="0" smtClean="0"/>
              <a:t>：此选项将尽可能的生成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的可使用的调试信息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-g</a:t>
            </a:r>
            <a:r>
              <a:rPr lang="zh-CN" altLang="en-US" dirty="0" smtClean="0"/>
              <a:t>：编译器在编译的时候产生调试信息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-o</a:t>
            </a:r>
            <a:r>
              <a:rPr lang="zh-CN" altLang="en-US" dirty="0" smtClean="0"/>
              <a:t>：指定执行文件的名字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-E</a:t>
            </a:r>
            <a:r>
              <a:rPr lang="zh-CN" altLang="en-US" dirty="0" smtClean="0"/>
              <a:t>：预处理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-S</a:t>
            </a:r>
            <a:r>
              <a:rPr lang="zh-CN" altLang="en-US" dirty="0" smtClean="0"/>
              <a:t>：汇编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-c</a:t>
            </a:r>
            <a:r>
              <a:rPr lang="zh-CN" altLang="en-US" dirty="0" smtClean="0"/>
              <a:t>：编译成目标代码（</a:t>
            </a:r>
            <a:r>
              <a:rPr lang="en-US" altLang="zh-CN" dirty="0" smtClean="0"/>
              <a:t>.o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链接顺序是从右往左进行，所以要把最基础实现的库放在最后，这样左边的</a:t>
            </a:r>
            <a:r>
              <a:rPr lang="en-US" altLang="zh-CN" dirty="0"/>
              <a:t>lib</a:t>
            </a:r>
            <a:r>
              <a:rPr lang="zh-CN" altLang="en-US" dirty="0"/>
              <a:t>就可以调用右边的</a:t>
            </a:r>
            <a:r>
              <a:rPr lang="en-US" altLang="zh-CN" dirty="0"/>
              <a:t>lib</a:t>
            </a:r>
            <a:r>
              <a:rPr lang="zh-CN" altLang="en-US" dirty="0"/>
              <a:t>中的代码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072904" y="1680262"/>
            <a:ext cx="4046192" cy="30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69" tIns="60940" rIns="121869" bIns="60940">
            <a:spAutoFit/>
          </a:bodyPr>
          <a:lstStyle>
            <a:lvl1pPr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Regular"/>
                <a:ea typeface="黑体" panose="02010609060101010101" pitchFamily="49" charset="-122"/>
              </a:defRPr>
            </a:lvl9pPr>
          </a:lstStyle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编译链接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  <a:defRPr/>
            </a:pP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/g++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9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24764</TotalTime>
  <Words>1775</Words>
  <Application>Microsoft Office PowerPoint</Application>
  <PresentationFormat>宽屏</PresentationFormat>
  <Paragraphs>261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MyriadRegular</vt:lpstr>
      <vt:lpstr>黑体</vt:lpstr>
      <vt:lpstr>宋体</vt:lpstr>
      <vt:lpstr>宋体</vt:lpstr>
      <vt:lpstr>微软雅黑</vt:lpstr>
      <vt:lpstr>Arial</vt:lpstr>
      <vt:lpstr>Calibri</vt:lpstr>
      <vt:lpstr>Consolas</vt:lpstr>
      <vt:lpstr>Wingdings</vt:lpstr>
      <vt:lpstr>今日浪潮（含三大业务群组）中英文</vt:lpstr>
      <vt:lpstr>C++编译链接及Makefile\Cmake</vt:lpstr>
      <vt:lpstr>目录</vt:lpstr>
      <vt:lpstr>编译链接       </vt:lpstr>
      <vt:lpstr>编译链接       </vt:lpstr>
      <vt:lpstr>编译链接</vt:lpstr>
      <vt:lpstr>目录</vt:lpstr>
      <vt:lpstr>gcc/g++简介</vt:lpstr>
      <vt:lpstr>gcc/g++简介</vt:lpstr>
      <vt:lpstr>目录</vt:lpstr>
      <vt:lpstr>Makefile简介</vt:lpstr>
      <vt:lpstr>Makefile简介</vt:lpstr>
      <vt:lpstr>make如何工作</vt:lpstr>
      <vt:lpstr>make如何工作</vt:lpstr>
      <vt:lpstr>Makefile变量</vt:lpstr>
      <vt:lpstr>Makefile变量</vt:lpstr>
      <vt:lpstr>Makefile</vt:lpstr>
      <vt:lpstr>Makefile</vt:lpstr>
      <vt:lpstr>Makefile</vt:lpstr>
      <vt:lpstr>Make的内嵌函数</vt:lpstr>
      <vt:lpstr>目录</vt:lpstr>
      <vt:lpstr>Cmake简介</vt:lpstr>
      <vt:lpstr>Cmake</vt:lpstr>
      <vt:lpstr>Cmake</vt:lpstr>
      <vt:lpstr>Cmake</vt:lpstr>
      <vt:lpstr>Cmake</vt:lpstr>
      <vt:lpstr>Cmake</vt:lpstr>
      <vt:lpstr>教程推荐</vt:lpstr>
      <vt:lpstr>谢谢大家!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云服务集团FY2018规划报告    2018年1月6日</dc:title>
  <dc:creator>Alex Wang (王聪)-云服务集团</dc:creator>
  <cp:lastModifiedBy>Jiaxing Liu (刘佳星)</cp:lastModifiedBy>
  <cp:revision>1801</cp:revision>
  <dcterms:created xsi:type="dcterms:W3CDTF">2019-10-10T07:16:26Z</dcterms:created>
  <dcterms:modified xsi:type="dcterms:W3CDTF">2020-09-01T09:49:21Z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2052-11.1.0.8372</vt:lpwstr>
  </property>
</Properties>
</file>