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3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07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7245-350E-4131-8DD8-8CAA1EF1ECD1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B585-05B0-47EC-8B7B-3A67E8EC373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99392"/>
            <a:ext cx="7772400" cy="1470025"/>
          </a:xfrm>
        </p:spPr>
        <p:txBody>
          <a:bodyPr/>
          <a:lstStyle/>
          <a:p>
            <a:r>
              <a:rPr lang="de-DE" smtClean="0"/>
              <a:t>book club – chapter 6.3 and 6.4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60032" y="1628800"/>
            <a:ext cx="4283968" cy="4032448"/>
          </a:xfrm>
        </p:spPr>
        <p:txBody>
          <a:bodyPr>
            <a:normAutofit/>
          </a:bodyPr>
          <a:lstStyle/>
          <a:p>
            <a:pPr algn="l"/>
            <a:r>
              <a:rPr lang="de-DE" sz="3600" b="1" smtClean="0"/>
              <a:t>motivation</a:t>
            </a:r>
          </a:p>
          <a:p>
            <a:pPr algn="l"/>
            <a:r>
              <a:rPr lang="de-DE" sz="3600" b="1" smtClean="0"/>
              <a:t>quick tour on </a:t>
            </a:r>
            <a:br>
              <a:rPr lang="de-DE" sz="3600" b="1" smtClean="0"/>
            </a:br>
            <a:r>
              <a:rPr lang="de-DE" sz="3600" b="1" smtClean="0"/>
              <a:t>counterfactuals</a:t>
            </a:r>
          </a:p>
          <a:p>
            <a:pPr algn="l"/>
            <a:r>
              <a:rPr lang="de-DE" sz="3600" b="1" smtClean="0"/>
              <a:t>causal graphs 6.1-6.4</a:t>
            </a:r>
          </a:p>
          <a:p>
            <a:pPr algn="l"/>
            <a:r>
              <a:rPr lang="de-DE" sz="3600" b="1" smtClean="0"/>
              <a:t>d-seperation</a:t>
            </a:r>
          </a:p>
          <a:p>
            <a:pPr algn="l"/>
            <a:endParaRPr lang="de-DE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0876"/>
            <a:ext cx="4788024" cy="493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251520" y="170080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graphical</a:t>
            </a:r>
            <a:r>
              <a:rPr lang="de-DE" sz="2400" smtClean="0"/>
              <a:t> translation: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8659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6.3 Causal diagrams and </a:t>
            </a:r>
            <a:r>
              <a:rPr lang="de-DE" sz="3200" b="1" smtClean="0"/>
              <a:t>conditional</a:t>
            </a:r>
            <a:r>
              <a:rPr lang="de-DE" sz="3200" smtClean="0"/>
              <a:t> independence</a:t>
            </a:r>
            <a:endParaRPr lang="de-DE" sz="3200"/>
          </a:p>
        </p:txBody>
      </p:sp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51520" y="692696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assume: </a:t>
            </a:r>
            <a:r>
              <a:rPr lang="de-DE" sz="2400" smtClean="0"/>
              <a:t>we know that aspirin affects the risk of heart disease because </a:t>
            </a:r>
          </a:p>
          <a:p>
            <a:r>
              <a:rPr lang="de-DE" sz="2400"/>
              <a:t> </a:t>
            </a:r>
            <a:r>
              <a:rPr lang="de-DE" sz="2400" smtClean="0"/>
              <a:t>                it reduces platelet aggregation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1520" y="443711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associations: </a:t>
            </a:r>
            <a:r>
              <a:rPr lang="de-DE" sz="2400" smtClean="0"/>
              <a:t>A and Y marg. associated, but </a:t>
            </a:r>
            <a:r>
              <a:rPr lang="de-DE" sz="2400" i="1" smtClean="0"/>
              <a:t>condit. independent</a:t>
            </a:r>
            <a:endParaRPr lang="de-DE" sz="2400" i="1"/>
          </a:p>
        </p:txBody>
      </p:sp>
      <p:grpSp>
        <p:nvGrpSpPr>
          <p:cNvPr id="2" name="Gruppieren 5"/>
          <p:cNvGrpSpPr/>
          <p:nvPr/>
        </p:nvGrpSpPr>
        <p:grpSpPr>
          <a:xfrm>
            <a:off x="2051721" y="2253977"/>
            <a:ext cx="792088" cy="720080"/>
            <a:chOff x="1547664" y="2708920"/>
            <a:chExt cx="792088" cy="720080"/>
          </a:xfrm>
        </p:grpSpPr>
        <p:sp>
          <p:nvSpPr>
            <p:cNvPr id="37" name="Ellipse 36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691679" y="2731815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2029161" y="2975798"/>
            <a:ext cx="119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treatment:</a:t>
            </a:r>
          </a:p>
          <a:p>
            <a:r>
              <a:rPr lang="de-DE" smtClean="0"/>
              <a:t>aspirin</a:t>
            </a:r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635896" y="295456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platelet aggregation</a:t>
            </a:r>
            <a:endParaRPr lang="de-DE"/>
          </a:p>
        </p:txBody>
      </p:sp>
      <p:grpSp>
        <p:nvGrpSpPr>
          <p:cNvPr id="4" name="Gruppieren 11"/>
          <p:cNvGrpSpPr/>
          <p:nvPr/>
        </p:nvGrpSpPr>
        <p:grpSpPr>
          <a:xfrm>
            <a:off x="6115542" y="2253977"/>
            <a:ext cx="792088" cy="720080"/>
            <a:chOff x="1547664" y="2708920"/>
            <a:chExt cx="792088" cy="720080"/>
          </a:xfrm>
        </p:grpSpPr>
        <p:sp>
          <p:nvSpPr>
            <p:cNvPr id="56" name="Ellipse 55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58" name="Textfeld 57"/>
          <p:cNvSpPr txBox="1"/>
          <p:nvPr/>
        </p:nvSpPr>
        <p:spPr>
          <a:xfrm>
            <a:off x="5937860" y="2975798"/>
            <a:ext cx="108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smtClean="0"/>
              <a:t>outcome:</a:t>
            </a:r>
          </a:p>
          <a:p>
            <a:pPr algn="r"/>
            <a:r>
              <a:rPr lang="de-DE" smtClean="0"/>
              <a:t>heart</a:t>
            </a:r>
          </a:p>
          <a:p>
            <a:pPr algn="r"/>
            <a:r>
              <a:rPr lang="de-DE" smtClean="0"/>
              <a:t>disease</a:t>
            </a:r>
            <a:endParaRPr lang="de-DE"/>
          </a:p>
        </p:txBody>
      </p:sp>
      <p:cxnSp>
        <p:nvCxnSpPr>
          <p:cNvPr id="59" name="Gerade Verbindung mit Pfeil 58"/>
          <p:cNvCxnSpPr>
            <a:stCxn id="45" idx="6"/>
            <a:endCxn id="56" idx="2"/>
          </p:cNvCxnSpPr>
          <p:nvPr/>
        </p:nvCxnSpPr>
        <p:spPr>
          <a:xfrm>
            <a:off x="4860032" y="2614017"/>
            <a:ext cx="1255510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AutoShape 6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88" name="AutoShape 8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4" name="AutoShape 14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6" name="AutoShape 16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8" name="AutoShape 18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4803" y="2408617"/>
            <a:ext cx="1729197" cy="16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Gerade Verbindung mit Pfeil 39"/>
          <p:cNvCxnSpPr>
            <a:stCxn id="37" idx="6"/>
            <a:endCxn id="45" idx="2"/>
          </p:cNvCxnSpPr>
          <p:nvPr/>
        </p:nvCxnSpPr>
        <p:spPr>
          <a:xfrm>
            <a:off x="2843809" y="2614017"/>
            <a:ext cx="122413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Bildergebnis für aspirin"/>
          <p:cNvPicPr>
            <a:picLocks noChangeAspect="1" noChangeArrowheads="1"/>
          </p:cNvPicPr>
          <p:nvPr/>
        </p:nvPicPr>
        <p:blipFill>
          <a:blip r:embed="rId3" cstate="print"/>
          <a:srcRect l="22176" t="10542" r="19361" b="5125"/>
          <a:stretch>
            <a:fillRect/>
          </a:stretch>
        </p:blipFill>
        <p:spPr bwMode="auto">
          <a:xfrm>
            <a:off x="799295" y="2522513"/>
            <a:ext cx="1108409" cy="1070188"/>
          </a:xfrm>
          <a:prstGeom prst="rect">
            <a:avLst/>
          </a:prstGeom>
          <a:noFill/>
        </p:spPr>
      </p:pic>
      <p:pic>
        <p:nvPicPr>
          <p:cNvPr id="22530" name="Picture 2" descr="Bildergebnis für platelet aggregation"/>
          <p:cNvPicPr>
            <a:picLocks noChangeAspect="1" noChangeArrowheads="1"/>
          </p:cNvPicPr>
          <p:nvPr/>
        </p:nvPicPr>
        <p:blipFill>
          <a:blip r:embed="rId4" cstate="print"/>
          <a:srcRect l="22680" r="9281" b="14951"/>
          <a:stretch>
            <a:fillRect/>
          </a:stretch>
        </p:blipFill>
        <p:spPr bwMode="auto">
          <a:xfrm>
            <a:off x="3707904" y="3314601"/>
            <a:ext cx="1872208" cy="936104"/>
          </a:xfrm>
          <a:prstGeom prst="rect">
            <a:avLst/>
          </a:prstGeom>
          <a:noFill/>
        </p:spPr>
      </p:pic>
      <p:sp>
        <p:nvSpPr>
          <p:cNvPr id="63" name="Textfeld 62"/>
          <p:cNvSpPr txBox="1"/>
          <p:nvPr/>
        </p:nvSpPr>
        <p:spPr>
          <a:xfrm>
            <a:off x="251520" y="55892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effect: </a:t>
            </a:r>
            <a:r>
              <a:rPr lang="de-DE" sz="2400" smtClean="0"/>
              <a:t>conditioning on a mediator B </a:t>
            </a:r>
            <a:r>
              <a:rPr lang="de-DE" sz="2400" i="1" smtClean="0"/>
              <a:t>blocks the flow</a:t>
            </a:r>
            <a:endParaRPr lang="de-DE" sz="2400" i="1"/>
          </a:p>
        </p:txBody>
      </p:sp>
      <p:sp>
        <p:nvSpPr>
          <p:cNvPr id="65" name="Rechteck 64"/>
          <p:cNvSpPr/>
          <p:nvPr/>
        </p:nvSpPr>
        <p:spPr>
          <a:xfrm>
            <a:off x="4067944" y="2276872"/>
            <a:ext cx="720080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4211960" y="227687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mtClean="0"/>
              <a:t>B</a:t>
            </a:r>
            <a:endParaRPr lang="de-DE" sz="3600" b="1"/>
          </a:p>
        </p:txBody>
      </p:sp>
      <p:sp>
        <p:nvSpPr>
          <p:cNvPr id="172" name="Textfeld 171"/>
          <p:cNvSpPr txBox="1"/>
          <p:nvPr/>
        </p:nvSpPr>
        <p:spPr>
          <a:xfrm>
            <a:off x="3932312" y="191683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smtClean="0"/>
              <a:t>mediator</a:t>
            </a:r>
            <a:endParaRPr lang="de-DE" i="1"/>
          </a:p>
        </p:txBody>
      </p:sp>
      <p:sp>
        <p:nvSpPr>
          <p:cNvPr id="173" name="Rechteck 172"/>
          <p:cNvSpPr/>
          <p:nvPr/>
        </p:nvSpPr>
        <p:spPr>
          <a:xfrm>
            <a:off x="3635896" y="4865803"/>
            <a:ext cx="864096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7956376" y="4869160"/>
            <a:ext cx="864096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743714" y="4766955"/>
            <a:ext cx="836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Pr[Y=1 | A=1, B=b] = </a:t>
            </a:r>
            <a:r>
              <a:rPr lang="de-DE" sz="4000" smtClean="0"/>
              <a:t>Pr[Y=1 | A=0, B=b]</a:t>
            </a:r>
            <a:endParaRPr lang="de-DE" sz="4000"/>
          </a:p>
        </p:txBody>
      </p:sp>
      <p:sp>
        <p:nvSpPr>
          <p:cNvPr id="175" name="Rechteck 174"/>
          <p:cNvSpPr/>
          <p:nvPr/>
        </p:nvSpPr>
        <p:spPr>
          <a:xfrm>
            <a:off x="4644008" y="6021288"/>
            <a:ext cx="648072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Gruppieren 50"/>
          <p:cNvGrpSpPr/>
          <p:nvPr/>
        </p:nvGrpSpPr>
        <p:grpSpPr>
          <a:xfrm>
            <a:off x="3419872" y="5949280"/>
            <a:ext cx="1822935" cy="707886"/>
            <a:chOff x="1135615" y="1340768"/>
            <a:chExt cx="1822935" cy="707886"/>
          </a:xfrm>
        </p:grpSpPr>
        <p:sp>
          <p:nvSpPr>
            <p:cNvPr id="52" name="Textfeld 51"/>
            <p:cNvSpPr txBox="1"/>
            <p:nvPr/>
          </p:nvSpPr>
          <p:spPr>
            <a:xfrm>
              <a:off x="1135615" y="1340768"/>
              <a:ext cx="18229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/>
                <a:t>A     Y|B</a:t>
              </a:r>
              <a:endParaRPr lang="de-DE" sz="4000"/>
            </a:p>
          </p:txBody>
        </p:sp>
        <p:grpSp>
          <p:nvGrpSpPr>
            <p:cNvPr id="53" name="Gruppieren 35"/>
            <p:cNvGrpSpPr/>
            <p:nvPr/>
          </p:nvGrpSpPr>
          <p:grpSpPr>
            <a:xfrm>
              <a:off x="1691680" y="1556792"/>
              <a:ext cx="288032" cy="288032"/>
              <a:chOff x="3090312" y="1196752"/>
              <a:chExt cx="288032" cy="288032"/>
            </a:xfrm>
          </p:grpSpPr>
          <p:cxnSp>
            <p:nvCxnSpPr>
              <p:cNvPr id="54" name="Gerade Verbindung 53"/>
              <p:cNvCxnSpPr/>
              <p:nvPr/>
            </p:nvCxnSpPr>
            <p:spPr>
              <a:xfrm>
                <a:off x="3203848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>
              <a:xfrm>
                <a:off x="3275856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3090312" y="1484784"/>
                <a:ext cx="28803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Textfeld 176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 descr="Bildergebnis für lighter"/>
          <p:cNvPicPr>
            <a:picLocks noChangeAspect="1" noChangeArrowheads="1"/>
          </p:cNvPicPr>
          <p:nvPr/>
        </p:nvPicPr>
        <p:blipFill>
          <a:blip r:embed="rId2" cstate="print"/>
          <a:srcRect r="31256" b="20680"/>
          <a:stretch>
            <a:fillRect/>
          </a:stretch>
        </p:blipFill>
        <p:spPr bwMode="auto">
          <a:xfrm>
            <a:off x="4427984" y="2810545"/>
            <a:ext cx="936104" cy="1080120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251520" y="1772816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graphical</a:t>
            </a:r>
            <a:r>
              <a:rPr lang="de-DE" sz="2400" smtClean="0"/>
              <a:t> translation: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870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6.3 Causal diagrams and </a:t>
            </a:r>
            <a:r>
              <a:rPr lang="de-DE" sz="3200" b="1" smtClean="0"/>
              <a:t>conditional </a:t>
            </a:r>
            <a:r>
              <a:rPr lang="de-DE" sz="3200" smtClean="0"/>
              <a:t>independence</a:t>
            </a:r>
            <a:endParaRPr lang="de-DE" sz="3200"/>
          </a:p>
        </p:txBody>
      </p:sp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51520" y="692696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assume: </a:t>
            </a:r>
            <a:r>
              <a:rPr lang="de-DE" sz="2400" smtClean="0"/>
              <a:t>observational study, we know smoking causes cancer</a:t>
            </a:r>
            <a:br>
              <a:rPr lang="de-DE" sz="2400" smtClean="0"/>
            </a:br>
            <a:r>
              <a:rPr lang="de-DE" sz="2400" smtClean="0"/>
              <a:t>                &amp; carrying a ligther doesn‘t cause cancer</a:t>
            </a:r>
            <a:endParaRPr lang="de-DE" sz="2400"/>
          </a:p>
        </p:txBody>
      </p:sp>
      <p:sp>
        <p:nvSpPr>
          <p:cNvPr id="43" name="Textfeld 42"/>
          <p:cNvSpPr txBox="1"/>
          <p:nvPr/>
        </p:nvSpPr>
        <p:spPr>
          <a:xfrm>
            <a:off x="1979713" y="327376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smoking</a:t>
            </a:r>
            <a:endParaRPr lang="de-DE"/>
          </a:p>
        </p:txBody>
      </p:sp>
      <p:grpSp>
        <p:nvGrpSpPr>
          <p:cNvPr id="3" name="Gruppieren 7"/>
          <p:cNvGrpSpPr/>
          <p:nvPr/>
        </p:nvGrpSpPr>
        <p:grpSpPr>
          <a:xfrm>
            <a:off x="3723757" y="2551941"/>
            <a:ext cx="792088" cy="720080"/>
            <a:chOff x="1547664" y="2708920"/>
            <a:chExt cx="792088" cy="720080"/>
          </a:xfrm>
        </p:grpSpPr>
        <p:sp>
          <p:nvSpPr>
            <p:cNvPr id="45" name="Ellipse 44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3651749" y="3273762"/>
            <a:ext cx="9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carrying</a:t>
            </a:r>
          </a:p>
          <a:p>
            <a:r>
              <a:rPr lang="de-DE" smtClean="0"/>
              <a:t>lighter</a:t>
            </a:r>
            <a:endParaRPr lang="de-DE"/>
          </a:p>
        </p:txBody>
      </p:sp>
      <p:grpSp>
        <p:nvGrpSpPr>
          <p:cNvPr id="4" name="Gruppieren 11"/>
          <p:cNvGrpSpPr/>
          <p:nvPr/>
        </p:nvGrpSpPr>
        <p:grpSpPr>
          <a:xfrm>
            <a:off x="6115542" y="2551941"/>
            <a:ext cx="792088" cy="720080"/>
            <a:chOff x="1547664" y="2708920"/>
            <a:chExt cx="792088" cy="720080"/>
          </a:xfrm>
        </p:grpSpPr>
        <p:sp>
          <p:nvSpPr>
            <p:cNvPr id="56" name="Ellipse 55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58" name="Textfeld 57"/>
          <p:cNvSpPr txBox="1"/>
          <p:nvPr/>
        </p:nvSpPr>
        <p:spPr>
          <a:xfrm>
            <a:off x="6043534" y="3273762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lung cancer</a:t>
            </a:r>
            <a:endParaRPr lang="de-DE"/>
          </a:p>
        </p:txBody>
      </p:sp>
      <p:cxnSp>
        <p:nvCxnSpPr>
          <p:cNvPr id="59" name="Gerade Verbindung mit Pfeil 58"/>
          <p:cNvCxnSpPr>
            <a:endCxn id="45" idx="2"/>
          </p:cNvCxnSpPr>
          <p:nvPr/>
        </p:nvCxnSpPr>
        <p:spPr>
          <a:xfrm>
            <a:off x="2843809" y="2911981"/>
            <a:ext cx="879948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2627784" y="2018457"/>
            <a:ext cx="3600400" cy="540870"/>
          </a:xfrm>
          <a:custGeom>
            <a:avLst/>
            <a:gdLst>
              <a:gd name="connsiteX0" fmla="*/ 0 w 3263153"/>
              <a:gd name="connsiteY0" fmla="*/ 522940 h 540870"/>
              <a:gd name="connsiteX1" fmla="*/ 1613648 w 3263153"/>
              <a:gd name="connsiteY1" fmla="*/ 2988 h 540870"/>
              <a:gd name="connsiteX2" fmla="*/ 3263153 w 3263153"/>
              <a:gd name="connsiteY2" fmla="*/ 540870 h 5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3153" h="540870">
                <a:moveTo>
                  <a:pt x="0" y="522940"/>
                </a:moveTo>
                <a:cubicBezTo>
                  <a:pt x="534894" y="261470"/>
                  <a:pt x="1069789" y="0"/>
                  <a:pt x="1613648" y="2988"/>
                </a:cubicBezTo>
                <a:cubicBezTo>
                  <a:pt x="2157507" y="5976"/>
                  <a:pt x="2986741" y="442258"/>
                  <a:pt x="3263153" y="540870"/>
                </a:cubicBezTo>
              </a:path>
            </a:pathLst>
          </a:cu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86" name="AutoShape 6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88" name="AutoShape 8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4" name="AutoShape 14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6" name="AutoShape 16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8" name="AutoShape 18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6" name="Picture 26" descr="Bildergebnis für cigarette smoking"/>
          <p:cNvPicPr>
            <a:picLocks noChangeAspect="1" noChangeArrowheads="1"/>
          </p:cNvPicPr>
          <p:nvPr/>
        </p:nvPicPr>
        <p:blipFill>
          <a:blip r:embed="rId3" cstate="print"/>
          <a:srcRect l="15366" t="17949" r="15403"/>
          <a:stretch>
            <a:fillRect/>
          </a:stretch>
        </p:blipFill>
        <p:spPr bwMode="auto">
          <a:xfrm>
            <a:off x="0" y="2378497"/>
            <a:ext cx="1763688" cy="1194456"/>
          </a:xfrm>
          <a:prstGeom prst="rect">
            <a:avLst/>
          </a:prstGeom>
          <a:noFill/>
        </p:spPr>
      </p:pic>
      <p:pic>
        <p:nvPicPr>
          <p:cNvPr id="20508" name="Picture 28" descr="https://www.biospace.com/getasset/d1568159-4c11-42fb-b22b-b7d31306e756/"/>
          <p:cNvPicPr>
            <a:picLocks noChangeAspect="1" noChangeArrowheads="1"/>
          </p:cNvPicPr>
          <p:nvPr/>
        </p:nvPicPr>
        <p:blipFill>
          <a:blip r:embed="rId4" cstate="print"/>
          <a:srcRect l="12019" r="18272" b="9859"/>
          <a:stretch>
            <a:fillRect/>
          </a:stretch>
        </p:blipFill>
        <p:spPr bwMode="auto">
          <a:xfrm>
            <a:off x="7380311" y="2306489"/>
            <a:ext cx="1789913" cy="1296144"/>
          </a:xfrm>
          <a:prstGeom prst="rect">
            <a:avLst/>
          </a:prstGeom>
          <a:noFill/>
        </p:spPr>
      </p:pic>
      <p:grpSp>
        <p:nvGrpSpPr>
          <p:cNvPr id="41" name="Gruppieren 40"/>
          <p:cNvGrpSpPr/>
          <p:nvPr/>
        </p:nvGrpSpPr>
        <p:grpSpPr>
          <a:xfrm>
            <a:off x="1979712" y="2594521"/>
            <a:ext cx="720080" cy="648072"/>
            <a:chOff x="1979712" y="3933056"/>
            <a:chExt cx="720080" cy="6480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Rechteck 38"/>
            <p:cNvSpPr/>
            <p:nvPr/>
          </p:nvSpPr>
          <p:spPr>
            <a:xfrm>
              <a:off x="1979712" y="3933056"/>
              <a:ext cx="720080" cy="648072"/>
            </a:xfrm>
            <a:prstGeom prst="rect">
              <a:avLst/>
            </a:prstGeom>
            <a:grpFill/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123728" y="3933056"/>
              <a:ext cx="380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sz="3600" b="1"/>
            </a:p>
          </p:txBody>
        </p:sp>
      </p:grpSp>
      <p:sp>
        <p:nvSpPr>
          <p:cNvPr id="50" name="Textfeld 49"/>
          <p:cNvSpPr txBox="1"/>
          <p:nvPr/>
        </p:nvSpPr>
        <p:spPr>
          <a:xfrm>
            <a:off x="251520" y="422108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associations: </a:t>
            </a:r>
            <a:r>
              <a:rPr lang="de-DE" sz="2400" smtClean="0"/>
              <a:t>A and Y marg. associated, but </a:t>
            </a:r>
            <a:r>
              <a:rPr lang="de-DE" sz="2400" i="1" smtClean="0"/>
              <a:t>condit. independent</a:t>
            </a:r>
            <a:endParaRPr lang="de-DE" sz="2400" i="1"/>
          </a:p>
        </p:txBody>
      </p:sp>
      <p:sp>
        <p:nvSpPr>
          <p:cNvPr id="64" name="Textfeld 63"/>
          <p:cNvSpPr txBox="1"/>
          <p:nvPr/>
        </p:nvSpPr>
        <p:spPr>
          <a:xfrm>
            <a:off x="251520" y="55892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effect: </a:t>
            </a:r>
            <a:r>
              <a:rPr lang="de-DE" sz="2400" smtClean="0"/>
              <a:t>conditioning on common cause L </a:t>
            </a:r>
            <a:r>
              <a:rPr lang="de-DE" sz="2400" i="1" smtClean="0"/>
              <a:t>interrupts the flow</a:t>
            </a:r>
            <a:endParaRPr lang="de-DE" sz="2400" i="1"/>
          </a:p>
        </p:txBody>
      </p:sp>
      <p:sp>
        <p:nvSpPr>
          <p:cNvPr id="65" name="Rechteck 64"/>
          <p:cNvSpPr/>
          <p:nvPr/>
        </p:nvSpPr>
        <p:spPr>
          <a:xfrm>
            <a:off x="4138730" y="4695527"/>
            <a:ext cx="648072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8243186" y="4695527"/>
            <a:ext cx="648072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4644008" y="6021288"/>
            <a:ext cx="648072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1246548" y="4593322"/>
            <a:ext cx="814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Pr[Y=1 | A=1, L=</a:t>
            </a:r>
            <a:r>
              <a:rPr lang="de-DE" sz="2800" smtClean="0">
                <a:latin typeface="Trebuchet MS" pitchFamily="34" charset="0"/>
              </a:rPr>
              <a:t>l</a:t>
            </a:r>
            <a:r>
              <a:rPr lang="de-DE" sz="4000" smtClean="0"/>
              <a:t>] = </a:t>
            </a:r>
            <a:r>
              <a:rPr lang="de-DE" sz="4000" smtClean="0"/>
              <a:t>Pr[Y=1 | A=0, L=</a:t>
            </a:r>
            <a:r>
              <a:rPr lang="de-DE" sz="2800" smtClean="0">
                <a:latin typeface="Trebuchet MS" pitchFamily="34" charset="0"/>
              </a:rPr>
              <a:t>l</a:t>
            </a:r>
            <a:r>
              <a:rPr lang="de-DE" sz="4000" smtClean="0"/>
              <a:t>]</a:t>
            </a:r>
            <a:endParaRPr lang="de-DE" sz="4000"/>
          </a:p>
        </p:txBody>
      </p:sp>
      <p:grpSp>
        <p:nvGrpSpPr>
          <p:cNvPr id="52" name="Gruppieren 51"/>
          <p:cNvGrpSpPr/>
          <p:nvPr/>
        </p:nvGrpSpPr>
        <p:grpSpPr>
          <a:xfrm>
            <a:off x="3419872" y="5949280"/>
            <a:ext cx="1822935" cy="707886"/>
            <a:chOff x="1135615" y="1340768"/>
            <a:chExt cx="1822935" cy="707886"/>
          </a:xfrm>
        </p:grpSpPr>
        <p:grpSp>
          <p:nvGrpSpPr>
            <p:cNvPr id="54" name="Gruppieren 35"/>
            <p:cNvGrpSpPr/>
            <p:nvPr/>
          </p:nvGrpSpPr>
          <p:grpSpPr>
            <a:xfrm>
              <a:off x="1691680" y="1556792"/>
              <a:ext cx="288032" cy="288032"/>
              <a:chOff x="3090312" y="1196752"/>
              <a:chExt cx="288032" cy="288032"/>
            </a:xfrm>
          </p:grpSpPr>
          <p:cxnSp>
            <p:nvCxnSpPr>
              <p:cNvPr id="60" name="Gerade Verbindung 59"/>
              <p:cNvCxnSpPr/>
              <p:nvPr/>
            </p:nvCxnSpPr>
            <p:spPr>
              <a:xfrm>
                <a:off x="3203848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3275856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3090312" y="1484784"/>
                <a:ext cx="28803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feld 52"/>
            <p:cNvSpPr txBox="1"/>
            <p:nvPr/>
          </p:nvSpPr>
          <p:spPr>
            <a:xfrm>
              <a:off x="1135615" y="1340768"/>
              <a:ext cx="18229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/>
                <a:t>A     Y|L</a:t>
              </a:r>
              <a:endParaRPr lang="de-DE" sz="4000"/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6" name="Picture 26" descr="Bildergebnis für cigarette smoking"/>
          <p:cNvPicPr>
            <a:picLocks noChangeAspect="1" noChangeArrowheads="1"/>
          </p:cNvPicPr>
          <p:nvPr/>
        </p:nvPicPr>
        <p:blipFill>
          <a:blip r:embed="rId2" cstate="print"/>
          <a:srcRect l="15366" t="17949" r="15403"/>
          <a:stretch>
            <a:fillRect/>
          </a:stretch>
        </p:blipFill>
        <p:spPr bwMode="auto">
          <a:xfrm>
            <a:off x="4644008" y="3242593"/>
            <a:ext cx="1368152" cy="926580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251520" y="170080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graphical</a:t>
            </a:r>
            <a:r>
              <a:rPr lang="de-DE" sz="2400" smtClean="0"/>
              <a:t> translation: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870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6.3 Causal diagrams and </a:t>
            </a:r>
            <a:r>
              <a:rPr lang="de-DE" sz="3200" b="1" smtClean="0"/>
              <a:t>conditional </a:t>
            </a:r>
            <a:r>
              <a:rPr lang="de-DE" sz="3200" smtClean="0"/>
              <a:t>independence</a:t>
            </a:r>
            <a:endParaRPr lang="de-DE" sz="3200"/>
          </a:p>
        </p:txBody>
      </p:sp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51520" y="692696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assume: </a:t>
            </a:r>
            <a:r>
              <a:rPr lang="de-DE" sz="2400" smtClean="0"/>
              <a:t>we know that a genetic preposition has no causal effect on becoming smoker, but causes a heart condition as does smoking                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23528" y="436510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associations: </a:t>
            </a:r>
            <a:r>
              <a:rPr lang="de-DE" sz="2400" smtClean="0"/>
              <a:t>A and Y are marg. independent, but </a:t>
            </a:r>
            <a:r>
              <a:rPr lang="de-DE" sz="2400" i="1" smtClean="0"/>
              <a:t>cond. associated</a:t>
            </a:r>
            <a:endParaRPr lang="de-DE" sz="2400" i="1"/>
          </a:p>
        </p:txBody>
      </p:sp>
      <p:grpSp>
        <p:nvGrpSpPr>
          <p:cNvPr id="2" name="Gruppieren 5"/>
          <p:cNvGrpSpPr/>
          <p:nvPr/>
        </p:nvGrpSpPr>
        <p:grpSpPr>
          <a:xfrm>
            <a:off x="2051721" y="2479933"/>
            <a:ext cx="792088" cy="720080"/>
            <a:chOff x="1547664" y="2708920"/>
            <a:chExt cx="792088" cy="720080"/>
          </a:xfrm>
        </p:grpSpPr>
        <p:sp>
          <p:nvSpPr>
            <p:cNvPr id="37" name="Ellipse 36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691679" y="278063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1763688" y="3201754"/>
            <a:ext cx="161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haplotype</a:t>
            </a:r>
          </a:p>
          <a:p>
            <a:r>
              <a:rPr lang="de-DE" smtClean="0"/>
              <a:t>genetic pattern</a:t>
            </a:r>
            <a:endParaRPr lang="de-DE"/>
          </a:p>
        </p:txBody>
      </p:sp>
      <p:grpSp>
        <p:nvGrpSpPr>
          <p:cNvPr id="3" name="Gruppieren 7"/>
          <p:cNvGrpSpPr/>
          <p:nvPr/>
        </p:nvGrpSpPr>
        <p:grpSpPr>
          <a:xfrm>
            <a:off x="3723757" y="2479933"/>
            <a:ext cx="792088" cy="720080"/>
            <a:chOff x="1547664" y="2708920"/>
            <a:chExt cx="792088" cy="720080"/>
          </a:xfrm>
        </p:grpSpPr>
        <p:sp>
          <p:nvSpPr>
            <p:cNvPr id="45" name="Ellipse 44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723657" y="2762708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3635896" y="317232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cigarette smoking</a:t>
            </a:r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6211911" y="3201754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mtClean="0"/>
              <a:t>heart </a:t>
            </a:r>
          </a:p>
          <a:p>
            <a:pPr algn="r"/>
            <a:r>
              <a:rPr lang="de-DE" smtClean="0"/>
              <a:t>disease</a:t>
            </a:r>
            <a:endParaRPr lang="de-DE"/>
          </a:p>
        </p:txBody>
      </p:sp>
      <p:cxnSp>
        <p:nvCxnSpPr>
          <p:cNvPr id="59" name="Gerade Verbindung mit Pfeil 58"/>
          <p:cNvCxnSpPr>
            <a:stCxn id="45" idx="6"/>
            <a:endCxn id="56" idx="2"/>
          </p:cNvCxnSpPr>
          <p:nvPr/>
        </p:nvCxnSpPr>
        <p:spPr>
          <a:xfrm>
            <a:off x="4515845" y="2839973"/>
            <a:ext cx="1599697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2627784" y="1946449"/>
            <a:ext cx="3600400" cy="540870"/>
          </a:xfrm>
          <a:custGeom>
            <a:avLst/>
            <a:gdLst>
              <a:gd name="connsiteX0" fmla="*/ 0 w 3263153"/>
              <a:gd name="connsiteY0" fmla="*/ 522940 h 540870"/>
              <a:gd name="connsiteX1" fmla="*/ 1613648 w 3263153"/>
              <a:gd name="connsiteY1" fmla="*/ 2988 h 540870"/>
              <a:gd name="connsiteX2" fmla="*/ 3263153 w 3263153"/>
              <a:gd name="connsiteY2" fmla="*/ 540870 h 5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3153" h="540870">
                <a:moveTo>
                  <a:pt x="0" y="522940"/>
                </a:moveTo>
                <a:cubicBezTo>
                  <a:pt x="534894" y="261470"/>
                  <a:pt x="1069789" y="0"/>
                  <a:pt x="1613648" y="2988"/>
                </a:cubicBezTo>
                <a:cubicBezTo>
                  <a:pt x="2157507" y="5976"/>
                  <a:pt x="2986741" y="442258"/>
                  <a:pt x="3263153" y="540870"/>
                </a:cubicBezTo>
              </a:path>
            </a:pathLst>
          </a:cu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86" name="AutoShape 6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88" name="AutoShape 8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4" name="AutoShape 14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6" name="AutoShape 16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8" name="AutoShape 18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4803" y="2018457"/>
            <a:ext cx="1729197" cy="16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Bildergebnis für gene"/>
          <p:cNvPicPr>
            <a:picLocks noChangeAspect="1" noChangeArrowheads="1"/>
          </p:cNvPicPr>
          <p:nvPr/>
        </p:nvPicPr>
        <p:blipFill>
          <a:blip r:embed="rId4" cstate="print"/>
          <a:srcRect l="41041" t="23183" b="23032"/>
          <a:stretch>
            <a:fillRect/>
          </a:stretch>
        </p:blipFill>
        <p:spPr bwMode="auto">
          <a:xfrm rot="5400000">
            <a:off x="732310" y="2833811"/>
            <a:ext cx="1342676" cy="576064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6228184" y="2594521"/>
            <a:ext cx="720080" cy="648072"/>
            <a:chOff x="1979712" y="3933056"/>
            <a:chExt cx="720080" cy="648072"/>
          </a:xfrm>
        </p:grpSpPr>
        <p:sp>
          <p:nvSpPr>
            <p:cNvPr id="41" name="Rechteck 40"/>
            <p:cNvSpPr/>
            <p:nvPr/>
          </p:nvSpPr>
          <p:spPr>
            <a:xfrm>
              <a:off x="1979712" y="3933056"/>
              <a:ext cx="720080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123728" y="3933056"/>
              <a:ext cx="380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sz="3600" b="1"/>
            </a:p>
          </p:txBody>
        </p:sp>
      </p:grpSp>
      <p:sp>
        <p:nvSpPr>
          <p:cNvPr id="50" name="Rechteck 49"/>
          <p:cNvSpPr/>
          <p:nvPr/>
        </p:nvSpPr>
        <p:spPr>
          <a:xfrm>
            <a:off x="4139952" y="4850940"/>
            <a:ext cx="648072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8208259" y="4806116"/>
            <a:ext cx="648072" cy="576064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1246548" y="4737338"/>
            <a:ext cx="814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Pr[Y=1 | A=1, L=</a:t>
            </a:r>
            <a:r>
              <a:rPr lang="de-DE" sz="2800" smtClean="0">
                <a:latin typeface="Trebuchet MS" pitchFamily="34" charset="0"/>
              </a:rPr>
              <a:t>l</a:t>
            </a:r>
            <a:r>
              <a:rPr lang="de-DE" sz="4000" smtClean="0"/>
              <a:t>] ≠ </a:t>
            </a:r>
            <a:r>
              <a:rPr lang="de-DE" sz="4000" smtClean="0"/>
              <a:t>Pr[Y=1 | A=0, L=</a:t>
            </a:r>
            <a:r>
              <a:rPr lang="de-DE" sz="2800" smtClean="0">
                <a:latin typeface="Trebuchet MS" pitchFamily="34" charset="0"/>
              </a:rPr>
              <a:t>l</a:t>
            </a:r>
            <a:r>
              <a:rPr lang="de-DE" sz="4000" smtClean="0"/>
              <a:t>]</a:t>
            </a:r>
            <a:endParaRPr lang="de-DE" sz="4000"/>
          </a:p>
        </p:txBody>
      </p:sp>
      <p:sp>
        <p:nvSpPr>
          <p:cNvPr id="54" name="Textfeld 53"/>
          <p:cNvSpPr txBox="1"/>
          <p:nvPr/>
        </p:nvSpPr>
        <p:spPr>
          <a:xfrm>
            <a:off x="251520" y="55892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effect: </a:t>
            </a:r>
            <a:r>
              <a:rPr lang="de-DE" sz="2400" smtClean="0"/>
              <a:t>conditioning on common effect (collider) L </a:t>
            </a:r>
            <a:r>
              <a:rPr lang="de-DE" sz="2400" i="1" smtClean="0"/>
              <a:t>opens the flow</a:t>
            </a:r>
            <a:endParaRPr lang="de-DE" sz="2400" i="1"/>
          </a:p>
        </p:txBody>
      </p:sp>
      <p:grpSp>
        <p:nvGrpSpPr>
          <p:cNvPr id="73" name="Gruppieren 72"/>
          <p:cNvGrpSpPr/>
          <p:nvPr/>
        </p:nvGrpSpPr>
        <p:grpSpPr>
          <a:xfrm>
            <a:off x="3469145" y="5949280"/>
            <a:ext cx="1822935" cy="707886"/>
            <a:chOff x="3469145" y="5949280"/>
            <a:chExt cx="1822935" cy="707886"/>
          </a:xfrm>
        </p:grpSpPr>
        <p:sp>
          <p:nvSpPr>
            <p:cNvPr id="60" name="Rechteck 59"/>
            <p:cNvSpPr/>
            <p:nvPr/>
          </p:nvSpPr>
          <p:spPr>
            <a:xfrm>
              <a:off x="4644008" y="6021288"/>
              <a:ext cx="648072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469145" y="5949280"/>
              <a:ext cx="18229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/>
                <a:t>A     Y|L</a:t>
              </a:r>
              <a:endParaRPr lang="de-DE" sz="4000"/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3995936" y="6165304"/>
              <a:ext cx="288032" cy="288032"/>
              <a:chOff x="3090312" y="1196752"/>
              <a:chExt cx="288032" cy="288032"/>
            </a:xfrm>
          </p:grpSpPr>
          <p:cxnSp>
            <p:nvCxnSpPr>
              <p:cNvPr id="69" name="Gerade Verbindung 68"/>
              <p:cNvCxnSpPr/>
              <p:nvPr/>
            </p:nvCxnSpPr>
            <p:spPr>
              <a:xfrm>
                <a:off x="3203848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69"/>
              <p:cNvCxnSpPr/>
              <p:nvPr/>
            </p:nvCxnSpPr>
            <p:spPr>
              <a:xfrm>
                <a:off x="3275856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>
              <a:xfrm>
                <a:off x="3090312" y="1484784"/>
                <a:ext cx="28803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>
                <a:off x="3090312" y="1196752"/>
                <a:ext cx="288032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feld 73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0" y="0"/>
            <a:ext cx="870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6.3 Causal diagrams and </a:t>
            </a:r>
            <a:r>
              <a:rPr lang="de-DE" sz="3200" b="1" smtClean="0"/>
              <a:t>conditional </a:t>
            </a:r>
            <a:r>
              <a:rPr lang="de-DE" sz="3200" smtClean="0"/>
              <a:t>independence</a:t>
            </a:r>
            <a:endParaRPr lang="de-DE" sz="3200"/>
          </a:p>
        </p:txBody>
      </p:sp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51520" y="858192"/>
            <a:ext cx="88924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3+1 </a:t>
            </a:r>
            <a:r>
              <a:rPr lang="de-DE" sz="2400" b="1" smtClean="0"/>
              <a:t>reasons why</a:t>
            </a:r>
            <a:r>
              <a:rPr lang="de-DE" sz="2400" smtClean="0"/>
              <a:t> two variables may </a:t>
            </a:r>
            <a:r>
              <a:rPr lang="de-DE" sz="2400" b="1" smtClean="0"/>
              <a:t>be associated: </a:t>
            </a:r>
            <a:endParaRPr lang="de-DE" sz="2400" smtClean="0"/>
          </a:p>
          <a:p>
            <a:endParaRPr lang="de-DE" sz="2400"/>
          </a:p>
          <a:p>
            <a:pPr lvl="1">
              <a:buFont typeface="Wingdings" pitchFamily="2" charset="2"/>
              <a:buChar char="§"/>
            </a:pPr>
            <a:r>
              <a:rPr lang="de-DE" sz="2400" smtClean="0"/>
              <a:t>  one causes the other</a:t>
            </a:r>
            <a:br>
              <a:rPr lang="de-DE" sz="2400" smtClean="0"/>
            </a:br>
            <a:r>
              <a:rPr lang="de-DE" sz="2400" smtClean="0"/>
              <a:t>    A → </a:t>
            </a:r>
            <a:r>
              <a:rPr lang="de-DE" sz="2400" smtClean="0"/>
              <a:t>Y</a:t>
            </a:r>
            <a:r>
              <a:rPr lang="de-DE" sz="240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de-DE" sz="2400" smtClean="0"/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they share common causes</a:t>
            </a:r>
            <a:br>
              <a:rPr lang="de-DE" sz="2400" smtClean="0"/>
            </a:br>
            <a:r>
              <a:rPr lang="de-DE" sz="2400" smtClean="0"/>
              <a:t>    </a:t>
            </a:r>
            <a:r>
              <a:rPr lang="de-DE" sz="2400" smtClean="0"/>
              <a:t>A ← L → Y </a:t>
            </a:r>
            <a:endParaRPr lang="de-DE" sz="2400" smtClean="0"/>
          </a:p>
          <a:p>
            <a:pPr lvl="1">
              <a:buFont typeface="Wingdings" pitchFamily="2" charset="2"/>
              <a:buChar char="§"/>
            </a:pPr>
            <a:endParaRPr lang="de-DE" sz="2400" smtClean="0"/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they share a common effect (or of its descendants)</a:t>
            </a:r>
          </a:p>
          <a:p>
            <a:pPr lvl="1"/>
            <a:r>
              <a:rPr lang="de-DE" sz="2400" smtClean="0"/>
              <a:t>    A → L ← Y </a:t>
            </a:r>
          </a:p>
          <a:p>
            <a:pPr lvl="1"/>
            <a:endParaRPr lang="de-DE" sz="2400"/>
          </a:p>
          <a:p>
            <a:pPr lvl="1">
              <a:buFont typeface="Wingdings" pitchFamily="2" charset="2"/>
              <a:buChar char="§"/>
            </a:pPr>
            <a:r>
              <a:rPr lang="de-DE" sz="2400" smtClean="0"/>
              <a:t>  random variability (becomes smaller with increasing n)</a:t>
            </a:r>
          </a:p>
          <a:p>
            <a:pPr lvl="1"/>
            <a:endParaRPr lang="de-DE" sz="2400"/>
          </a:p>
          <a:p>
            <a:r>
              <a:rPr lang="de-DE" sz="2400" smtClean="0"/>
              <a:t>formalized and mathematically proven by </a:t>
            </a:r>
            <a:r>
              <a:rPr lang="de-DE" sz="2400" b="1" smtClean="0"/>
              <a:t>d-seperation </a:t>
            </a:r>
            <a:r>
              <a:rPr lang="de-DE" sz="2400" smtClean="0"/>
              <a:t>(Pearl, 1995) and the </a:t>
            </a:r>
            <a:r>
              <a:rPr lang="de-DE" sz="2400" b="1" smtClean="0"/>
              <a:t>faithfullness</a:t>
            </a:r>
            <a:r>
              <a:rPr lang="de-DE" sz="2400" smtClean="0"/>
              <a:t> assumption.</a:t>
            </a:r>
            <a:endParaRPr lang="de-DE" sz="2400" smtClean="0"/>
          </a:p>
          <a:p>
            <a:pPr lvl="1"/>
            <a:endParaRPr lang="de-DE" sz="2400" smtClean="0"/>
          </a:p>
        </p:txBody>
      </p:sp>
      <p:sp>
        <p:nvSpPr>
          <p:cNvPr id="20486" name="AutoShape 6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88" name="AutoShape 8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4" name="AutoShape 14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6" name="AutoShape 16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8" name="AutoShape 18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55" name="Geschweifte Klammer rechts 54"/>
          <p:cNvSpPr/>
          <p:nvPr/>
        </p:nvSpPr>
        <p:spPr>
          <a:xfrm>
            <a:off x="7308304" y="1772816"/>
            <a:ext cx="792088" cy="2736304"/>
          </a:xfrm>
          <a:prstGeom prst="rightBrace">
            <a:avLst>
              <a:gd name="adj1" fmla="val 23725"/>
              <a:gd name="adj2" fmla="val 50743"/>
            </a:avLst>
          </a:prstGeom>
          <a:ln w="57150">
            <a:solidFill>
              <a:schemeClr val="bg1">
                <a:lumMod val="50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 rot="16200000">
            <a:off x="7216723" y="2834779"/>
            <a:ext cx="2424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structural reasons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"/>
          <p:cNvGrpSpPr/>
          <p:nvPr/>
        </p:nvGrpSpPr>
        <p:grpSpPr>
          <a:xfrm>
            <a:off x="4139953" y="4610556"/>
            <a:ext cx="792088" cy="720080"/>
            <a:chOff x="1547664" y="2708920"/>
            <a:chExt cx="792088" cy="720080"/>
          </a:xfrm>
        </p:grpSpPr>
        <p:sp>
          <p:nvSpPr>
            <p:cNvPr id="4" name="Ellipse 3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763688" y="2780638"/>
              <a:ext cx="37863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b="1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4067945" y="5332377"/>
            <a:ext cx="110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covariate</a:t>
            </a:r>
            <a:r>
              <a:rPr lang="de-DE" smtClean="0"/>
              <a:t>:</a:t>
            </a:r>
          </a:p>
          <a:p>
            <a:r>
              <a:rPr lang="de-DE" smtClean="0"/>
              <a:t>disease</a:t>
            </a:r>
          </a:p>
          <a:p>
            <a:r>
              <a:rPr lang="de-DE" smtClean="0"/>
              <a:t>severity</a:t>
            </a:r>
            <a:endParaRPr lang="de-DE"/>
          </a:p>
        </p:txBody>
      </p:sp>
      <p:grpSp>
        <p:nvGrpSpPr>
          <p:cNvPr id="3" name="Gruppieren 7"/>
          <p:cNvGrpSpPr/>
          <p:nvPr/>
        </p:nvGrpSpPr>
        <p:grpSpPr>
          <a:xfrm>
            <a:off x="5811989" y="4610556"/>
            <a:ext cx="792088" cy="720080"/>
            <a:chOff x="1547664" y="2708920"/>
            <a:chExt cx="792088" cy="720080"/>
          </a:xfrm>
        </p:grpSpPr>
        <p:sp>
          <p:nvSpPr>
            <p:cNvPr id="9" name="Ellipse 8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739981" y="5332377"/>
            <a:ext cx="1198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treatment</a:t>
            </a:r>
            <a:r>
              <a:rPr lang="de-DE" smtClean="0"/>
              <a:t>:</a:t>
            </a:r>
          </a:p>
          <a:p>
            <a:r>
              <a:rPr lang="de-DE" smtClean="0"/>
              <a:t>heart</a:t>
            </a:r>
          </a:p>
          <a:p>
            <a:r>
              <a:rPr lang="de-DE" smtClean="0"/>
              <a:t>transplant</a:t>
            </a:r>
            <a:endParaRPr lang="de-DE"/>
          </a:p>
        </p:txBody>
      </p:sp>
      <p:grpSp>
        <p:nvGrpSpPr>
          <p:cNvPr id="6" name="Gruppieren 11"/>
          <p:cNvGrpSpPr/>
          <p:nvPr/>
        </p:nvGrpSpPr>
        <p:grpSpPr>
          <a:xfrm>
            <a:off x="7380313" y="4610556"/>
            <a:ext cx="792088" cy="720080"/>
            <a:chOff x="1547664" y="2708920"/>
            <a:chExt cx="792088" cy="720080"/>
          </a:xfrm>
        </p:grpSpPr>
        <p:sp>
          <p:nvSpPr>
            <p:cNvPr id="13" name="Ellipse 12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7308305" y="5332377"/>
            <a:ext cx="108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outcome</a:t>
            </a:r>
            <a:r>
              <a:rPr lang="de-DE" smtClean="0"/>
              <a:t>:</a:t>
            </a:r>
          </a:p>
          <a:p>
            <a:r>
              <a:rPr lang="de-DE" smtClean="0"/>
              <a:t>survival</a:t>
            </a:r>
            <a:endParaRPr lang="de-DE"/>
          </a:p>
        </p:txBody>
      </p:sp>
      <p:cxnSp>
        <p:nvCxnSpPr>
          <p:cNvPr id="17" name="Gerade Verbindung mit Pfeil 16"/>
          <p:cNvCxnSpPr>
            <a:stCxn id="4" idx="6"/>
            <a:endCxn id="9" idx="2"/>
          </p:cNvCxnSpPr>
          <p:nvPr/>
        </p:nvCxnSpPr>
        <p:spPr>
          <a:xfrm>
            <a:off x="4932041" y="4970596"/>
            <a:ext cx="879948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13" idx="2"/>
          </p:cNvCxnSpPr>
          <p:nvPr/>
        </p:nvCxnSpPr>
        <p:spPr>
          <a:xfrm>
            <a:off x="6604077" y="4970596"/>
            <a:ext cx="776236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ihandform 24"/>
          <p:cNvSpPr/>
          <p:nvPr/>
        </p:nvSpPr>
        <p:spPr>
          <a:xfrm>
            <a:off x="4716016" y="4077072"/>
            <a:ext cx="2880321" cy="540870"/>
          </a:xfrm>
          <a:custGeom>
            <a:avLst/>
            <a:gdLst>
              <a:gd name="connsiteX0" fmla="*/ 0 w 3263153"/>
              <a:gd name="connsiteY0" fmla="*/ 522940 h 540870"/>
              <a:gd name="connsiteX1" fmla="*/ 1613648 w 3263153"/>
              <a:gd name="connsiteY1" fmla="*/ 2988 h 540870"/>
              <a:gd name="connsiteX2" fmla="*/ 3263153 w 3263153"/>
              <a:gd name="connsiteY2" fmla="*/ 540870 h 5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3153" h="540870">
                <a:moveTo>
                  <a:pt x="0" y="522940"/>
                </a:moveTo>
                <a:cubicBezTo>
                  <a:pt x="534894" y="261470"/>
                  <a:pt x="1069789" y="0"/>
                  <a:pt x="1613648" y="2988"/>
                </a:cubicBezTo>
                <a:cubicBezTo>
                  <a:pt x="2157507" y="5976"/>
                  <a:pt x="2986741" y="442258"/>
                  <a:pt x="3263153" y="540870"/>
                </a:cubicBezTo>
              </a:path>
            </a:pathLst>
          </a:cu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23528" y="836712"/>
            <a:ext cx="648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causal diagrams </a:t>
            </a:r>
            <a:r>
              <a:rPr lang="de-DE" sz="2400" smtClean="0"/>
              <a:t>– a simple way to...</a:t>
            </a:r>
          </a:p>
          <a:p>
            <a:endParaRPr lang="de-DE" sz="2400" smtClean="0"/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encode your subject-matter knowledge</a:t>
            </a:r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present your assumptions</a:t>
            </a:r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identify conceptual problems</a:t>
            </a:r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enhance communication &amp; guide data analysis</a:t>
            </a:r>
          </a:p>
          <a:p>
            <a:pPr lvl="1">
              <a:buFont typeface="Wingdings" pitchFamily="2" charset="2"/>
              <a:buChar char="§"/>
            </a:pPr>
            <a:r>
              <a:rPr lang="de-DE" sz="2400"/>
              <a:t> </a:t>
            </a:r>
            <a:r>
              <a:rPr lang="de-DE" sz="2400" smtClean="0"/>
              <a:t> simultaneously represent associations</a:t>
            </a:r>
          </a:p>
          <a:p>
            <a:pPr>
              <a:buFont typeface="Wingdings" pitchFamily="2" charset="2"/>
              <a:buChar char="§"/>
            </a:pPr>
            <a:endParaRPr lang="de-DE" sz="2000" smtClean="0"/>
          </a:p>
          <a:p>
            <a:endParaRPr lang="de-DE" sz="2000"/>
          </a:p>
          <a:p>
            <a:endParaRPr lang="de-DE" sz="2000"/>
          </a:p>
        </p:txBody>
      </p:sp>
      <p:sp>
        <p:nvSpPr>
          <p:cNvPr id="37" name="Textfeld 36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38" name="Textfeld 37"/>
          <p:cNvSpPr txBox="1"/>
          <p:nvPr/>
        </p:nvSpPr>
        <p:spPr>
          <a:xfrm>
            <a:off x="0" y="0"/>
            <a:ext cx="236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6.3 summary</a:t>
            </a:r>
            <a:endParaRPr lang="de-DE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"/>
          <p:cNvGrpSpPr/>
          <p:nvPr/>
        </p:nvGrpSpPr>
        <p:grpSpPr>
          <a:xfrm>
            <a:off x="1329348" y="4322524"/>
            <a:ext cx="792088" cy="720080"/>
            <a:chOff x="1547664" y="2708920"/>
            <a:chExt cx="792088" cy="720080"/>
          </a:xfrm>
        </p:grpSpPr>
        <p:sp>
          <p:nvSpPr>
            <p:cNvPr id="4" name="Ellipse 3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763688" y="2780638"/>
              <a:ext cx="37863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b="1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257340" y="5044345"/>
            <a:ext cx="110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covariate</a:t>
            </a:r>
            <a:r>
              <a:rPr lang="de-DE" smtClean="0"/>
              <a:t>:</a:t>
            </a:r>
          </a:p>
          <a:p>
            <a:r>
              <a:rPr lang="de-DE" smtClean="0"/>
              <a:t>disease</a:t>
            </a:r>
          </a:p>
          <a:p>
            <a:r>
              <a:rPr lang="de-DE" smtClean="0"/>
              <a:t>severity</a:t>
            </a:r>
            <a:endParaRPr lang="de-DE"/>
          </a:p>
        </p:txBody>
      </p:sp>
      <p:grpSp>
        <p:nvGrpSpPr>
          <p:cNvPr id="3" name="Gruppieren 7"/>
          <p:cNvGrpSpPr/>
          <p:nvPr/>
        </p:nvGrpSpPr>
        <p:grpSpPr>
          <a:xfrm>
            <a:off x="3001384" y="4322524"/>
            <a:ext cx="792088" cy="720080"/>
            <a:chOff x="1547664" y="2708920"/>
            <a:chExt cx="792088" cy="720080"/>
          </a:xfrm>
        </p:grpSpPr>
        <p:sp>
          <p:nvSpPr>
            <p:cNvPr id="9" name="Ellipse 8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929376" y="5044345"/>
            <a:ext cx="1198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treatment</a:t>
            </a:r>
            <a:r>
              <a:rPr lang="de-DE" smtClean="0"/>
              <a:t>:</a:t>
            </a:r>
          </a:p>
          <a:p>
            <a:r>
              <a:rPr lang="de-DE" smtClean="0"/>
              <a:t>heart</a:t>
            </a:r>
          </a:p>
          <a:p>
            <a:r>
              <a:rPr lang="de-DE" smtClean="0"/>
              <a:t>transplant</a:t>
            </a:r>
            <a:endParaRPr lang="de-DE"/>
          </a:p>
        </p:txBody>
      </p:sp>
      <p:grpSp>
        <p:nvGrpSpPr>
          <p:cNvPr id="6" name="Gruppieren 11"/>
          <p:cNvGrpSpPr/>
          <p:nvPr/>
        </p:nvGrpSpPr>
        <p:grpSpPr>
          <a:xfrm>
            <a:off x="4569708" y="4322524"/>
            <a:ext cx="792088" cy="720080"/>
            <a:chOff x="1547664" y="2708920"/>
            <a:chExt cx="792088" cy="720080"/>
          </a:xfrm>
        </p:grpSpPr>
        <p:sp>
          <p:nvSpPr>
            <p:cNvPr id="13" name="Ellipse 12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4497700" y="5044345"/>
            <a:ext cx="108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outcome</a:t>
            </a:r>
            <a:r>
              <a:rPr lang="de-DE" smtClean="0"/>
              <a:t>:</a:t>
            </a:r>
          </a:p>
          <a:p>
            <a:r>
              <a:rPr lang="de-DE" smtClean="0"/>
              <a:t>survival</a:t>
            </a:r>
            <a:endParaRPr lang="de-DE"/>
          </a:p>
        </p:txBody>
      </p:sp>
      <p:cxnSp>
        <p:nvCxnSpPr>
          <p:cNvPr id="17" name="Gerade Verbindung mit Pfeil 16"/>
          <p:cNvCxnSpPr>
            <a:stCxn id="4" idx="6"/>
            <a:endCxn id="9" idx="2"/>
          </p:cNvCxnSpPr>
          <p:nvPr/>
        </p:nvCxnSpPr>
        <p:spPr>
          <a:xfrm>
            <a:off x="2121436" y="4682564"/>
            <a:ext cx="879948" cy="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13" idx="2"/>
          </p:cNvCxnSpPr>
          <p:nvPr/>
        </p:nvCxnSpPr>
        <p:spPr>
          <a:xfrm>
            <a:off x="3793472" y="4682564"/>
            <a:ext cx="776236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3528" y="836712"/>
            <a:ext cx="85689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positivity </a:t>
            </a:r>
            <a:r>
              <a:rPr lang="de-DE" sz="2400" smtClean="0"/>
              <a:t>condition:</a:t>
            </a:r>
          </a:p>
          <a:p>
            <a:pPr lvl="1"/>
            <a:r>
              <a:rPr lang="de-DE" sz="2400" smtClean="0"/>
              <a:t>... </a:t>
            </a:r>
            <a:r>
              <a:rPr lang="en-US" sz="2400" smtClean="0"/>
              <a:t>we </a:t>
            </a:r>
            <a:r>
              <a:rPr lang="en-US" sz="2400"/>
              <a:t>must ensure that there is </a:t>
            </a:r>
            <a:r>
              <a:rPr lang="en-US" sz="2400"/>
              <a:t>a </a:t>
            </a:r>
            <a:r>
              <a:rPr lang="en-US" sz="2400" smtClean="0"/>
              <a:t>probability greater </a:t>
            </a:r>
            <a:r>
              <a:rPr lang="en-US" sz="2400"/>
              <a:t>than </a:t>
            </a:r>
            <a:r>
              <a:rPr lang="en-US" sz="2400" smtClean="0"/>
              <a:t>zero –</a:t>
            </a:r>
          </a:p>
          <a:p>
            <a:pPr lvl="1"/>
            <a:r>
              <a:rPr lang="en-US" sz="2400"/>
              <a:t> </a:t>
            </a:r>
            <a:r>
              <a:rPr lang="en-US" sz="2400" smtClean="0"/>
              <a:t>    a </a:t>
            </a:r>
            <a:r>
              <a:rPr lang="en-US" sz="2400"/>
              <a:t>positive </a:t>
            </a:r>
            <a:r>
              <a:rPr lang="en-US" sz="2400" smtClean="0"/>
              <a:t>probability – of </a:t>
            </a:r>
            <a:r>
              <a:rPr lang="en-US" sz="2400"/>
              <a:t>being assigned to each </a:t>
            </a:r>
            <a:r>
              <a:rPr lang="en-US" sz="2400"/>
              <a:t>of </a:t>
            </a:r>
            <a:r>
              <a:rPr lang="en-US" sz="2400" smtClean="0"/>
              <a:t>the </a:t>
            </a:r>
          </a:p>
          <a:p>
            <a:pPr lvl="1"/>
            <a:r>
              <a:rPr lang="en-US" sz="2400"/>
              <a:t> </a:t>
            </a:r>
            <a:r>
              <a:rPr lang="en-US" sz="2400" smtClean="0"/>
              <a:t>    treatment levels</a:t>
            </a:r>
            <a:r>
              <a:rPr lang="en-US" sz="2400"/>
              <a:t> </a:t>
            </a:r>
            <a:r>
              <a:rPr lang="en-US" sz="2400" smtClean="0"/>
              <a:t>(p30).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... in graphs (p76):</a:t>
            </a:r>
            <a:br>
              <a:rPr lang="en-US" sz="2400" smtClean="0"/>
            </a:br>
            <a:r>
              <a:rPr lang="en-US" sz="2400" smtClean="0"/>
              <a:t>    ...arrows from nodes L to treatment A are not deterministic</a:t>
            </a:r>
            <a:endParaRPr lang="de-DE" sz="2000"/>
          </a:p>
          <a:p>
            <a:endParaRPr lang="de-DE" sz="2000"/>
          </a:p>
        </p:txBody>
      </p:sp>
      <p:sp>
        <p:nvSpPr>
          <p:cNvPr id="37" name="Textfeld 36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38" name="Textfeld 37"/>
          <p:cNvSpPr txBox="1"/>
          <p:nvPr/>
        </p:nvSpPr>
        <p:spPr>
          <a:xfrm>
            <a:off x="0" y="0"/>
            <a:ext cx="8212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6.4 positivity and consistency in causal diagrams</a:t>
            </a:r>
            <a:endParaRPr lang="de-DE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323528" y="836712"/>
            <a:ext cx="8820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The </a:t>
            </a:r>
            <a:r>
              <a:rPr lang="en-US" sz="2400" b="1"/>
              <a:t>relationship between statistical independence </a:t>
            </a:r>
            <a:r>
              <a:rPr lang="en-US" sz="2400"/>
              <a:t>and </a:t>
            </a:r>
            <a:r>
              <a:rPr lang="en-US" sz="2400"/>
              <a:t>the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purely </a:t>
            </a:r>
            <a:r>
              <a:rPr lang="en-US" sz="2400" b="1"/>
              <a:t>graphical concept of d-separation </a:t>
            </a:r>
            <a:r>
              <a:rPr lang="en-US" sz="2400"/>
              <a:t>relies </a:t>
            </a:r>
            <a:r>
              <a:rPr lang="en-US" sz="2400"/>
              <a:t>on </a:t>
            </a:r>
            <a:r>
              <a:rPr lang="en-US" sz="2400" smtClean="0"/>
              <a:t>the </a:t>
            </a:r>
            <a:br>
              <a:rPr lang="en-US" sz="2400" smtClean="0"/>
            </a:br>
            <a:r>
              <a:rPr lang="en-US" sz="2400" smtClean="0"/>
              <a:t>causal </a:t>
            </a:r>
            <a:r>
              <a:rPr lang="en-US" sz="2400"/>
              <a:t>Markov </a:t>
            </a:r>
            <a:r>
              <a:rPr lang="en-US" sz="2400" smtClean="0"/>
              <a:t>assumption.</a:t>
            </a:r>
          </a:p>
          <a:p>
            <a:endParaRPr lang="en-US" sz="2400" smtClean="0"/>
          </a:p>
          <a:p>
            <a:r>
              <a:rPr lang="en-US" sz="2400" smtClean="0"/>
              <a:t>Pearl proved (1988):</a:t>
            </a:r>
          </a:p>
          <a:p>
            <a:r>
              <a:rPr lang="de-DE" sz="2400" smtClean="0"/>
              <a:t>..the </a:t>
            </a:r>
            <a:r>
              <a:rPr lang="de-DE" sz="2400"/>
              <a:t>causal </a:t>
            </a:r>
            <a:r>
              <a:rPr lang="de-DE" sz="2400"/>
              <a:t>Markov </a:t>
            </a:r>
            <a:r>
              <a:rPr lang="de-DE" sz="2400" smtClean="0"/>
              <a:t>assumption implies </a:t>
            </a:r>
            <a:r>
              <a:rPr lang="de-DE" sz="2400"/>
              <a:t>that, given any three </a:t>
            </a:r>
            <a:r>
              <a:rPr lang="de-DE" sz="2400"/>
              <a:t>disjoint </a:t>
            </a:r>
            <a:r>
              <a:rPr lang="de-DE" sz="2400" smtClean="0"/>
              <a:t>sets A, B, C of </a:t>
            </a:r>
            <a:r>
              <a:rPr lang="de-DE" sz="2400"/>
              <a:t>variables</a:t>
            </a:r>
            <a:r>
              <a:rPr lang="de-DE" sz="2400"/>
              <a:t>, </a:t>
            </a:r>
            <a:r>
              <a:rPr lang="de-DE" sz="2400" smtClean="0"/>
              <a:t>if A is </a:t>
            </a:r>
            <a:r>
              <a:rPr lang="de-DE" sz="2400" b="1"/>
              <a:t>d-separated</a:t>
            </a:r>
            <a:r>
              <a:rPr lang="de-DE" sz="2400"/>
              <a:t> </a:t>
            </a:r>
            <a:r>
              <a:rPr lang="de-DE" sz="2400" smtClean="0"/>
              <a:t>from B conditional on C, then A is </a:t>
            </a:r>
            <a:r>
              <a:rPr lang="de-DE" sz="2400" b="1"/>
              <a:t>statistically </a:t>
            </a:r>
            <a:r>
              <a:rPr lang="de-DE" sz="2400" b="1"/>
              <a:t>independent </a:t>
            </a:r>
            <a:r>
              <a:rPr lang="de-DE" sz="2400" smtClean="0"/>
              <a:t>of B given C.</a:t>
            </a:r>
            <a:r>
              <a:rPr lang="en-US" sz="2400" smtClean="0"/>
              <a:t> </a:t>
            </a:r>
            <a:endParaRPr lang="en-US" sz="2400"/>
          </a:p>
          <a:p>
            <a:endParaRPr lang="en-US" sz="2400"/>
          </a:p>
        </p:txBody>
      </p:sp>
      <p:sp>
        <p:nvSpPr>
          <p:cNvPr id="37" name="Textfeld 36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38" name="Textfeld 37"/>
          <p:cNvSpPr txBox="1"/>
          <p:nvPr/>
        </p:nvSpPr>
        <p:spPr>
          <a:xfrm>
            <a:off x="0" y="0"/>
            <a:ext cx="4781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Fine Point 6.1: d-seperation</a:t>
            </a:r>
            <a:endParaRPr lang="de-DE" sz="3200"/>
          </a:p>
        </p:txBody>
      </p:sp>
      <p:sp>
        <p:nvSpPr>
          <p:cNvPr id="24" name="Textfeld 23"/>
          <p:cNvSpPr txBox="1"/>
          <p:nvPr/>
        </p:nvSpPr>
        <p:spPr>
          <a:xfrm>
            <a:off x="323528" y="4437112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Definition „</a:t>
            </a:r>
            <a:r>
              <a:rPr lang="de-DE" sz="2400" b="1" smtClean="0"/>
              <a:t>causal DAG</a:t>
            </a:r>
            <a:r>
              <a:rPr lang="de-DE" sz="2400" smtClean="0"/>
              <a:t>“: ...conditional on its direct causes, any variable on the DAG is independent of any other variable for which it is not a cause...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20687"/>
            <a:ext cx="7020272" cy="609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feld 36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38" name="Textfeld 37"/>
          <p:cNvSpPr txBox="1"/>
          <p:nvPr/>
        </p:nvSpPr>
        <p:spPr>
          <a:xfrm>
            <a:off x="0" y="0"/>
            <a:ext cx="4781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Fine Point 6.1: d-seperation</a:t>
            </a:r>
            <a:endParaRPr lang="de-DE" sz="3200"/>
          </a:p>
        </p:txBody>
      </p:sp>
      <p:grpSp>
        <p:nvGrpSpPr>
          <p:cNvPr id="6" name="Gruppieren 5"/>
          <p:cNvGrpSpPr/>
          <p:nvPr/>
        </p:nvGrpSpPr>
        <p:grpSpPr>
          <a:xfrm>
            <a:off x="611560" y="1412776"/>
            <a:ext cx="792088" cy="720080"/>
            <a:chOff x="1547664" y="2708920"/>
            <a:chExt cx="792088" cy="720080"/>
          </a:xfrm>
        </p:grpSpPr>
        <p:sp>
          <p:nvSpPr>
            <p:cNvPr id="7" name="Ellipse 6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63688" y="2780638"/>
              <a:ext cx="44275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C</a:t>
              </a:r>
              <a:endParaRPr lang="de-DE" b="1"/>
            </a:p>
          </p:txBody>
        </p:sp>
      </p:grpSp>
      <p:grpSp>
        <p:nvGrpSpPr>
          <p:cNvPr id="10" name="Gruppieren 7"/>
          <p:cNvGrpSpPr/>
          <p:nvPr/>
        </p:nvGrpSpPr>
        <p:grpSpPr>
          <a:xfrm>
            <a:off x="107504" y="2924944"/>
            <a:ext cx="792088" cy="720080"/>
            <a:chOff x="1547664" y="2708920"/>
            <a:chExt cx="792088" cy="720080"/>
          </a:xfrm>
        </p:grpSpPr>
        <p:sp>
          <p:nvSpPr>
            <p:cNvPr id="11" name="Ellipse 10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grpSp>
        <p:nvGrpSpPr>
          <p:cNvPr id="14" name="Gruppieren 11"/>
          <p:cNvGrpSpPr/>
          <p:nvPr/>
        </p:nvGrpSpPr>
        <p:grpSpPr>
          <a:xfrm>
            <a:off x="1115616" y="2924944"/>
            <a:ext cx="792088" cy="720080"/>
            <a:chOff x="1547664" y="2708920"/>
            <a:chExt cx="792088" cy="720080"/>
          </a:xfrm>
        </p:grpSpPr>
        <p:sp>
          <p:nvSpPr>
            <p:cNvPr id="15" name="Ellipse 14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754433" y="2753744"/>
              <a:ext cx="44275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B</a:t>
              </a:r>
              <a:endParaRPr lang="de-DE" b="1"/>
            </a:p>
          </p:txBody>
        </p:sp>
      </p:grpSp>
      <p:cxnSp>
        <p:nvCxnSpPr>
          <p:cNvPr id="19" name="Gerade Verbindung mit Pfeil 18"/>
          <p:cNvCxnSpPr>
            <a:stCxn id="7" idx="4"/>
            <a:endCxn id="11" idx="0"/>
          </p:cNvCxnSpPr>
          <p:nvPr/>
        </p:nvCxnSpPr>
        <p:spPr>
          <a:xfrm flipH="1">
            <a:off x="503548" y="2132856"/>
            <a:ext cx="504056" cy="7920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4"/>
            <a:endCxn id="15" idx="0"/>
          </p:cNvCxnSpPr>
          <p:nvPr/>
        </p:nvCxnSpPr>
        <p:spPr>
          <a:xfrm>
            <a:off x="1007604" y="2132856"/>
            <a:ext cx="504056" cy="7920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000" y="548680"/>
            <a:ext cx="7231000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feld 36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38" name="Textfeld 37"/>
          <p:cNvSpPr txBox="1"/>
          <p:nvPr/>
        </p:nvSpPr>
        <p:spPr>
          <a:xfrm>
            <a:off x="0" y="0"/>
            <a:ext cx="4781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Fine Point 6.1: d-seperation</a:t>
            </a:r>
            <a:endParaRPr lang="de-DE" sz="3200"/>
          </a:p>
        </p:txBody>
      </p:sp>
      <p:grpSp>
        <p:nvGrpSpPr>
          <p:cNvPr id="2" name="Gruppieren 5"/>
          <p:cNvGrpSpPr/>
          <p:nvPr/>
        </p:nvGrpSpPr>
        <p:grpSpPr>
          <a:xfrm>
            <a:off x="179512" y="3140968"/>
            <a:ext cx="792088" cy="720080"/>
            <a:chOff x="1547664" y="2708920"/>
            <a:chExt cx="792088" cy="720080"/>
          </a:xfrm>
        </p:grpSpPr>
        <p:sp>
          <p:nvSpPr>
            <p:cNvPr id="7" name="Ellipse 6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63688" y="278063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grpSp>
        <p:nvGrpSpPr>
          <p:cNvPr id="4" name="Gruppieren 11"/>
          <p:cNvGrpSpPr/>
          <p:nvPr/>
        </p:nvGrpSpPr>
        <p:grpSpPr>
          <a:xfrm>
            <a:off x="1187624" y="3140968"/>
            <a:ext cx="792088" cy="720080"/>
            <a:chOff x="1547664" y="2708920"/>
            <a:chExt cx="792088" cy="720080"/>
          </a:xfrm>
        </p:grpSpPr>
        <p:sp>
          <p:nvSpPr>
            <p:cNvPr id="15" name="Ellipse 14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754433" y="2753744"/>
              <a:ext cx="44275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B</a:t>
              </a:r>
              <a:endParaRPr lang="de-DE" b="1"/>
            </a:p>
          </p:txBody>
        </p:sp>
      </p:grpSp>
      <p:cxnSp>
        <p:nvCxnSpPr>
          <p:cNvPr id="19" name="Gerade Verbindung mit Pfeil 18"/>
          <p:cNvCxnSpPr>
            <a:stCxn id="18" idx="2"/>
            <a:endCxn id="7" idx="0"/>
          </p:cNvCxnSpPr>
          <p:nvPr/>
        </p:nvCxnSpPr>
        <p:spPr>
          <a:xfrm flipH="1">
            <a:off x="575556" y="2276872"/>
            <a:ext cx="540060" cy="86409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8" idx="2"/>
            <a:endCxn id="15" idx="0"/>
          </p:cNvCxnSpPr>
          <p:nvPr/>
        </p:nvCxnSpPr>
        <p:spPr>
          <a:xfrm>
            <a:off x="1115616" y="2276872"/>
            <a:ext cx="468052" cy="86409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755576" y="1628800"/>
            <a:ext cx="720080" cy="648072"/>
            <a:chOff x="1979712" y="3933056"/>
            <a:chExt cx="720080" cy="648072"/>
          </a:xfrm>
        </p:grpSpPr>
        <p:sp>
          <p:nvSpPr>
            <p:cNvPr id="18" name="Rechteck 17"/>
            <p:cNvSpPr/>
            <p:nvPr/>
          </p:nvSpPr>
          <p:spPr>
            <a:xfrm>
              <a:off x="1979712" y="3933056"/>
              <a:ext cx="720080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123728" y="3933056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C</a:t>
              </a:r>
              <a:endParaRPr lang="de-DE" sz="3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0" y="0"/>
            <a:ext cx="535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mtClean="0"/>
              <a:t>Why</a:t>
            </a:r>
            <a:r>
              <a:rPr lang="de-DE" sz="3200" smtClean="0"/>
              <a:t> causal concepts matter...</a:t>
            </a:r>
            <a:endParaRPr lang="de-DE" sz="3200"/>
          </a:p>
        </p:txBody>
      </p:sp>
      <p:sp>
        <p:nvSpPr>
          <p:cNvPr id="32" name="Textfeld 31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2304256" cy="222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 descr="https://upload.wikimedia.org/wikipedia/commons/thumb/d/d2/SARS_xray.jpg/220px-SARS_xra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76672"/>
            <a:ext cx="2438175" cy="2205441"/>
          </a:xfrm>
          <a:prstGeom prst="rect">
            <a:avLst/>
          </a:prstGeom>
          <a:noFill/>
        </p:spPr>
      </p:pic>
      <p:sp>
        <p:nvSpPr>
          <p:cNvPr id="35" name="Textfeld 34"/>
          <p:cNvSpPr txBox="1"/>
          <p:nvPr/>
        </p:nvSpPr>
        <p:spPr>
          <a:xfrm>
            <a:off x="611560" y="278092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SARS-CoV-2</a:t>
            </a:r>
            <a:endParaRPr lang="de-DE" sz="2400"/>
          </a:p>
        </p:txBody>
      </p:sp>
      <p:sp>
        <p:nvSpPr>
          <p:cNvPr id="36" name="Textfeld 35"/>
          <p:cNvSpPr txBox="1"/>
          <p:nvPr/>
        </p:nvSpPr>
        <p:spPr>
          <a:xfrm>
            <a:off x="6156176" y="270892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smtClean="0"/>
              <a:t>severe atypic respiratory syndrome</a:t>
            </a:r>
            <a:endParaRPr lang="de-DE" sz="240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203848" y="1628800"/>
            <a:ext cx="2880320" cy="0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66763"/>
            <a:ext cx="2304256" cy="222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6" descr="https://upload.wikimedia.org/wikipedia/commons/thumb/d/d2/SARS_xray.jpg/220px-SARS_xra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794755"/>
            <a:ext cx="2438175" cy="2205441"/>
          </a:xfrm>
          <a:prstGeom prst="rect">
            <a:avLst/>
          </a:prstGeom>
          <a:noFill/>
        </p:spPr>
      </p:pic>
      <p:sp>
        <p:nvSpPr>
          <p:cNvPr id="41" name="Textfeld 40"/>
          <p:cNvSpPr txBox="1"/>
          <p:nvPr/>
        </p:nvSpPr>
        <p:spPr>
          <a:xfrm>
            <a:off x="611560" y="609901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SARS-CoV-2</a:t>
            </a:r>
            <a:endParaRPr lang="de-DE" sz="2400"/>
          </a:p>
        </p:txBody>
      </p:sp>
      <p:sp>
        <p:nvSpPr>
          <p:cNvPr id="42" name="Textfeld 41"/>
          <p:cNvSpPr txBox="1"/>
          <p:nvPr/>
        </p:nvSpPr>
        <p:spPr>
          <a:xfrm>
            <a:off x="6156176" y="6027003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smtClean="0"/>
              <a:t>severe atypic respiratory syndrome</a:t>
            </a:r>
            <a:endParaRPr lang="de-DE" sz="240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2699792" y="4941168"/>
            <a:ext cx="936104" cy="5715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5436096" y="4941168"/>
            <a:ext cx="936104" cy="5715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1" name="Picture 9" descr="Bildergebnis für bacteria"/>
          <p:cNvPicPr>
            <a:picLocks noChangeAspect="1" noChangeArrowheads="1"/>
          </p:cNvPicPr>
          <p:nvPr/>
        </p:nvPicPr>
        <p:blipFill>
          <a:blip r:embed="rId4" cstate="print"/>
          <a:srcRect l="29301" r="9433"/>
          <a:stretch>
            <a:fillRect/>
          </a:stretch>
        </p:blipFill>
        <p:spPr bwMode="auto">
          <a:xfrm rot="5400000">
            <a:off x="3431041" y="4209919"/>
            <a:ext cx="2059246" cy="1505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0" y="0"/>
            <a:ext cx="5072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mtClean="0"/>
              <a:t>scurvy – the wrong mediator</a:t>
            </a:r>
            <a:endParaRPr lang="de-DE" sz="3200"/>
          </a:p>
        </p:txBody>
      </p:sp>
      <p:sp>
        <p:nvSpPr>
          <p:cNvPr id="32" name="Textfeld 31"/>
          <p:cNvSpPr txBox="1"/>
          <p:nvPr/>
        </p:nvSpPr>
        <p:spPr>
          <a:xfrm>
            <a:off x="0" y="6604084"/>
            <a:ext cx="3231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The book of Why; Pearl and MacKenzie 2018; </a:t>
            </a:r>
            <a:endParaRPr lang="de-DE" sz="1050"/>
          </a:p>
        </p:txBody>
      </p:sp>
      <p:sp>
        <p:nvSpPr>
          <p:cNvPr id="35" name="Textfeld 34"/>
          <p:cNvSpPr txBox="1"/>
          <p:nvPr/>
        </p:nvSpPr>
        <p:spPr>
          <a:xfrm>
            <a:off x="323528" y="3596823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citrus fruits</a:t>
            </a:r>
          </a:p>
          <a:p>
            <a:r>
              <a:rPr lang="de-DE" sz="2400" smtClean="0"/>
              <a:t>James Lind; 1747</a:t>
            </a:r>
            <a:endParaRPr lang="de-DE" sz="2400"/>
          </a:p>
        </p:txBody>
      </p:sp>
      <p:sp>
        <p:nvSpPr>
          <p:cNvPr id="36" name="Textfeld 35"/>
          <p:cNvSpPr txBox="1"/>
          <p:nvPr/>
        </p:nvSpPr>
        <p:spPr>
          <a:xfrm>
            <a:off x="6012160" y="402887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smtClean="0"/>
              <a:t>scurvy: gum disease, bleeding from skin, infections</a:t>
            </a:r>
            <a:endParaRPr lang="de-DE" sz="240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059832" y="2948751"/>
            <a:ext cx="2880320" cy="0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 descr="Describ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127" y="2012647"/>
            <a:ext cx="3072857" cy="1962548"/>
          </a:xfrm>
          <a:prstGeom prst="rect">
            <a:avLst/>
          </a:prstGeom>
          <a:noFill/>
        </p:spPr>
      </p:pic>
      <p:pic>
        <p:nvPicPr>
          <p:cNvPr id="28676" name="Picture 4" descr="Bildergebnis für citrus fr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56663"/>
            <a:ext cx="2520280" cy="1467029"/>
          </a:xfrm>
          <a:prstGeom prst="rect">
            <a:avLst/>
          </a:prstGeom>
          <a:noFill/>
        </p:spPr>
      </p:pic>
      <p:sp>
        <p:nvSpPr>
          <p:cNvPr id="23" name="Textfeld 22"/>
          <p:cNvSpPr txBox="1"/>
          <p:nvPr/>
        </p:nvSpPr>
        <p:spPr>
          <a:xfrm>
            <a:off x="179512" y="184482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</a:t>
            </a:r>
            <a:r>
              <a:rPr lang="de-DE" sz="2400" smtClean="0"/>
              <a:t>panish lemons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0" y="0"/>
            <a:ext cx="5072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mtClean="0"/>
              <a:t>scurvy – the wrong mediator</a:t>
            </a:r>
            <a:endParaRPr lang="de-DE" sz="3200"/>
          </a:p>
        </p:txBody>
      </p:sp>
      <p:sp>
        <p:nvSpPr>
          <p:cNvPr id="32" name="Textfeld 31"/>
          <p:cNvSpPr txBox="1"/>
          <p:nvPr/>
        </p:nvSpPr>
        <p:spPr>
          <a:xfrm>
            <a:off x="0" y="6604084"/>
            <a:ext cx="3231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The book of Why; Pearl and MacKenzie 2018; </a:t>
            </a:r>
            <a:endParaRPr lang="de-DE" sz="1050"/>
          </a:p>
        </p:txBody>
      </p:sp>
      <p:sp>
        <p:nvSpPr>
          <p:cNvPr id="35" name="Textfeld 34"/>
          <p:cNvSpPr txBox="1"/>
          <p:nvPr/>
        </p:nvSpPr>
        <p:spPr>
          <a:xfrm>
            <a:off x="323528" y="3596823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citrus fruits</a:t>
            </a:r>
          </a:p>
          <a:p>
            <a:r>
              <a:rPr lang="de-DE" sz="2400" smtClean="0"/>
              <a:t>James Lind; 1747</a:t>
            </a:r>
            <a:endParaRPr lang="de-DE" sz="2400"/>
          </a:p>
        </p:txBody>
      </p:sp>
      <p:sp>
        <p:nvSpPr>
          <p:cNvPr id="36" name="Textfeld 35"/>
          <p:cNvSpPr txBox="1"/>
          <p:nvPr/>
        </p:nvSpPr>
        <p:spPr>
          <a:xfrm>
            <a:off x="6012160" y="402887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smtClean="0"/>
              <a:t>scurvy: gum disease, bleeding from skin, infections</a:t>
            </a:r>
            <a:endParaRPr lang="de-DE" sz="240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771800" y="2924944"/>
            <a:ext cx="720080" cy="23807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 descr="Describ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127" y="2012647"/>
            <a:ext cx="3072857" cy="1962548"/>
          </a:xfrm>
          <a:prstGeom prst="rect">
            <a:avLst/>
          </a:prstGeom>
          <a:noFill/>
        </p:spPr>
      </p:pic>
      <p:cxnSp>
        <p:nvCxnSpPr>
          <p:cNvPr id="11" name="Gerade Verbindung mit Pfeil 10"/>
          <p:cNvCxnSpPr/>
          <p:nvPr/>
        </p:nvCxnSpPr>
        <p:spPr>
          <a:xfrm flipV="1">
            <a:off x="5292080" y="2901137"/>
            <a:ext cx="720080" cy="23807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131840" y="2564904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mtClean="0"/>
              <a:t>acidity</a:t>
            </a:r>
          </a:p>
          <a:p>
            <a:pPr algn="ctr"/>
            <a:r>
              <a:rPr lang="de-DE" sz="2400" smtClean="0"/>
              <a:t>Arctic expedition, e.g. Scott 1903;</a:t>
            </a:r>
            <a:endParaRPr lang="de-DE" sz="2400"/>
          </a:p>
        </p:txBody>
      </p:sp>
      <p:pic>
        <p:nvPicPr>
          <p:cNvPr id="29698" name="Picture 2" descr="Bildergebnis für indian lemons"/>
          <p:cNvPicPr>
            <a:picLocks noChangeAspect="1" noChangeArrowheads="1"/>
          </p:cNvPicPr>
          <p:nvPr/>
        </p:nvPicPr>
        <p:blipFill>
          <a:blip r:embed="rId3" cstate="print"/>
          <a:srcRect t="20593" b="23464"/>
          <a:stretch>
            <a:fillRect/>
          </a:stretch>
        </p:blipFill>
        <p:spPr bwMode="auto">
          <a:xfrm>
            <a:off x="179512" y="2235098"/>
            <a:ext cx="2520280" cy="1409926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179512" y="184482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West Indian limes 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0" y="0"/>
            <a:ext cx="5072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mtClean="0"/>
              <a:t>scurvy – the wrong mediator</a:t>
            </a:r>
            <a:endParaRPr lang="de-DE" sz="3200"/>
          </a:p>
        </p:txBody>
      </p:sp>
      <p:sp>
        <p:nvSpPr>
          <p:cNvPr id="32" name="Textfeld 31"/>
          <p:cNvSpPr txBox="1"/>
          <p:nvPr/>
        </p:nvSpPr>
        <p:spPr>
          <a:xfrm>
            <a:off x="0" y="6604084"/>
            <a:ext cx="3231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The book of Why; Pearl and MacKenzie 2018; </a:t>
            </a:r>
            <a:endParaRPr lang="de-DE" sz="1050"/>
          </a:p>
        </p:txBody>
      </p:sp>
      <p:sp>
        <p:nvSpPr>
          <p:cNvPr id="35" name="Textfeld 34"/>
          <p:cNvSpPr txBox="1"/>
          <p:nvPr/>
        </p:nvSpPr>
        <p:spPr>
          <a:xfrm>
            <a:off x="323528" y="3596823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citrus fruits</a:t>
            </a:r>
          </a:p>
          <a:p>
            <a:r>
              <a:rPr lang="de-DE" sz="2400" smtClean="0"/>
              <a:t>James Lind; 1747</a:t>
            </a:r>
            <a:endParaRPr lang="de-DE" sz="2400"/>
          </a:p>
        </p:txBody>
      </p:sp>
      <p:sp>
        <p:nvSpPr>
          <p:cNvPr id="36" name="Textfeld 35"/>
          <p:cNvSpPr txBox="1"/>
          <p:nvPr/>
        </p:nvSpPr>
        <p:spPr>
          <a:xfrm>
            <a:off x="6012160" y="402887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smtClean="0"/>
              <a:t>scurvy: gum disease, bleeding from skin, infections</a:t>
            </a:r>
            <a:endParaRPr lang="de-DE" sz="240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771800" y="2924944"/>
            <a:ext cx="720080" cy="23807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 descr="Describ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127" y="2012647"/>
            <a:ext cx="3072857" cy="1962548"/>
          </a:xfrm>
          <a:prstGeom prst="rect">
            <a:avLst/>
          </a:prstGeom>
          <a:noFill/>
        </p:spPr>
      </p:pic>
      <p:cxnSp>
        <p:nvCxnSpPr>
          <p:cNvPr id="11" name="Gerade Verbindung mit Pfeil 10"/>
          <p:cNvCxnSpPr/>
          <p:nvPr/>
        </p:nvCxnSpPr>
        <p:spPr>
          <a:xfrm flipV="1">
            <a:off x="5292080" y="2901137"/>
            <a:ext cx="720080" cy="23807"/>
          </a:xfrm>
          <a:prstGeom prst="straightConnector1">
            <a:avLst/>
          </a:prstGeom>
          <a:ln w="1238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131840" y="1988840"/>
            <a:ext cx="24482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mtClean="0"/>
              <a:t>ascorbic</a:t>
            </a:r>
          </a:p>
          <a:p>
            <a:pPr algn="ctr"/>
            <a:r>
              <a:rPr lang="de-DE" sz="3600" b="1" smtClean="0"/>
              <a:t>acid</a:t>
            </a:r>
          </a:p>
          <a:p>
            <a:pPr algn="ctr"/>
            <a:r>
              <a:rPr lang="de-DE" sz="3600" b="1" smtClean="0"/>
              <a:t>(Vitamin C)</a:t>
            </a:r>
          </a:p>
          <a:p>
            <a:pPr algn="ctr"/>
            <a:r>
              <a:rPr lang="de-DE" sz="2400" smtClean="0"/>
              <a:t>Szent-Gyorgyi;</a:t>
            </a:r>
          </a:p>
          <a:p>
            <a:pPr algn="ctr"/>
            <a:r>
              <a:rPr lang="de-DE" sz="2400" smtClean="0"/>
              <a:t>Nobel Prize 1937</a:t>
            </a:r>
            <a:endParaRPr lang="de-DE" sz="2400"/>
          </a:p>
        </p:txBody>
      </p:sp>
      <p:pic>
        <p:nvPicPr>
          <p:cNvPr id="13" name="Picture 4" descr="Bildergebnis für citrus fr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56663"/>
            <a:ext cx="2520280" cy="1467029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179512" y="184482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</a:t>
            </a:r>
            <a:r>
              <a:rPr lang="de-DE" sz="2400" smtClean="0"/>
              <a:t>panish lemons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"/>
          <p:cNvGrpSpPr/>
          <p:nvPr/>
        </p:nvGrpSpPr>
        <p:grpSpPr>
          <a:xfrm>
            <a:off x="2051721" y="3735427"/>
            <a:ext cx="792088" cy="720080"/>
            <a:chOff x="1547664" y="2708920"/>
            <a:chExt cx="792088" cy="720080"/>
          </a:xfrm>
        </p:grpSpPr>
        <p:sp>
          <p:nvSpPr>
            <p:cNvPr id="4" name="Ellipse 3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763688" y="2780638"/>
              <a:ext cx="37863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b="1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979713" y="4457248"/>
            <a:ext cx="110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covariate</a:t>
            </a:r>
            <a:r>
              <a:rPr lang="de-DE" smtClean="0"/>
              <a:t>:</a:t>
            </a:r>
          </a:p>
          <a:p>
            <a:r>
              <a:rPr lang="de-DE" smtClean="0"/>
              <a:t>disease</a:t>
            </a:r>
          </a:p>
          <a:p>
            <a:r>
              <a:rPr lang="de-DE" smtClean="0"/>
              <a:t>severity</a:t>
            </a:r>
            <a:endParaRPr lang="de-DE"/>
          </a:p>
        </p:txBody>
      </p:sp>
      <p:grpSp>
        <p:nvGrpSpPr>
          <p:cNvPr id="3" name="Gruppieren 7"/>
          <p:cNvGrpSpPr/>
          <p:nvPr/>
        </p:nvGrpSpPr>
        <p:grpSpPr>
          <a:xfrm>
            <a:off x="3723757" y="3735427"/>
            <a:ext cx="792088" cy="720080"/>
            <a:chOff x="1547664" y="2708920"/>
            <a:chExt cx="792088" cy="720080"/>
          </a:xfrm>
        </p:grpSpPr>
        <p:sp>
          <p:nvSpPr>
            <p:cNvPr id="9" name="Ellipse 8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651749" y="4457248"/>
            <a:ext cx="1198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treatment</a:t>
            </a:r>
            <a:r>
              <a:rPr lang="de-DE" smtClean="0"/>
              <a:t>:</a:t>
            </a:r>
          </a:p>
          <a:p>
            <a:r>
              <a:rPr lang="de-DE" smtClean="0"/>
              <a:t>heart</a:t>
            </a:r>
          </a:p>
          <a:p>
            <a:r>
              <a:rPr lang="de-DE" smtClean="0"/>
              <a:t>transplant</a:t>
            </a:r>
            <a:endParaRPr lang="de-DE"/>
          </a:p>
        </p:txBody>
      </p:sp>
      <p:grpSp>
        <p:nvGrpSpPr>
          <p:cNvPr id="6" name="Gruppieren 11"/>
          <p:cNvGrpSpPr/>
          <p:nvPr/>
        </p:nvGrpSpPr>
        <p:grpSpPr>
          <a:xfrm>
            <a:off x="5292081" y="3735427"/>
            <a:ext cx="792088" cy="720080"/>
            <a:chOff x="1547664" y="2708920"/>
            <a:chExt cx="792088" cy="720080"/>
          </a:xfrm>
        </p:grpSpPr>
        <p:sp>
          <p:nvSpPr>
            <p:cNvPr id="13" name="Ellipse 12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220073" y="4457248"/>
            <a:ext cx="108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outcome</a:t>
            </a:r>
            <a:r>
              <a:rPr lang="de-DE" smtClean="0"/>
              <a:t>:</a:t>
            </a:r>
          </a:p>
          <a:p>
            <a:r>
              <a:rPr lang="de-DE" smtClean="0"/>
              <a:t>survival</a:t>
            </a:r>
            <a:endParaRPr lang="de-DE"/>
          </a:p>
        </p:txBody>
      </p:sp>
      <p:cxnSp>
        <p:nvCxnSpPr>
          <p:cNvPr id="17" name="Gerade Verbindung mit Pfeil 16"/>
          <p:cNvCxnSpPr>
            <a:stCxn id="4" idx="6"/>
            <a:endCxn id="9" idx="2"/>
          </p:cNvCxnSpPr>
          <p:nvPr/>
        </p:nvCxnSpPr>
        <p:spPr>
          <a:xfrm>
            <a:off x="2843809" y="4095467"/>
            <a:ext cx="879948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13" idx="2"/>
          </p:cNvCxnSpPr>
          <p:nvPr/>
        </p:nvCxnSpPr>
        <p:spPr>
          <a:xfrm>
            <a:off x="4515845" y="4095467"/>
            <a:ext cx="776236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27"/>
          <p:cNvGrpSpPr/>
          <p:nvPr/>
        </p:nvGrpSpPr>
        <p:grpSpPr>
          <a:xfrm>
            <a:off x="395536" y="2132856"/>
            <a:ext cx="2404954" cy="707886"/>
            <a:chOff x="1115616" y="1340768"/>
            <a:chExt cx="2404954" cy="707886"/>
          </a:xfrm>
        </p:grpSpPr>
        <p:sp>
          <p:nvSpPr>
            <p:cNvPr id="26" name="Textfeld 25"/>
            <p:cNvSpPr txBox="1"/>
            <p:nvPr/>
          </p:nvSpPr>
          <p:spPr>
            <a:xfrm>
              <a:off x="1115616" y="1340768"/>
              <a:ext cx="2404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/>
                <a:t>Y</a:t>
              </a:r>
              <a:r>
                <a:rPr lang="de-DE" sz="4000" baseline="30000" smtClean="0"/>
                <a:t>a</a:t>
              </a:r>
              <a:r>
                <a:rPr lang="de-DE" sz="4000" smtClean="0"/>
                <a:t>     A|L=1</a:t>
              </a:r>
              <a:endParaRPr lang="de-DE" sz="4000"/>
            </a:p>
          </p:txBody>
        </p:sp>
        <p:grpSp>
          <p:nvGrpSpPr>
            <p:cNvPr id="12" name="Gruppieren 35"/>
            <p:cNvGrpSpPr/>
            <p:nvPr/>
          </p:nvGrpSpPr>
          <p:grpSpPr>
            <a:xfrm>
              <a:off x="1691680" y="1556792"/>
              <a:ext cx="288032" cy="288032"/>
              <a:chOff x="3090312" y="1196752"/>
              <a:chExt cx="288032" cy="288032"/>
            </a:xfrm>
          </p:grpSpPr>
          <p:cxnSp>
            <p:nvCxnSpPr>
              <p:cNvPr id="29" name="Gerade Verbindung 28"/>
              <p:cNvCxnSpPr/>
              <p:nvPr/>
            </p:nvCxnSpPr>
            <p:spPr>
              <a:xfrm>
                <a:off x="3203848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>
                <a:off x="3275856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>
                <a:off x="3090312" y="1484784"/>
                <a:ext cx="28803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feld 26"/>
          <p:cNvSpPr txBox="1"/>
          <p:nvPr/>
        </p:nvSpPr>
        <p:spPr>
          <a:xfrm>
            <a:off x="251520" y="98072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a translation of our </a:t>
            </a:r>
            <a:r>
              <a:rPr lang="de-DE" sz="2400" b="1" smtClean="0"/>
              <a:t>counterfactual</a:t>
            </a:r>
            <a:r>
              <a:rPr lang="de-DE" sz="2400" smtClean="0"/>
              <a:t> statement:</a:t>
            </a:r>
            <a:endParaRPr lang="de-DE" sz="2400"/>
          </a:p>
        </p:txBody>
      </p:sp>
      <p:sp>
        <p:nvSpPr>
          <p:cNvPr id="30" name="Textfeld 29"/>
          <p:cNvSpPr txBox="1"/>
          <p:nvPr/>
        </p:nvSpPr>
        <p:spPr>
          <a:xfrm>
            <a:off x="251520" y="299695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into a </a:t>
            </a:r>
            <a:r>
              <a:rPr lang="de-DE" sz="2400" b="1" smtClean="0"/>
              <a:t>graph</a:t>
            </a:r>
            <a:r>
              <a:rPr lang="de-DE" sz="2400" smtClean="0"/>
              <a:t> representation: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3499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6.1 Causal diagrams</a:t>
            </a:r>
            <a:endParaRPr lang="de-DE" sz="3200"/>
          </a:p>
        </p:txBody>
      </p:sp>
      <p:sp>
        <p:nvSpPr>
          <p:cNvPr id="32" name="Textfeld 31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  <p:sp>
        <p:nvSpPr>
          <p:cNvPr id="28" name="Textfeld 27"/>
          <p:cNvSpPr txBox="1"/>
          <p:nvPr/>
        </p:nvSpPr>
        <p:spPr>
          <a:xfrm>
            <a:off x="323528" y="1484784"/>
            <a:ext cx="778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</a:t>
            </a:r>
            <a:r>
              <a:rPr lang="de-DE" sz="4000" baseline="30000" smtClean="0"/>
              <a:t>a</a:t>
            </a:r>
            <a:r>
              <a:rPr lang="de-DE" sz="4000" smtClean="0"/>
              <a:t>=1|A=1,L=1] = </a:t>
            </a:r>
            <a:r>
              <a:rPr lang="de-DE" sz="4000" smtClean="0"/>
              <a:t>Pr[Y</a:t>
            </a:r>
            <a:r>
              <a:rPr lang="de-DE" sz="4000" baseline="30000" smtClean="0"/>
              <a:t>a</a:t>
            </a:r>
            <a:r>
              <a:rPr lang="de-DE" sz="4000" smtClean="0"/>
              <a:t>=1|A=0,L=1]</a:t>
            </a:r>
            <a:endParaRPr lang="de-DE" sz="4000"/>
          </a:p>
        </p:txBody>
      </p:sp>
      <p:sp>
        <p:nvSpPr>
          <p:cNvPr id="35" name="Textfeld 34"/>
          <p:cNvSpPr txBox="1"/>
          <p:nvPr/>
        </p:nvSpPr>
        <p:spPr>
          <a:xfrm>
            <a:off x="0" y="56576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Def.: „</a:t>
            </a:r>
            <a:r>
              <a:rPr lang="de-DE" sz="2400" b="1" smtClean="0"/>
              <a:t>causal DAG</a:t>
            </a:r>
            <a:r>
              <a:rPr lang="de-DE" sz="2400" smtClean="0"/>
              <a:t>“: ..conditional on its direct causes, any variable on the DAG is independent of any other variable for which it is not a cause...</a:t>
            </a:r>
            <a:endParaRPr lang="de-DE" sz="2400"/>
          </a:p>
        </p:txBody>
      </p:sp>
      <p:sp>
        <p:nvSpPr>
          <p:cNvPr id="38" name="Freihandform 37"/>
          <p:cNvSpPr/>
          <p:nvPr/>
        </p:nvSpPr>
        <p:spPr>
          <a:xfrm>
            <a:off x="2448560" y="3261360"/>
            <a:ext cx="3347720" cy="545253"/>
          </a:xfrm>
          <a:custGeom>
            <a:avLst/>
            <a:gdLst>
              <a:gd name="connsiteX0" fmla="*/ 0 w 3347720"/>
              <a:gd name="connsiteY0" fmla="*/ 467360 h 545253"/>
              <a:gd name="connsiteX1" fmla="*/ 1656080 w 3347720"/>
              <a:gd name="connsiteY1" fmla="*/ 0 h 545253"/>
              <a:gd name="connsiteX2" fmla="*/ 3119120 w 3347720"/>
              <a:gd name="connsiteY2" fmla="*/ 467360 h 545253"/>
              <a:gd name="connsiteX3" fmla="*/ 3027680 w 3347720"/>
              <a:gd name="connsiteY3" fmla="*/ 467360 h 5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7720" h="545253">
                <a:moveTo>
                  <a:pt x="0" y="467360"/>
                </a:moveTo>
                <a:cubicBezTo>
                  <a:pt x="568113" y="233680"/>
                  <a:pt x="1136227" y="0"/>
                  <a:pt x="1656080" y="0"/>
                </a:cubicBezTo>
                <a:cubicBezTo>
                  <a:pt x="2175933" y="0"/>
                  <a:pt x="2890520" y="389467"/>
                  <a:pt x="3119120" y="467360"/>
                </a:cubicBezTo>
                <a:cubicBezTo>
                  <a:pt x="3347720" y="545253"/>
                  <a:pt x="3187700" y="506306"/>
                  <a:pt x="3027680" y="4673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/>
          <p:cNvSpPr txBox="1"/>
          <p:nvPr/>
        </p:nvSpPr>
        <p:spPr>
          <a:xfrm>
            <a:off x="1691680" y="2319263"/>
            <a:ext cx="5123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</a:t>
            </a:r>
            <a:r>
              <a:rPr lang="de-DE" sz="4000" baseline="30000" smtClean="0"/>
              <a:t>a=1</a:t>
            </a:r>
            <a:r>
              <a:rPr lang="de-DE" sz="4000" smtClean="0"/>
              <a:t> = 1] ≠ </a:t>
            </a:r>
            <a:r>
              <a:rPr lang="de-DE" sz="4000" smtClean="0"/>
              <a:t>Pr[Y</a:t>
            </a:r>
            <a:r>
              <a:rPr lang="de-DE" sz="4000" baseline="30000" smtClean="0"/>
              <a:t>a=0</a:t>
            </a:r>
            <a:r>
              <a:rPr lang="de-DE" sz="4000" smtClean="0"/>
              <a:t> = 1]</a:t>
            </a:r>
            <a:endParaRPr lang="de-DE" sz="4000"/>
          </a:p>
        </p:txBody>
      </p:sp>
      <p:sp>
        <p:nvSpPr>
          <p:cNvPr id="27" name="Textfeld 26"/>
          <p:cNvSpPr txBox="1"/>
          <p:nvPr/>
        </p:nvSpPr>
        <p:spPr>
          <a:xfrm>
            <a:off x="251520" y="181520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counterfactual</a:t>
            </a:r>
            <a:r>
              <a:rPr lang="de-DE" sz="2400" smtClean="0"/>
              <a:t> causal statement:</a:t>
            </a:r>
            <a:endParaRPr lang="de-DE" sz="2400"/>
          </a:p>
        </p:txBody>
      </p:sp>
      <p:sp>
        <p:nvSpPr>
          <p:cNvPr id="30" name="Textfeld 29"/>
          <p:cNvSpPr txBox="1"/>
          <p:nvPr/>
        </p:nvSpPr>
        <p:spPr>
          <a:xfrm>
            <a:off x="251520" y="31113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graphical</a:t>
            </a:r>
            <a:r>
              <a:rPr lang="de-DE" sz="2400" smtClean="0"/>
              <a:t> translation: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824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6.2 Causal diagrams and </a:t>
            </a:r>
            <a:r>
              <a:rPr lang="de-DE" sz="3200" b="1" smtClean="0"/>
              <a:t>marginal</a:t>
            </a:r>
            <a:r>
              <a:rPr lang="de-DE" sz="3200" smtClean="0"/>
              <a:t> independence</a:t>
            </a:r>
            <a:endParaRPr lang="de-DE" sz="3200"/>
          </a:p>
        </p:txBody>
      </p:sp>
      <p:grpSp>
        <p:nvGrpSpPr>
          <p:cNvPr id="28" name="Gruppieren 27"/>
          <p:cNvGrpSpPr/>
          <p:nvPr/>
        </p:nvGrpSpPr>
        <p:grpSpPr>
          <a:xfrm>
            <a:off x="2915816" y="3717032"/>
            <a:ext cx="792088" cy="720080"/>
            <a:chOff x="1547664" y="2708920"/>
            <a:chExt cx="792088" cy="720080"/>
          </a:xfrm>
        </p:grpSpPr>
        <p:sp>
          <p:nvSpPr>
            <p:cNvPr id="32" name="Ellipse 31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2843808" y="4438853"/>
            <a:ext cx="119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treatment</a:t>
            </a:r>
            <a:r>
              <a:rPr lang="de-DE" smtClean="0"/>
              <a:t>:</a:t>
            </a:r>
          </a:p>
          <a:p>
            <a:r>
              <a:rPr lang="de-DE" smtClean="0"/>
              <a:t>Aspirin</a:t>
            </a:r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4484140" y="3717032"/>
            <a:ext cx="792088" cy="720080"/>
            <a:chOff x="1547664" y="2708920"/>
            <a:chExt cx="792088" cy="720080"/>
          </a:xfrm>
        </p:grpSpPr>
        <p:sp>
          <p:nvSpPr>
            <p:cNvPr id="38" name="Ellipse 37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4412132" y="4438853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outcome</a:t>
            </a:r>
            <a:r>
              <a:rPr lang="de-DE" smtClean="0"/>
              <a:t>:</a:t>
            </a:r>
          </a:p>
          <a:p>
            <a:r>
              <a:rPr lang="de-DE" smtClean="0"/>
              <a:t>heart disease</a:t>
            </a:r>
            <a:endParaRPr lang="de-DE"/>
          </a:p>
        </p:txBody>
      </p:sp>
      <p:cxnSp>
        <p:nvCxnSpPr>
          <p:cNvPr id="41" name="Gerade Verbindung mit Pfeil 40"/>
          <p:cNvCxnSpPr>
            <a:stCxn id="32" idx="6"/>
            <a:endCxn id="38" idx="2"/>
          </p:cNvCxnSpPr>
          <p:nvPr/>
        </p:nvCxnSpPr>
        <p:spPr>
          <a:xfrm>
            <a:off x="3707904" y="4077072"/>
            <a:ext cx="776236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aspirin"/>
          <p:cNvPicPr>
            <a:picLocks noChangeAspect="1" noChangeArrowheads="1"/>
          </p:cNvPicPr>
          <p:nvPr/>
        </p:nvPicPr>
        <p:blipFill>
          <a:blip r:embed="rId2" cstate="print"/>
          <a:srcRect l="22176" t="10542" r="19361" b="5125"/>
          <a:stretch>
            <a:fillRect/>
          </a:stretch>
        </p:blipFill>
        <p:spPr bwMode="auto">
          <a:xfrm>
            <a:off x="1331640" y="3717032"/>
            <a:ext cx="1108409" cy="1070188"/>
          </a:xfrm>
          <a:prstGeom prst="rect">
            <a:avLst/>
          </a:prstGeom>
          <a:noFill/>
        </p:spPr>
      </p:pic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45024"/>
            <a:ext cx="1729197" cy="16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feld 46"/>
          <p:cNvSpPr txBox="1"/>
          <p:nvPr/>
        </p:nvSpPr>
        <p:spPr>
          <a:xfrm>
            <a:off x="251520" y="69269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assume: </a:t>
            </a:r>
            <a:r>
              <a:rPr lang="de-DE" sz="2400" smtClean="0"/>
              <a:t>randomized trial -&gt; unconditional exchangeability</a:t>
            </a:r>
            <a:endParaRPr lang="de-DE" sz="2400"/>
          </a:p>
        </p:txBody>
      </p:sp>
      <p:sp>
        <p:nvSpPr>
          <p:cNvPr id="48" name="Textfeld 47"/>
          <p:cNvSpPr txBox="1"/>
          <p:nvPr/>
        </p:nvSpPr>
        <p:spPr>
          <a:xfrm>
            <a:off x="323528" y="544522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associations: </a:t>
            </a:r>
            <a:r>
              <a:rPr lang="de-DE" sz="2400" smtClean="0"/>
              <a:t>causation implies association</a:t>
            </a:r>
            <a:endParaRPr lang="de-DE" sz="2400"/>
          </a:p>
        </p:txBody>
      </p:sp>
      <p:grpSp>
        <p:nvGrpSpPr>
          <p:cNvPr id="49" name="Gruppieren 48"/>
          <p:cNvGrpSpPr/>
          <p:nvPr/>
        </p:nvGrpSpPr>
        <p:grpSpPr>
          <a:xfrm>
            <a:off x="1763688" y="1124744"/>
            <a:ext cx="1438342" cy="707886"/>
            <a:chOff x="1135615" y="1340768"/>
            <a:chExt cx="1438342" cy="707886"/>
          </a:xfrm>
        </p:grpSpPr>
        <p:sp>
          <p:nvSpPr>
            <p:cNvPr id="50" name="Textfeld 49"/>
            <p:cNvSpPr txBox="1"/>
            <p:nvPr/>
          </p:nvSpPr>
          <p:spPr>
            <a:xfrm>
              <a:off x="1135615" y="1340768"/>
              <a:ext cx="14383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smtClean="0"/>
                <a:t>Y</a:t>
              </a:r>
              <a:r>
                <a:rPr lang="de-DE" sz="4000" baseline="30000" smtClean="0"/>
                <a:t>a</a:t>
              </a:r>
              <a:r>
                <a:rPr lang="de-DE" sz="4000" smtClean="0"/>
                <a:t>     A</a:t>
              </a:r>
              <a:endParaRPr lang="de-DE" sz="4000"/>
            </a:p>
          </p:txBody>
        </p:sp>
        <p:grpSp>
          <p:nvGrpSpPr>
            <p:cNvPr id="51" name="Gruppieren 35"/>
            <p:cNvGrpSpPr/>
            <p:nvPr/>
          </p:nvGrpSpPr>
          <p:grpSpPr>
            <a:xfrm>
              <a:off x="1691680" y="1556792"/>
              <a:ext cx="288032" cy="288032"/>
              <a:chOff x="3090312" y="1196752"/>
              <a:chExt cx="288032" cy="288032"/>
            </a:xfrm>
          </p:grpSpPr>
          <p:cxnSp>
            <p:nvCxnSpPr>
              <p:cNvPr id="52" name="Gerade Verbindung 51"/>
              <p:cNvCxnSpPr/>
              <p:nvPr/>
            </p:nvCxnSpPr>
            <p:spPr>
              <a:xfrm>
                <a:off x="3203848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/>
            </p:nvCxnSpPr>
            <p:spPr>
              <a:xfrm>
                <a:off x="3275856" y="1196752"/>
                <a:ext cx="0" cy="28803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/>
            </p:nvCxnSpPr>
            <p:spPr>
              <a:xfrm>
                <a:off x="3090312" y="1484784"/>
                <a:ext cx="28803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feld 54"/>
          <p:cNvSpPr txBox="1"/>
          <p:nvPr/>
        </p:nvSpPr>
        <p:spPr>
          <a:xfrm>
            <a:off x="1691680" y="5949280"/>
            <a:ext cx="7156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 = 1 | A = 1] ≠ </a:t>
            </a:r>
            <a:r>
              <a:rPr lang="de-DE" sz="4000" smtClean="0"/>
              <a:t>Pr[Y</a:t>
            </a:r>
            <a:r>
              <a:rPr lang="de-DE" sz="4000" baseline="30000"/>
              <a:t> </a:t>
            </a:r>
            <a:r>
              <a:rPr lang="de-DE" sz="4000" smtClean="0"/>
              <a:t>= 1 | A = 0]</a:t>
            </a:r>
            <a:endParaRPr lang="de-DE" sz="4000"/>
          </a:p>
        </p:txBody>
      </p:sp>
      <p:sp>
        <p:nvSpPr>
          <p:cNvPr id="56" name="Textfeld 55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 descr="Bildergebnis für lighter"/>
          <p:cNvPicPr>
            <a:picLocks noChangeAspect="1" noChangeArrowheads="1"/>
          </p:cNvPicPr>
          <p:nvPr/>
        </p:nvPicPr>
        <p:blipFill>
          <a:blip r:embed="rId2" cstate="print"/>
          <a:srcRect r="31256" b="20680"/>
          <a:stretch>
            <a:fillRect/>
          </a:stretch>
        </p:blipFill>
        <p:spPr bwMode="auto">
          <a:xfrm>
            <a:off x="4427984" y="4149080"/>
            <a:ext cx="936104" cy="108012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1691680" y="2319263"/>
            <a:ext cx="5123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</a:t>
            </a:r>
            <a:r>
              <a:rPr lang="de-DE" sz="4000" baseline="30000" smtClean="0"/>
              <a:t>a=1</a:t>
            </a:r>
            <a:r>
              <a:rPr lang="de-DE" sz="4000" smtClean="0"/>
              <a:t> = 1] = </a:t>
            </a:r>
            <a:r>
              <a:rPr lang="de-DE" sz="4000" smtClean="0"/>
              <a:t>Pr[Y</a:t>
            </a:r>
            <a:r>
              <a:rPr lang="de-DE" sz="4000" baseline="30000" smtClean="0"/>
              <a:t>a=0</a:t>
            </a:r>
            <a:r>
              <a:rPr lang="de-DE" sz="4000" smtClean="0"/>
              <a:t> = 1]</a:t>
            </a:r>
            <a:endParaRPr lang="de-DE" sz="4000"/>
          </a:p>
        </p:txBody>
      </p:sp>
      <p:sp>
        <p:nvSpPr>
          <p:cNvPr id="27" name="Textfeld 26"/>
          <p:cNvSpPr txBox="1"/>
          <p:nvPr/>
        </p:nvSpPr>
        <p:spPr>
          <a:xfrm>
            <a:off x="251520" y="181520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counterfactual</a:t>
            </a:r>
            <a:r>
              <a:rPr lang="de-DE" sz="2400" smtClean="0"/>
              <a:t> causal statement:</a:t>
            </a:r>
            <a:endParaRPr lang="de-DE" sz="2400"/>
          </a:p>
        </p:txBody>
      </p:sp>
      <p:sp>
        <p:nvSpPr>
          <p:cNvPr id="30" name="Textfeld 29"/>
          <p:cNvSpPr txBox="1"/>
          <p:nvPr/>
        </p:nvSpPr>
        <p:spPr>
          <a:xfrm>
            <a:off x="251520" y="31113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graphical</a:t>
            </a:r>
            <a:r>
              <a:rPr lang="de-DE" sz="2400" smtClean="0"/>
              <a:t> translation: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824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6.2 Causal diagrams and </a:t>
            </a:r>
            <a:r>
              <a:rPr lang="de-DE" sz="3200" b="1" smtClean="0"/>
              <a:t>marginal</a:t>
            </a:r>
            <a:r>
              <a:rPr lang="de-DE" sz="3200" smtClean="0"/>
              <a:t> independence</a:t>
            </a:r>
            <a:endParaRPr lang="de-DE" sz="3200"/>
          </a:p>
        </p:txBody>
      </p:sp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51520" y="692696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assume: </a:t>
            </a:r>
            <a:r>
              <a:rPr lang="de-DE" sz="2400" smtClean="0"/>
              <a:t>observational study, we know smoking causes cancer</a:t>
            </a:r>
            <a:br>
              <a:rPr lang="de-DE" sz="2400" smtClean="0"/>
            </a:br>
            <a:r>
              <a:rPr lang="de-DE" sz="2400" smtClean="0"/>
              <a:t>                &amp; carrying a ligther doesn‘t cause cancer</a:t>
            </a:r>
            <a:endParaRPr lang="de-DE" sz="2400"/>
          </a:p>
        </p:txBody>
      </p:sp>
      <p:sp>
        <p:nvSpPr>
          <p:cNvPr id="48" name="Textfeld 47"/>
          <p:cNvSpPr txBox="1"/>
          <p:nvPr/>
        </p:nvSpPr>
        <p:spPr>
          <a:xfrm>
            <a:off x="323528" y="544522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associations: </a:t>
            </a:r>
            <a:r>
              <a:rPr lang="de-DE" sz="2400" smtClean="0"/>
              <a:t>common cause results in spurious correlation</a:t>
            </a:r>
            <a:endParaRPr lang="de-DE" sz="2400"/>
          </a:p>
        </p:txBody>
      </p:sp>
      <p:sp>
        <p:nvSpPr>
          <p:cNvPr id="55" name="Textfeld 54"/>
          <p:cNvSpPr txBox="1"/>
          <p:nvPr/>
        </p:nvSpPr>
        <p:spPr>
          <a:xfrm>
            <a:off x="1691680" y="5949280"/>
            <a:ext cx="7156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 = 1 | A = 1] ≠ </a:t>
            </a:r>
            <a:r>
              <a:rPr lang="de-DE" sz="4000" smtClean="0"/>
              <a:t>Pr[Y</a:t>
            </a:r>
            <a:r>
              <a:rPr lang="de-DE" sz="4000" baseline="30000"/>
              <a:t> </a:t>
            </a:r>
            <a:r>
              <a:rPr lang="de-DE" sz="4000" smtClean="0"/>
              <a:t>= 1 | A = 0]</a:t>
            </a:r>
            <a:endParaRPr lang="de-DE" sz="4000"/>
          </a:p>
        </p:txBody>
      </p:sp>
      <p:grpSp>
        <p:nvGrpSpPr>
          <p:cNvPr id="34" name="Gruppieren 5"/>
          <p:cNvGrpSpPr/>
          <p:nvPr/>
        </p:nvGrpSpPr>
        <p:grpSpPr>
          <a:xfrm>
            <a:off x="2051721" y="3890476"/>
            <a:ext cx="792088" cy="720080"/>
            <a:chOff x="1547664" y="2708920"/>
            <a:chExt cx="792088" cy="720080"/>
          </a:xfrm>
        </p:grpSpPr>
        <p:sp>
          <p:nvSpPr>
            <p:cNvPr id="37" name="Ellipse 36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763688" y="2780638"/>
              <a:ext cx="378630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b="1"/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1979713" y="46122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smoking</a:t>
            </a:r>
            <a:endParaRPr lang="de-DE"/>
          </a:p>
        </p:txBody>
      </p:sp>
      <p:grpSp>
        <p:nvGrpSpPr>
          <p:cNvPr id="44" name="Gruppieren 7"/>
          <p:cNvGrpSpPr/>
          <p:nvPr/>
        </p:nvGrpSpPr>
        <p:grpSpPr>
          <a:xfrm>
            <a:off x="3723757" y="3890476"/>
            <a:ext cx="792088" cy="720080"/>
            <a:chOff x="1547664" y="2708920"/>
            <a:chExt cx="792088" cy="720080"/>
          </a:xfrm>
        </p:grpSpPr>
        <p:sp>
          <p:nvSpPr>
            <p:cNvPr id="45" name="Ellipse 44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723657" y="276270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3651749" y="4612297"/>
            <a:ext cx="9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carrying</a:t>
            </a:r>
          </a:p>
          <a:p>
            <a:r>
              <a:rPr lang="de-DE" smtClean="0"/>
              <a:t>lighter</a:t>
            </a:r>
            <a:endParaRPr lang="de-DE"/>
          </a:p>
        </p:txBody>
      </p:sp>
      <p:grpSp>
        <p:nvGrpSpPr>
          <p:cNvPr id="51" name="Gruppieren 11"/>
          <p:cNvGrpSpPr/>
          <p:nvPr/>
        </p:nvGrpSpPr>
        <p:grpSpPr>
          <a:xfrm>
            <a:off x="6115542" y="3890476"/>
            <a:ext cx="792088" cy="720080"/>
            <a:chOff x="1547664" y="2708920"/>
            <a:chExt cx="792088" cy="720080"/>
          </a:xfrm>
        </p:grpSpPr>
        <p:sp>
          <p:nvSpPr>
            <p:cNvPr id="56" name="Ellipse 55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754433" y="2753744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58" name="Textfeld 57"/>
          <p:cNvSpPr txBox="1"/>
          <p:nvPr/>
        </p:nvSpPr>
        <p:spPr>
          <a:xfrm>
            <a:off x="6043534" y="4612297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lung cancer</a:t>
            </a:r>
            <a:endParaRPr lang="de-DE"/>
          </a:p>
        </p:txBody>
      </p:sp>
      <p:cxnSp>
        <p:nvCxnSpPr>
          <p:cNvPr id="59" name="Gerade Verbindung mit Pfeil 58"/>
          <p:cNvCxnSpPr>
            <a:stCxn id="37" idx="6"/>
            <a:endCxn id="45" idx="2"/>
          </p:cNvCxnSpPr>
          <p:nvPr/>
        </p:nvCxnSpPr>
        <p:spPr>
          <a:xfrm>
            <a:off x="2843809" y="4250516"/>
            <a:ext cx="879948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2627784" y="3356992"/>
            <a:ext cx="3600400" cy="540870"/>
          </a:xfrm>
          <a:custGeom>
            <a:avLst/>
            <a:gdLst>
              <a:gd name="connsiteX0" fmla="*/ 0 w 3263153"/>
              <a:gd name="connsiteY0" fmla="*/ 522940 h 540870"/>
              <a:gd name="connsiteX1" fmla="*/ 1613648 w 3263153"/>
              <a:gd name="connsiteY1" fmla="*/ 2988 h 540870"/>
              <a:gd name="connsiteX2" fmla="*/ 3263153 w 3263153"/>
              <a:gd name="connsiteY2" fmla="*/ 540870 h 5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3153" h="540870">
                <a:moveTo>
                  <a:pt x="0" y="522940"/>
                </a:moveTo>
                <a:cubicBezTo>
                  <a:pt x="534894" y="261470"/>
                  <a:pt x="1069789" y="0"/>
                  <a:pt x="1613648" y="2988"/>
                </a:cubicBezTo>
                <a:cubicBezTo>
                  <a:pt x="2157507" y="5976"/>
                  <a:pt x="2986741" y="442258"/>
                  <a:pt x="3263153" y="540870"/>
                </a:cubicBezTo>
              </a:path>
            </a:pathLst>
          </a:cu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86" name="AutoShape 6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88" name="AutoShape 8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4" name="AutoShape 14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6" name="AutoShape 16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8" name="AutoShape 18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6" name="Picture 26" descr="Bildergebnis für cigarette smoking"/>
          <p:cNvPicPr>
            <a:picLocks noChangeAspect="1" noChangeArrowheads="1"/>
          </p:cNvPicPr>
          <p:nvPr/>
        </p:nvPicPr>
        <p:blipFill>
          <a:blip r:embed="rId3" cstate="print"/>
          <a:srcRect l="15366" t="17949" r="15403"/>
          <a:stretch>
            <a:fillRect/>
          </a:stretch>
        </p:blipFill>
        <p:spPr bwMode="auto">
          <a:xfrm>
            <a:off x="0" y="3717032"/>
            <a:ext cx="1763688" cy="1194456"/>
          </a:xfrm>
          <a:prstGeom prst="rect">
            <a:avLst/>
          </a:prstGeom>
          <a:noFill/>
        </p:spPr>
      </p:pic>
      <p:pic>
        <p:nvPicPr>
          <p:cNvPr id="20508" name="Picture 28" descr="https://www.biospace.com/getasset/d1568159-4c11-42fb-b22b-b7d31306e756/"/>
          <p:cNvPicPr>
            <a:picLocks noChangeAspect="1" noChangeArrowheads="1"/>
          </p:cNvPicPr>
          <p:nvPr/>
        </p:nvPicPr>
        <p:blipFill>
          <a:blip r:embed="rId4" cstate="print"/>
          <a:srcRect l="12019" r="18272" b="9859"/>
          <a:stretch>
            <a:fillRect/>
          </a:stretch>
        </p:blipFill>
        <p:spPr bwMode="auto">
          <a:xfrm>
            <a:off x="7380311" y="3645024"/>
            <a:ext cx="1789913" cy="1296144"/>
          </a:xfrm>
          <a:prstGeom prst="rect">
            <a:avLst/>
          </a:prstGeom>
          <a:noFill/>
        </p:spPr>
      </p:pic>
      <p:sp>
        <p:nvSpPr>
          <p:cNvPr id="64" name="Textfeld 63"/>
          <p:cNvSpPr txBox="1"/>
          <p:nvPr/>
        </p:nvSpPr>
        <p:spPr>
          <a:xfrm>
            <a:off x="0" y="6604084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6" name="Picture 26" descr="Bildergebnis für cigarette smoking"/>
          <p:cNvPicPr>
            <a:picLocks noChangeAspect="1" noChangeArrowheads="1"/>
          </p:cNvPicPr>
          <p:nvPr/>
        </p:nvPicPr>
        <p:blipFill>
          <a:blip r:embed="rId2" cstate="print"/>
          <a:srcRect l="15366" t="17949" r="15403"/>
          <a:stretch>
            <a:fillRect/>
          </a:stretch>
        </p:blipFill>
        <p:spPr bwMode="auto">
          <a:xfrm>
            <a:off x="4644008" y="4653136"/>
            <a:ext cx="1368152" cy="92658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1691680" y="2319263"/>
            <a:ext cx="5123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</a:t>
            </a:r>
            <a:r>
              <a:rPr lang="de-DE" sz="4000" baseline="30000" smtClean="0"/>
              <a:t>a=1</a:t>
            </a:r>
            <a:r>
              <a:rPr lang="de-DE" sz="4000" smtClean="0"/>
              <a:t> = 1] = </a:t>
            </a:r>
            <a:r>
              <a:rPr lang="de-DE" sz="4000" smtClean="0"/>
              <a:t>Pr[Y</a:t>
            </a:r>
            <a:r>
              <a:rPr lang="de-DE" sz="4000" baseline="30000" smtClean="0"/>
              <a:t>a=0</a:t>
            </a:r>
            <a:r>
              <a:rPr lang="de-DE" sz="4000" smtClean="0"/>
              <a:t> = 1]</a:t>
            </a:r>
            <a:endParaRPr lang="de-DE" sz="4000"/>
          </a:p>
        </p:txBody>
      </p:sp>
      <p:sp>
        <p:nvSpPr>
          <p:cNvPr id="27" name="Textfeld 26"/>
          <p:cNvSpPr txBox="1"/>
          <p:nvPr/>
        </p:nvSpPr>
        <p:spPr>
          <a:xfrm>
            <a:off x="251520" y="181520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counterfactual</a:t>
            </a:r>
            <a:r>
              <a:rPr lang="de-DE" sz="2400" smtClean="0"/>
              <a:t> causal statement:</a:t>
            </a:r>
            <a:endParaRPr lang="de-DE" sz="2400"/>
          </a:p>
        </p:txBody>
      </p:sp>
      <p:sp>
        <p:nvSpPr>
          <p:cNvPr id="30" name="Textfeld 29"/>
          <p:cNvSpPr txBox="1"/>
          <p:nvPr/>
        </p:nvSpPr>
        <p:spPr>
          <a:xfrm>
            <a:off x="251520" y="31113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graphical</a:t>
            </a:r>
            <a:r>
              <a:rPr lang="de-DE" sz="2400" smtClean="0"/>
              <a:t> translation:</a:t>
            </a:r>
            <a:endParaRPr lang="de-DE" sz="2400"/>
          </a:p>
        </p:txBody>
      </p:sp>
      <p:sp>
        <p:nvSpPr>
          <p:cNvPr id="31" name="Textfeld 30"/>
          <p:cNvSpPr txBox="1"/>
          <p:nvPr/>
        </p:nvSpPr>
        <p:spPr>
          <a:xfrm>
            <a:off x="0" y="0"/>
            <a:ext cx="824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6.2 Causal diagrams and </a:t>
            </a:r>
            <a:r>
              <a:rPr lang="de-DE" sz="3200" b="1" smtClean="0"/>
              <a:t>marginal</a:t>
            </a:r>
            <a:r>
              <a:rPr lang="de-DE" sz="3200" smtClean="0"/>
              <a:t> independence</a:t>
            </a:r>
            <a:endParaRPr lang="de-DE" sz="3200"/>
          </a:p>
        </p:txBody>
      </p:sp>
      <p:sp>
        <p:nvSpPr>
          <p:cNvPr id="1028" name="AutoShape 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AutoShape 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AutoShape 12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AutoShape 14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AutoShape 16" descr="Bildergebnis für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AutoShape 18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4" name="AutoShape 20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AutoShape 22" descr="A man holding his he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51520" y="692696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assume: </a:t>
            </a:r>
            <a:r>
              <a:rPr lang="de-DE" sz="2400" smtClean="0"/>
              <a:t>we know that a genetic preposition has no causal effect on becoming smoker, but causes a heart condition as does smoking                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23528" y="56612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smtClean="0"/>
              <a:t>associations: </a:t>
            </a:r>
            <a:r>
              <a:rPr lang="de-DE" sz="2400" smtClean="0"/>
              <a:t>common effect (collider blocks association)</a:t>
            </a:r>
            <a:endParaRPr lang="de-DE" sz="2400"/>
          </a:p>
        </p:txBody>
      </p:sp>
      <p:sp>
        <p:nvSpPr>
          <p:cNvPr id="55" name="Textfeld 54"/>
          <p:cNvSpPr txBox="1"/>
          <p:nvPr/>
        </p:nvSpPr>
        <p:spPr>
          <a:xfrm>
            <a:off x="1691680" y="5991091"/>
            <a:ext cx="7156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smtClean="0"/>
              <a:t>Pr[Y = 1 | A = 1] = </a:t>
            </a:r>
            <a:r>
              <a:rPr lang="de-DE" sz="4000" smtClean="0"/>
              <a:t>Pr[Y</a:t>
            </a:r>
            <a:r>
              <a:rPr lang="de-DE" sz="4000" baseline="30000"/>
              <a:t> </a:t>
            </a:r>
            <a:r>
              <a:rPr lang="de-DE" sz="4000" smtClean="0"/>
              <a:t>= 1 | A = 0]</a:t>
            </a:r>
            <a:endParaRPr lang="de-DE" sz="4000"/>
          </a:p>
        </p:txBody>
      </p:sp>
      <p:grpSp>
        <p:nvGrpSpPr>
          <p:cNvPr id="2" name="Gruppieren 5"/>
          <p:cNvGrpSpPr/>
          <p:nvPr/>
        </p:nvGrpSpPr>
        <p:grpSpPr>
          <a:xfrm>
            <a:off x="2051721" y="3890476"/>
            <a:ext cx="792088" cy="720080"/>
            <a:chOff x="1547664" y="2708920"/>
            <a:chExt cx="792088" cy="720080"/>
          </a:xfrm>
        </p:grpSpPr>
        <p:sp>
          <p:nvSpPr>
            <p:cNvPr id="37" name="Ellipse 36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691679" y="2780638"/>
              <a:ext cx="46519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A</a:t>
              </a:r>
              <a:endParaRPr lang="de-DE" b="1"/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1763688" y="4612297"/>
            <a:ext cx="161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haplotype</a:t>
            </a:r>
          </a:p>
          <a:p>
            <a:r>
              <a:rPr lang="de-DE" smtClean="0"/>
              <a:t>genetic pattern</a:t>
            </a:r>
            <a:endParaRPr lang="de-DE"/>
          </a:p>
        </p:txBody>
      </p:sp>
      <p:grpSp>
        <p:nvGrpSpPr>
          <p:cNvPr id="3" name="Gruppieren 7"/>
          <p:cNvGrpSpPr/>
          <p:nvPr/>
        </p:nvGrpSpPr>
        <p:grpSpPr>
          <a:xfrm>
            <a:off x="3723757" y="3890476"/>
            <a:ext cx="792088" cy="720080"/>
            <a:chOff x="1547664" y="2708920"/>
            <a:chExt cx="792088" cy="720080"/>
          </a:xfrm>
        </p:grpSpPr>
        <p:sp>
          <p:nvSpPr>
            <p:cNvPr id="45" name="Ellipse 44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723657" y="2762708"/>
              <a:ext cx="425116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Y</a:t>
              </a:r>
              <a:endParaRPr lang="de-DE" b="1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3635896" y="458286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cigarette smoking</a:t>
            </a:r>
            <a:endParaRPr lang="de-DE"/>
          </a:p>
        </p:txBody>
      </p:sp>
      <p:grpSp>
        <p:nvGrpSpPr>
          <p:cNvPr id="4" name="Gruppieren 11"/>
          <p:cNvGrpSpPr/>
          <p:nvPr/>
        </p:nvGrpSpPr>
        <p:grpSpPr>
          <a:xfrm>
            <a:off x="6115542" y="3890476"/>
            <a:ext cx="792088" cy="720080"/>
            <a:chOff x="1547664" y="2708920"/>
            <a:chExt cx="792088" cy="720080"/>
          </a:xfrm>
        </p:grpSpPr>
        <p:sp>
          <p:nvSpPr>
            <p:cNvPr id="56" name="Ellipse 55"/>
            <p:cNvSpPr/>
            <p:nvPr/>
          </p:nvSpPr>
          <p:spPr>
            <a:xfrm>
              <a:off x="1547664" y="2708920"/>
              <a:ext cx="792088" cy="720080"/>
            </a:xfrm>
            <a:prstGeom prst="ellipse">
              <a:avLst/>
            </a:prstGeom>
            <a:noFill/>
            <a:ln w="412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754433" y="2753744"/>
              <a:ext cx="380232" cy="646331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600" b="1" smtClean="0"/>
                <a:t>L</a:t>
              </a:r>
              <a:endParaRPr lang="de-DE" b="1"/>
            </a:p>
          </p:txBody>
        </p:sp>
      </p:grpSp>
      <p:sp>
        <p:nvSpPr>
          <p:cNvPr id="58" name="Textfeld 57"/>
          <p:cNvSpPr txBox="1"/>
          <p:nvPr/>
        </p:nvSpPr>
        <p:spPr>
          <a:xfrm>
            <a:off x="6211911" y="461229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mtClean="0"/>
              <a:t>heart </a:t>
            </a:r>
          </a:p>
          <a:p>
            <a:pPr algn="r"/>
            <a:r>
              <a:rPr lang="de-DE" smtClean="0"/>
              <a:t>disease</a:t>
            </a:r>
            <a:endParaRPr lang="de-DE"/>
          </a:p>
        </p:txBody>
      </p:sp>
      <p:cxnSp>
        <p:nvCxnSpPr>
          <p:cNvPr id="59" name="Gerade Verbindung mit Pfeil 58"/>
          <p:cNvCxnSpPr>
            <a:stCxn id="45" idx="6"/>
            <a:endCxn id="56" idx="2"/>
          </p:cNvCxnSpPr>
          <p:nvPr/>
        </p:nvCxnSpPr>
        <p:spPr>
          <a:xfrm>
            <a:off x="4515845" y="4250516"/>
            <a:ext cx="1599697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2627784" y="3356992"/>
            <a:ext cx="3600400" cy="540870"/>
          </a:xfrm>
          <a:custGeom>
            <a:avLst/>
            <a:gdLst>
              <a:gd name="connsiteX0" fmla="*/ 0 w 3263153"/>
              <a:gd name="connsiteY0" fmla="*/ 522940 h 540870"/>
              <a:gd name="connsiteX1" fmla="*/ 1613648 w 3263153"/>
              <a:gd name="connsiteY1" fmla="*/ 2988 h 540870"/>
              <a:gd name="connsiteX2" fmla="*/ 3263153 w 3263153"/>
              <a:gd name="connsiteY2" fmla="*/ 540870 h 5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3153" h="540870">
                <a:moveTo>
                  <a:pt x="0" y="522940"/>
                </a:moveTo>
                <a:cubicBezTo>
                  <a:pt x="534894" y="261470"/>
                  <a:pt x="1069789" y="0"/>
                  <a:pt x="1613648" y="2988"/>
                </a:cubicBezTo>
                <a:cubicBezTo>
                  <a:pt x="2157507" y="5976"/>
                  <a:pt x="2986741" y="442258"/>
                  <a:pt x="3263153" y="540870"/>
                </a:cubicBezTo>
              </a:path>
            </a:pathLst>
          </a:custGeom>
          <a:ln w="508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86" name="AutoShape 6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88" name="AutoShape 8" descr="Bildergebnis für ligh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4" name="AutoShape 14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6" name="AutoShape 16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98" name="AutoShape 18" descr="Bildergebnis für cigarette smo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4803" y="3429000"/>
            <a:ext cx="1729197" cy="16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Bildergebnis für gene"/>
          <p:cNvPicPr>
            <a:picLocks noChangeAspect="1" noChangeArrowheads="1"/>
          </p:cNvPicPr>
          <p:nvPr/>
        </p:nvPicPr>
        <p:blipFill>
          <a:blip r:embed="rId4" cstate="print"/>
          <a:srcRect l="41041" t="23183" b="23032"/>
          <a:stretch>
            <a:fillRect/>
          </a:stretch>
        </p:blipFill>
        <p:spPr bwMode="auto">
          <a:xfrm rot="5400000">
            <a:off x="732310" y="4244354"/>
            <a:ext cx="1342676" cy="576064"/>
          </a:xfrm>
          <a:prstGeom prst="rect">
            <a:avLst/>
          </a:prstGeom>
          <a:noFill/>
        </p:spPr>
      </p:pic>
      <p:sp>
        <p:nvSpPr>
          <p:cNvPr id="50" name="Textfeld 49"/>
          <p:cNvSpPr txBox="1"/>
          <p:nvPr/>
        </p:nvSpPr>
        <p:spPr>
          <a:xfrm>
            <a:off x="0" y="6597352"/>
            <a:ext cx="2977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Source: Causal Inference; Hernan and Robins; 2019</a:t>
            </a:r>
            <a:endParaRPr lang="de-D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Bildschirmpräsentation (4:3)</PresentationFormat>
  <Paragraphs>222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book club – chapter 6.3 and 6.4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user</cp:lastModifiedBy>
  <cp:revision>7</cp:revision>
  <dcterms:created xsi:type="dcterms:W3CDTF">2020-03-17T16:59:11Z</dcterms:created>
  <dcterms:modified xsi:type="dcterms:W3CDTF">2020-03-18T17:05:57Z</dcterms:modified>
</cp:coreProperties>
</file>