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9" r:id="rId4"/>
    <p:sldId id="265" r:id="rId5"/>
    <p:sldId id="260" r:id="rId6"/>
    <p:sldId id="261" r:id="rId7"/>
    <p:sldId id="266" r:id="rId8"/>
    <p:sldId id="262" r:id="rId9"/>
    <p:sldId id="263" r:id="rId10"/>
    <p:sldId id="258" r:id="rId11"/>
    <p:sldId id="267" r:id="rId12"/>
    <p:sldId id="270" r:id="rId13"/>
    <p:sldId id="271" r:id="rId14"/>
    <p:sldId id="268" r:id="rId15"/>
    <p:sldId id="269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6BB5-AC40-4A7A-9231-4DBD76FBD8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39F9C-65CC-49AA-8A9C-CEBE543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7DA1-DFCF-4893-A74C-A29BAFDDBF48}" type="datetime1">
              <a:rPr lang="en-US" smtClean="0"/>
              <a:t>10/3/2014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B18D-8839-4FB1-A601-7EDF5C0F198B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570-BD42-4FDF-98EA-32A2274F2FF7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51F8-D722-4CDE-A471-5811DD077FE3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A033-76E2-435A-B969-7B8ADD2D1156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E85-F039-4C23-96A4-6B047E7CD799}" type="datetime1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7E93-657E-4686-AEF2-01A5A79F14C2}" type="datetime1">
              <a:rPr lang="en-US" smtClean="0"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2846-EB43-4968-AE0C-CF5B8C886271}" type="datetime1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00DF-9967-4B55-B069-D3CEB224A525}" type="datetime1">
              <a:rPr lang="en-US" smtClean="0"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674B-3665-4B4C-A08E-097ABCB69E24}" type="datetime1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C704-033E-4DE3-BBD3-097D32D19487}" type="datetime1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A01190-F425-4C86-BE8D-2849539F6269}" type="datetime1">
              <a:rPr lang="en-US" smtClean="0"/>
              <a:t>10/3/2014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-bcf.usc.edu/~gareth/ISL/book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tel:401-283-4363" TargetMode="External"/><Relationship Id="rId2" Type="http://schemas.openxmlformats.org/officeDocument/2006/relationships/hyperlink" Target="http://www.tinyurl.com/predictionhangou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rodriguezl/Book_Club" TargetMode="External"/><Relationship Id="rId2" Type="http://schemas.openxmlformats.org/officeDocument/2006/relationships/hyperlink" Target="mailto:Stat_learning+noreply@googlegroup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olderview?id=0B37LTUTfIpszWHJxVVNOVHNKVUU&amp;usp=shar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Statistical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Applications in R</a:t>
            </a:r>
          </a:p>
          <a:p>
            <a:r>
              <a:rPr lang="en-US" sz="1800" i="1" dirty="0"/>
              <a:t>Gareth James • Daniela Witten • Trevor </a:t>
            </a:r>
            <a:r>
              <a:rPr lang="en-US" sz="1800" i="1" dirty="0" smtClean="0"/>
              <a:t>Hastie </a:t>
            </a:r>
            <a:r>
              <a:rPr lang="en-US" sz="1800" i="1" dirty="0"/>
              <a:t>•</a:t>
            </a:r>
            <a:r>
              <a:rPr lang="en-US" sz="1800" i="1" dirty="0" smtClean="0"/>
              <a:t> Robert </a:t>
            </a:r>
            <a:r>
              <a:rPr lang="en-US" sz="1800" i="1" dirty="0" err="1"/>
              <a:t>Tibshirani</a:t>
            </a:r>
            <a:endParaRPr lang="en-US" sz="1800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0"/>
            <a:ext cx="1152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83" y="6243637"/>
            <a:ext cx="3619500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134100"/>
            <a:ext cx="17811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57" y="381000"/>
            <a:ext cx="4602686" cy="275719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8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</a:t>
            </a: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78" y="1447800"/>
            <a:ext cx="1103378" cy="83820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6902130" cy="38861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understanding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Supervised:</a:t>
            </a:r>
          </a:p>
          <a:p>
            <a:pPr lvl="1"/>
            <a:r>
              <a:rPr lang="en-US" sz="2400" dirty="0" smtClean="0"/>
              <a:t>Building statistical models</a:t>
            </a:r>
          </a:p>
          <a:p>
            <a:pPr lvl="2"/>
            <a:r>
              <a:rPr lang="en-US" sz="2000" dirty="0" smtClean="0"/>
              <a:t>Predicting</a:t>
            </a:r>
          </a:p>
          <a:p>
            <a:pPr lvl="2"/>
            <a:r>
              <a:rPr lang="en-US" sz="2000" dirty="0" smtClean="0"/>
              <a:t>Estimating</a:t>
            </a:r>
          </a:p>
          <a:p>
            <a:pPr lvl="1"/>
            <a:r>
              <a:rPr lang="en-US" sz="2400" u="sng" dirty="0" smtClean="0">
                <a:solidFill>
                  <a:srgbClr val="FFC000"/>
                </a:solidFill>
              </a:rPr>
              <a:t>Outputs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based on </a:t>
            </a:r>
            <a:r>
              <a:rPr lang="en-US" sz="2400" u="sng" dirty="0">
                <a:solidFill>
                  <a:srgbClr val="FFC000"/>
                </a:solidFill>
              </a:rPr>
              <a:t>i</a:t>
            </a:r>
            <a:r>
              <a:rPr lang="en-US" sz="2400" u="sng" dirty="0" smtClean="0">
                <a:solidFill>
                  <a:srgbClr val="FFC000"/>
                </a:solidFill>
              </a:rPr>
              <a:t>nputs</a:t>
            </a:r>
          </a:p>
          <a:p>
            <a:r>
              <a:rPr lang="en-US" sz="2800" dirty="0" smtClean="0"/>
              <a:t>Unsupervised</a:t>
            </a:r>
          </a:p>
          <a:p>
            <a:pPr lvl="1"/>
            <a:r>
              <a:rPr lang="en-US" sz="2400" dirty="0" smtClean="0"/>
              <a:t>No expected o</a:t>
            </a:r>
            <a:r>
              <a:rPr lang="en-US" sz="2400" u="sng" dirty="0" smtClean="0">
                <a:solidFill>
                  <a:srgbClr val="FFC000"/>
                </a:solidFill>
              </a:rPr>
              <a:t>utputs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Learn </a:t>
            </a:r>
            <a:r>
              <a:rPr lang="en-US" sz="2400" dirty="0"/>
              <a:t>relationships and </a:t>
            </a:r>
            <a:r>
              <a:rPr lang="en-US" sz="2400" dirty="0" smtClean="0"/>
              <a:t>structure about </a:t>
            </a:r>
            <a:r>
              <a:rPr lang="en-US" sz="2400" u="sng" dirty="0" smtClean="0">
                <a:solidFill>
                  <a:srgbClr val="FFC000"/>
                </a:solidFill>
              </a:rPr>
              <a:t>inputs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 </a:t>
            </a:r>
            <a:r>
              <a:rPr lang="en-US" dirty="0"/>
              <a:t>of 19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century - Legendre </a:t>
            </a:r>
            <a:r>
              <a:rPr lang="en-US" dirty="0"/>
              <a:t>and </a:t>
            </a:r>
            <a:r>
              <a:rPr lang="en-US" dirty="0" smtClean="0"/>
              <a:t>Gauss: Method of least squats (</a:t>
            </a:r>
            <a:r>
              <a:rPr lang="en-US" u="sng" dirty="0" smtClean="0">
                <a:solidFill>
                  <a:srgbClr val="FFC000"/>
                </a:solidFill>
              </a:rPr>
              <a:t>Linear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Regression) – Predicting quantitative values</a:t>
            </a:r>
            <a:endParaRPr lang="en-US" dirty="0"/>
          </a:p>
          <a:p>
            <a:r>
              <a:rPr lang="en-US" dirty="0" smtClean="0"/>
              <a:t>1936 - Fisher: </a:t>
            </a:r>
            <a:r>
              <a:rPr lang="en-US" u="sng" dirty="0" smtClean="0">
                <a:solidFill>
                  <a:srgbClr val="FFC000"/>
                </a:solidFill>
              </a:rPr>
              <a:t>Linear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/>
              <a:t>discriminant </a:t>
            </a:r>
            <a:r>
              <a:rPr lang="en-US" dirty="0" smtClean="0"/>
              <a:t>analysis – Predicting qualitative values</a:t>
            </a:r>
          </a:p>
          <a:p>
            <a:r>
              <a:rPr lang="en-US" dirty="0" smtClean="0"/>
              <a:t>1940:  Logistic regression </a:t>
            </a:r>
            <a:r>
              <a:rPr lang="en-US" dirty="0"/>
              <a:t>– Predicting qualitative values</a:t>
            </a:r>
          </a:p>
          <a:p>
            <a:r>
              <a:rPr lang="en-US" dirty="0" smtClean="0"/>
              <a:t>1970 </a:t>
            </a:r>
            <a:r>
              <a:rPr lang="en-US" dirty="0"/>
              <a:t>- </a:t>
            </a:r>
            <a:r>
              <a:rPr lang="en-US" dirty="0" err="1"/>
              <a:t>Nelder</a:t>
            </a:r>
            <a:r>
              <a:rPr lang="en-US" dirty="0"/>
              <a:t> and </a:t>
            </a:r>
            <a:r>
              <a:rPr lang="en-US" dirty="0" err="1" smtClean="0"/>
              <a:t>Wedderburn</a:t>
            </a:r>
            <a:r>
              <a:rPr lang="en-US" dirty="0"/>
              <a:t>: </a:t>
            </a:r>
            <a:r>
              <a:rPr lang="en-US" dirty="0" smtClean="0"/>
              <a:t>Generalized </a:t>
            </a:r>
            <a:r>
              <a:rPr lang="en-US" u="sng" dirty="0" smtClean="0">
                <a:solidFill>
                  <a:srgbClr val="FFC000"/>
                </a:solidFill>
              </a:rPr>
              <a:t>linear</a:t>
            </a:r>
            <a:r>
              <a:rPr lang="en-US" dirty="0" smtClean="0"/>
              <a:t> models - </a:t>
            </a:r>
            <a:r>
              <a:rPr lang="en-US" dirty="0"/>
              <a:t>Predicting qualitative </a:t>
            </a:r>
            <a:r>
              <a:rPr lang="en-US" dirty="0" smtClean="0"/>
              <a:t>and qualitative </a:t>
            </a:r>
            <a:r>
              <a:rPr lang="en-US" dirty="0"/>
              <a:t>values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5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1980s - </a:t>
            </a:r>
            <a:r>
              <a:rPr lang="en-US" dirty="0" err="1"/>
              <a:t>Breiman</a:t>
            </a:r>
            <a:r>
              <a:rPr lang="en-US" dirty="0"/>
              <a:t>, Friedman, </a:t>
            </a:r>
            <a:r>
              <a:rPr lang="en-US" dirty="0" err="1"/>
              <a:t>Olshen</a:t>
            </a:r>
            <a:r>
              <a:rPr lang="en-US" dirty="0"/>
              <a:t> and Stone: classification </a:t>
            </a:r>
            <a:r>
              <a:rPr lang="en-US" dirty="0" smtClean="0"/>
              <a:t>and regression trees (</a:t>
            </a:r>
            <a:r>
              <a:rPr lang="en-US" u="sng" dirty="0" smtClean="0">
                <a:solidFill>
                  <a:srgbClr val="FFC000"/>
                </a:solidFill>
              </a:rPr>
              <a:t>non-linear</a:t>
            </a:r>
            <a:r>
              <a:rPr lang="en-US" dirty="0" smtClean="0"/>
              <a:t> relationships)</a:t>
            </a:r>
          </a:p>
          <a:p>
            <a:r>
              <a:rPr lang="en-US" dirty="0"/>
              <a:t>1986 - Hastie and </a:t>
            </a:r>
            <a:r>
              <a:rPr lang="en-US" dirty="0" err="1" smtClean="0"/>
              <a:t>Tibshirani</a:t>
            </a:r>
            <a:r>
              <a:rPr lang="en-US" dirty="0"/>
              <a:t>: generalized </a:t>
            </a:r>
            <a:r>
              <a:rPr lang="en-US" dirty="0" smtClean="0"/>
              <a:t>additive models (</a:t>
            </a:r>
            <a:r>
              <a:rPr lang="en-US" u="sng" dirty="0" smtClean="0">
                <a:solidFill>
                  <a:srgbClr val="FFC000"/>
                </a:solidFill>
              </a:rPr>
              <a:t>non-linear</a:t>
            </a:r>
            <a:r>
              <a:rPr lang="en-US" dirty="0" smtClean="0"/>
              <a:t> </a:t>
            </a:r>
            <a:r>
              <a:rPr lang="en-US" dirty="0"/>
              <a:t>extensions to </a:t>
            </a:r>
            <a:r>
              <a:rPr lang="en-US" dirty="0" smtClean="0"/>
              <a:t>generalized linear models)</a:t>
            </a:r>
          </a:p>
          <a:p>
            <a:r>
              <a:rPr lang="en-US" dirty="0"/>
              <a:t>More recently: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Wage </a:t>
            </a:r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Source: Data </a:t>
            </a:r>
            <a:r>
              <a:rPr lang="en-US" dirty="0"/>
              <a:t>from group </a:t>
            </a:r>
            <a:r>
              <a:rPr lang="en-US" dirty="0" smtClean="0"/>
              <a:t>of males </a:t>
            </a:r>
            <a:r>
              <a:rPr lang="en-US" dirty="0"/>
              <a:t>from the Atlantic region of the United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Variables: Wages, age</a:t>
            </a:r>
            <a:r>
              <a:rPr lang="en-US" dirty="0"/>
              <a:t>, </a:t>
            </a:r>
            <a:r>
              <a:rPr lang="en-US" dirty="0" smtClean="0"/>
              <a:t>year of wage, and education.</a:t>
            </a:r>
          </a:p>
          <a:p>
            <a:pPr lvl="1"/>
            <a:r>
              <a:rPr lang="en-US" dirty="0"/>
              <a:t> Aim: understand the association between an </a:t>
            </a:r>
            <a:r>
              <a:rPr lang="en-US" dirty="0" smtClean="0"/>
              <a:t>employee’s wage </a:t>
            </a:r>
            <a:r>
              <a:rPr lang="en-US" dirty="0"/>
              <a:t>and age, year of wage</a:t>
            </a:r>
            <a:r>
              <a:rPr lang="en-US" dirty="0" smtClean="0"/>
              <a:t>, and education</a:t>
            </a:r>
          </a:p>
          <a:p>
            <a:r>
              <a:rPr lang="en-US" dirty="0"/>
              <a:t>Stock </a:t>
            </a:r>
            <a:r>
              <a:rPr lang="en-US" dirty="0" smtClean="0"/>
              <a:t>Market Data</a:t>
            </a:r>
          </a:p>
          <a:p>
            <a:pPr lvl="1"/>
            <a:r>
              <a:rPr lang="en-US" dirty="0" smtClean="0"/>
              <a:t>Source: Data from the </a:t>
            </a:r>
            <a:r>
              <a:rPr lang="en-US" dirty="0"/>
              <a:t>daily movements in the Standard &amp; </a:t>
            </a:r>
            <a:r>
              <a:rPr lang="en-US" dirty="0" smtClean="0"/>
              <a:t>Poor’s 500 </a:t>
            </a:r>
            <a:r>
              <a:rPr lang="en-US" dirty="0"/>
              <a:t>(S&amp;P) stock index over a 5-year period between 2001 and 2005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Variables: Daily Index, time variable</a:t>
            </a:r>
          </a:p>
          <a:p>
            <a:pPr lvl="1"/>
            <a:r>
              <a:rPr lang="en-US" dirty="0"/>
              <a:t>Aim: to predict whether the </a:t>
            </a:r>
            <a:r>
              <a:rPr lang="en-US" dirty="0" smtClean="0"/>
              <a:t>index will </a:t>
            </a:r>
            <a:r>
              <a:rPr lang="en-US" dirty="0"/>
              <a:t>increase or decrease on a given day using the past 5 days’ </a:t>
            </a:r>
            <a:r>
              <a:rPr lang="en-US" dirty="0" smtClean="0"/>
              <a:t>percentage changes </a:t>
            </a:r>
            <a:r>
              <a:rPr lang="en-US" dirty="0"/>
              <a:t>in the index.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9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Expression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Source: </a:t>
            </a:r>
            <a:r>
              <a:rPr lang="en-US" dirty="0" smtClean="0"/>
              <a:t>6830 gene </a:t>
            </a:r>
            <a:r>
              <a:rPr lang="en-US" dirty="0"/>
              <a:t>expression </a:t>
            </a:r>
            <a:r>
              <a:rPr lang="en-US" dirty="0" smtClean="0"/>
              <a:t>measurements for </a:t>
            </a:r>
            <a:r>
              <a:rPr lang="en-US" dirty="0"/>
              <a:t>each of 64 cancer cell lines</a:t>
            </a:r>
          </a:p>
          <a:p>
            <a:pPr lvl="1"/>
            <a:r>
              <a:rPr lang="en-US" dirty="0" smtClean="0"/>
              <a:t>Aim</a:t>
            </a:r>
            <a:r>
              <a:rPr lang="en-US" dirty="0"/>
              <a:t>: determining whether there are groups, </a:t>
            </a:r>
            <a:r>
              <a:rPr lang="en-US" dirty="0" smtClean="0"/>
              <a:t>or clusters</a:t>
            </a:r>
            <a:r>
              <a:rPr lang="en-US" dirty="0"/>
              <a:t>, among the cell lines based on their gene expression measurements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Tutorial: Creating and publishing presentations with R </a:t>
            </a:r>
            <a:r>
              <a:rPr lang="en-US" dirty="0" smtClean="0"/>
              <a:t>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The book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Basic rules</a:t>
            </a:r>
          </a:p>
          <a:p>
            <a:r>
              <a:rPr lang="en-US" dirty="0" smtClean="0"/>
              <a:t>Guidelines/Logistics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Chapter 1:  Introduction</a:t>
            </a:r>
          </a:p>
          <a:p>
            <a:r>
              <a:rPr lang="en-US" dirty="0" smtClean="0"/>
              <a:t>Tutorial: Creating and publishing presentations with R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0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are</a:t>
            </a:r>
            <a:r>
              <a:rPr lang="en-US" dirty="0" smtClean="0"/>
              <a:t> you?</a:t>
            </a:r>
          </a:p>
          <a:p>
            <a:r>
              <a:rPr lang="en-US" dirty="0" smtClean="0"/>
              <a:t>Why </a:t>
            </a:r>
            <a:r>
              <a:rPr lang="en-US" dirty="0"/>
              <a:t>are</a:t>
            </a:r>
            <a:r>
              <a:rPr lang="en-US" dirty="0" smtClean="0"/>
              <a:t> you here?</a:t>
            </a:r>
          </a:p>
          <a:p>
            <a:r>
              <a:rPr lang="en-US" dirty="0" smtClean="0"/>
              <a:t>What are your expectations?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86" y="2627692"/>
            <a:ext cx="3068705" cy="28960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Introduction </a:t>
            </a:r>
            <a:r>
              <a:rPr lang="en-US" dirty="0" smtClean="0"/>
              <a:t>to Statistical Learning with </a:t>
            </a:r>
            <a:r>
              <a:rPr lang="en-US" dirty="0"/>
              <a:t>Applications in R</a:t>
            </a:r>
            <a:endParaRPr lang="en-US" dirty="0" smtClean="0"/>
          </a:p>
          <a:p>
            <a:r>
              <a:rPr lang="en-US" dirty="0" smtClean="0"/>
              <a:t>Available at: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://www-bcf.usc.edu/~</a:t>
            </a:r>
            <a:r>
              <a:rPr lang="en-US" dirty="0" smtClean="0">
                <a:hlinkClick r:id="rId2"/>
              </a:rPr>
              <a:t>gareth/ISL/book.html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“to facilitate the </a:t>
            </a:r>
            <a:r>
              <a:rPr lang="en-US" dirty="0"/>
              <a:t>transition of statistical learning from an academic to a </a:t>
            </a:r>
            <a:r>
              <a:rPr lang="en-US" dirty="0" err="1" smtClean="0"/>
              <a:t>ainstream</a:t>
            </a:r>
            <a:endParaRPr lang="en-US" dirty="0"/>
          </a:p>
          <a:p>
            <a:r>
              <a:rPr lang="en-US" dirty="0" smtClean="0"/>
              <a:t>Field”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22" y="2743200"/>
            <a:ext cx="2386544" cy="35956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Collaboratively discuss about </a:t>
            </a:r>
            <a:r>
              <a:rPr lang="en-US" sz="2400" dirty="0" smtClean="0"/>
              <a:t>statistical methods for analyzing data</a:t>
            </a:r>
          </a:p>
          <a:p>
            <a:r>
              <a:rPr lang="en-US" sz="2400" dirty="0" smtClean="0"/>
              <a:t>Collaborate with our fellows to better understand statistical concepts and its applications</a:t>
            </a:r>
          </a:p>
          <a:p>
            <a:r>
              <a:rPr lang="en-US" sz="2400" dirty="0" smtClean="0"/>
              <a:t>To get hands-on experience on statistical analysis by following the labs in the book</a:t>
            </a:r>
          </a:p>
          <a:p>
            <a:r>
              <a:rPr lang="en-US" sz="2400" dirty="0" smtClean="0"/>
              <a:t>To create a core team of data </a:t>
            </a:r>
            <a:r>
              <a:rPr lang="en-US" sz="2400" dirty="0" smtClean="0"/>
              <a:t>scientists</a:t>
            </a:r>
          </a:p>
          <a:p>
            <a:r>
              <a:rPr lang="en-US" sz="2400" u="sng" dirty="0" smtClean="0">
                <a:solidFill>
                  <a:srgbClr val="FFC000"/>
                </a:solidFill>
              </a:rPr>
              <a:t>Any other?</a:t>
            </a:r>
            <a:endParaRPr lang="en-US" sz="2400" u="sng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To make this club a success we ALL need to collaborate</a:t>
            </a:r>
          </a:p>
          <a:p>
            <a:r>
              <a:rPr lang="en-US" sz="2400" dirty="0" smtClean="0"/>
              <a:t>Commit to lead </a:t>
            </a:r>
            <a:r>
              <a:rPr lang="en-US" sz="2400" dirty="0" smtClean="0"/>
              <a:t>at least two sessions.</a:t>
            </a:r>
          </a:p>
          <a:p>
            <a:r>
              <a:rPr lang="en-US" sz="2400" dirty="0" smtClean="0"/>
              <a:t>If you have questions, ask!</a:t>
            </a:r>
          </a:p>
          <a:p>
            <a:r>
              <a:rPr lang="en-US" sz="2400" dirty="0" smtClean="0"/>
              <a:t>If you know the answers, share them!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cite copyrighted material, please appropriately reference your source(s). Also, please don't inappropriately post or distribute copyrighted material.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Guidelines/Logistics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Meeting time:</a:t>
            </a:r>
          </a:p>
          <a:p>
            <a:pPr lvl="1"/>
            <a:r>
              <a:rPr lang="en-US" sz="2800" dirty="0" smtClean="0"/>
              <a:t>When: Fridays 12:00 PM to 1:00 PM</a:t>
            </a:r>
          </a:p>
          <a:p>
            <a:pPr lvl="1"/>
            <a:r>
              <a:rPr lang="en-US" sz="2800" dirty="0" smtClean="0"/>
              <a:t>Where:</a:t>
            </a:r>
          </a:p>
          <a:p>
            <a:pPr lvl="2"/>
            <a:r>
              <a:rPr lang="en-US" sz="2400" dirty="0" smtClean="0"/>
              <a:t>Web</a:t>
            </a:r>
            <a:r>
              <a:rPr lang="en-US" sz="2400" dirty="0"/>
              <a:t>: </a:t>
            </a:r>
            <a:r>
              <a:rPr lang="en-US" sz="2400" dirty="0">
                <a:hlinkClick r:id="rId2"/>
              </a:rPr>
              <a:t>http://www.tinyurl.com/predictionhangout</a:t>
            </a:r>
            <a:endParaRPr lang="en-US" sz="2400" dirty="0"/>
          </a:p>
          <a:p>
            <a:pPr lvl="2"/>
            <a:r>
              <a:rPr lang="en-US" sz="2400" dirty="0"/>
              <a:t>D</a:t>
            </a:r>
            <a:r>
              <a:rPr lang="en-US" sz="2400" dirty="0" smtClean="0"/>
              <a:t>ial-in</a:t>
            </a:r>
            <a:r>
              <a:rPr lang="en-US" sz="2400" dirty="0"/>
              <a:t>: </a:t>
            </a:r>
            <a:r>
              <a:rPr lang="en-US" sz="2400" dirty="0">
                <a:hlinkClick r:id="rId3"/>
              </a:rPr>
              <a:t>401-283-4363</a:t>
            </a:r>
            <a:r>
              <a:rPr lang="en-US" sz="2400" dirty="0"/>
              <a:t> * PIN 60382</a:t>
            </a:r>
          </a:p>
          <a:p>
            <a:pPr lvl="2"/>
            <a:r>
              <a:rPr lang="en-US" sz="2400" dirty="0"/>
              <a:t>I</a:t>
            </a:r>
            <a:r>
              <a:rPr lang="en-US" sz="2400" dirty="0" smtClean="0"/>
              <a:t>n-person</a:t>
            </a:r>
            <a:r>
              <a:rPr lang="en-US" sz="2400" dirty="0"/>
              <a:t>: Silberman 518</a:t>
            </a:r>
          </a:p>
          <a:p>
            <a:pPr marL="4572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Guidelines/Logistics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Communications:</a:t>
            </a:r>
          </a:p>
          <a:p>
            <a:pPr lvl="1"/>
            <a:r>
              <a:rPr lang="en-US" dirty="0"/>
              <a:t>Google group: </a:t>
            </a:r>
            <a:endParaRPr lang="en-US" dirty="0" smtClean="0"/>
          </a:p>
          <a:p>
            <a:pPr lvl="2"/>
            <a:r>
              <a:rPr lang="en-US" dirty="0"/>
              <a:t>Intro Stat Learning book club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Stat_learning+noreply@googlegroups.com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Sharing code</a:t>
            </a:r>
            <a:r>
              <a:rPr lang="en-US" dirty="0" smtClean="0"/>
              <a:t>, </a:t>
            </a:r>
            <a:r>
              <a:rPr lang="en-US" dirty="0" smtClean="0"/>
              <a:t>outputs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/>
              <a:t> 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github.com/jsrodriguezl/Book_Club</a:t>
            </a:r>
            <a:endParaRPr lang="en-US" dirty="0"/>
          </a:p>
          <a:p>
            <a:r>
              <a:rPr lang="en-US" dirty="0" smtClean="0"/>
              <a:t>Sharing documents for review:</a:t>
            </a:r>
          </a:p>
          <a:p>
            <a:pPr lvl="1"/>
            <a:r>
              <a:rPr lang="en-US" dirty="0" smtClean="0"/>
              <a:t>Google Drive: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drive.google.com/folderview?id=0B37LTUTfIpszWHJxVVNOVHNKVUU&amp;usp=sharing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4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https://docs.google.com/spreadsheets/d/183WX8qxeHmfmSyiVuYn5V38P_zYuwtd66SmdMPNp9CQ/edit#gid=1037464231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5410200" cy="2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139</TotalTime>
  <Words>558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An Introduction to Statistical Learning</vt:lpstr>
      <vt:lpstr>Agenda</vt:lpstr>
      <vt:lpstr>Introductions</vt:lpstr>
      <vt:lpstr>The Book</vt:lpstr>
      <vt:lpstr>Objectives</vt:lpstr>
      <vt:lpstr>Basic rules</vt:lpstr>
      <vt:lpstr>Guidelines/Logistics (1)</vt:lpstr>
      <vt:lpstr>Guidelines/Logistics (2)</vt:lpstr>
      <vt:lpstr>Schedule</vt:lpstr>
      <vt:lpstr>Chapter 1: Introduction</vt:lpstr>
      <vt:lpstr>Tools for understanding data</vt:lpstr>
      <vt:lpstr>History (1)</vt:lpstr>
      <vt:lpstr>History (2)</vt:lpstr>
      <vt:lpstr>Datasets (1)</vt:lpstr>
      <vt:lpstr>Datasets (2)</vt:lpstr>
      <vt:lpstr>Tutorial: Creating and publishing presentations with R Studio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Club</dc:title>
  <dc:creator>Jesica s Rodriguez-lopez</dc:creator>
  <cp:lastModifiedBy>Jesica s Rodriguez-lopez</cp:lastModifiedBy>
  <cp:revision>14</cp:revision>
  <dcterms:created xsi:type="dcterms:W3CDTF">2014-10-02T21:48:17Z</dcterms:created>
  <dcterms:modified xsi:type="dcterms:W3CDTF">2014-10-03T15:24:31Z</dcterms:modified>
</cp:coreProperties>
</file>