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58" r:id="rId10"/>
    <p:sldId id="272" r:id="rId11"/>
    <p:sldId id="274" r:id="rId12"/>
    <p:sldId id="273" r:id="rId13"/>
    <p:sldId id="275" r:id="rId14"/>
    <p:sldId id="276" r:id="rId15"/>
    <p:sldId id="277" r:id="rId16"/>
    <p:sldId id="267" r:id="rId17"/>
    <p:sldId id="278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6BB5-AC40-4A7A-9231-4DBD76FBD824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9F9C-65CC-49AA-8A9C-CEBE543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7DA1-DFCF-4893-A74C-A29BAFDDBF48}" type="datetime1">
              <a:rPr lang="en-US" smtClean="0"/>
              <a:t>10/10/2014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B18D-8839-4FB1-A601-7EDF5C0F198B}" type="datetime1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570-BD42-4FDF-98EA-32A2274F2FF7}" type="datetime1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6935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4473"/>
            <a:ext cx="7315200" cy="42253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002" y="6169841"/>
            <a:ext cx="1189132" cy="297918"/>
          </a:xfrm>
        </p:spPr>
        <p:txBody>
          <a:bodyPr/>
          <a:lstStyle/>
          <a:p>
            <a:fld id="{C4B751F8-D722-4CDE-A471-5811DD077FE3}" type="datetime1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2246489" cy="3012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01727" y="6169841"/>
            <a:ext cx="941203" cy="301752"/>
          </a:xfrm>
        </p:spPr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A033-76E2-435A-B969-7B8ADD2D1156}" type="datetime1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E85-F039-4C23-96A4-6B047E7CD799}" type="datetime1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7E93-657E-4686-AEF2-01A5A79F14C2}" type="datetime1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46-EB43-4968-AE0C-CF5B8C886271}" type="datetime1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00DF-9967-4B55-B069-D3CEB224A525}" type="datetime1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674B-3665-4B4C-A08E-097ABCB69E24}" type="datetime1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C704-033E-4DE3-BBD3-097D32D19487}" type="datetime1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A01190-F425-4C86-BE8D-2849539F6269}" type="datetime1">
              <a:rPr lang="en-US" smtClean="0"/>
              <a:t>10/10/2014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el:401-283-4363" TargetMode="External"/><Relationship Id="rId2" Type="http://schemas.openxmlformats.org/officeDocument/2006/relationships/hyperlink" Target="http://www.tinyurl.com/predictionhango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rodriguezl/Book_Club" TargetMode="External"/><Relationship Id="rId2" Type="http://schemas.openxmlformats.org/officeDocument/2006/relationships/hyperlink" Target="mailto:Stat_learning+noreply@googlegroup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olderview?id=0B37LTUTfIpszWHJxVVNOVHNKVUU&amp;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83WX8qxeHmfmSyiVuYn5V38P_zYuwtd66SmdMPNp9CQ/edit#gid=10374642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Statistical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Applications in R</a:t>
            </a:r>
          </a:p>
          <a:p>
            <a:r>
              <a:rPr lang="en-US" sz="1800" i="1" dirty="0"/>
              <a:t>Gareth James • Daniela Witten • Trevor </a:t>
            </a:r>
            <a:r>
              <a:rPr lang="en-US" sz="1800" i="1" dirty="0" smtClean="0"/>
              <a:t>Hastie </a:t>
            </a:r>
            <a:r>
              <a:rPr lang="en-US" sz="1800" i="1" dirty="0"/>
              <a:t>•</a:t>
            </a:r>
            <a:r>
              <a:rPr lang="en-US" sz="1800" i="1" dirty="0" smtClean="0"/>
              <a:t> Robert </a:t>
            </a:r>
            <a:r>
              <a:rPr lang="en-US" sz="1800" i="1" dirty="0" err="1"/>
              <a:t>Tibshirani</a:t>
            </a:r>
            <a:endParaRPr lang="en-US" sz="18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0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83" y="6243637"/>
            <a:ext cx="361950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134100"/>
            <a:ext cx="1781175" cy="457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</a:t>
            </a:fld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27" y="595800"/>
            <a:ext cx="5360811" cy="30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“… statistical </a:t>
            </a:r>
            <a:r>
              <a:rPr lang="en-US" dirty="0"/>
              <a:t>learning refers to a </a:t>
            </a:r>
            <a:r>
              <a:rPr lang="en-US" u="sng" dirty="0">
                <a:solidFill>
                  <a:srgbClr val="FFC000"/>
                </a:solidFill>
              </a:rPr>
              <a:t>set of approaches for </a:t>
            </a:r>
            <a:r>
              <a:rPr lang="en-US" u="sng" dirty="0" smtClean="0">
                <a:solidFill>
                  <a:srgbClr val="FFC000"/>
                </a:solidFill>
              </a:rPr>
              <a:t>estimating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What is </a:t>
            </a:r>
            <a:r>
              <a:rPr lang="en-US" i="1" dirty="0" smtClean="0"/>
              <a:t>f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“… statistical </a:t>
                </a:r>
                <a:r>
                  <a:rPr lang="en-US" dirty="0"/>
                  <a:t>learning refers to a </a:t>
                </a:r>
                <a:r>
                  <a:rPr lang="en-US" u="sng" dirty="0">
                    <a:solidFill>
                      <a:srgbClr val="FFC000"/>
                    </a:solidFill>
                  </a:rPr>
                  <a:t>set of approaches for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estimating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.”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Represents the </a:t>
                </a:r>
                <a:r>
                  <a:rPr lang="en-US" u="sng" dirty="0">
                    <a:solidFill>
                      <a:srgbClr val="FFC000"/>
                    </a:solidFill>
                  </a:rPr>
                  <a:t>Systematic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information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provides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Fix </a:t>
                </a:r>
                <a:r>
                  <a:rPr lang="en-US" dirty="0"/>
                  <a:t>or unknown function</a:t>
                </a:r>
                <a:r>
                  <a:rPr lang="en-US" dirty="0"/>
                  <a:t> that relates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4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“… statistical </a:t>
                </a:r>
                <a:r>
                  <a:rPr lang="en-US" dirty="0"/>
                  <a:t>learning refers to a </a:t>
                </a:r>
                <a:r>
                  <a:rPr lang="en-US" u="sng" dirty="0">
                    <a:solidFill>
                      <a:srgbClr val="FFC000"/>
                    </a:solidFill>
                  </a:rPr>
                  <a:t>set of approaches for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estimating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.”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Represents the </a:t>
                </a:r>
                <a:r>
                  <a:rPr lang="en-US" u="sng" dirty="0">
                    <a:solidFill>
                      <a:srgbClr val="FFC000"/>
                    </a:solidFill>
                  </a:rPr>
                  <a:t>Systematic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information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provides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Fix </a:t>
                </a:r>
                <a:r>
                  <a:rPr lang="en-US" dirty="0"/>
                  <a:t>or unknown function</a:t>
                </a:r>
                <a:r>
                  <a:rPr lang="en-US" dirty="0"/>
                  <a:t> that relates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“… statistical </a:t>
                </a:r>
                <a:r>
                  <a:rPr lang="en-US" dirty="0"/>
                  <a:t>learning refers to a </a:t>
                </a:r>
                <a:r>
                  <a:rPr lang="en-US" u="sng" dirty="0">
                    <a:solidFill>
                      <a:srgbClr val="FFC000"/>
                    </a:solidFill>
                  </a:rPr>
                  <a:t>set of approaches for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estimating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.”</a:t>
                </a:r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Represents the </a:t>
                </a:r>
                <a:r>
                  <a:rPr lang="en-US" u="sng" dirty="0">
                    <a:solidFill>
                      <a:srgbClr val="FFC000"/>
                    </a:solidFill>
                  </a:rPr>
                  <a:t>Systematic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information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provides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Fix </a:t>
                </a:r>
                <a:r>
                  <a:rPr lang="en-US" dirty="0"/>
                  <a:t>or unknown </a:t>
                </a:r>
                <a:r>
                  <a:rPr lang="en-US" u="sng" dirty="0">
                    <a:solidFill>
                      <a:srgbClr val="FFC000"/>
                    </a:solidFill>
                  </a:rPr>
                  <a:t>function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that relates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/>
                  <a:t>Output, Response or </a:t>
                </a:r>
                <a:r>
                  <a:rPr lang="en-US" dirty="0"/>
                  <a:t>Dependent </a:t>
                </a:r>
                <a:r>
                  <a:rPr lang="en-US" dirty="0"/>
                  <a:t>variable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“… statistical </a:t>
                </a:r>
                <a:r>
                  <a:rPr lang="en-US" dirty="0"/>
                  <a:t>learning refers to a </a:t>
                </a:r>
                <a:r>
                  <a:rPr lang="en-US" u="sng" dirty="0">
                    <a:solidFill>
                      <a:srgbClr val="FFC000"/>
                    </a:solidFill>
                  </a:rPr>
                  <a:t>set of approaches for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estimating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.”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Represents the </a:t>
                </a:r>
                <a:r>
                  <a:rPr lang="en-US" u="sng" dirty="0">
                    <a:solidFill>
                      <a:srgbClr val="FFC000"/>
                    </a:solidFill>
                  </a:rPr>
                  <a:t>Systematic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information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provides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Fix </a:t>
                </a:r>
                <a:r>
                  <a:rPr lang="en-US" dirty="0"/>
                  <a:t>or unknown </a:t>
                </a:r>
                <a:r>
                  <a:rPr lang="en-US" u="sng" dirty="0">
                    <a:solidFill>
                      <a:srgbClr val="FFC000"/>
                    </a:solidFill>
                  </a:rPr>
                  <a:t>function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that relates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Output, Response or </a:t>
                </a:r>
                <a:r>
                  <a:rPr lang="en-US" dirty="0"/>
                  <a:t>Dependent </a:t>
                </a:r>
                <a:r>
                  <a:rPr lang="en-US" dirty="0" smtClean="0"/>
                  <a:t>variable</a:t>
                </a:r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Matrix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is a input, feature, predictor, or independent variable.</a:t>
                </a:r>
              </a:p>
              <a:p>
                <a:pPr marL="228600"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“… statistical </a:t>
                </a:r>
                <a:r>
                  <a:rPr lang="en-US" dirty="0"/>
                  <a:t>learning refers to a </a:t>
                </a:r>
                <a:r>
                  <a:rPr lang="en-US" u="sng" dirty="0">
                    <a:solidFill>
                      <a:srgbClr val="FFC000"/>
                    </a:solidFill>
                  </a:rPr>
                  <a:t>set of approaches for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estimating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.”</a:t>
                </a:r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Represents the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Systematic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information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provides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Fix </a:t>
                </a:r>
                <a:r>
                  <a:rPr lang="en-US" dirty="0"/>
                  <a:t>or unknown </a:t>
                </a:r>
                <a:r>
                  <a:rPr lang="en-US" u="sng" dirty="0">
                    <a:solidFill>
                      <a:srgbClr val="FFC000"/>
                    </a:solidFill>
                  </a:rPr>
                  <a:t>function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dirty="0" smtClean="0"/>
                  <a:t>that relates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Output, Response or </a:t>
                </a:r>
                <a:r>
                  <a:rPr lang="en-US" dirty="0"/>
                  <a:t>Dependent </a:t>
                </a:r>
                <a:r>
                  <a:rPr lang="en-US" dirty="0" smtClean="0"/>
                  <a:t>variable</a:t>
                </a:r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Matrix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is a input, feature, predictor, or independent variable.</a:t>
                </a:r>
              </a:p>
              <a:p>
                <a:pPr marL="228600"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411480" lvl="2"/>
                <a:r>
                  <a:rPr lang="en-US" u="sng" dirty="0" smtClean="0">
                    <a:solidFill>
                      <a:srgbClr val="FFC000"/>
                    </a:solidFill>
                  </a:rPr>
                  <a:t>Random error </a:t>
                </a:r>
                <a:r>
                  <a:rPr lang="en-US" dirty="0"/>
                  <a:t>term, which is </a:t>
                </a:r>
                <a:r>
                  <a:rPr lang="en-US" b="1" dirty="0"/>
                  <a:t>independent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:r>
                  <a:rPr lang="en-US" u="sng" dirty="0">
                    <a:solidFill>
                      <a:srgbClr val="FFC000"/>
                    </a:solidFill>
                  </a:rPr>
                  <a:t>has mean zero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6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2.1.1: </a:t>
                </a:r>
                <a:r>
                  <a:rPr lang="en-US" dirty="0"/>
                  <a:t>Why </a:t>
                </a:r>
                <a:r>
                  <a:rPr lang="en-US" dirty="0" smtClean="0"/>
                  <a:t>Estimate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17" b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2.1.1: </a:t>
                </a:r>
                <a:r>
                  <a:rPr lang="en-US" dirty="0"/>
                  <a:t>Why </a:t>
                </a:r>
                <a:r>
                  <a:rPr lang="en-US" dirty="0" smtClean="0"/>
                  <a:t>Estimate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17" b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Prediction</a:t>
                </a:r>
              </a:p>
              <a:p>
                <a:pPr lvl="1"/>
                <a:r>
                  <a:rPr lang="en-US" sz="2200" dirty="0" smtClean="0"/>
                  <a:t>We would like to know which 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 smtClean="0"/>
                  <a:t> may take based on the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 smtClean="0"/>
                  <a:t>, </a:t>
                </a:r>
                <a:r>
                  <a:rPr lang="en-US" sz="2200" u="sng" dirty="0" smtClean="0">
                    <a:solidFill>
                      <a:srgbClr val="FFC000"/>
                    </a:solidFill>
                  </a:rPr>
                  <a:t>not worrying about the form </a:t>
                </a:r>
                <a:r>
                  <a:rPr lang="en-US" sz="2200" dirty="0" smtClean="0"/>
                  <a:t>of the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 smtClean="0"/>
              </a:p>
              <a:p>
                <a:r>
                  <a:rPr lang="en-US" sz="2400" dirty="0" smtClean="0"/>
                  <a:t>Inference</a:t>
                </a:r>
              </a:p>
              <a:p>
                <a:pPr lvl="1"/>
                <a:r>
                  <a:rPr lang="en-US" sz="2200" dirty="0" smtClean="0"/>
                  <a:t>We would like to </a:t>
                </a:r>
                <a:r>
                  <a:rPr lang="en-US" sz="2200" u="sng" dirty="0" smtClean="0">
                    <a:solidFill>
                      <a:srgbClr val="FFC000"/>
                    </a:solidFill>
                  </a:rPr>
                  <a:t>know the way </a:t>
                </a:r>
                <a:r>
                  <a:rPr lang="en-US" sz="2200" dirty="0" smtClean="0"/>
                  <a:t>changes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 smtClean="0"/>
                  <a:t> affect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a:rPr lang="en-US" sz="2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17" t="-1009" r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/>
                <a:r>
                  <a:rPr lang="en-US" sz="2200" dirty="0" smtClean="0"/>
                  <a:t>We would like to know which 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 may take based on the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u="sng" dirty="0">
                    <a:solidFill>
                      <a:srgbClr val="FFC000"/>
                    </a:solidFill>
                  </a:rPr>
                  <a:t>not worrying about the form </a:t>
                </a:r>
                <a:r>
                  <a:rPr lang="en-US" sz="2200" dirty="0"/>
                  <a:t>of the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 smtClean="0"/>
                  <a:t> is the estimate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, treated as a </a:t>
                </a:r>
                <a:r>
                  <a:rPr lang="en-US" u="sng" dirty="0">
                    <a:solidFill>
                      <a:srgbClr val="FFC000"/>
                    </a:solidFill>
                  </a:rPr>
                  <a:t>black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box</a:t>
                </a:r>
              </a:p>
              <a:p>
                <a:r>
                  <a:rPr lang="en-US" dirty="0" smtClean="0"/>
                  <a:t>If we do not worry about the form, what do we care about in predicting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7" t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/>
                <a:r>
                  <a:rPr lang="en-US" sz="2200" dirty="0" smtClean="0"/>
                  <a:t>We would like to know which 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 may take based on the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u="sng" dirty="0">
                    <a:solidFill>
                      <a:srgbClr val="FFC000"/>
                    </a:solidFill>
                  </a:rPr>
                  <a:t>not worrying about the form </a:t>
                </a:r>
                <a:r>
                  <a:rPr lang="en-US" sz="2200" dirty="0"/>
                  <a:t>of the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 smtClean="0"/>
                  <a:t> is the estimate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, treated as a </a:t>
                </a:r>
                <a:r>
                  <a:rPr lang="en-US" u="sng" dirty="0">
                    <a:solidFill>
                      <a:srgbClr val="FFC000"/>
                    </a:solidFill>
                  </a:rPr>
                  <a:t>black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box</a:t>
                </a:r>
              </a:p>
              <a:p>
                <a:r>
                  <a:rPr lang="en-US" dirty="0" smtClean="0"/>
                  <a:t>If we do not worry about the form, what do we care about in predicting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u="sng" dirty="0" smtClean="0">
                    <a:solidFill>
                      <a:srgbClr val="FFC000"/>
                    </a:solidFill>
                  </a:rPr>
                  <a:t>Accuracy</a:t>
                </a:r>
                <a:r>
                  <a:rPr lang="en-US" dirty="0"/>
                  <a:t>: How well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predicted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u="sng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7" t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Introductions</a:t>
            </a:r>
          </a:p>
          <a:p>
            <a:r>
              <a:rPr lang="en-US" sz="2800" dirty="0" smtClean="0"/>
              <a:t>Objectives</a:t>
            </a:r>
            <a:endParaRPr lang="en-US" sz="2800" dirty="0" smtClean="0"/>
          </a:p>
          <a:p>
            <a:r>
              <a:rPr lang="en-US" sz="2800" dirty="0" smtClean="0"/>
              <a:t>Basic </a:t>
            </a:r>
            <a:r>
              <a:rPr lang="en-US" sz="2800" dirty="0" smtClean="0"/>
              <a:t>rules</a:t>
            </a:r>
          </a:p>
          <a:p>
            <a:r>
              <a:rPr lang="en-US" sz="2800" dirty="0" smtClean="0"/>
              <a:t>Guidelines/Logistics</a:t>
            </a:r>
          </a:p>
          <a:p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Chapter </a:t>
            </a:r>
            <a:r>
              <a:rPr lang="en-US" sz="2800" dirty="0" smtClean="0"/>
              <a:t>2: Statistical Learning</a:t>
            </a:r>
          </a:p>
          <a:p>
            <a:pPr lvl="1"/>
            <a:r>
              <a:rPr lang="en-US" sz="2400" dirty="0"/>
              <a:t>2.1: What Is Statistical Learning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affects  accuracy?</a:t>
                </a:r>
              </a:p>
              <a:p>
                <a:pPr lvl="1"/>
                <a:r>
                  <a:rPr lang="en-US" dirty="0"/>
                  <a:t>reducible error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irreducible error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                                                         Reducible      Irreducible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: Expected value of the difference between he observed and the predicted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: Variance associated with the error.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20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5524500" y="2552700"/>
            <a:ext cx="304799" cy="1447800"/>
          </a:xfrm>
          <a:prstGeom prst="leftBrac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858001" y="2822220"/>
            <a:ext cx="304799" cy="914399"/>
          </a:xfrm>
          <a:prstGeom prst="leftBrac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affects  accuracy?</a:t>
            </a:r>
          </a:p>
          <a:p>
            <a:pPr lvl="1"/>
            <a:r>
              <a:rPr lang="en-US" dirty="0"/>
              <a:t>reducible </a:t>
            </a:r>
            <a:r>
              <a:rPr lang="en-US" dirty="0" smtClean="0"/>
              <a:t>error: it can be reduced by doing a very good job on predicting</a:t>
            </a:r>
          </a:p>
          <a:p>
            <a:pPr lvl="1"/>
            <a:r>
              <a:rPr lang="en-US" dirty="0" smtClean="0"/>
              <a:t>irreducible error: we have to live with it, it due to circumstances out of the hands of the analysts: Unmeasured variables, or variable impossible to be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Understanding the </a:t>
                </a:r>
                <a:r>
                  <a:rPr lang="en-US" u="sng" dirty="0">
                    <a:solidFill>
                      <a:srgbClr val="FFC000"/>
                    </a:solidFill>
                  </a:rPr>
                  <a:t>way </a:t>
                </a:r>
                <a:r>
                  <a:rPr lang="en-US" dirty="0"/>
                  <a:t>changes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affect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cannot be treated </a:t>
                </a:r>
                <a:r>
                  <a:rPr lang="en-US" dirty="0"/>
                  <a:t>as a </a:t>
                </a:r>
                <a:r>
                  <a:rPr lang="en-US" u="sng" dirty="0">
                    <a:solidFill>
                      <a:srgbClr val="FFC000"/>
                    </a:solidFill>
                  </a:rPr>
                  <a:t>black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box</a:t>
                </a:r>
              </a:p>
              <a:p>
                <a:r>
                  <a:rPr lang="en-US" dirty="0"/>
                  <a:t>Which predictors are associated with the response?</a:t>
                </a:r>
                <a:endParaRPr lang="en-US" u="sng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What is the relationship between the response and each predictor</a:t>
                </a:r>
                <a:r>
                  <a:rPr lang="en-US" dirty="0" smtClean="0"/>
                  <a:t>?</a:t>
                </a:r>
              </a:p>
              <a:p>
                <a:r>
                  <a:rPr lang="en-US" dirty="0"/>
                  <a:t>Can the relationship between Y and each predictor be adequately </a:t>
                </a:r>
                <a:r>
                  <a:rPr lang="en-US" dirty="0" smtClean="0"/>
                  <a:t>summarized using </a:t>
                </a:r>
                <a:r>
                  <a:rPr lang="en-US" dirty="0"/>
                  <a:t>a linear equation, or is the relationship more </a:t>
                </a:r>
                <a:r>
                  <a:rPr lang="en-US" dirty="0" smtClean="0"/>
                  <a:t>complicated?</a:t>
                </a:r>
              </a:p>
              <a:p>
                <a:r>
                  <a:rPr lang="en-US" dirty="0" smtClean="0"/>
                  <a:t>Here we are not only interested on how accurate is the model, but </a:t>
                </a:r>
                <a:r>
                  <a:rPr lang="en-US" u="sng" dirty="0" smtClean="0">
                    <a:solidFill>
                      <a:srgbClr val="FFC000"/>
                    </a:solidFill>
                  </a:rPr>
                  <a:t>how easy to interpret </a:t>
                </a:r>
                <a:r>
                  <a:rPr lang="en-US" dirty="0" smtClean="0"/>
                  <a:t>it is.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7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2.1.2 How Do We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17" b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2.1.2 How Do We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17" b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Methods</a:t>
            </a:r>
          </a:p>
          <a:p>
            <a:r>
              <a:rPr lang="en-US" dirty="0" smtClean="0"/>
              <a:t>Non-parametric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2.1.2 </a:t>
                </a:r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?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17" r="-417" b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794473"/>
                <a:ext cx="7315200" cy="4606327"/>
              </a:xfrm>
            </p:spPr>
            <p:txBody>
              <a:bodyPr>
                <a:normAutofit fontScale="92500"/>
              </a:bodyPr>
              <a:lstStyle/>
              <a:p>
                <a:pPr marL="45720" indent="0">
                  <a:buNone/>
                </a:pPr>
                <a:r>
                  <a:rPr lang="en-US" u="sng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Parametric </a:t>
                </a:r>
                <a:r>
                  <a:rPr lang="en-US" u="sng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Methods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 smtClean="0"/>
                  <a:t>Assumptions about the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Linear assumption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Select the best model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u="sng" dirty="0" smtClean="0">
                    <a:solidFill>
                      <a:srgbClr val="FFC000"/>
                    </a:solidFill>
                  </a:rPr>
                  <a:t>Fit</a:t>
                </a:r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:r>
                  <a:rPr lang="en-US" u="sng" dirty="0">
                    <a:solidFill>
                      <a:srgbClr val="FFC000"/>
                    </a:solidFill>
                  </a:rPr>
                  <a:t>train</a:t>
                </a:r>
                <a:r>
                  <a:rPr lang="en-US" dirty="0"/>
                  <a:t> the </a:t>
                </a:r>
                <a:r>
                  <a:rPr lang="en-US" dirty="0" smtClean="0"/>
                  <a:t>model</a:t>
                </a:r>
              </a:p>
              <a:p>
                <a:pPr lvl="1"/>
                <a:r>
                  <a:rPr lang="en-US" dirty="0" smtClean="0"/>
                  <a:t>Fitting model techniques</a:t>
                </a:r>
              </a:p>
              <a:p>
                <a:pPr lvl="2"/>
                <a:r>
                  <a:rPr lang="en-US" dirty="0"/>
                  <a:t>(ordinary) least </a:t>
                </a:r>
                <a:r>
                  <a:rPr lang="en-US" dirty="0" smtClean="0"/>
                  <a:t>squares</a:t>
                </a:r>
              </a:p>
              <a:p>
                <a:r>
                  <a:rPr lang="en-US" dirty="0" smtClean="0"/>
                  <a:t>Flexible, but it too many variables </a:t>
                </a:r>
                <a:r>
                  <a:rPr lang="en-US" u="sng" dirty="0" err="1" smtClean="0">
                    <a:solidFill>
                      <a:srgbClr val="FFC000"/>
                    </a:solidFill>
                  </a:rPr>
                  <a:t>overfitting</a:t>
                </a:r>
                <a:endParaRPr lang="en-US" u="sng" dirty="0" smtClean="0">
                  <a:solidFill>
                    <a:srgbClr val="FFC000"/>
                  </a:solidFill>
                </a:endParaRPr>
              </a:p>
              <a:p>
                <a:pPr marL="45720" indent="0">
                  <a:buNone/>
                </a:pPr>
                <a:r>
                  <a:rPr lang="en-US" u="sng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Non-parametric </a:t>
                </a:r>
                <a:r>
                  <a:rPr lang="en-US" u="sng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Methods</a:t>
                </a:r>
              </a:p>
              <a:p>
                <a:r>
                  <a:rPr lang="en-US" dirty="0"/>
                  <a:t>Do </a:t>
                </a:r>
                <a:r>
                  <a:rPr lang="en-US" dirty="0"/>
                  <a:t>not make </a:t>
                </a:r>
                <a:r>
                  <a:rPr lang="en-US" u="sng" dirty="0">
                    <a:solidFill>
                      <a:srgbClr val="FFC000"/>
                    </a:solidFill>
                  </a:rPr>
                  <a:t>explicit assumptions about the </a:t>
                </a:r>
                <a:r>
                  <a:rPr lang="en-US" u="sng" dirty="0">
                    <a:solidFill>
                      <a:srgbClr val="FFC000"/>
                    </a:solidFill>
                  </a:rPr>
                  <a:t>functional form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Have the potential to accurately fit a </a:t>
                </a:r>
                <a:r>
                  <a:rPr lang="en-US" u="sng" dirty="0">
                    <a:solidFill>
                      <a:srgbClr val="FFC000"/>
                    </a:solidFill>
                  </a:rPr>
                  <a:t>wider</a:t>
                </a:r>
                <a:r>
                  <a:rPr lang="en-US" dirty="0"/>
                  <a:t> range of possible shapes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b="1" u="sng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794473"/>
                <a:ext cx="7315200" cy="4606327"/>
              </a:xfrm>
              <a:blipFill rotWithShape="1">
                <a:blip r:embed="rId3"/>
                <a:stretch>
                  <a:fillRect l="-83" t="-794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are</a:t>
            </a:r>
            <a:r>
              <a:rPr lang="en-US" dirty="0" smtClean="0"/>
              <a:t> you?</a:t>
            </a:r>
          </a:p>
          <a:p>
            <a:r>
              <a:rPr lang="en-US" dirty="0" smtClean="0"/>
              <a:t>Why </a:t>
            </a:r>
            <a:r>
              <a:rPr lang="en-US" dirty="0"/>
              <a:t>are</a:t>
            </a:r>
            <a:r>
              <a:rPr lang="en-US" dirty="0" smtClean="0"/>
              <a:t> you here?</a:t>
            </a:r>
          </a:p>
          <a:p>
            <a:r>
              <a:rPr lang="en-US" dirty="0" smtClean="0"/>
              <a:t>What are your expectations?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6" y="2627692"/>
            <a:ext cx="3068705" cy="28960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Collaboratively discuss about statistical methods for analyzing data</a:t>
            </a:r>
          </a:p>
          <a:p>
            <a:r>
              <a:rPr lang="en-US" sz="2400" dirty="0" smtClean="0"/>
              <a:t>Collaborate with our fellows to better understand statistical concepts and its applications</a:t>
            </a:r>
          </a:p>
          <a:p>
            <a:r>
              <a:rPr lang="en-US" sz="2400" dirty="0" smtClean="0"/>
              <a:t>To get hands-on experience on statistical analysis by following the labs in the book</a:t>
            </a:r>
          </a:p>
          <a:p>
            <a:r>
              <a:rPr lang="en-US" sz="2400" dirty="0" smtClean="0"/>
              <a:t>To create a core team of data scientists</a:t>
            </a:r>
          </a:p>
          <a:p>
            <a:r>
              <a:rPr lang="en-US" sz="2400" u="sng" dirty="0" smtClean="0">
                <a:solidFill>
                  <a:srgbClr val="FFC000"/>
                </a:solidFill>
              </a:rPr>
              <a:t>Any other?</a:t>
            </a:r>
            <a:endParaRPr lang="en-US" sz="2400" u="sng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make this club a success we ALL need to collaborate</a:t>
            </a:r>
          </a:p>
          <a:p>
            <a:r>
              <a:rPr lang="en-US" sz="2400" dirty="0" smtClean="0"/>
              <a:t>Commit to lead at least two sessions.</a:t>
            </a:r>
          </a:p>
          <a:p>
            <a:r>
              <a:rPr lang="en-US" sz="2400" dirty="0" smtClean="0"/>
              <a:t>If you have questions, ask!</a:t>
            </a:r>
          </a:p>
          <a:p>
            <a:r>
              <a:rPr lang="en-US" sz="2400" dirty="0" smtClean="0"/>
              <a:t>If you know the answers, share them!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cite copyrighted material, please appropriately reference your source(s). Also, please don't inappropriately post or distribute copyrighted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Guidelines/Logistics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44318"/>
            <a:ext cx="7543800" cy="353952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When: Fridays, 12:00 PM to 1:00 PM</a:t>
            </a:r>
          </a:p>
          <a:p>
            <a:r>
              <a:rPr lang="en-US" sz="3000" dirty="0" smtClean="0"/>
              <a:t>Where:</a:t>
            </a:r>
          </a:p>
          <a:p>
            <a:pPr lvl="1"/>
            <a:r>
              <a:rPr lang="en-US" sz="2600" dirty="0" smtClean="0"/>
              <a:t>Web: </a:t>
            </a:r>
            <a:r>
              <a:rPr lang="en-US" sz="2600" dirty="0" smtClean="0">
                <a:hlinkClick r:id="rId2"/>
              </a:rPr>
              <a:t>http://www.tinyurl.com/predictionhangout</a:t>
            </a:r>
            <a:endParaRPr lang="en-US" sz="2600" dirty="0" smtClean="0"/>
          </a:p>
          <a:p>
            <a:pPr lvl="1"/>
            <a:r>
              <a:rPr lang="en-US" sz="2600" dirty="0" smtClean="0"/>
              <a:t>Dial-in: </a:t>
            </a:r>
            <a:r>
              <a:rPr lang="en-US" sz="2600" dirty="0" smtClean="0">
                <a:hlinkClick r:id="rId3"/>
              </a:rPr>
              <a:t>401-283-4363</a:t>
            </a:r>
            <a:r>
              <a:rPr lang="en-US" sz="2600" dirty="0" smtClean="0"/>
              <a:t> * PIN 60382</a:t>
            </a:r>
          </a:p>
          <a:p>
            <a:pPr lvl="1"/>
            <a:r>
              <a:rPr lang="en-US" sz="2600" dirty="0" smtClean="0"/>
              <a:t>In-person: Silberman 518</a:t>
            </a:r>
          </a:p>
          <a:p>
            <a:pPr marL="4572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Guidelines/Logistics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Communications:</a:t>
            </a:r>
          </a:p>
          <a:p>
            <a:pPr lvl="1"/>
            <a:r>
              <a:rPr lang="en-US" dirty="0"/>
              <a:t>Google group: </a:t>
            </a:r>
            <a:endParaRPr lang="en-US" dirty="0" smtClean="0"/>
          </a:p>
          <a:p>
            <a:pPr lvl="2"/>
            <a:r>
              <a:rPr lang="en-US" dirty="0"/>
              <a:t>Intro Stat Learning book club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Stat_learning+noreply@googlegroups.com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Sharing code, outputs: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/>
              <a:t> 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github.com/jsrodriguezl/Book_Club</a:t>
            </a:r>
            <a:endParaRPr lang="en-US" dirty="0"/>
          </a:p>
          <a:p>
            <a:r>
              <a:rPr lang="en-US" dirty="0" smtClean="0"/>
              <a:t>Sharing documents for review:</a:t>
            </a:r>
          </a:p>
          <a:p>
            <a:pPr lvl="1"/>
            <a:r>
              <a:rPr lang="en-US" dirty="0" smtClean="0"/>
              <a:t>Google Drive: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drive.google.com/folderview?id=0B37LTUTfIpszWHJxVVNOVHNKVUU&amp;usp=sharing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docs.google.com/spreadsheets/d/183WX8qxeHmfmSyiVuYn5V38P_zYuwtd66SmdMPNp9CQ/edit#gid=1037464231</a:t>
            </a:r>
            <a:endParaRPr lang="en-US" dirty="0" smtClean="0"/>
          </a:p>
          <a:p>
            <a:r>
              <a:rPr lang="en-US" dirty="0" smtClean="0"/>
              <a:t>Session  Date		Topic</a:t>
            </a:r>
            <a:endParaRPr lang="en-US" dirty="0" smtClean="0"/>
          </a:p>
          <a:p>
            <a:r>
              <a:rPr lang="en-US" dirty="0"/>
              <a:t>8	</a:t>
            </a:r>
            <a:r>
              <a:rPr lang="en-US" dirty="0" smtClean="0"/>
              <a:t>   11/21/2014</a:t>
            </a:r>
            <a:r>
              <a:rPr lang="en-US" dirty="0"/>
              <a:t>	4.4 Linear Discriminant Analysis </a:t>
            </a:r>
            <a:r>
              <a:rPr lang="en-US" dirty="0" smtClean="0"/>
              <a:t>138</a:t>
            </a:r>
          </a:p>
          <a:p>
            <a:r>
              <a:rPr lang="en-US" dirty="0"/>
              <a:t>15	</a:t>
            </a:r>
            <a:r>
              <a:rPr lang="en-US" dirty="0" smtClean="0"/>
              <a:t>   02/13/2015</a:t>
            </a:r>
            <a:r>
              <a:rPr lang="en-US" dirty="0"/>
              <a:t>	7 Moving Beyond Linearity </a:t>
            </a:r>
            <a:r>
              <a:rPr lang="en-US" dirty="0" smtClean="0"/>
              <a:t>265</a:t>
            </a:r>
          </a:p>
          <a:p>
            <a:pPr marL="2743200" indent="0">
              <a:buNone/>
            </a:pPr>
            <a:r>
              <a:rPr lang="en-US" dirty="0"/>
              <a:t>7.1 Polynomial Regression 266</a:t>
            </a:r>
          </a:p>
          <a:p>
            <a:pPr marL="2743200" indent="0">
              <a:buNone/>
            </a:pPr>
            <a:r>
              <a:rPr lang="en-US" dirty="0"/>
              <a:t>7.2 Step Functions 268</a:t>
            </a:r>
          </a:p>
          <a:p>
            <a:pPr marL="2743200" indent="0">
              <a:buNone/>
            </a:pPr>
            <a:r>
              <a:rPr lang="en-US" dirty="0"/>
              <a:t>7.3 Basis Functions 270</a:t>
            </a:r>
            <a:endParaRPr lang="en-US" dirty="0" smtClean="0"/>
          </a:p>
          <a:p>
            <a:r>
              <a:rPr lang="en-US" dirty="0"/>
              <a:t>16	</a:t>
            </a:r>
            <a:r>
              <a:rPr lang="en-US" dirty="0" smtClean="0"/>
              <a:t>    02/20/2015</a:t>
            </a:r>
            <a:r>
              <a:rPr lang="en-US" dirty="0"/>
              <a:t>	7.4 Regression Splines </a:t>
            </a:r>
            <a:r>
              <a:rPr lang="en-US" dirty="0" smtClean="0"/>
              <a:t>271</a:t>
            </a:r>
          </a:p>
          <a:p>
            <a:r>
              <a:rPr lang="fr-FR" dirty="0"/>
              <a:t>22	</a:t>
            </a:r>
            <a:r>
              <a:rPr lang="fr-FR" dirty="0" smtClean="0"/>
              <a:t>    03/27/2015</a:t>
            </a:r>
            <a:r>
              <a:rPr lang="fr-FR" dirty="0"/>
              <a:t>	9 Support </a:t>
            </a:r>
            <a:r>
              <a:rPr lang="fr-FR" dirty="0" err="1"/>
              <a:t>Vector</a:t>
            </a:r>
            <a:r>
              <a:rPr lang="fr-FR" dirty="0"/>
              <a:t> Machines 337</a:t>
            </a:r>
          </a:p>
          <a:p>
            <a:pPr marL="2743200" indent="0">
              <a:buNone/>
            </a:pPr>
            <a:r>
              <a:rPr lang="fr-FR" dirty="0" smtClean="0"/>
              <a:t>9.1 Maximal </a:t>
            </a:r>
            <a:r>
              <a:rPr lang="fr-FR" dirty="0" err="1" smtClean="0"/>
              <a:t>Margin</a:t>
            </a:r>
            <a:r>
              <a:rPr lang="fr-FR" dirty="0" smtClean="0"/>
              <a:t> </a:t>
            </a:r>
            <a:r>
              <a:rPr lang="fr-FR" dirty="0"/>
              <a:t>Classifier </a:t>
            </a:r>
            <a:r>
              <a:rPr lang="fr-FR" dirty="0" smtClean="0"/>
              <a:t>338</a:t>
            </a:r>
          </a:p>
          <a:p>
            <a:pPr marL="2743200" indent="0">
              <a:buNone/>
            </a:pPr>
            <a:r>
              <a:rPr lang="fr-FR" dirty="0"/>
              <a:t>9.2 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Classifiers</a:t>
            </a:r>
            <a:r>
              <a:rPr lang="fr-FR" dirty="0"/>
              <a:t> </a:t>
            </a:r>
            <a:r>
              <a:rPr lang="fr-FR" dirty="0" smtClean="0"/>
              <a:t>344</a:t>
            </a:r>
          </a:p>
          <a:p>
            <a:pPr marL="225425" indent="-225425"/>
            <a:r>
              <a:rPr lang="en-US" dirty="0"/>
              <a:t>23	</a:t>
            </a:r>
            <a:r>
              <a:rPr lang="en-US" dirty="0" smtClean="0"/>
              <a:t>     04/17/2015</a:t>
            </a:r>
            <a:r>
              <a:rPr lang="en-US" dirty="0"/>
              <a:t>	9.3 Support Vector Machines </a:t>
            </a:r>
            <a:r>
              <a:rPr lang="en-US" dirty="0" smtClean="0"/>
              <a:t>349</a:t>
            </a:r>
          </a:p>
          <a:p>
            <a:pPr marL="225425" indent="-225425"/>
            <a:r>
              <a:rPr lang="en-US" dirty="0"/>
              <a:t>24	</a:t>
            </a:r>
            <a:r>
              <a:rPr lang="en-US" dirty="0" smtClean="0"/>
              <a:t>     04/24/2015       9.4 </a:t>
            </a:r>
            <a:r>
              <a:rPr lang="en-US" dirty="0"/>
              <a:t>SVMs with More than Two Classes 355</a:t>
            </a:r>
            <a:endParaRPr lang="fr-FR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2.1: </a:t>
            </a:r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433</TotalTime>
  <Words>1214</Words>
  <Application>Microsoft Office PowerPoint</Application>
  <PresentationFormat>On-screen Show (4:3)</PresentationFormat>
  <Paragraphs>184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An Introduction to Statistical Learning</vt:lpstr>
      <vt:lpstr>Agenda</vt:lpstr>
      <vt:lpstr>Introductions</vt:lpstr>
      <vt:lpstr>Objectives</vt:lpstr>
      <vt:lpstr>Basic rules</vt:lpstr>
      <vt:lpstr>Guidelines/Logistics (1)</vt:lpstr>
      <vt:lpstr>Guidelines/Logistics (2)</vt:lpstr>
      <vt:lpstr>Schedule</vt:lpstr>
      <vt:lpstr>2.1: What is Statistical Learning?</vt:lpstr>
      <vt:lpstr>2.1: What is Statistical Learning?</vt:lpstr>
      <vt:lpstr>2.1: What is Statistical Learning?</vt:lpstr>
      <vt:lpstr>2.1: What is Statistical Learning?</vt:lpstr>
      <vt:lpstr>2.1: What is Statistical Learning?</vt:lpstr>
      <vt:lpstr>2.1: What is Statistical Learning?</vt:lpstr>
      <vt:lpstr>2.1: What is Statistical Learning?</vt:lpstr>
      <vt:lpstr>2.1.1: Why Estimate f?</vt:lpstr>
      <vt:lpstr>2.1.1: Why Estimate f?</vt:lpstr>
      <vt:lpstr>Prediction</vt:lpstr>
      <vt:lpstr>Prediction</vt:lpstr>
      <vt:lpstr>Prediction</vt:lpstr>
      <vt:lpstr>Prediction</vt:lpstr>
      <vt:lpstr>Inference</vt:lpstr>
      <vt:lpstr>2.1.2 How Do We Estimate f?</vt:lpstr>
      <vt:lpstr>2.1.2 How Do We Estimate f?</vt:lpstr>
      <vt:lpstr>2.1.2 How Do We Estimate f?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Club</dc:title>
  <dc:creator>Jesica s Rodriguez-lopez</dc:creator>
  <cp:lastModifiedBy>Jesica s Rodriguez-lopez</cp:lastModifiedBy>
  <cp:revision>32</cp:revision>
  <dcterms:created xsi:type="dcterms:W3CDTF">2014-10-02T21:48:17Z</dcterms:created>
  <dcterms:modified xsi:type="dcterms:W3CDTF">2014-10-10T15:52:17Z</dcterms:modified>
</cp:coreProperties>
</file>