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with high variance will lead to small changes in training data lead to large changes in f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color shows up most in the circle?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this is data we already have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this is our new data. And how do our models work?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y="1371600" x="685800"/>
            <a:ext cy="1927224" cx="784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y="3505200" x="6858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280"/>
              </a:spcBef>
              <a:buClr>
                <a:schemeClr val="accent1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3398519" x="685800"/>
            <a:ext cy="1587" cx="7848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76200" x="2133599"/>
            <a:ext cy="8229600" cx="487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algn="l" rtl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algn="l" rtl="0" indent="-82550" marL="73152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algn="l" rtl="0" indent="-91439" marL="1005839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algn="l" rtl="0" indent="-58419" marL="118872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algn="l" rtl="0" indent="-107950" marL="137160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algn="l" rtl="0" indent="-100330" marL="155448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algn="l" rtl="0" indent="-105410" marL="173736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algn="l" rtl="0" indent="-110489" marL="192024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y="2514600" x="4724399"/>
            <a:ext cy="2057400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y="533400" x="533400"/>
            <a:ext cy="60197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algn="l" rtl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algn="l" rtl="0" indent="-82550" marL="73152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algn="l" rtl="0" indent="-91439" marL="1005839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algn="l" rtl="0" indent="-58419" marL="118872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algn="l" rtl="0" indent="-107950" marL="137160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algn="l" rtl="0" indent="-100330" marL="155448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algn="l" rtl="0" indent="-105410" marL="173736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algn="l" rtl="0" indent="-110489" marL="192024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algn="l" rtl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algn="l" rtl="0" indent="-82550" marL="73152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algn="l" rtl="0" indent="-91439" marL="1005839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algn="l" rtl="0" indent="-58419" marL="118872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algn="l" rtl="0" indent="-107950" marL="137160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algn="l" rtl="0" indent="-100330" marL="155448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algn="l" rtl="0" indent="-105410" marL="173736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algn="l" rtl="0" indent="-110489" marL="192024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362200" x="722312"/>
            <a:ext cy="22002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626864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599432" x="731520"/>
            <a:ext cy="1587" cx="7848599"/>
          </a:xfrm>
          <a:prstGeom prst="straightConnector1">
            <a:avLst/>
          </a:prstGeom>
          <a:noFill/>
          <a:ln w="1905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73351" x="457200"/>
            <a:ext cy="471830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673351" x="4648200"/>
            <a:ext cy="471830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76400" x="457200"/>
            <a:ext cy="639762" cx="39319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y="2438400" x="457200"/>
            <a:ext cy="3951287" cx="39319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y="1676400" x="4754880"/>
            <a:ext cy="639762" cx="39319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y="2438400" x="4754880"/>
            <a:ext cy="3951287" cx="393191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cxnSp>
        <p:nvCxnSpPr>
          <p:cNvPr id="52" name="Shape 52"/>
          <p:cNvCxnSpPr/>
          <p:nvPr/>
        </p:nvCxnSpPr>
        <p:spPr>
          <a:xfrm rot="5400000">
            <a:off y="4045823" x="2217817"/>
            <a:ext cy="793" cx="470916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792079" x="457200"/>
            <a:ext cy="1261871" cx="21396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792079" x="2971800"/>
            <a:ext cy="5577839" cx="5714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2130551" x="457200"/>
            <a:ext cy="4243615" cx="21396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 rot="5400000">
            <a:off y="3580205" x="-13115"/>
            <a:ext cy="1587" cx="557783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792479" x="457200"/>
            <a:ext cy="1264920" cx="21426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y="838200" x="2858609"/>
            <a:ext cy="5500456" cx="5904389"/>
          </a:xfrm>
          <a:prstGeom prst="rect">
            <a:avLst/>
          </a:prstGeom>
          <a:solidFill>
            <a:schemeClr val="lt2"/>
          </a:solidFill>
          <a:ln w="76200" cap="flat">
            <a:solidFill>
              <a:srgbClr val="FFFFFF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133600" x="457200"/>
            <a:ext cy="4242815" cx="213969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Arial"/>
              <a:buNone/>
              <a:defRPr/>
            </a:lvl1pPr>
            <a:lvl2pPr rtl="0" indent="0" marL="457200">
              <a:spcBef>
                <a:spcPts val="0"/>
              </a:spcBef>
              <a:buFont typeface="Arial"/>
              <a:buNone/>
              <a:defRPr/>
            </a:lvl2pPr>
            <a:lvl3pPr rtl="0" indent="0" marL="914400">
              <a:spcBef>
                <a:spcPts val="0"/>
              </a:spcBef>
              <a:buFont typeface="Arial"/>
              <a:buNone/>
              <a:defRPr/>
            </a:lvl3pPr>
            <a:lvl4pPr rtl="0" indent="0" marL="1371600">
              <a:spcBef>
                <a:spcPts val="0"/>
              </a:spcBef>
              <a:buFont typeface="Arial"/>
              <a:buNone/>
              <a:defRPr/>
            </a:lvl4pPr>
            <a:lvl5pPr rtl="0" indent="0" marL="1828800">
              <a:spcBef>
                <a:spcPts val="0"/>
              </a:spcBef>
              <a:buFont typeface="Arial"/>
              <a:buNone/>
              <a:defRPr/>
            </a:lvl5pPr>
            <a:lvl6pPr rtl="0" indent="0" marL="2286000">
              <a:spcBef>
                <a:spcPts val="0"/>
              </a:spcBef>
              <a:buFont typeface="Arial"/>
              <a:buNone/>
              <a:defRPr/>
            </a:lvl6pPr>
            <a:lvl7pPr rtl="0" indent="0" marL="2743200">
              <a:spcBef>
                <a:spcPts val="0"/>
              </a:spcBef>
              <a:buFont typeface="Arial"/>
              <a:buNone/>
              <a:defRPr/>
            </a:lvl7pPr>
            <a:lvl8pPr rtl="0" indent="0" marL="3200400">
              <a:spcBef>
                <a:spcPts val="0"/>
              </a:spcBef>
              <a:buFont typeface="Arial"/>
              <a:buNone/>
              <a:defRPr/>
            </a:lvl8pPr>
            <a:lvl9pPr rtl="0" indent="0" marL="365760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20786" x="0"/>
            <a:ext cy="228600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algn="l" rtl="0" marR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algn="l" rtl="0" marR="0" indent="-82550" marL="73152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algn="l" rtl="0" marR="0" indent="-91439" marL="1005839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algn="l" rtl="0" marR="0" indent="-58419" marL="118872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algn="l" rtl="0" marR="0" indent="-107950" marL="137160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algn="l" rtl="0" marR="0" indent="-100330" marL="155448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algn="l" rtl="0" marR="0" indent="-105410" marL="173736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algn="l" rtl="0" marR="0" indent="-110489" marL="192024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y="0" x="0"/>
            <a:ext cy="365759" cx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18288" x="457200"/>
            <a:ext cy="329184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18288" x="3429000"/>
            <a:ext cy="329184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18288" x="7620000"/>
            <a:ext cy="329184" cx="1066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3.png" Type="http://schemas.openxmlformats.org/officeDocument/2006/relationships/image" Id="rId3"/><Relationship Target="../media/image00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idx="1" type="subTitle"/>
          </p:nvPr>
        </p:nvSpPr>
        <p:spPr>
          <a:xfrm>
            <a:off y="1593271" x="6858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2.2 Assessing Model Accuracy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3581400" x="762000"/>
            <a:ext cy="369332" cx="5562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October 17, 2014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MSE: Caveat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not usually have “test” data. 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typically have training data and then have to use our model to predict outcomes</a:t>
            </a: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future chapters we will learn how to estimate training MSE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Bias-Variance Trade Off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524000" x="1371600"/>
            <a:ext cy="914400" cx="631311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y="3352800" x="914400"/>
            <a:ext cy="646331" cx="121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test MSE</a:t>
            </a:r>
          </a:p>
        </p:txBody>
      </p:sp>
      <p:cxnSp>
        <p:nvCxnSpPr>
          <p:cNvPr id="207" name="Shape 207"/>
          <p:cNvCxnSpPr>
            <a:stCxn id="206" idx="0"/>
          </p:cNvCxnSpPr>
          <p:nvPr/>
        </p:nvCxnSpPr>
        <p:spPr>
          <a:xfrm rot="10800000" flipH="1">
            <a:off y="2209800" x="1523999"/>
            <a:ext cy="1143000" cx="838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08" name="Shape 208"/>
          <p:cNvSpPr txBox="1"/>
          <p:nvPr/>
        </p:nvSpPr>
        <p:spPr>
          <a:xfrm>
            <a:off y="3491298" x="2493188"/>
            <a:ext cy="369332" cx="30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y="3352800" x="3276600"/>
            <a:ext cy="646331" cx="121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of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3352800" x="4876800"/>
            <a:ext cy="646331" cx="121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of bias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3352800" x="6629400"/>
            <a:ext cy="646331" cx="1371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of error terms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3491298" x="4412987"/>
            <a:ext cy="369332" cx="30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y="3491298" x="6172200"/>
            <a:ext cy="369332" cx="304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 flipH="1">
            <a:off y="2285999" x="3886200"/>
            <a:ext cy="1205298" cx="2286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5" name="Shape 215"/>
          <p:cNvCxnSpPr>
            <a:stCxn id="210" idx="0"/>
          </p:cNvCxnSpPr>
          <p:nvPr/>
        </p:nvCxnSpPr>
        <p:spPr>
          <a:xfrm rot="10800000" flipH="1">
            <a:off y="2286000" x="5486399"/>
            <a:ext cy="1066800" cx="1524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y="2209800" x="7086599"/>
            <a:ext cy="1219199" cx="3810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17" name="Shape 217"/>
          <p:cNvSpPr txBox="1"/>
          <p:nvPr/>
        </p:nvSpPr>
        <p:spPr>
          <a:xfrm>
            <a:off y="4800600" x="1409700"/>
            <a:ext cy="646331" cx="6172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expected test MSE = average of repeated estimates of 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many large training datasets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3665755" x="3601787"/>
            <a:ext cy="333374" cx="1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Bias-Variance Trade Off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600200" x="457200"/>
            <a:ext cy="1371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a model with low variance and low bias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= amount which   would change if we used a different training dataset</a:t>
            </a:r>
          </a:p>
          <a:p>
            <a:pPr algn="l" rtl="0" lvl="1" marR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057400" x="3886200"/>
            <a:ext cy="333374" cx="1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y="3321278" x="2057400"/>
            <a:ext cy="892551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Flexibility</a:t>
            </a:r>
          </a:p>
        </p:txBody>
      </p:sp>
      <p:sp>
        <p:nvSpPr>
          <p:cNvPr id="227" name="Shape 227"/>
          <p:cNvSpPr/>
          <p:nvPr/>
        </p:nvSpPr>
        <p:spPr>
          <a:xfrm>
            <a:off y="3428998" x="1524000"/>
            <a:ext cy="646331" cx="45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y="3601125" x="5638800"/>
            <a:ext cy="492442" cx="152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</a:p>
        </p:txBody>
      </p:sp>
      <p:sp>
        <p:nvSpPr>
          <p:cNvPr id="229" name="Shape 229"/>
          <p:cNvSpPr/>
          <p:nvPr/>
        </p:nvSpPr>
        <p:spPr>
          <a:xfrm>
            <a:off y="3429000" x="5105400"/>
            <a:ext cy="646331" cx="45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y="3456053" x="4010025"/>
            <a:ext cy="646331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Bias-Variance Trade Off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600200" x="457200"/>
            <a:ext cy="1371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a model with low variance and low bias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 = error that is introduced by trying to look at a “real-life” problem</a:t>
            </a: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y="3321278" x="2057400"/>
            <a:ext cy="892551" cx="1600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Flexibility</a:t>
            </a:r>
          </a:p>
        </p:txBody>
      </p:sp>
      <p:sp>
        <p:nvSpPr>
          <p:cNvPr id="239" name="Shape 239"/>
          <p:cNvSpPr/>
          <p:nvPr/>
        </p:nvSpPr>
        <p:spPr>
          <a:xfrm>
            <a:off y="3428998" x="1524000"/>
            <a:ext cy="646331" cx="45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y="3601125" x="5638800"/>
            <a:ext cy="492442" cx="152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3456053" x="4010025"/>
            <a:ext cy="646331" cx="533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3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242" name="Shape 242"/>
          <p:cNvSpPr/>
          <p:nvPr/>
        </p:nvSpPr>
        <p:spPr>
          <a:xfrm>
            <a:off y="3428998" x="4876800"/>
            <a:ext cy="784830" cx="6857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Bias-Variance Trade Off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1447800" x="457200"/>
            <a:ext cy="50291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using training data it is important to find a method with </a:t>
            </a:r>
            <a:r>
              <a:rPr strike="noStrike" u="none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variance and low squared bias</a:t>
            </a: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1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2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Remember: just because a model eliminates bias, doesn’t mean it will perform better than a simpler model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286000" x="914400"/>
            <a:ext cy="3124199" cx="69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Bias-Variance Trade Off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447800" x="457200"/>
            <a:ext cy="1371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17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bias and variance from our example from earlier. </a:t>
            </a:r>
          </a:p>
          <a:p>
            <a:pPr algn="l" rtl="0" lvl="0" marR="0" indent="0" marL="0">
              <a:lnSpc>
                <a:spcPct val="80000"/>
              </a:lnSpc>
              <a:spcBef>
                <a:spcPts val="3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17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different levels of flexibility, we see a change in:</a:t>
            </a:r>
          </a:p>
          <a:p>
            <a:pPr algn="l" rtl="0" lvl="0" marR="0" indent="0" marL="0">
              <a:lnSpc>
                <a:spcPct val="80000"/>
              </a:lnSpc>
              <a:spcBef>
                <a:spcPts val="3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17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Squared bias </a:t>
            </a:r>
            <a:r>
              <a:rPr strike="noStrike" u="none" b="1" cap="none" baseline="0" sz="1700" lang="en-US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(blue)</a:t>
            </a:r>
          </a:p>
          <a:p>
            <a:pPr algn="l" rtl="0" lvl="0" marR="0" indent="0" marL="0">
              <a:lnSpc>
                <a:spcPct val="80000"/>
              </a:lnSpc>
              <a:spcBef>
                <a:spcPts val="3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17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Variance </a:t>
            </a:r>
            <a:r>
              <a:rPr strike="noStrike" u="none" b="1" cap="none" baseline="0" sz="1700" lang="en-US" i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(orange)</a:t>
            </a:r>
          </a:p>
          <a:p>
            <a:pPr algn="l" rtl="0" lvl="0" marR="0" indent="0" marL="0">
              <a:lnSpc>
                <a:spcPct val="80000"/>
              </a:lnSpc>
              <a:spcBef>
                <a:spcPts val="3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17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MSE </a:t>
            </a:r>
            <a:r>
              <a:rPr strike="noStrike" u="none" b="1" cap="none" baseline="0" sz="17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(red)</a:t>
            </a: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1" cap="none" baseline="0" sz="17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7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7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7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7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7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92202" marL="182880">
              <a:lnSpc>
                <a:spcPct val="80000"/>
              </a:lnSpc>
              <a:spcBef>
                <a:spcPts val="336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7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lnSpc>
                <a:spcPct val="80000"/>
              </a:lnSpc>
              <a:spcBef>
                <a:spcPts val="2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109998" x="2146825"/>
            <a:ext cy="3124199" cx="69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y="3027430" x="4426212"/>
            <a:ext cy="3124199" cx="4558775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y="3081277" x="4953000"/>
            <a:ext cy="2862322" cx="3505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flexibility increases: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sng" b="1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-Blue Curve = Bias initially decreases rapidly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-Red Curve = Test MSE sharp decline then increase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 Curve = Variance rises slow then steep incline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 flipH="1">
            <a:off y="4724400" x="1295400"/>
            <a:ext cy="508893" cx="13715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61" name="Shape 261"/>
          <p:cNvSpPr txBox="1"/>
          <p:nvPr/>
        </p:nvSpPr>
        <p:spPr>
          <a:xfrm>
            <a:off y="4971685" x="296297"/>
            <a:ext cy="523219" cx="11811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Irreducable error</a:t>
            </a:r>
          </a:p>
        </p:txBody>
      </p:sp>
      <p:sp>
        <p:nvSpPr>
          <p:cNvPr id="262" name="Shape 262"/>
          <p:cNvSpPr/>
          <p:nvPr/>
        </p:nvSpPr>
        <p:spPr>
          <a:xfrm>
            <a:off y="4506962" x="3166494"/>
            <a:ext cy="165135" cx="2286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y="3581400" x="381000"/>
            <a:ext cy="646331" cx="1447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Test MSE</a:t>
            </a:r>
          </a:p>
        </p:txBody>
      </p:sp>
      <p:cxnSp>
        <p:nvCxnSpPr>
          <p:cNvPr id="264" name="Shape 264"/>
          <p:cNvCxnSpPr>
            <a:endCxn id="262" idx="1"/>
          </p:cNvCxnSpPr>
          <p:nvPr/>
        </p:nvCxnSpPr>
        <p:spPr>
          <a:xfrm>
            <a:off y="3904445" x="1794772"/>
            <a:ext cy="626700" cx="1405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65" name="Shape 265"/>
          <p:cNvSpPr/>
          <p:nvPr/>
        </p:nvSpPr>
        <p:spPr>
          <a:xfrm>
            <a:off y="5408523" x="3157677"/>
            <a:ext cy="202991" cx="195122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y="5941810" x="245338"/>
            <a:ext cy="584774" cx="1904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6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flexibility based on the MSE</a:t>
            </a:r>
          </a:p>
        </p:txBody>
      </p:sp>
      <p:cxnSp>
        <p:nvCxnSpPr>
          <p:cNvPr id="267" name="Shape 267"/>
          <p:cNvCxnSpPr>
            <a:endCxn id="265" idx="3"/>
          </p:cNvCxnSpPr>
          <p:nvPr/>
        </p:nvCxnSpPr>
        <p:spPr>
          <a:xfrm rot="10800000" flipH="1">
            <a:off y="5581787" x="1676352"/>
            <a:ext cy="569700" cx="15099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Classification Setting 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</a:t>
            </a:r>
            <a:r>
              <a:rPr strike="noStrike" u="none" b="0" cap="none" baseline="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strike="noStrike" u="none" b="0" cap="none" baseline="-25000" sz="24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 longer numerical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 training observations are qualitative? </a:t>
            </a: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then need to find the training error rate (fraction of incorrect classifications)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429000" x="2286000"/>
            <a:ext cy="1609725" cx="403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Bayes Classifier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rates from the classification setting can be minimized by using a probability</a:t>
            </a: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assign each test observation to the MOST LIKELY class given its predictive values (from the training data)</a:t>
            </a: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conditional probability </a:t>
            </a:r>
          </a:p>
          <a:p>
            <a:pPr algn="l" rtl="0" lvl="1" marR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sng" b="0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1" marR="0" indent="-7620" marL="27432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sng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assignments will be made based on whether Pr&gt;0.5 or Pr&lt;0.5</a:t>
            </a: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590800" x="1828800"/>
            <a:ext cy="914400" cx="521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Bayes Classifier</a:t>
            </a:r>
          </a:p>
        </p:txBody>
      </p:sp>
      <p:pic>
        <p:nvPicPr>
          <p:cNvPr id="287" name="Shape 2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09761" x="2438400"/>
            <a:ext cy="3343274" cx="3905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Shape 288"/>
          <p:cNvCxnSpPr/>
          <p:nvPr/>
        </p:nvCxnSpPr>
        <p:spPr>
          <a:xfrm flipH="1">
            <a:off y="1447800" x="5257800"/>
            <a:ext cy="685799" cx="838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289" name="Shape 289"/>
          <p:cNvSpPr txBox="1"/>
          <p:nvPr/>
        </p:nvSpPr>
        <p:spPr>
          <a:xfrm>
            <a:off y="1143000" x="6172200"/>
            <a:ext cy="646331" cx="2895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sng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 Decision Boundary: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Pr=0.5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y="2209800" x="228600"/>
            <a:ext cy="646331" cx="2209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 =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Pr(Y=orange|x)&gt;0.5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y="3581400" x="6515100"/>
            <a:ext cy="646331" cx="2209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 =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Pr(Y=blue|x)&lt;0.5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Bayes Classifier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the conditional distribution of Y given X, which is something we do not know</a:t>
            </a: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therefore an:</a:t>
            </a:r>
          </a:p>
          <a:p>
            <a:pPr algn="l" rtl="0" lvl="0" marR="0" indent="0" mar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strike="noStrike" u="sng" b="1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Impossible Gold Standard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Measuring Quality of Fit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well do our predictions match what is truly observed?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Specifically does the outcome we see in the training data match what we see in unseen test data?</a:t>
            </a: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We want to predict how many influenza admissions to the emergency department for this flu season.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 model will use training data from prior influenza seasons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will it work for the current influenza season? And how well?</a:t>
            </a:r>
          </a:p>
          <a:p>
            <a:pPr algn="l" rtl="0" lvl="2" marR="0" indent="-185419" marL="73152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we test the model on the first month in flu season then adjust as needed?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K-Nearest Neighbor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Attempts to estimate the conditional distribution of Y given X with an estimated probability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this because we cannot use Bayes 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K-Nearest Neighbor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2600325" x="3124200"/>
            <a:ext cy="3105150" cx="58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y="2057400" x="685800"/>
            <a:ext cy="369332" cx="4724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3 for all values of X</a:t>
            </a:r>
            <a:r>
              <a:rPr strike="noStrike" u="none" b="0" cap="none" baseline="-2500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</a:t>
            </a:r>
            <a:r>
              <a:rPr strike="noStrike" u="none" b="0" cap="none" baseline="-2500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y="1600200" x="457200"/>
            <a:ext cy="533399" cx="5638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make a prediction about x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2836515" x="304800"/>
            <a:ext cy="923329" cx="2209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K=3 the three closest points to X are chosen</a:t>
            </a:r>
          </a:p>
        </p:txBody>
      </p:sp>
      <p:cxnSp>
        <p:nvCxnSpPr>
          <p:cNvPr id="313" name="Shape 313"/>
          <p:cNvCxnSpPr/>
          <p:nvPr/>
        </p:nvCxnSpPr>
        <p:spPr>
          <a:xfrm>
            <a:off y="3298180" x="2362200"/>
            <a:ext cy="283219" cx="1600199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314" name="Shape 314"/>
          <p:cNvSpPr txBox="1"/>
          <p:nvPr/>
        </p:nvSpPr>
        <p:spPr>
          <a:xfrm>
            <a:off y="4038600" x="326840"/>
            <a:ext cy="1477328" cx="2590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the test observation is predicted to the most commonly occurring class: </a:t>
            </a:r>
            <a:r>
              <a:rPr strike="noStrike" u="none" b="0" cap="none" baseline="0" sz="1800" lang="en-US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y="1371600" x="6477000"/>
            <a:ext cy="646331" cx="2209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Line = KNN decision boundary</a:t>
            </a:r>
          </a:p>
        </p:txBody>
      </p:sp>
      <p:cxnSp>
        <p:nvCxnSpPr>
          <p:cNvPr id="316" name="Shape 316"/>
          <p:cNvCxnSpPr>
            <a:stCxn id="315" idx="2"/>
          </p:cNvCxnSpPr>
          <p:nvPr/>
        </p:nvCxnSpPr>
        <p:spPr>
          <a:xfrm flipH="1">
            <a:off y="2017931" x="6705599"/>
            <a:ext cy="1422000" cx="8763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317" name="Shape 317"/>
          <p:cNvCxnSpPr>
            <a:stCxn id="315" idx="2"/>
          </p:cNvCxnSpPr>
          <p:nvPr/>
        </p:nvCxnSpPr>
        <p:spPr>
          <a:xfrm>
            <a:off y="2017931" x="7581899"/>
            <a:ext cy="1182600" cx="3429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533400" x="457200"/>
            <a:ext cy="8381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36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Mean Squared Error (MSE)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95400" x="457200"/>
            <a:ext cy="51816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method of determining the best model to use. 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often used in regression settings</a:t>
            </a:r>
          </a:p>
          <a:p>
            <a:pPr algn="l" rtl="0" lvl="0" marR="0" indent="-53339" marL="18288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 Choose a model with the lowest test MSE </a:t>
            </a:r>
          </a:p>
          <a:p>
            <a:pPr algn="l" rtl="0" lvl="4" marR="0" indent="-10160" marL="105156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than the model with the lowest training MSE</a:t>
            </a:r>
          </a:p>
          <a:p>
            <a:pPr algn="l" rtl="0" lvl="4" marR="0" indent="-10160" marL="105156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3505200" x="2207278"/>
            <a:ext cy="990599" cx="4265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y="4572000" x="1752600"/>
            <a:ext cy="369332" cx="5943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Prediction that   gives for the i</a:t>
            </a:r>
            <a:r>
              <a:rPr strike="noStrike" u="none" b="0" cap="none" baseline="3000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observation 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t="0" b="0" r="0" l="0"/>
          <a:stretch/>
        </p:blipFill>
        <p:spPr>
          <a:xfrm>
            <a:off y="4572000" x="1371600"/>
            <a:ext cy="371474" cx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4572000" x="3533775"/>
            <a:ext cy="333374" cx="1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5267335" x="596375"/>
            <a:ext cy="646331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8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other words, does our prediction from training data work for new and  unseen data?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MSE, continued… 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600200" x="457200"/>
            <a:ext cy="48767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82880" marL="18288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different MSE: </a:t>
            </a:r>
            <a:r>
              <a:rPr strike="noStrike" u="sng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strike="noStrike" u="none" b="0" cap="none" baseline="0" sz="24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trike="noStrike" u="sng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sng" b="0" cap="none" baseline="0" sz="20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Training:</a:t>
            </a:r>
            <a:r>
              <a:rPr strike="noStrike" u="none" b="0" cap="none" baseline="0" sz="20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we already have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sng" b="0" cap="none" baseline="0" sz="20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Future data (data we can use to check our </a:t>
            </a:r>
            <a:r>
              <a:rPr strike="noStrike" u="none" b="0" cap="none" baseline="0" sz="20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results)</a:t>
            </a: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#1 Goal is to have a low MSE in our </a:t>
            </a:r>
            <a:r>
              <a:rPr strike="noStrike" u="none" b="0" cap="none" baseline="0" sz="2400" lang="en-US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algn="l" rtl="0" lvl="1" marR="0" indent="-190500" marL="45720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0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strike="noStrike" u="none" b="0" cap="none" baseline="0" sz="20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MSE will decline as model flexibility increases</a:t>
            </a:r>
          </a:p>
          <a:p>
            <a:pPr algn="l" rtl="0" lvl="1" marR="0" indent="-82550" marL="457200">
              <a:spcBef>
                <a:spcPts val="400"/>
              </a:spcBef>
              <a:buClr>
                <a:schemeClr val="accent1"/>
              </a:buClr>
              <a:buFont typeface="Arial"/>
              <a:buNone/>
            </a:pPr>
            <a:r>
              <a:t/>
            </a:r>
            <a:endParaRPr strike="noStrike" u="none" b="0" cap="none" baseline="0" sz="20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-182880" marL="18288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So…how does this all work?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 Example: data first! 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447800" x="304800"/>
            <a:ext cy="4310062" cx="4297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y="1453580" x="1524000"/>
            <a:ext cy="369332" cx="2514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Curve = True F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4495798" x="5029200"/>
            <a:ext cy="646331" cx="2514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Orange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 Fit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3352798" x="5029200"/>
            <a:ext cy="646331" cx="2514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Smoothing Spline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2209798" x="5029200"/>
            <a:ext cy="646331" cx="2514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Green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Smoothing Spline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y="2113864" x="4876800"/>
            <a:ext cy="3124199" cx="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26" name="Shape 126"/>
          <p:cNvSpPr txBox="1"/>
          <p:nvPr/>
        </p:nvSpPr>
        <p:spPr>
          <a:xfrm rot="-5400000">
            <a:off y="3261165" x="3779267"/>
            <a:ext cy="369332" cx="182573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Flexibility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5867400" x="1295400"/>
            <a:ext cy="369332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= Test data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 Example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81200" x="609600"/>
            <a:ext cy="4114800" cx="369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y="2819400" x="4528546"/>
            <a:ext cy="369332" cx="342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Test MSE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4865132" x="4419600"/>
            <a:ext cy="369332" cx="342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Grey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Training MSE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3576935" x="4528546"/>
            <a:ext cy="923329" cx="316284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Dashed Line = 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possible MSE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Var(ε) – irreducable error</a:t>
            </a:r>
          </a:p>
        </p:txBody>
      </p:sp>
      <p:cxnSp>
        <p:nvCxnSpPr>
          <p:cNvPr id="138" name="Shape 138"/>
          <p:cNvCxnSpPr>
            <a:stCxn id="135" idx="1"/>
          </p:cNvCxnSpPr>
          <p:nvPr/>
        </p:nvCxnSpPr>
        <p:spPr>
          <a:xfrm rot="10800000">
            <a:off y="2895466" x="3810046"/>
            <a:ext cy="108600" cx="7185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med" len="med" type="none"/>
            <a:tailEnd w="lg" len="lg" type="stealth"/>
          </a:ln>
        </p:spPr>
      </p:cxnSp>
      <p:cxnSp>
        <p:nvCxnSpPr>
          <p:cNvPr id="139" name="Shape 139"/>
          <p:cNvCxnSpPr/>
          <p:nvPr/>
        </p:nvCxnSpPr>
        <p:spPr>
          <a:xfrm flipH="1">
            <a:off y="3810000" x="3733801"/>
            <a:ext cy="228600" cx="838198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lg" len="lg" type="stealth"/>
          </a:ln>
        </p:spPr>
      </p:cxnSp>
      <p:cxnSp>
        <p:nvCxnSpPr>
          <p:cNvPr id="140" name="Shape 140"/>
          <p:cNvCxnSpPr>
            <a:stCxn id="136" idx="1"/>
          </p:cNvCxnSpPr>
          <p:nvPr/>
        </p:nvCxnSpPr>
        <p:spPr>
          <a:xfrm rot="10800000">
            <a:off y="4952898" x="3810000"/>
            <a:ext cy="96900" cx="6096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 Example: Training MSE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81200" x="609600"/>
            <a:ext cy="4114800" cx="369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y="2438400" x="4800600"/>
            <a:ext cy="369332" cx="342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Grey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Training MSE</a:t>
            </a:r>
          </a:p>
        </p:txBody>
      </p:sp>
      <p:sp>
        <p:nvSpPr>
          <p:cNvPr id="148" name="Shape 148"/>
          <p:cNvSpPr/>
          <p:nvPr/>
        </p:nvSpPr>
        <p:spPr>
          <a:xfrm>
            <a:off y="4419600" x="3261485"/>
            <a:ext cy="457200" cx="4572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y="2438400" x="2324100"/>
            <a:ext cy="1295400" cx="1562099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y="2667000" x="1468583"/>
            <a:ext cy="457200" cx="1905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y="3086100" x="1659083"/>
            <a:ext cy="342899" cx="322117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y="3581400" x="2057400"/>
            <a:ext cy="381000" cx="1047749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y="3429000" x="1752600"/>
            <a:ext cy="152399" cx="228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y="3581400" x="1905000"/>
            <a:ext cy="152399" cx="228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y="3733800" x="1981200"/>
            <a:ext cy="152399" cx="228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y="3962400" x="2133600"/>
            <a:ext cy="381000" cx="3810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y="3048000" x="1373333"/>
            <a:ext cy="381000" cx="3810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Shape 158"/>
          <p:cNvCxnSpPr>
            <a:stCxn id="147" idx="1"/>
          </p:cNvCxnSpPr>
          <p:nvPr/>
        </p:nvCxnSpPr>
        <p:spPr>
          <a:xfrm flipH="1">
            <a:off y="2623066" x="2819400"/>
            <a:ext cy="1644000" cx="19812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59" name="Shape 159"/>
          <p:cNvSpPr txBox="1"/>
          <p:nvPr/>
        </p:nvSpPr>
        <p:spPr>
          <a:xfrm>
            <a:off y="4724400" x="4953000"/>
            <a:ext cy="369332" cx="152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Lowest MSE</a:t>
            </a:r>
          </a:p>
        </p:txBody>
      </p:sp>
      <p:cxnSp>
        <p:nvCxnSpPr>
          <p:cNvPr id="160" name="Shape 160"/>
          <p:cNvCxnSpPr>
            <a:stCxn id="159" idx="1"/>
          </p:cNvCxnSpPr>
          <p:nvPr/>
        </p:nvCxnSpPr>
        <p:spPr>
          <a:xfrm rot="10800000">
            <a:off y="4724266" x="3581400"/>
            <a:ext cy="184800" cx="13716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 Example: Test MSE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81200" x="609600"/>
            <a:ext cy="4114800" cx="369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y="1627612" x="4648200"/>
            <a:ext cy="369332" cx="3429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 Curve 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Test MSE</a:t>
            </a:r>
          </a:p>
        </p:txBody>
      </p:sp>
      <p:cxnSp>
        <p:nvCxnSpPr>
          <p:cNvPr id="169" name="Shape 169"/>
          <p:cNvCxnSpPr>
            <a:stCxn id="168" idx="1"/>
          </p:cNvCxnSpPr>
          <p:nvPr/>
        </p:nvCxnSpPr>
        <p:spPr>
          <a:xfrm flipH="1">
            <a:off y="1812278" x="3846600"/>
            <a:ext cy="855300" cx="801600"/>
          </a:xfrm>
          <a:prstGeom prst="straightConnector1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70" name="Shape 170"/>
          <p:cNvSpPr/>
          <p:nvPr/>
        </p:nvSpPr>
        <p:spPr>
          <a:xfrm>
            <a:off y="3657600" x="2057400"/>
            <a:ext cy="381000" cx="4572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y="4114800" x="2133600"/>
            <a:ext cy="990599" cx="1752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y="3124200" x="1478280"/>
            <a:ext cy="304799" cx="45718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y="3124200" x="1524000"/>
            <a:ext cy="304799" cx="45718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y="3810000" x="1752600"/>
            <a:ext cy="152399" cx="228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y="3657600" x="1676400"/>
            <a:ext cy="228600" cx="228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y="3429000" x="1524000"/>
            <a:ext cy="228600" cx="2286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y="3276600" x="1524000"/>
            <a:ext cy="152399" cx="1143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y="3057434" x="4677169"/>
            <a:ext cy="1477328" cx="3352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now we see that when using our three prediction methodologies our </a:t>
            </a:r>
            <a:r>
              <a:rPr strike="noStrike" u="none" b="0" cap="none" baseline="0" sz="1800" lang="en-US" i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(smoothing spline) model has the lowest MSE.</a:t>
            </a:r>
          </a:p>
        </p:txBody>
      </p:sp>
      <p:cxnSp>
        <p:nvCxnSpPr>
          <p:cNvPr id="179" name="Shape 179"/>
          <p:cNvCxnSpPr>
            <a:stCxn id="178" idx="1"/>
          </p:cNvCxnSpPr>
          <p:nvPr/>
        </p:nvCxnSpPr>
        <p:spPr>
          <a:xfrm flipH="1">
            <a:off y="3796098" x="2457169"/>
            <a:ext cy="90000" cx="2220000"/>
          </a:xfrm>
          <a:prstGeom prst="straightConnector1">
            <a:avLst/>
          </a:prstGeom>
          <a:noFill/>
          <a:ln w="9525" cap="flat">
            <a:solidFill>
              <a:schemeClr val="accent1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80" name="Shape 180"/>
          <p:cNvSpPr/>
          <p:nvPr/>
        </p:nvSpPr>
        <p:spPr>
          <a:xfrm>
            <a:off y="4076700" x="1975532"/>
            <a:ext cy="76199" cx="304799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y="3926503" x="1852416"/>
            <a:ext cy="76199" cx="190500"/>
          </a:xfrm>
          <a:prstGeom prst="rect">
            <a:avLst/>
          </a:prstGeom>
          <a:solidFill>
            <a:schemeClr val="lt1"/>
          </a:solidFill>
          <a:ln w="26425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533400" x="457200"/>
            <a:ext cy="990599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trike="noStrike" u="none" b="0" cap="none" baseline="0" sz="4000" lang="en-US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MSE Example: Overfitting the data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1981200" x="609600"/>
            <a:ext cy="4114800" cx="3695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/>
          <p:nvPr/>
        </p:nvCxnSpPr>
        <p:spPr>
          <a:xfrm flipH="1">
            <a:off y="2667000" x="3581399"/>
            <a:ext cy="1828800" cx="1143000"/>
          </a:xfrm>
          <a:prstGeom prst="straightConnector1">
            <a:avLst/>
          </a:prstGeom>
          <a:noFill/>
          <a:ln w="9525" cap="flat">
            <a:solidFill>
              <a:srgbClr val="00B050"/>
            </a:solidFill>
            <a:prstDash val="solid"/>
            <a:round/>
            <a:headEnd w="med" len="med" type="none"/>
            <a:tailEnd w="lg" len="lg" type="stealth"/>
          </a:ln>
        </p:spPr>
      </p:cxnSp>
      <p:sp>
        <p:nvSpPr>
          <p:cNvPr id="190" name="Shape 190"/>
          <p:cNvSpPr/>
          <p:nvPr/>
        </p:nvSpPr>
        <p:spPr>
          <a:xfrm>
            <a:off y="3242100" x="3276600"/>
            <a:ext cy="381000" cx="4572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y="4495800" x="3276600"/>
            <a:ext cy="381000" cx="457200"/>
          </a:xfrm>
          <a:prstGeom prst="ellipse">
            <a:avLst/>
          </a:prstGeom>
          <a:noFill/>
          <a:ln w="26425" cap="flat">
            <a:solidFill>
              <a:srgbClr val="6B767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y="2286000" x="4724400"/>
            <a:ext cy="3139321" cx="3733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training data, the green model had the lowest MSE but this was not true for the test data. 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happens because the model is working too hard to fit the training data.</a:t>
            </a: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1800" lang="en-US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picking up patterns due to random chance instead of the true pattern of </a:t>
            </a:r>
            <a:r>
              <a:rPr strike="noStrike" u="none" b="0" cap="none" baseline="0" sz="1800" lang="en-US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