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95" name="Shape 9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79" name="Shape 17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86" name="Shape 1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96" name="Shape 1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04" name="Shape 20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11" name="Shape 21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6" name="Shape 216"/>
        <p:cNvGrpSpPr/>
        <p:nvPr/>
      </p:nvGrpSpPr>
      <p:grpSpPr>
        <a:xfrm>
          <a:off y="0" x="0"/>
          <a:ext cy="0" cx="0"/>
          <a:chOff y="0" x="0"/>
          <a:chExt cy="0" cx="0"/>
        </a:xfrm>
      </p:grpSpPr>
      <p:sp>
        <p:nvSpPr>
          <p:cNvPr id="217" name="Shape 21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218" name="Shape 218"/>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In the advertising data the mean value is 14,000 so our RSE is 23% of that. It’s a measure of a lack of model fit.</a:t>
            </a:r>
          </a:p>
          <a:p>
            <a:pPr algn="l"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R-squared. A number closer to 1 indicates a large proportion of variability in Y has been explained by X</a:t>
            </a:r>
          </a:p>
          <a:p>
            <a:pPr algn="l"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R squared is a measure of the linear relationship between X and Y</a:t>
            </a:r>
          </a:p>
        </p:txBody>
      </p:sp>
      <p:sp>
        <p:nvSpPr>
          <p:cNvPr id="219" name="Shape 219"/>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4" name="Shape 224"/>
        <p:cNvGrpSpPr/>
        <p:nvPr/>
      </p:nvGrpSpPr>
      <p:grpSpPr>
        <a:xfrm>
          <a:off y="0" x="0"/>
          <a:ext cy="0" cx="0"/>
          <a:chOff y="0" x="0"/>
          <a:chExt cy="0" cx="0"/>
        </a:xfrm>
      </p:grpSpPr>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26" name="Shape 22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233" name="Shape 233"/>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So this means both of our estimates are significant so we are rejecting the Null. For increases in median household value the percent of households with low SES goes down. Makes sense</a:t>
            </a:r>
          </a:p>
          <a:p>
            <a:pPr algn="l"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RSE = 6.2 which says our estimate will deviate by 6.2 from the true regression line. </a:t>
            </a:r>
          </a:p>
          <a:p>
            <a:pPr algn="l"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The R squared is 0.5 which means we are explaining about 50% of the variance between lstat and medv using this model</a:t>
            </a:r>
          </a:p>
          <a:p>
            <a:pPr algn="l" rtl="0" lvl="0" marR="0" indent="0" marL="0">
              <a:spcBef>
                <a:spcPts val="0"/>
              </a:spcBef>
              <a:buNone/>
            </a:pPr>
            <a:r>
              <a:t/>
            </a:r>
            <a:endParaRPr strike="noStrike" u="none" b="0" cap="none" baseline="0" sz="12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200" lang="en-US" i="0">
                <a:solidFill>
                  <a:schemeClr val="dk1"/>
                </a:solidFill>
                <a:latin typeface="Calibri"/>
                <a:ea typeface="Calibri"/>
                <a:cs typeface="Calibri"/>
                <a:sym typeface="Calibri"/>
              </a:rPr>
              <a:t>So are these good or not? Lets take a look. </a:t>
            </a:r>
          </a:p>
        </p:txBody>
      </p:sp>
      <p:sp>
        <p:nvSpPr>
          <p:cNvPr id="234" name="Shape 234"/>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9" name="Shape 239"/>
        <p:cNvGrpSpPr/>
        <p:nvPr/>
      </p:nvGrpSpPr>
      <p:grpSpPr>
        <a:xfrm>
          <a:off y="0" x="0"/>
          <a:ext cy="0" cx="0"/>
          <a:chOff y="0" x="0"/>
          <a:chExt cy="0" cx="0"/>
        </a:xfrm>
      </p:grpSpPr>
      <p:sp>
        <p:nvSpPr>
          <p:cNvPr id="240" name="Shape 2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41" name="Shape 24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48" name="Shape 24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02" name="Shape 10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55" name="Shape 2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63" name="Shape 26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15" name="Shape 1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23" name="Shape 12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200" i="0">
              <a:solidFill>
                <a:schemeClr val="dk1"/>
              </a:solidFill>
              <a:latin typeface="Calibri"/>
              <a:ea typeface="Calibri"/>
              <a:cs typeface="Calibri"/>
              <a:sym typeface="Calibri"/>
            </a:endParaRPr>
          </a:p>
        </p:txBody>
      </p:sp>
      <p:sp>
        <p:nvSpPr>
          <p:cNvPr id="131" name="Shape 131"/>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42" name="Shape 14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49" name="Shape 14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59" name="Shape 15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67" name="Shape 1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y="0" x="0"/>
          <a:ext cy="0" cx="0"/>
          <a:chOff y="0" x="0"/>
          <a:chExt cy="0" cx="0"/>
        </a:xfrm>
      </p:grpSpPr>
      <p:sp>
        <p:nvSpPr>
          <p:cNvPr id="17" name="Shape 17"/>
          <p:cNvSpPr txBox="1"/>
          <p:nvPr>
            <p:ph type="ctrTitle"/>
          </p:nvPr>
        </p:nvSpPr>
        <p:spPr>
          <a:xfrm>
            <a:off y="1371600" x="685800"/>
            <a:ext cy="1927224" cx="7848599"/>
          </a:xfrm>
          <a:prstGeom prst="rect">
            <a:avLst/>
          </a:prstGeom>
          <a:noFill/>
          <a:ln>
            <a:noFill/>
          </a:ln>
        </p:spPr>
        <p:txBody>
          <a:bodyPr bIns="91425" rIns="91425" lIns="91425" tIns="91425" anchor="b" anchorCtr="0"/>
          <a:lstStyle>
            <a:lvl1pPr algn="l" rtl="0" marR="0" indent="0" marL="0">
              <a:spcBef>
                <a:spcPts val="0"/>
              </a:spcBef>
              <a:buClr>
                <a:schemeClr val="dk2"/>
              </a:buClr>
              <a:buFont typeface="Arial"/>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8" name="Shape 18"/>
          <p:cNvSpPr txBox="1"/>
          <p:nvPr>
            <p:ph idx="1" type="subTitle"/>
          </p:nvPr>
        </p:nvSpPr>
        <p:spPr>
          <a:xfrm>
            <a:off y="3505200" x="685800"/>
            <a:ext cy="1752600" cx="6400799"/>
          </a:xfrm>
          <a:prstGeom prst="rect">
            <a:avLst/>
          </a:prstGeom>
          <a:noFill/>
          <a:ln>
            <a:noFill/>
          </a:ln>
        </p:spPr>
        <p:txBody>
          <a:bodyPr bIns="91425" rIns="91425" lIns="91425" tIns="91425" anchor="t" anchorCtr="0"/>
          <a:lstStyle>
            <a:lvl1pPr algn="l" rtl="0" marR="0" indent="0" marL="0">
              <a:spcBef>
                <a:spcPts val="480"/>
              </a:spcBef>
              <a:buClr>
                <a:schemeClr val="accent1"/>
              </a:buClr>
              <a:buFont typeface="Arial"/>
              <a:buNone/>
              <a:defRPr/>
            </a:lvl1pPr>
            <a:lvl2pPr algn="ctr" rtl="0" marR="0" indent="0" marL="457200">
              <a:spcBef>
                <a:spcPts val="400"/>
              </a:spcBef>
              <a:buClr>
                <a:schemeClr val="accent1"/>
              </a:buClr>
              <a:buFont typeface="Arial"/>
              <a:buNone/>
              <a:defRPr/>
            </a:lvl2pPr>
            <a:lvl3pPr algn="ctr" rtl="0" marR="0" indent="0" marL="914400">
              <a:spcBef>
                <a:spcPts val="360"/>
              </a:spcBef>
              <a:buClr>
                <a:schemeClr val="accent1"/>
              </a:buClr>
              <a:buFont typeface="Arial"/>
              <a:buNone/>
              <a:defRPr/>
            </a:lvl3pPr>
            <a:lvl4pPr algn="ctr" rtl="0" marR="0" indent="0" marL="1371600">
              <a:spcBef>
                <a:spcPts val="320"/>
              </a:spcBef>
              <a:buClr>
                <a:schemeClr val="accent1"/>
              </a:buClr>
              <a:buFont typeface="Arial"/>
              <a:buNone/>
              <a:defRPr/>
            </a:lvl4pPr>
            <a:lvl5pPr algn="ctr" rtl="0" marR="0" indent="0" marL="1828800">
              <a:spcBef>
                <a:spcPts val="280"/>
              </a:spcBef>
              <a:buClr>
                <a:schemeClr val="accent1"/>
              </a:buClr>
              <a:buFont typeface="Arial"/>
              <a:buNone/>
              <a:defRPr/>
            </a:lvl5pPr>
            <a:lvl6pPr algn="ctr" rtl="0" marR="0" indent="0" marL="2286000">
              <a:spcBef>
                <a:spcPts val="260"/>
              </a:spcBef>
              <a:buClr>
                <a:schemeClr val="accent1"/>
              </a:buClr>
              <a:buFont typeface="Arial"/>
              <a:buNone/>
              <a:defRPr/>
            </a:lvl6pPr>
            <a:lvl7pPr algn="ctr" rtl="0" marR="0" indent="0" marL="2743200">
              <a:spcBef>
                <a:spcPts val="260"/>
              </a:spcBef>
              <a:buClr>
                <a:schemeClr val="accent1"/>
              </a:buClr>
              <a:buFont typeface="Arial"/>
              <a:buNone/>
              <a:defRPr/>
            </a:lvl7pPr>
            <a:lvl8pPr algn="ctr" rtl="0" marR="0" indent="0" marL="3200400">
              <a:spcBef>
                <a:spcPts val="260"/>
              </a:spcBef>
              <a:buClr>
                <a:schemeClr val="accent1"/>
              </a:buClr>
              <a:buFont typeface="Arial"/>
              <a:buNone/>
              <a:defRPr/>
            </a:lvl8pPr>
            <a:lvl9pPr algn="ctr" rtl="0" marR="0" indent="0" marL="3657600">
              <a:spcBef>
                <a:spcPts val="260"/>
              </a:spcBef>
              <a:buClr>
                <a:schemeClr val="accent1"/>
              </a:buClr>
              <a:buFont typeface="Arial"/>
              <a:buNone/>
              <a:defRPr/>
            </a:lvl9pPr>
          </a:lstStyle>
          <a:p/>
        </p:txBody>
      </p:sp>
      <p:sp>
        <p:nvSpPr>
          <p:cNvPr id="19" name="Shape 19"/>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0" name="Shape 20"/>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1" name="Shape 21"/>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cxnSp>
        <p:nvCxnSpPr>
          <p:cNvPr id="22" name="Shape 22"/>
          <p:cNvCxnSpPr/>
          <p:nvPr/>
        </p:nvCxnSpPr>
        <p:spPr>
          <a:xfrm>
            <a:off y="3398519" x="685800"/>
            <a:ext cy="1587" cx="7848599"/>
          </a:xfrm>
          <a:prstGeom prst="straightConnector1">
            <a:avLst/>
          </a:prstGeom>
          <a:noFill/>
          <a:ln w="19050" cap="flat">
            <a:solidFill>
              <a:schemeClr val="dk2"/>
            </a:solidFill>
            <a:prstDash val="solid"/>
            <a:round/>
            <a:headEnd w="med" len="med" type="none"/>
            <a:tailEnd w="med" len="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7" name="Shape 77"/>
        <p:cNvGrpSpPr/>
        <p:nvPr/>
      </p:nvGrpSpPr>
      <p:grpSpPr>
        <a:xfrm>
          <a:off y="0" x="0"/>
          <a:ext cy="0" cx="0"/>
          <a:chOff y="0" x="0"/>
          <a:chExt cy="0" cx="0"/>
        </a:xfrm>
      </p:grpSpPr>
      <p:sp>
        <p:nvSpPr>
          <p:cNvPr id="78" name="Shape 78"/>
          <p:cNvSpPr txBox="1"/>
          <p:nvPr>
            <p:ph type="title"/>
          </p:nvPr>
        </p:nvSpPr>
        <p:spPr>
          <a:xfrm>
            <a:off y="533400" x="457200"/>
            <a:ext cy="990599" cx="8229600"/>
          </a:xfrm>
          <a:prstGeom prst="rect">
            <a:avLst/>
          </a:prstGeom>
          <a:noFill/>
          <a:ln>
            <a:noFill/>
          </a:ln>
        </p:spPr>
        <p:txBody>
          <a:bodyPr bIns="91425" rIns="91425" lIns="91425" t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y="-76200" x="2133599"/>
            <a:ext cy="8229600" cx="4876799"/>
          </a:xfrm>
          <a:prstGeom prst="rect">
            <a:avLst/>
          </a:prstGeom>
          <a:noFill/>
          <a:ln>
            <a:noFill/>
          </a:ln>
        </p:spPr>
        <p:txBody>
          <a:bodyPr bIns="91425" rIns="91425" lIns="91425" tIns="91425" anchor="t" anchorCtr="0"/>
          <a:lstStyle>
            <a:lvl1pPr algn="l" rtl="0" indent="-53339" marL="182880">
              <a:spcBef>
                <a:spcPts val="480"/>
              </a:spcBef>
              <a:buClr>
                <a:schemeClr val="accent1"/>
              </a:buClr>
              <a:buFont typeface="Arial"/>
              <a:buChar char="•"/>
              <a:defRPr/>
            </a:lvl1pPr>
            <a:lvl2pPr algn="l" rtl="0" indent="-82550" marL="457200">
              <a:spcBef>
                <a:spcPts val="400"/>
              </a:spcBef>
              <a:buClr>
                <a:schemeClr val="accent1"/>
              </a:buClr>
              <a:buFont typeface="Arial"/>
              <a:buChar char="•"/>
              <a:defRPr/>
            </a:lvl2pPr>
            <a:lvl3pPr algn="l" rtl="0" indent="-82550" marL="731520">
              <a:spcBef>
                <a:spcPts val="360"/>
              </a:spcBef>
              <a:buClr>
                <a:schemeClr val="accent1"/>
              </a:buClr>
              <a:buFont typeface="Arial"/>
              <a:buChar char="•"/>
              <a:defRPr/>
            </a:lvl3pPr>
            <a:lvl4pPr algn="l" rtl="0" indent="-91439" marL="1005839">
              <a:spcBef>
                <a:spcPts val="320"/>
              </a:spcBef>
              <a:buClr>
                <a:schemeClr val="accent1"/>
              </a:buClr>
              <a:buFont typeface="Arial"/>
              <a:buChar char="•"/>
              <a:defRPr/>
            </a:lvl4pPr>
            <a:lvl5pPr algn="l" rtl="0" indent="-58419" marL="1188720">
              <a:spcBef>
                <a:spcPts val="280"/>
              </a:spcBef>
              <a:buClr>
                <a:schemeClr val="accent1"/>
              </a:buClr>
              <a:buFont typeface="Arial"/>
              <a:buChar char="•"/>
              <a:defRPr/>
            </a:lvl5pPr>
            <a:lvl6pPr algn="l" rtl="0" indent="-107950" marL="1371600">
              <a:spcBef>
                <a:spcPts val="260"/>
              </a:spcBef>
              <a:buClr>
                <a:schemeClr val="accent1"/>
              </a:buClr>
              <a:buFont typeface="Arial"/>
              <a:buChar char="•"/>
              <a:defRPr/>
            </a:lvl6pPr>
            <a:lvl7pPr algn="l" rtl="0" indent="-100330" marL="1554480">
              <a:spcBef>
                <a:spcPts val="260"/>
              </a:spcBef>
              <a:buClr>
                <a:schemeClr val="accent1"/>
              </a:buClr>
              <a:buFont typeface="Arial"/>
              <a:buChar char="•"/>
              <a:defRPr/>
            </a:lvl7pPr>
            <a:lvl8pPr algn="l" rtl="0" indent="-105410" marL="1737360">
              <a:spcBef>
                <a:spcPts val="260"/>
              </a:spcBef>
              <a:buClr>
                <a:schemeClr val="accent1"/>
              </a:buClr>
              <a:buFont typeface="Arial"/>
              <a:buChar char="•"/>
              <a:defRPr/>
            </a:lvl8pPr>
            <a:lvl9pPr algn="l" rtl="0" indent="-110489" marL="1920240">
              <a:spcBef>
                <a:spcPts val="260"/>
              </a:spcBef>
              <a:buClr>
                <a:schemeClr val="accent1"/>
              </a:buClr>
              <a:buFont typeface="Arial"/>
              <a:buChar char="•"/>
              <a:defRPr/>
            </a:lvl9pPr>
          </a:lstStyle>
          <a:p/>
        </p:txBody>
      </p:sp>
      <p:sp>
        <p:nvSpPr>
          <p:cNvPr id="80" name="Shape 80"/>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1" name="Shape 81"/>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2" name="Shape 82"/>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3" name="Shape 83"/>
        <p:cNvGrpSpPr/>
        <p:nvPr/>
      </p:nvGrpSpPr>
      <p:grpSpPr>
        <a:xfrm>
          <a:off y="0" x="0"/>
          <a:ext cy="0" cx="0"/>
          <a:chOff y="0" x="0"/>
          <a:chExt cy="0" cx="0"/>
        </a:xfrm>
      </p:grpSpPr>
      <p:sp>
        <p:nvSpPr>
          <p:cNvPr id="84" name="Shape 84"/>
          <p:cNvSpPr txBox="1"/>
          <p:nvPr>
            <p:ph type="title"/>
          </p:nvPr>
        </p:nvSpPr>
        <p:spPr>
          <a:xfrm rot="5400000">
            <a:off y="2514600" x="4724399"/>
            <a:ext cy="2057400" cx="5867400"/>
          </a:xfrm>
          <a:prstGeom prst="rect">
            <a:avLst/>
          </a:prstGeom>
          <a:noFill/>
          <a:ln>
            <a:noFill/>
          </a:ln>
        </p:spPr>
        <p:txBody>
          <a:bodyPr bIns="91425" rIns="91425" lIns="91425" tIns="91425" anchor="b"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txBox="1"/>
          <p:nvPr>
            <p:ph idx="1" type="body"/>
          </p:nvPr>
        </p:nvSpPr>
        <p:spPr>
          <a:xfrm rot="5400000">
            <a:off y="533400" x="533400"/>
            <a:ext cy="6019799" cx="5867400"/>
          </a:xfrm>
          <a:prstGeom prst="rect">
            <a:avLst/>
          </a:prstGeom>
          <a:noFill/>
          <a:ln>
            <a:noFill/>
          </a:ln>
        </p:spPr>
        <p:txBody>
          <a:bodyPr bIns="91425" rIns="91425" lIns="91425" tIns="91425" anchor="t" anchorCtr="0"/>
          <a:lstStyle>
            <a:lvl1pPr algn="l" rtl="0" indent="-53339" marL="182880">
              <a:spcBef>
                <a:spcPts val="480"/>
              </a:spcBef>
              <a:buClr>
                <a:schemeClr val="accent1"/>
              </a:buClr>
              <a:buFont typeface="Arial"/>
              <a:buChar char="•"/>
              <a:defRPr/>
            </a:lvl1pPr>
            <a:lvl2pPr algn="l" rtl="0" indent="-82550" marL="457200">
              <a:spcBef>
                <a:spcPts val="400"/>
              </a:spcBef>
              <a:buClr>
                <a:schemeClr val="accent1"/>
              </a:buClr>
              <a:buFont typeface="Arial"/>
              <a:buChar char="•"/>
              <a:defRPr/>
            </a:lvl2pPr>
            <a:lvl3pPr algn="l" rtl="0" indent="-82550" marL="731520">
              <a:spcBef>
                <a:spcPts val="360"/>
              </a:spcBef>
              <a:buClr>
                <a:schemeClr val="accent1"/>
              </a:buClr>
              <a:buFont typeface="Arial"/>
              <a:buChar char="•"/>
              <a:defRPr/>
            </a:lvl3pPr>
            <a:lvl4pPr algn="l" rtl="0" indent="-91439" marL="1005839">
              <a:spcBef>
                <a:spcPts val="320"/>
              </a:spcBef>
              <a:buClr>
                <a:schemeClr val="accent1"/>
              </a:buClr>
              <a:buFont typeface="Arial"/>
              <a:buChar char="•"/>
              <a:defRPr/>
            </a:lvl4pPr>
            <a:lvl5pPr algn="l" rtl="0" indent="-58419" marL="1188720">
              <a:spcBef>
                <a:spcPts val="280"/>
              </a:spcBef>
              <a:buClr>
                <a:schemeClr val="accent1"/>
              </a:buClr>
              <a:buFont typeface="Arial"/>
              <a:buChar char="•"/>
              <a:defRPr/>
            </a:lvl5pPr>
            <a:lvl6pPr algn="l" rtl="0" indent="-107950" marL="1371600">
              <a:spcBef>
                <a:spcPts val="260"/>
              </a:spcBef>
              <a:buClr>
                <a:schemeClr val="accent1"/>
              </a:buClr>
              <a:buFont typeface="Arial"/>
              <a:buChar char="•"/>
              <a:defRPr/>
            </a:lvl6pPr>
            <a:lvl7pPr algn="l" rtl="0" indent="-100330" marL="1554480">
              <a:spcBef>
                <a:spcPts val="260"/>
              </a:spcBef>
              <a:buClr>
                <a:schemeClr val="accent1"/>
              </a:buClr>
              <a:buFont typeface="Arial"/>
              <a:buChar char="•"/>
              <a:defRPr/>
            </a:lvl7pPr>
            <a:lvl8pPr algn="l" rtl="0" indent="-105410" marL="1737360">
              <a:spcBef>
                <a:spcPts val="260"/>
              </a:spcBef>
              <a:buClr>
                <a:schemeClr val="accent1"/>
              </a:buClr>
              <a:buFont typeface="Arial"/>
              <a:buChar char="•"/>
              <a:defRPr/>
            </a:lvl8pPr>
            <a:lvl9pPr algn="l" rtl="0" indent="-110489" marL="1920240">
              <a:spcBef>
                <a:spcPts val="260"/>
              </a:spcBef>
              <a:buClr>
                <a:schemeClr val="accent1"/>
              </a:buClr>
              <a:buFont typeface="Arial"/>
              <a:buChar char="•"/>
              <a:defRPr/>
            </a:lvl9pPr>
          </a:lstStyle>
          <a:p/>
        </p:txBody>
      </p:sp>
      <p:sp>
        <p:nvSpPr>
          <p:cNvPr id="86" name="Shape 86"/>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7" name="Shape 87"/>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8" name="Shape 88"/>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y="0" x="0"/>
          <a:ext cy="0" cx="0"/>
          <a:chOff y="0" x="0"/>
          <a:chExt cy="0" cx="0"/>
        </a:xfrm>
      </p:grpSpPr>
      <p:sp>
        <p:nvSpPr>
          <p:cNvPr id="24" name="Shape 24"/>
          <p:cNvSpPr txBox="1"/>
          <p:nvPr>
            <p:ph type="title"/>
          </p:nvPr>
        </p:nvSpPr>
        <p:spPr>
          <a:xfrm>
            <a:off y="533400" x="457200"/>
            <a:ext cy="990599" cx="8229600"/>
          </a:xfrm>
          <a:prstGeom prst="rect">
            <a:avLst/>
          </a:prstGeom>
          <a:noFill/>
          <a:ln>
            <a:noFill/>
          </a:ln>
        </p:spPr>
        <p:txBody>
          <a:bodyPr bIns="91425" rIns="91425" lIns="91425" t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 type="body"/>
          </p:nvPr>
        </p:nvSpPr>
        <p:spPr>
          <a:xfrm>
            <a:off y="1600200" x="457200"/>
            <a:ext cy="4876799" cx="8229600"/>
          </a:xfrm>
          <a:prstGeom prst="rect">
            <a:avLst/>
          </a:prstGeom>
          <a:noFill/>
          <a:ln>
            <a:noFill/>
          </a:ln>
        </p:spPr>
        <p:txBody>
          <a:bodyPr bIns="91425" rIns="91425" lIns="91425" tIns="91425" anchor="t" anchorCtr="0"/>
          <a:lstStyle>
            <a:lvl1pPr algn="l" rtl="0" indent="-53339" marL="182880">
              <a:spcBef>
                <a:spcPts val="480"/>
              </a:spcBef>
              <a:buClr>
                <a:schemeClr val="accent1"/>
              </a:buClr>
              <a:buFont typeface="Arial"/>
              <a:buChar char="•"/>
              <a:defRPr/>
            </a:lvl1pPr>
            <a:lvl2pPr algn="l" rtl="0" indent="-82550" marL="457200">
              <a:spcBef>
                <a:spcPts val="400"/>
              </a:spcBef>
              <a:buClr>
                <a:schemeClr val="accent1"/>
              </a:buClr>
              <a:buFont typeface="Arial"/>
              <a:buChar char="•"/>
              <a:defRPr/>
            </a:lvl2pPr>
            <a:lvl3pPr algn="l" rtl="0" indent="-82550" marL="731520">
              <a:spcBef>
                <a:spcPts val="360"/>
              </a:spcBef>
              <a:buClr>
                <a:schemeClr val="accent1"/>
              </a:buClr>
              <a:buFont typeface="Arial"/>
              <a:buChar char="•"/>
              <a:defRPr/>
            </a:lvl3pPr>
            <a:lvl4pPr algn="l" rtl="0" indent="-91439" marL="1005839">
              <a:spcBef>
                <a:spcPts val="320"/>
              </a:spcBef>
              <a:buClr>
                <a:schemeClr val="accent1"/>
              </a:buClr>
              <a:buFont typeface="Arial"/>
              <a:buChar char="•"/>
              <a:defRPr/>
            </a:lvl4pPr>
            <a:lvl5pPr algn="l" rtl="0" indent="-58419" marL="1188720">
              <a:spcBef>
                <a:spcPts val="280"/>
              </a:spcBef>
              <a:buClr>
                <a:schemeClr val="accent1"/>
              </a:buClr>
              <a:buFont typeface="Arial"/>
              <a:buChar char="•"/>
              <a:defRPr/>
            </a:lvl5pPr>
            <a:lvl6pPr algn="l" rtl="0" indent="-107950" marL="1371600">
              <a:spcBef>
                <a:spcPts val="260"/>
              </a:spcBef>
              <a:buClr>
                <a:schemeClr val="accent1"/>
              </a:buClr>
              <a:buFont typeface="Arial"/>
              <a:buChar char="•"/>
              <a:defRPr/>
            </a:lvl6pPr>
            <a:lvl7pPr algn="l" rtl="0" indent="-100330" marL="1554480">
              <a:spcBef>
                <a:spcPts val="260"/>
              </a:spcBef>
              <a:buClr>
                <a:schemeClr val="accent1"/>
              </a:buClr>
              <a:buFont typeface="Arial"/>
              <a:buChar char="•"/>
              <a:defRPr/>
            </a:lvl7pPr>
            <a:lvl8pPr algn="l" rtl="0" indent="-105410" marL="1737360">
              <a:spcBef>
                <a:spcPts val="260"/>
              </a:spcBef>
              <a:buClr>
                <a:schemeClr val="accent1"/>
              </a:buClr>
              <a:buFont typeface="Arial"/>
              <a:buChar char="•"/>
              <a:defRPr/>
            </a:lvl8pPr>
            <a:lvl9pPr algn="l" rtl="0" indent="-110489" marL="1920240">
              <a:spcBef>
                <a:spcPts val="260"/>
              </a:spcBef>
              <a:buClr>
                <a:schemeClr val="accent1"/>
              </a:buClr>
              <a:buFont typeface="Arial"/>
              <a:buChar char="•"/>
              <a:defRPr/>
            </a:lvl9pPr>
          </a:lstStyle>
          <a:p/>
        </p:txBody>
      </p:sp>
      <p:sp>
        <p:nvSpPr>
          <p:cNvPr id="26" name="Shape 26"/>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7" name="Shape 27"/>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8" name="Shape 28"/>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29" name="Shape 29"/>
        <p:cNvGrpSpPr/>
        <p:nvPr/>
      </p:nvGrpSpPr>
      <p:grpSpPr>
        <a:xfrm>
          <a:off y="0" x="0"/>
          <a:ext cy="0" cx="0"/>
          <a:chOff y="0" x="0"/>
          <a:chExt cy="0" cx="0"/>
        </a:xfrm>
      </p:grpSpPr>
      <p:sp>
        <p:nvSpPr>
          <p:cNvPr id="30" name="Shape 30"/>
          <p:cNvSpPr txBox="1"/>
          <p:nvPr>
            <p:ph type="title"/>
          </p:nvPr>
        </p:nvSpPr>
        <p:spPr>
          <a:xfrm>
            <a:off y="2362200" x="722312"/>
            <a:ext cy="2200275" cx="7772400"/>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 type="body"/>
          </p:nvPr>
        </p:nvSpPr>
        <p:spPr>
          <a:xfrm>
            <a:off y="4626864" x="722312"/>
            <a:ext cy="1500187" cx="7772400"/>
          </a:xfrm>
          <a:prstGeom prst="rect">
            <a:avLst/>
          </a:prstGeom>
          <a:noFill/>
          <a:ln>
            <a:noFill/>
          </a:ln>
        </p:spPr>
        <p:txBody>
          <a:bodyPr bIns="91425" rIns="91425" lIns="91425" tIns="91425" anchor="t" anchorCtr="0"/>
          <a:lstStyle>
            <a:lvl1pPr rtl="0" indent="0" marL="0">
              <a:spcBef>
                <a:spcPts val="0"/>
              </a:spcBef>
              <a:buClr>
                <a:schemeClr val="lt2"/>
              </a:buClr>
              <a:buFont typeface="Arial"/>
              <a:buNone/>
              <a:defRPr/>
            </a:lvl1pPr>
            <a:lvl2pPr rtl="0" indent="0" marL="457200">
              <a:spcBef>
                <a:spcPts val="0"/>
              </a:spcBef>
              <a:buClr>
                <a:schemeClr val="lt1"/>
              </a:buClr>
              <a:buFont typeface="Arial"/>
              <a:buNone/>
              <a:defRPr/>
            </a:lvl2pPr>
            <a:lvl3pPr rtl="0" indent="0" marL="914400">
              <a:spcBef>
                <a:spcPts val="0"/>
              </a:spcBef>
              <a:buClr>
                <a:schemeClr val="lt1"/>
              </a:buClr>
              <a:buFont typeface="Arial"/>
              <a:buNone/>
              <a:defRPr/>
            </a:lvl3pPr>
            <a:lvl4pPr rtl="0" indent="0" marL="1371600">
              <a:spcBef>
                <a:spcPts val="0"/>
              </a:spcBef>
              <a:buClr>
                <a:schemeClr val="lt1"/>
              </a:buClr>
              <a:buFont typeface="Arial"/>
              <a:buNone/>
              <a:defRPr/>
            </a:lvl4pPr>
            <a:lvl5pPr rtl="0" indent="0" marL="1828800">
              <a:spcBef>
                <a:spcPts val="0"/>
              </a:spcBef>
              <a:buClr>
                <a:schemeClr val="lt1"/>
              </a:buClr>
              <a:buFont typeface="Arial"/>
              <a:buNone/>
              <a:defRPr/>
            </a:lvl5pPr>
            <a:lvl6pPr rtl="0" indent="0" marL="2286000">
              <a:spcBef>
                <a:spcPts val="0"/>
              </a:spcBef>
              <a:buClr>
                <a:schemeClr val="lt1"/>
              </a:buClr>
              <a:buFont typeface="Arial"/>
              <a:buNone/>
              <a:defRPr/>
            </a:lvl6pPr>
            <a:lvl7pPr rtl="0" indent="0" marL="2743200">
              <a:spcBef>
                <a:spcPts val="0"/>
              </a:spcBef>
              <a:buClr>
                <a:schemeClr val="lt1"/>
              </a:buClr>
              <a:buFont typeface="Arial"/>
              <a:buNone/>
              <a:defRPr/>
            </a:lvl7pPr>
            <a:lvl8pPr rtl="0" indent="0" marL="3200400">
              <a:spcBef>
                <a:spcPts val="0"/>
              </a:spcBef>
              <a:buClr>
                <a:schemeClr val="lt1"/>
              </a:buClr>
              <a:buFont typeface="Arial"/>
              <a:buNone/>
              <a:defRPr/>
            </a:lvl8pPr>
            <a:lvl9pPr rtl="0" indent="0" marL="3657600">
              <a:spcBef>
                <a:spcPts val="0"/>
              </a:spcBef>
              <a:buClr>
                <a:schemeClr val="lt1"/>
              </a:buClr>
              <a:buFont typeface="Arial"/>
              <a:buNone/>
              <a:defRPr/>
            </a:lvl9pPr>
          </a:lstStyle>
          <a:p/>
        </p:txBody>
      </p:sp>
      <p:sp>
        <p:nvSpPr>
          <p:cNvPr id="32" name="Shape 32"/>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3" name="Shape 33"/>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4" name="Shape 34"/>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cxnSp>
        <p:nvCxnSpPr>
          <p:cNvPr id="35" name="Shape 35"/>
          <p:cNvCxnSpPr/>
          <p:nvPr/>
        </p:nvCxnSpPr>
        <p:spPr>
          <a:xfrm>
            <a:off y="4599432" x="731520"/>
            <a:ext cy="1587" cx="7848599"/>
          </a:xfrm>
          <a:prstGeom prst="straightConnector1">
            <a:avLst/>
          </a:prstGeom>
          <a:noFill/>
          <a:ln w="19050" cap="flat">
            <a:solidFill>
              <a:schemeClr val="lt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y="0" x="0"/>
          <a:ext cy="0" cx="0"/>
          <a:chOff y="0" x="0"/>
          <a:chExt cy="0" cx="0"/>
        </a:xfrm>
      </p:grpSpPr>
      <p:sp>
        <p:nvSpPr>
          <p:cNvPr id="37" name="Shape 37"/>
          <p:cNvSpPr txBox="1"/>
          <p:nvPr>
            <p:ph type="title"/>
          </p:nvPr>
        </p:nvSpPr>
        <p:spPr>
          <a:xfrm>
            <a:off y="533400" x="457200"/>
            <a:ext cy="990599" cx="8229600"/>
          </a:xfrm>
          <a:prstGeom prst="rect">
            <a:avLst/>
          </a:prstGeom>
          <a:noFill/>
          <a:ln>
            <a:noFill/>
          </a:ln>
        </p:spPr>
        <p:txBody>
          <a:bodyPr bIns="91425" rIns="91425" lIns="91425" t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 type="body"/>
          </p:nvPr>
        </p:nvSpPr>
        <p:spPr>
          <a:xfrm>
            <a:off y="1673351" x="457200"/>
            <a:ext cy="471830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2" type="body"/>
          </p:nvPr>
        </p:nvSpPr>
        <p:spPr>
          <a:xfrm>
            <a:off y="1673351" x="4648200"/>
            <a:ext cy="471830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1" name="Shape 41"/>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2" name="Shape 42"/>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y="0" x="0"/>
          <a:ext cy="0" cx="0"/>
          <a:chOff y="0" x="0"/>
          <a:chExt cy="0" cx="0"/>
        </a:xfrm>
      </p:grpSpPr>
      <p:sp>
        <p:nvSpPr>
          <p:cNvPr id="44" name="Shape 44"/>
          <p:cNvSpPr txBox="1"/>
          <p:nvPr>
            <p:ph type="title"/>
          </p:nvPr>
        </p:nvSpPr>
        <p:spPr>
          <a:xfrm>
            <a:off y="533400" x="457200"/>
            <a:ext cy="990599"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 type="body"/>
          </p:nvPr>
        </p:nvSpPr>
        <p:spPr>
          <a:xfrm>
            <a:off y="1676400" x="457200"/>
            <a:ext cy="639762" cx="3931919"/>
          </a:xfrm>
          <a:prstGeom prst="rect">
            <a:avLst/>
          </a:prstGeom>
          <a:noFill/>
          <a:ln>
            <a:noFill/>
          </a:ln>
        </p:spPr>
        <p:txBody>
          <a:bodyPr bIns="91425" rIns="91425" lIns="91425" tIns="91425" anchor="ctr" anchorCtr="0"/>
          <a:lstStyle>
            <a:lvl1pPr algn="ctr" rtl="0" indent="0" marL="0">
              <a:spcBef>
                <a:spcPts val="0"/>
              </a:spcBef>
              <a:buClr>
                <a:schemeClr val="dk2"/>
              </a:buClr>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6" name="Shape 46"/>
          <p:cNvSpPr txBox="1"/>
          <p:nvPr>
            <p:ph idx="2" type="body"/>
          </p:nvPr>
        </p:nvSpPr>
        <p:spPr>
          <a:xfrm>
            <a:off y="2438400" x="457200"/>
            <a:ext cy="3951287" cx="393191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p:nvPr>
            <p:ph idx="3" type="body"/>
          </p:nvPr>
        </p:nvSpPr>
        <p:spPr>
          <a:xfrm>
            <a:off y="1676400" x="4754880"/>
            <a:ext cy="639762" cx="3931919"/>
          </a:xfrm>
          <a:prstGeom prst="rect">
            <a:avLst/>
          </a:prstGeom>
          <a:noFill/>
          <a:ln>
            <a:noFill/>
          </a:ln>
        </p:spPr>
        <p:txBody>
          <a:bodyPr bIns="91425" rIns="91425" lIns="91425" tIns="91425" anchor="ctr" anchorCtr="0"/>
          <a:lstStyle>
            <a:lvl1pPr algn="ctr" rtl="0" indent="0" marL="0">
              <a:spcBef>
                <a:spcPts val="0"/>
              </a:spcBef>
              <a:buClr>
                <a:schemeClr val="dk2"/>
              </a:buClr>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8" name="Shape 48"/>
          <p:cNvSpPr txBox="1"/>
          <p:nvPr>
            <p:ph idx="4" type="body"/>
          </p:nvPr>
        </p:nvSpPr>
        <p:spPr>
          <a:xfrm>
            <a:off y="2438400" x="4754880"/>
            <a:ext cy="3951287" cx="393191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0" name="Shape 50"/>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1" name="Shape 51"/>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cxnSp>
        <p:nvCxnSpPr>
          <p:cNvPr id="52" name="Shape 52"/>
          <p:cNvCxnSpPr/>
          <p:nvPr/>
        </p:nvCxnSpPr>
        <p:spPr>
          <a:xfrm rot="5400000">
            <a:off y="4045823" x="2217817"/>
            <a:ext cy="793" cx="4709160"/>
          </a:xfrm>
          <a:prstGeom prst="straightConnector1">
            <a:avLst/>
          </a:prstGeom>
          <a:noFill/>
          <a:ln w="19050" cap="flat">
            <a:solidFill>
              <a:schemeClr val="dk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3" name="Shape 53"/>
        <p:cNvGrpSpPr/>
        <p:nvPr/>
      </p:nvGrpSpPr>
      <p:grpSpPr>
        <a:xfrm>
          <a:off y="0" x="0"/>
          <a:ext cy="0" cx="0"/>
          <a:chOff y="0" x="0"/>
          <a:chExt cy="0" cx="0"/>
        </a:xfrm>
      </p:grpSpPr>
      <p:sp>
        <p:nvSpPr>
          <p:cNvPr id="54" name="Shape 54"/>
          <p:cNvSpPr txBox="1"/>
          <p:nvPr>
            <p:ph type="title"/>
          </p:nvPr>
        </p:nvSpPr>
        <p:spPr>
          <a:xfrm>
            <a:off y="533400" x="457200"/>
            <a:ext cy="990599" cx="8229600"/>
          </a:xfrm>
          <a:prstGeom prst="rect">
            <a:avLst/>
          </a:prstGeom>
          <a:noFill/>
          <a:ln>
            <a:noFill/>
          </a:ln>
        </p:spPr>
        <p:txBody>
          <a:bodyPr bIns="91425" rIns="91425" lIns="91425" t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6" name="Shape 56"/>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7" name="Shape 57"/>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8" name="Shape 58"/>
        <p:cNvGrpSpPr/>
        <p:nvPr/>
      </p:nvGrpSpPr>
      <p:grpSpPr>
        <a:xfrm>
          <a:off y="0" x="0"/>
          <a:ext cy="0" cx="0"/>
          <a:chOff y="0" x="0"/>
          <a:chExt cy="0" cx="0"/>
        </a:xfrm>
      </p:grpSpPr>
      <p:sp>
        <p:nvSpPr>
          <p:cNvPr id="59" name="Shape 59"/>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0" name="Shape 60"/>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1" name="Shape 61"/>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2" name="Shape 62"/>
        <p:cNvGrpSpPr/>
        <p:nvPr/>
      </p:nvGrpSpPr>
      <p:grpSpPr>
        <a:xfrm>
          <a:off y="0" x="0"/>
          <a:ext cy="0" cx="0"/>
          <a:chOff y="0" x="0"/>
          <a:chExt cy="0" cx="0"/>
        </a:xfrm>
      </p:grpSpPr>
      <p:sp>
        <p:nvSpPr>
          <p:cNvPr id="63" name="Shape 63"/>
          <p:cNvSpPr txBox="1"/>
          <p:nvPr>
            <p:ph type="title"/>
          </p:nvPr>
        </p:nvSpPr>
        <p:spPr>
          <a:xfrm>
            <a:off y="792079" x="457200"/>
            <a:ext cy="1261871" cx="2139695"/>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 type="body"/>
          </p:nvPr>
        </p:nvSpPr>
        <p:spPr>
          <a:xfrm>
            <a:off y="792079" x="2971800"/>
            <a:ext cy="5577839" cx="57149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2" type="body"/>
          </p:nvPr>
        </p:nvSpPr>
        <p:spPr>
          <a:xfrm>
            <a:off y="2130551" x="457200"/>
            <a:ext cy="4243615" cx="2139695"/>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66" name="Shape 66"/>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7" name="Shape 67"/>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8" name="Shape 68"/>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cxnSp>
        <p:nvCxnSpPr>
          <p:cNvPr id="69" name="Shape 69"/>
          <p:cNvCxnSpPr/>
          <p:nvPr/>
        </p:nvCxnSpPr>
        <p:spPr>
          <a:xfrm rot="5400000">
            <a:off y="3580205" x="-13115"/>
            <a:ext cy="1587" cx="5577839"/>
          </a:xfrm>
          <a:prstGeom prst="straightConnector1">
            <a:avLst/>
          </a:prstGeom>
          <a:noFill/>
          <a:ln w="19050" cap="flat">
            <a:solidFill>
              <a:schemeClr val="dk2"/>
            </a:solidFill>
            <a:prstDash val="solid"/>
            <a:round/>
            <a:headEnd w="med" len="med" type="none"/>
            <a:tailEnd w="med" len="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0" name="Shape 70"/>
        <p:cNvGrpSpPr/>
        <p:nvPr/>
      </p:nvGrpSpPr>
      <p:grpSpPr>
        <a:xfrm>
          <a:off y="0" x="0"/>
          <a:ext cy="0" cx="0"/>
          <a:chOff y="0" x="0"/>
          <a:chExt cy="0" cx="0"/>
        </a:xfrm>
      </p:grpSpPr>
      <p:sp>
        <p:nvSpPr>
          <p:cNvPr id="71" name="Shape 71"/>
          <p:cNvSpPr txBox="1"/>
          <p:nvPr>
            <p:ph type="title"/>
          </p:nvPr>
        </p:nvSpPr>
        <p:spPr>
          <a:xfrm>
            <a:off y="792479" x="457200"/>
            <a:ext cy="1264920" cx="214267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p:nvPr>
            <p:ph idx="2" type="pic"/>
          </p:nvPr>
        </p:nvSpPr>
        <p:spPr>
          <a:xfrm>
            <a:off y="838200" x="2858609"/>
            <a:ext cy="5500456" cx="5904389"/>
          </a:xfrm>
          <a:prstGeom prst="rect">
            <a:avLst/>
          </a:prstGeom>
          <a:solidFill>
            <a:schemeClr val="lt2"/>
          </a:solidFill>
          <a:ln w="76200" cap="flat">
            <a:solidFill>
              <a:srgbClr val="FFFFFF"/>
            </a:solidFill>
            <a:prstDash val="solid"/>
            <a:miter/>
            <a:headEnd w="med" len="med" type="none"/>
            <a:tailEnd w="med" len="med" type="none"/>
          </a:ln>
        </p:spPr>
      </p:sp>
      <p:sp>
        <p:nvSpPr>
          <p:cNvPr id="73" name="Shape 73"/>
          <p:cNvSpPr txBox="1"/>
          <p:nvPr>
            <p:ph idx="1" type="body"/>
          </p:nvPr>
        </p:nvSpPr>
        <p:spPr>
          <a:xfrm>
            <a:off y="2133600" x="457200"/>
            <a:ext cy="4242815" cx="2139695"/>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74" name="Shape 74"/>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5" name="Shape 75"/>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6" name="Shape 76"/>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p:nvPr/>
        </p:nvSpPr>
        <p:spPr>
          <a:xfrm>
            <a:off y="220786" x="0"/>
            <a:ext cy="228600" cx="9144000"/>
          </a:xfrm>
          <a:prstGeom prst="rect">
            <a:avLst/>
          </a:prstGeom>
          <a:solidFill>
            <a:srgbClr val="FFFFFF"/>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Arial"/>
              <a:ea typeface="Arial"/>
              <a:cs typeface="Arial"/>
              <a:sym typeface="Arial"/>
            </a:endParaRPr>
          </a:p>
        </p:txBody>
      </p:sp>
      <p:sp>
        <p:nvSpPr>
          <p:cNvPr id="10" name="Shape 10"/>
          <p:cNvSpPr txBox="1"/>
          <p:nvPr>
            <p:ph type="title"/>
          </p:nvPr>
        </p:nvSpPr>
        <p:spPr>
          <a:xfrm>
            <a:off y="533400" x="457200"/>
            <a:ext cy="990599" cx="8229600"/>
          </a:xfrm>
          <a:prstGeom prst="rect">
            <a:avLst/>
          </a:prstGeom>
          <a:noFill/>
          <a:ln>
            <a:noFill/>
          </a:ln>
        </p:spPr>
        <p:txBody>
          <a:bodyPr bIns="91425" rIns="91425" lIns="91425" tIns="91425" anchor="ctr" anchorCtr="0"/>
          <a:lstStyle>
            <a:lvl1pPr algn="l" rtl="0" marR="0" indent="0" marL="0">
              <a:spcBef>
                <a:spcPts val="0"/>
              </a:spcBef>
              <a:buClr>
                <a:schemeClr val="dk2"/>
              </a:buClr>
              <a:buFont typeface="Arial"/>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1" name="Shape 11"/>
          <p:cNvSpPr txBox="1"/>
          <p:nvPr>
            <p:ph idx="1" type="body"/>
          </p:nvPr>
        </p:nvSpPr>
        <p:spPr>
          <a:xfrm>
            <a:off y="1600200" x="457200"/>
            <a:ext cy="4876799" cx="8229600"/>
          </a:xfrm>
          <a:prstGeom prst="rect">
            <a:avLst/>
          </a:prstGeom>
          <a:noFill/>
          <a:ln>
            <a:noFill/>
          </a:ln>
        </p:spPr>
        <p:txBody>
          <a:bodyPr bIns="91425" rIns="91425" lIns="91425" tIns="91425" anchor="t" anchorCtr="0"/>
          <a:lstStyle>
            <a:lvl1pPr algn="l" rtl="0" marR="0" indent="-53339" marL="182880">
              <a:spcBef>
                <a:spcPts val="480"/>
              </a:spcBef>
              <a:buClr>
                <a:schemeClr val="accent1"/>
              </a:buClr>
              <a:buFont typeface="Arial"/>
              <a:buChar char="•"/>
              <a:defRPr/>
            </a:lvl1pPr>
            <a:lvl2pPr algn="l" rtl="0" marR="0" indent="-82550" marL="457200">
              <a:spcBef>
                <a:spcPts val="400"/>
              </a:spcBef>
              <a:buClr>
                <a:schemeClr val="accent1"/>
              </a:buClr>
              <a:buFont typeface="Arial"/>
              <a:buChar char="•"/>
              <a:defRPr/>
            </a:lvl2pPr>
            <a:lvl3pPr algn="l" rtl="0" marR="0" indent="-82550" marL="731520">
              <a:spcBef>
                <a:spcPts val="360"/>
              </a:spcBef>
              <a:buClr>
                <a:schemeClr val="accent1"/>
              </a:buClr>
              <a:buFont typeface="Arial"/>
              <a:buChar char="•"/>
              <a:defRPr/>
            </a:lvl3pPr>
            <a:lvl4pPr algn="l" rtl="0" marR="0" indent="-91439" marL="1005839">
              <a:spcBef>
                <a:spcPts val="320"/>
              </a:spcBef>
              <a:buClr>
                <a:schemeClr val="accent1"/>
              </a:buClr>
              <a:buFont typeface="Arial"/>
              <a:buChar char="•"/>
              <a:defRPr/>
            </a:lvl4pPr>
            <a:lvl5pPr algn="l" rtl="0" marR="0" indent="-58419" marL="1188720">
              <a:spcBef>
                <a:spcPts val="280"/>
              </a:spcBef>
              <a:buClr>
                <a:schemeClr val="accent1"/>
              </a:buClr>
              <a:buFont typeface="Arial"/>
              <a:buChar char="•"/>
              <a:defRPr/>
            </a:lvl5pPr>
            <a:lvl6pPr algn="l" rtl="0" marR="0" indent="-107950" marL="1371600">
              <a:spcBef>
                <a:spcPts val="260"/>
              </a:spcBef>
              <a:buClr>
                <a:schemeClr val="accent1"/>
              </a:buClr>
              <a:buFont typeface="Arial"/>
              <a:buChar char="•"/>
              <a:defRPr/>
            </a:lvl6pPr>
            <a:lvl7pPr algn="l" rtl="0" marR="0" indent="-100330" marL="1554480">
              <a:spcBef>
                <a:spcPts val="260"/>
              </a:spcBef>
              <a:buClr>
                <a:schemeClr val="accent1"/>
              </a:buClr>
              <a:buFont typeface="Arial"/>
              <a:buChar char="•"/>
              <a:defRPr/>
            </a:lvl7pPr>
            <a:lvl8pPr algn="l" rtl="0" marR="0" indent="-105410" marL="1737360">
              <a:spcBef>
                <a:spcPts val="260"/>
              </a:spcBef>
              <a:buClr>
                <a:schemeClr val="accent1"/>
              </a:buClr>
              <a:buFont typeface="Arial"/>
              <a:buChar char="•"/>
              <a:defRPr/>
            </a:lvl8pPr>
            <a:lvl9pPr algn="l" rtl="0" marR="0" indent="-110489" marL="1920240">
              <a:spcBef>
                <a:spcPts val="260"/>
              </a:spcBef>
              <a:buClr>
                <a:schemeClr val="accent1"/>
              </a:buClr>
              <a:buFont typeface="Arial"/>
              <a:buChar char="•"/>
              <a:defRPr/>
            </a:lvl9pPr>
          </a:lstStyle>
          <a:p/>
        </p:txBody>
      </p:sp>
      <p:sp>
        <p:nvSpPr>
          <p:cNvPr id="12" name="Shape 12"/>
          <p:cNvSpPr/>
          <p:nvPr/>
        </p:nvSpPr>
        <p:spPr>
          <a:xfrm>
            <a:off y="0" x="0"/>
            <a:ext cy="365759" cx="91440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Arial"/>
              <a:ea typeface="Arial"/>
              <a:cs typeface="Arial"/>
              <a:sym typeface="Arial"/>
            </a:endParaRPr>
          </a:p>
        </p:txBody>
      </p:sp>
      <p:sp>
        <p:nvSpPr>
          <p:cNvPr id="13" name="Shape 13"/>
          <p:cNvSpPr txBox="1"/>
          <p:nvPr>
            <p:ph idx="10" type="dt"/>
          </p:nvPr>
        </p:nvSpPr>
        <p:spPr>
          <a:xfrm>
            <a:off y="18288" x="457200"/>
            <a:ext cy="329184"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4" name="Shape 14"/>
          <p:cNvSpPr txBox="1"/>
          <p:nvPr>
            <p:ph idx="11" type="ftr"/>
          </p:nvPr>
        </p:nvSpPr>
        <p:spPr>
          <a:xfrm>
            <a:off y="18288" x="3429000"/>
            <a:ext cy="329184" cx="41148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 name="Shape 15"/>
          <p:cNvSpPr txBox="1"/>
          <p:nvPr>
            <p:ph idx="12" type="sldNum"/>
          </p:nvPr>
        </p:nvSpPr>
        <p:spPr>
          <a:xfrm>
            <a:off y="18288" x="7620000"/>
            <a:ext cy="329184" cx="10667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2.png" Type="http://schemas.openxmlformats.org/officeDocument/2006/relationships/image" Id="rId3"/><Relationship Target="../media/image07.pn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4"/><Relationship Target="../media/image16.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1.png" Type="http://schemas.openxmlformats.org/officeDocument/2006/relationships/image" Id="rId3"/><Relationship Target="../media/image00.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4"/><Relationship Target="../media/image1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idx="1" type="subTitle"/>
          </p:nvPr>
        </p:nvSpPr>
        <p:spPr>
          <a:xfrm>
            <a:off y="1593271" x="685800"/>
            <a:ext cy="1752600" cx="6400799"/>
          </a:xfrm>
          <a:prstGeom prst="rect">
            <a:avLst/>
          </a:prstGeom>
          <a:noFill/>
          <a:ln>
            <a:noFill/>
          </a:ln>
        </p:spPr>
        <p:txBody>
          <a:bodyPr bIns="45700" rIns="91425" lIns="91425" tIns="45700" anchor="t" anchorCtr="0">
            <a:noAutofit/>
          </a:bodyPr>
          <a:lstStyle/>
          <a:p>
            <a:pPr algn="l" rtl="0" lvl="0" marR="0" indent="0" marL="0">
              <a:spcBef>
                <a:spcPts val="0"/>
              </a:spcBef>
              <a:buClr>
                <a:schemeClr val="accent1"/>
              </a:buClr>
              <a:buSzPct val="25000"/>
              <a:buFont typeface="Arial"/>
              <a:buNone/>
            </a:pPr>
            <a:r>
              <a:rPr strike="noStrike" u="none" b="0" cap="none" baseline="0" sz="4000" lang="en-US" i="0">
                <a:solidFill>
                  <a:srgbClr val="55556F"/>
                </a:solidFill>
                <a:latin typeface="Arial"/>
                <a:ea typeface="Arial"/>
                <a:cs typeface="Arial"/>
                <a:sym typeface="Arial"/>
              </a:rPr>
              <a:t>3.1 Simple Linear Regression</a:t>
            </a:r>
          </a:p>
        </p:txBody>
      </p:sp>
      <p:sp>
        <p:nvSpPr>
          <p:cNvPr id="91" name="Shape 91"/>
          <p:cNvSpPr txBox="1"/>
          <p:nvPr/>
        </p:nvSpPr>
        <p:spPr>
          <a:xfrm>
            <a:off y="3581400" x="762000"/>
            <a:ext cy="369332" cx="55626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October 24, 2014</a:t>
            </a:r>
          </a:p>
        </p:txBody>
      </p:sp>
      <p:sp>
        <p:nvSpPr>
          <p:cNvPr id="92" name="Shape 92"/>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3600" lang="en-US" i="0">
                <a:solidFill>
                  <a:schemeClr val="dk2"/>
                </a:solidFill>
                <a:latin typeface="Arial"/>
                <a:ea typeface="Arial"/>
                <a:cs typeface="Arial"/>
                <a:sym typeface="Arial"/>
              </a:rPr>
              <a:t>Standard Error and Confidence Intervals</a:t>
            </a:r>
          </a:p>
        </p:txBody>
      </p:sp>
      <p:sp>
        <p:nvSpPr>
          <p:cNvPr id="170" name="Shape 170"/>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Standard Error: Difference between the population mean and the estimate of the population mean</a:t>
            </a: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95% Confidence Intervals: A range that with 95% probability will be a true estimate of a parameter</a:t>
            </a: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p:txBody>
      </p:sp>
      <p:pic>
        <p:nvPicPr>
          <p:cNvPr id="171" name="Shape 171"/>
          <p:cNvPicPr preferRelativeResize="0"/>
          <p:nvPr/>
        </p:nvPicPr>
        <p:blipFill rotWithShape="1">
          <a:blip r:embed="rId3">
            <a:alphaModFix/>
          </a:blip>
          <a:srcRect t="0" b="0" r="0" l="0"/>
          <a:stretch/>
        </p:blipFill>
        <p:spPr>
          <a:xfrm>
            <a:off y="2605088" x="2667000"/>
            <a:ext cy="1052511" cx="3809090"/>
          </a:xfrm>
          <a:prstGeom prst="rect">
            <a:avLst/>
          </a:prstGeom>
          <a:noFill/>
          <a:ln>
            <a:noFill/>
          </a:ln>
        </p:spPr>
      </p:pic>
      <p:pic>
        <p:nvPicPr>
          <p:cNvPr id="172" name="Shape 172"/>
          <p:cNvPicPr preferRelativeResize="0"/>
          <p:nvPr/>
        </p:nvPicPr>
        <p:blipFill rotWithShape="1">
          <a:blip r:embed="rId4">
            <a:alphaModFix/>
          </a:blip>
          <a:srcRect t="0" b="0" r="0" l="0"/>
          <a:stretch/>
        </p:blipFill>
        <p:spPr>
          <a:xfrm>
            <a:off y="4932216" x="1219199"/>
            <a:ext cy="692727" cx="2632363"/>
          </a:xfrm>
          <a:prstGeom prst="rect">
            <a:avLst/>
          </a:prstGeom>
          <a:noFill/>
          <a:ln>
            <a:noFill/>
          </a:ln>
        </p:spPr>
      </p:pic>
      <p:pic>
        <p:nvPicPr>
          <p:cNvPr id="173" name="Shape 173"/>
          <p:cNvPicPr preferRelativeResize="0"/>
          <p:nvPr/>
        </p:nvPicPr>
        <p:blipFill rotWithShape="1">
          <a:blip r:embed="rId5">
            <a:alphaModFix/>
          </a:blip>
          <a:srcRect t="0" b="0" r="0" l="0"/>
          <a:stretch/>
        </p:blipFill>
        <p:spPr>
          <a:xfrm>
            <a:off y="4932216" x="4660691"/>
            <a:ext cy="773259" cx="2891315"/>
          </a:xfrm>
          <a:prstGeom prst="rect">
            <a:avLst/>
          </a:prstGeom>
          <a:noFill/>
          <a:ln>
            <a:noFill/>
          </a:ln>
        </p:spPr>
      </p:pic>
      <p:sp>
        <p:nvSpPr>
          <p:cNvPr id="174" name="Shape 174"/>
          <p:cNvSpPr txBox="1"/>
          <p:nvPr/>
        </p:nvSpPr>
        <p:spPr>
          <a:xfrm>
            <a:off y="5705475" x="1600200"/>
            <a:ext cy="369332" cx="17526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Slope</a:t>
            </a:r>
          </a:p>
        </p:txBody>
      </p:sp>
      <p:sp>
        <p:nvSpPr>
          <p:cNvPr id="175" name="Shape 175"/>
          <p:cNvSpPr txBox="1"/>
          <p:nvPr/>
        </p:nvSpPr>
        <p:spPr>
          <a:xfrm>
            <a:off y="5726667" x="5105400"/>
            <a:ext cy="369332" cx="17526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Intercept</a:t>
            </a:r>
          </a:p>
        </p:txBody>
      </p:sp>
      <p:sp>
        <p:nvSpPr>
          <p:cNvPr id="176" name="Shape 176"/>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Hypothesis Testing</a:t>
            </a:r>
          </a:p>
        </p:txBody>
      </p:sp>
      <p:sp>
        <p:nvSpPr>
          <p:cNvPr id="182" name="Shape 182"/>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Standard errors can be used to perform hypothesis tests</a:t>
            </a: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Null Hypothesis: Ho: β1 = 0 </a:t>
            </a:r>
          </a:p>
          <a:p>
            <a:pPr algn="l" rtl="0" lvl="0" marR="0" indent="0" marL="0">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		       no relationship between X and Y</a:t>
            </a: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Alternative Hypothesis: H1: βo ≠ 0 </a:t>
            </a:r>
          </a:p>
          <a:p>
            <a:pPr algn="l" rtl="0" lvl="0" marR="0" indent="0" marL="0">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			     Some relationship between X and Y</a:t>
            </a:r>
          </a:p>
        </p:txBody>
      </p:sp>
      <p:sp>
        <p:nvSpPr>
          <p:cNvPr id="183" name="Shape 183"/>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Hypothesis Testing</a:t>
            </a:r>
          </a:p>
        </p:txBody>
      </p:sp>
      <p:sp>
        <p:nvSpPr>
          <p:cNvPr id="189" name="Shape 189"/>
          <p:cNvSpPr txBox="1"/>
          <p:nvPr>
            <p:ph idx="1" type="body"/>
          </p:nvPr>
        </p:nvSpPr>
        <p:spPr>
          <a:xfrm>
            <a:off y="1600200" x="457200"/>
            <a:ext cy="1828800"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When β1 = 0 the model reduces to Y = βo + ε (X is not associated with Y)</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How do we know the β1 is “far” from zero so we are confident that it is NOT zero?</a:t>
            </a: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p:txBody>
      </p:sp>
      <p:pic>
        <p:nvPicPr>
          <p:cNvPr id="190" name="Shape 190"/>
          <p:cNvPicPr preferRelativeResize="0"/>
          <p:nvPr/>
        </p:nvPicPr>
        <p:blipFill rotWithShape="1">
          <a:blip r:embed="rId3">
            <a:alphaModFix/>
          </a:blip>
          <a:srcRect t="0" b="0" r="0" l="0"/>
          <a:stretch/>
        </p:blipFill>
        <p:spPr>
          <a:xfrm>
            <a:off y="3200400" x="5964382"/>
            <a:ext cy="1149927" cx="2438399"/>
          </a:xfrm>
          <a:prstGeom prst="rect">
            <a:avLst/>
          </a:prstGeom>
          <a:noFill/>
          <a:ln>
            <a:noFill/>
          </a:ln>
        </p:spPr>
      </p:pic>
      <p:sp>
        <p:nvSpPr>
          <p:cNvPr id="191" name="Shape 191"/>
          <p:cNvSpPr/>
          <p:nvPr/>
        </p:nvSpPr>
        <p:spPr>
          <a:xfrm>
            <a:off y="3382923" x="381000"/>
            <a:ext cy="800218" cx="5583382"/>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2300" lang="en-US" i="0">
                <a:solidFill>
                  <a:schemeClr val="dk1"/>
                </a:solidFill>
                <a:latin typeface="Arial"/>
                <a:ea typeface="Arial"/>
                <a:cs typeface="Arial"/>
                <a:sym typeface="Arial"/>
              </a:rPr>
              <a:t>T-statistic: number of standard deviations the estimate of β1 is away from zero </a:t>
            </a:r>
          </a:p>
        </p:txBody>
      </p:sp>
      <p:sp>
        <p:nvSpPr>
          <p:cNvPr id="192" name="Shape 192"/>
          <p:cNvSpPr/>
          <p:nvPr/>
        </p:nvSpPr>
        <p:spPr>
          <a:xfrm>
            <a:off y="4609980" x="381000"/>
            <a:ext cy="815607" cx="5583382"/>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2300" lang="en-US" i="0">
                <a:solidFill>
                  <a:schemeClr val="dk1"/>
                </a:solidFill>
                <a:latin typeface="Arial"/>
                <a:ea typeface="Arial"/>
                <a:cs typeface="Arial"/>
                <a:sym typeface="Arial"/>
              </a:rPr>
              <a:t>P-value: the probability of observing any value = |t| assuming </a:t>
            </a:r>
            <a:r>
              <a:rPr strike="noStrike" u="none" b="0" cap="none" baseline="0" sz="2400" lang="en-US" i="0">
                <a:solidFill>
                  <a:schemeClr val="dk1"/>
                </a:solidFill>
                <a:latin typeface="Arial"/>
                <a:ea typeface="Arial"/>
                <a:cs typeface="Arial"/>
                <a:sym typeface="Arial"/>
              </a:rPr>
              <a:t>β1 = 0</a:t>
            </a:r>
          </a:p>
        </p:txBody>
      </p:sp>
      <p:sp>
        <p:nvSpPr>
          <p:cNvPr id="193" name="Shape 193"/>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Final Model from Advertising Data</a:t>
            </a:r>
          </a:p>
        </p:txBody>
      </p:sp>
      <p:sp>
        <p:nvSpPr>
          <p:cNvPr id="199" name="Shape 199"/>
          <p:cNvSpPr txBox="1"/>
          <p:nvPr>
            <p:ph idx="1" type="body"/>
          </p:nvPr>
        </p:nvSpPr>
        <p:spPr>
          <a:xfrm>
            <a:off y="2971800" x="457200"/>
            <a:ext cy="3505200"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Least Squares Model: the number of units sold with the TV advertising budget</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Coefficients of estimates: β0 = 7 and βo = 0.05 are large compared to the Std Error</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Large difference between estimates and std error = large t-statistic</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Therefore, we can reject the null hypothesis that βo = 0 or β1 = 0</a:t>
            </a: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p:txBody>
      </p:sp>
      <p:pic>
        <p:nvPicPr>
          <p:cNvPr id="200" name="Shape 200"/>
          <p:cNvPicPr preferRelativeResize="0"/>
          <p:nvPr/>
        </p:nvPicPr>
        <p:blipFill rotWithShape="1">
          <a:blip r:embed="rId3">
            <a:alphaModFix/>
          </a:blip>
          <a:srcRect t="0" b="0" r="0" l="0"/>
          <a:stretch/>
        </p:blipFill>
        <p:spPr>
          <a:xfrm>
            <a:off y="1371600" x="533400"/>
            <a:ext cy="1295400" cx="8110329"/>
          </a:xfrm>
          <a:prstGeom prst="rect">
            <a:avLst/>
          </a:prstGeom>
          <a:noFill/>
          <a:ln>
            <a:noFill/>
          </a:ln>
        </p:spPr>
      </p:pic>
      <p:sp>
        <p:nvSpPr>
          <p:cNvPr id="201" name="Shape 201"/>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Assessing model accuracy</a:t>
            </a:r>
          </a:p>
        </p:txBody>
      </p:sp>
      <p:pic>
        <p:nvPicPr>
          <p:cNvPr id="207" name="Shape 207"/>
          <p:cNvPicPr preferRelativeResize="0"/>
          <p:nvPr/>
        </p:nvPicPr>
        <p:blipFill rotWithShape="1">
          <a:blip r:embed="rId3">
            <a:alphaModFix/>
          </a:blip>
          <a:srcRect t="0" b="0" r="0" l="0"/>
          <a:stretch/>
        </p:blipFill>
        <p:spPr>
          <a:xfrm>
            <a:off y="1828800" x="1371600"/>
            <a:ext cy="2199841" cx="6090471"/>
          </a:xfrm>
          <a:prstGeom prst="rect">
            <a:avLst/>
          </a:prstGeom>
          <a:noFill/>
          <a:ln>
            <a:noFill/>
          </a:ln>
        </p:spPr>
      </p:pic>
      <p:sp>
        <p:nvSpPr>
          <p:cNvPr id="208" name="Shape 208"/>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Assessing model accuracy</a:t>
            </a:r>
          </a:p>
        </p:txBody>
      </p:sp>
      <p:sp>
        <p:nvSpPr>
          <p:cNvPr id="214" name="Shape 214"/>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Residual standard error (RSE): average amount the response will deviate from the true regression line</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Up to the scientist to decide whether the deviation is acceptable</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In the case of our advertising example the RES = 3.26 or 3,260 units. Is this ok?</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R</a:t>
            </a:r>
            <a:r>
              <a:rPr strike="noStrike" u="none" b="0" cap="none" baseline="30000" sz="2400" lang="en-US" i="0">
                <a:solidFill>
                  <a:schemeClr val="dk1"/>
                </a:solidFill>
                <a:latin typeface="Arial"/>
                <a:ea typeface="Arial"/>
                <a:cs typeface="Arial"/>
                <a:sym typeface="Arial"/>
              </a:rPr>
              <a:t>2</a:t>
            </a:r>
            <a:r>
              <a:rPr strike="noStrike" u="none" b="0" cap="none" baseline="0" sz="2400" lang="en-US" i="0">
                <a:solidFill>
                  <a:schemeClr val="dk1"/>
                </a:solidFill>
                <a:latin typeface="Arial"/>
                <a:ea typeface="Arial"/>
                <a:cs typeface="Arial"/>
                <a:sym typeface="Arial"/>
              </a:rPr>
              <a:t> statistic: proportion of variance explained by the model</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Will always be between 0 and 1</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Proportion of variability in Y that can be explained by X</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Advertising data: R2 is 0.61, is this ok?</a:t>
            </a:r>
          </a:p>
        </p:txBody>
      </p:sp>
      <p:sp>
        <p:nvSpPr>
          <p:cNvPr id="215" name="Shape 215"/>
          <p:cNvSpPr txBox="1"/>
          <p:nvPr>
            <p:ph idx="12" type="sldNum"/>
          </p:nvPr>
        </p:nvSpPr>
        <p:spPr>
          <a:xfrm>
            <a:off y="0" x="78486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Lab</a:t>
            </a:r>
          </a:p>
        </p:txBody>
      </p:sp>
      <p:sp>
        <p:nvSpPr>
          <p:cNvPr id="222" name="Shape 222"/>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Boston dataset </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Median house value (medv) for 506 neighborhoods in Boston</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Predict medv using 13 different variables</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Rm: average number of rooms per house</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Age: average age of house</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Lstat: percent of households with low SES</a:t>
            </a:r>
          </a:p>
        </p:txBody>
      </p:sp>
      <p:sp>
        <p:nvSpPr>
          <p:cNvPr id="223" name="Shape 223"/>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y="0" x="0"/>
          <a:ext cy="0" cx="0"/>
          <a:chOff y="0" x="0"/>
          <a:chExt cy="0" cx="0"/>
        </a:xfrm>
      </p:grpSpPr>
      <p:sp>
        <p:nvSpPr>
          <p:cNvPr id="228" name="Shape 228"/>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3600" lang="en-US" i="0">
                <a:solidFill>
                  <a:schemeClr val="dk2"/>
                </a:solidFill>
                <a:latin typeface="Arial"/>
                <a:ea typeface="Arial"/>
                <a:cs typeface="Arial"/>
                <a:sym typeface="Arial"/>
              </a:rPr>
              <a:t>Lab: relationship between medv and lstat</a:t>
            </a:r>
          </a:p>
        </p:txBody>
      </p:sp>
      <p:sp>
        <p:nvSpPr>
          <p:cNvPr id="229" name="Shape 229"/>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lnSpc>
                <a:spcPct val="90000"/>
              </a:lnSpc>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Coefficients:	</a:t>
            </a:r>
          </a:p>
          <a:p>
            <a:pPr algn="l" rtl="0" lvl="0" marR="0" indent="0" marL="0">
              <a:lnSpc>
                <a:spcPct val="90000"/>
              </a:lnSpc>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	      Estimate   Std. Error   t value   Pr(&gt;|t|)    </a:t>
            </a:r>
          </a:p>
          <a:p>
            <a:pPr algn="l" rtl="0" lvl="0" marR="0" indent="0" marL="0">
              <a:lnSpc>
                <a:spcPct val="90000"/>
              </a:lnSpc>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(Intercept) 34.55384  0.56263     61.41    &lt;2e-16 ***</a:t>
            </a:r>
          </a:p>
          <a:p>
            <a:pPr algn="l" rtl="0" lvl="0" marR="0" indent="0" marL="0">
              <a:lnSpc>
                <a:spcPct val="90000"/>
              </a:lnSpc>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lstat          -0.95005    0.03873    -24.53    &lt;2e-16 ***</a:t>
            </a:r>
          </a:p>
          <a:p>
            <a:pPr algn="l" rtl="0" lvl="0" marR="0" indent="-53339" marL="182880">
              <a:lnSpc>
                <a:spcPct val="90000"/>
              </a:lnSpc>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53339" marL="182880">
              <a:lnSpc>
                <a:spcPct val="90000"/>
              </a:lnSpc>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182880" marL="182880">
              <a:lnSpc>
                <a:spcPct val="90000"/>
              </a:lnSpc>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Residual standard error: 6.216 on 504 degrees of freedom</a:t>
            </a:r>
          </a:p>
          <a:p>
            <a:pPr algn="l" rtl="0" lvl="0" marR="0" indent="-182880" marL="182880">
              <a:lnSpc>
                <a:spcPct val="90000"/>
              </a:lnSpc>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Multiple R-squared:  0.5441,    Adjusted R-squared:  0.5432 </a:t>
            </a:r>
          </a:p>
          <a:p>
            <a:pPr algn="l" rtl="0" lvl="0" marR="0" indent="-182880" marL="182880">
              <a:lnSpc>
                <a:spcPct val="90000"/>
              </a:lnSpc>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F-statistic: 601.6 on 1 and 504 DF,  p-value: &lt; 2.2e-16</a:t>
            </a:r>
          </a:p>
          <a:p>
            <a:pPr algn="l" rtl="0" lvl="0" marR="0" indent="0" marL="0">
              <a:lnSpc>
                <a:spcPct val="90000"/>
              </a:lnSpc>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 </a:t>
            </a:r>
          </a:p>
        </p:txBody>
      </p:sp>
      <p:sp>
        <p:nvSpPr>
          <p:cNvPr id="230" name="Shape 230"/>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y="0" x="0"/>
          <a:ext cy="0" cx="0"/>
          <a:chOff y="0" x="0"/>
          <a:chExt cy="0" cx="0"/>
        </a:xfrm>
      </p:grpSpPr>
      <p:sp>
        <p:nvSpPr>
          <p:cNvPr id="236" name="Shape 236"/>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3600" lang="en-US" i="0">
                <a:solidFill>
                  <a:schemeClr val="dk2"/>
                </a:solidFill>
                <a:latin typeface="Arial"/>
                <a:ea typeface="Arial"/>
                <a:cs typeface="Arial"/>
                <a:sym typeface="Arial"/>
              </a:rPr>
              <a:t>Prediction of the relationship using different values of lstat</a:t>
            </a:r>
          </a:p>
        </p:txBody>
      </p:sp>
      <p:sp>
        <p:nvSpPr>
          <p:cNvPr id="237" name="Shape 237"/>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      fit (prediction)        lwr                     upr</a:t>
            </a:r>
          </a:p>
          <a:p>
            <a:pPr algn="l" rtl="0" lvl="0" marR="0" indent="0" marL="0">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5:      29.80359          29.00741           30.59978</a:t>
            </a:r>
          </a:p>
          <a:p>
            <a:pPr algn="l" rtl="0" lvl="0" marR="0" indent="0" marL="0">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10:    25.05335          24.47413           25.63256</a:t>
            </a:r>
          </a:p>
          <a:p>
            <a:pPr algn="l" rtl="0" lvl="0" marR="0" indent="0" marL="0">
              <a:spcBef>
                <a:spcPts val="480"/>
              </a:spcBef>
              <a:buClr>
                <a:schemeClr val="accent1"/>
              </a:buClr>
              <a:buSzPct val="25000"/>
              <a:buFont typeface="Arial"/>
              <a:buNone/>
            </a:pPr>
            <a:r>
              <a:rPr strike="noStrike" u="none" b="0" cap="none" baseline="0" sz="2400" lang="en-US" i="0">
                <a:solidFill>
                  <a:schemeClr val="dk1"/>
                </a:solidFill>
                <a:latin typeface="Arial"/>
                <a:ea typeface="Arial"/>
                <a:cs typeface="Arial"/>
                <a:sym typeface="Arial"/>
              </a:rPr>
              <a:t>15:    20.30310          19.73159           20.87461</a:t>
            </a:r>
          </a:p>
        </p:txBody>
      </p:sp>
      <p:sp>
        <p:nvSpPr>
          <p:cNvPr id="238" name="Shape 238"/>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y="0" x="0"/>
          <a:ext cy="0" cx="0"/>
          <a:chOff y="0" x="0"/>
          <a:chExt cy="0" cx="0"/>
        </a:xfrm>
      </p:grpSpPr>
      <p:sp>
        <p:nvSpPr>
          <p:cNvPr id="243" name="Shape 243"/>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Relationship between medv and lstat</a:t>
            </a:r>
          </a:p>
        </p:txBody>
      </p:sp>
      <p:pic>
        <p:nvPicPr>
          <p:cNvPr id="244" name="Shape 244"/>
          <p:cNvPicPr preferRelativeResize="0"/>
          <p:nvPr/>
        </p:nvPicPr>
        <p:blipFill rotWithShape="1">
          <a:blip r:embed="rId3">
            <a:alphaModFix/>
          </a:blip>
          <a:srcRect t="0" b="0" r="0" l="0"/>
          <a:stretch/>
        </p:blipFill>
        <p:spPr>
          <a:xfrm>
            <a:off y="1676400" x="2133600"/>
            <a:ext cy="4725363" cx="4733925"/>
          </a:xfrm>
          <a:prstGeom prst="rect">
            <a:avLst/>
          </a:prstGeom>
          <a:noFill/>
          <a:ln>
            <a:noFill/>
          </a:ln>
        </p:spPr>
      </p:pic>
      <p:sp>
        <p:nvSpPr>
          <p:cNvPr id="245" name="Shape 245"/>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Linear Regression</a:t>
            </a:r>
          </a:p>
        </p:txBody>
      </p:sp>
      <p:sp>
        <p:nvSpPr>
          <p:cNvPr id="98" name="Shape 98"/>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Supervised learning</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Useful for predicting a quantitative response</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Examples:</a:t>
            </a:r>
          </a:p>
          <a:p>
            <a:pPr algn="l" rtl="0" lvl="1" marR="0" indent="-464819" marL="731520">
              <a:spcBef>
                <a:spcPts val="400"/>
              </a:spcBef>
              <a:buClr>
                <a:schemeClr val="accent1"/>
              </a:buClr>
              <a:buSzPct val="85000"/>
              <a:buFont typeface="Arial"/>
              <a:buAutoNum type="arabicPeriod"/>
            </a:pPr>
            <a:r>
              <a:rPr strike="noStrike" u="none" b="0" cap="none" baseline="0" sz="2000" lang="en-US" i="0">
                <a:solidFill>
                  <a:schemeClr val="dk1"/>
                </a:solidFill>
                <a:latin typeface="Arial"/>
                <a:ea typeface="Arial"/>
                <a:cs typeface="Arial"/>
                <a:sym typeface="Arial"/>
              </a:rPr>
              <a:t>Is there a relationship between budget and sales?</a:t>
            </a:r>
          </a:p>
          <a:p>
            <a:pPr algn="l" rtl="0" lvl="1" marR="0" indent="-464819" marL="731520">
              <a:spcBef>
                <a:spcPts val="400"/>
              </a:spcBef>
              <a:buClr>
                <a:schemeClr val="accent1"/>
              </a:buClr>
              <a:buSzPct val="85000"/>
              <a:buFont typeface="Arial"/>
              <a:buAutoNum type="arabicPeriod"/>
            </a:pPr>
            <a:r>
              <a:rPr strike="noStrike" u="none" b="0" cap="none" baseline="0" sz="2000" lang="en-US" i="0">
                <a:solidFill>
                  <a:schemeClr val="dk1"/>
                </a:solidFill>
                <a:latin typeface="Arial"/>
                <a:ea typeface="Arial"/>
                <a:cs typeface="Arial"/>
                <a:sym typeface="Arial"/>
              </a:rPr>
              <a:t>Which media contribute to sales?</a:t>
            </a:r>
          </a:p>
          <a:p>
            <a:pPr algn="l" rtl="0" lvl="1" marR="0" indent="-464819" marL="731520">
              <a:spcBef>
                <a:spcPts val="400"/>
              </a:spcBef>
              <a:buClr>
                <a:schemeClr val="accent1"/>
              </a:buClr>
              <a:buSzPct val="85000"/>
              <a:buFont typeface="Arial"/>
              <a:buAutoNum type="arabicPeriod"/>
            </a:pPr>
            <a:r>
              <a:rPr strike="noStrike" u="none" b="0" cap="none" baseline="0" sz="2000" lang="en-US" i="0">
                <a:solidFill>
                  <a:schemeClr val="dk1"/>
                </a:solidFill>
                <a:latin typeface="Arial"/>
                <a:ea typeface="Arial"/>
                <a:cs typeface="Arial"/>
                <a:sym typeface="Arial"/>
              </a:rPr>
              <a:t>Are these relationships linear?</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Other examples?</a:t>
            </a:r>
          </a:p>
        </p:txBody>
      </p:sp>
      <p:sp>
        <p:nvSpPr>
          <p:cNvPr id="99" name="Shape 99"/>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Medv and Lstat with a regression line</a:t>
            </a:r>
          </a:p>
        </p:txBody>
      </p:sp>
      <p:pic>
        <p:nvPicPr>
          <p:cNvPr id="251" name="Shape 251"/>
          <p:cNvPicPr preferRelativeResize="0"/>
          <p:nvPr/>
        </p:nvPicPr>
        <p:blipFill rotWithShape="1">
          <a:blip r:embed="rId3">
            <a:alphaModFix/>
          </a:blip>
          <a:srcRect t="0" b="0" r="0" l="0"/>
          <a:stretch/>
        </p:blipFill>
        <p:spPr>
          <a:xfrm>
            <a:off y="1752599" x="2209800"/>
            <a:ext cy="4302266" cx="4310060"/>
          </a:xfrm>
          <a:prstGeom prst="rect">
            <a:avLst/>
          </a:prstGeom>
          <a:noFill/>
          <a:ln>
            <a:noFill/>
          </a:ln>
        </p:spPr>
      </p:pic>
      <p:sp>
        <p:nvSpPr>
          <p:cNvPr id="252" name="Shape 252"/>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533400" x="304800"/>
            <a:ext cy="990599" cx="84582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3600" lang="en-US" i="0">
                <a:solidFill>
                  <a:schemeClr val="dk2"/>
                </a:solidFill>
                <a:latin typeface="Arial"/>
                <a:ea typeface="Arial"/>
                <a:cs typeface="Arial"/>
                <a:sym typeface="Arial"/>
              </a:rPr>
              <a:t>Evidence of non-linearity in the relationship</a:t>
            </a:r>
          </a:p>
        </p:txBody>
      </p:sp>
      <p:pic>
        <p:nvPicPr>
          <p:cNvPr id="258" name="Shape 258"/>
          <p:cNvPicPr preferRelativeResize="0"/>
          <p:nvPr/>
        </p:nvPicPr>
        <p:blipFill rotWithShape="1">
          <a:blip r:embed="rId3">
            <a:alphaModFix/>
          </a:blip>
          <a:srcRect t="0" b="0" r="0" l="0"/>
          <a:stretch/>
        </p:blipFill>
        <p:spPr>
          <a:xfrm>
            <a:off y="1600200" x="3810000"/>
            <a:ext cy="4758641" cx="4767263"/>
          </a:xfrm>
          <a:prstGeom prst="rect">
            <a:avLst/>
          </a:prstGeom>
          <a:noFill/>
          <a:ln>
            <a:noFill/>
          </a:ln>
        </p:spPr>
      </p:pic>
      <p:sp>
        <p:nvSpPr>
          <p:cNvPr id="259" name="Shape 259"/>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pic>
        <p:nvPicPr>
          <p:cNvPr id="260" name="Shape 260"/>
          <p:cNvPicPr preferRelativeResize="0"/>
          <p:nvPr/>
        </p:nvPicPr>
        <p:blipFill rotWithShape="1">
          <a:blip r:embed="rId4">
            <a:alphaModFix/>
          </a:blip>
          <a:srcRect t="0" b="0" r="0" l="0"/>
          <a:stretch/>
        </p:blipFill>
        <p:spPr>
          <a:xfrm>
            <a:off y="2056988" x="152400"/>
            <a:ext cy="3845066" cx="3852031"/>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Simple Linear Regression </a:t>
            </a:r>
          </a:p>
        </p:txBody>
      </p:sp>
      <p:sp>
        <p:nvSpPr>
          <p:cNvPr id="105" name="Shape 105"/>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Predicting quantitative Y based on a single predictor X</a:t>
            </a:r>
          </a:p>
          <a:p>
            <a:pPr algn="l" rtl="0" lvl="0" marR="0" indent="-53339" marL="182880">
              <a:spcBef>
                <a:spcPts val="480"/>
              </a:spcBef>
              <a:buClr>
                <a:schemeClr val="accent1"/>
              </a:buClr>
              <a:buFont typeface="Arial"/>
              <a:buNone/>
            </a:pPr>
            <a:r>
              <a:t/>
            </a:r>
            <a:endParaRPr strike="noStrike" u="none" b="0" cap="none" baseline="0" sz="2400" i="0">
              <a:solidFill>
                <a:schemeClr val="dk1"/>
              </a:solidFill>
              <a:latin typeface="Arial"/>
              <a:ea typeface="Arial"/>
              <a:cs typeface="Arial"/>
              <a:sym typeface="Arial"/>
            </a:endParaRPr>
          </a:p>
        </p:txBody>
      </p:sp>
      <p:pic>
        <p:nvPicPr>
          <p:cNvPr id="106" name="Shape 106"/>
          <p:cNvPicPr preferRelativeResize="0"/>
          <p:nvPr/>
        </p:nvPicPr>
        <p:blipFill rotWithShape="1">
          <a:blip r:embed="rId3">
            <a:alphaModFix/>
          </a:blip>
          <a:srcRect t="0" b="0" r="0" l="0"/>
          <a:stretch/>
        </p:blipFill>
        <p:spPr>
          <a:xfrm>
            <a:off y="2239713" x="2362200"/>
            <a:ext cy="685799" cx="3555332"/>
          </a:xfrm>
          <a:prstGeom prst="rect">
            <a:avLst/>
          </a:prstGeom>
          <a:noFill/>
          <a:ln>
            <a:noFill/>
          </a:ln>
        </p:spPr>
      </p:pic>
      <p:sp>
        <p:nvSpPr>
          <p:cNvPr id="107" name="Shape 107"/>
          <p:cNvSpPr txBox="1"/>
          <p:nvPr/>
        </p:nvSpPr>
        <p:spPr>
          <a:xfrm>
            <a:off y="3429000" x="2590800"/>
            <a:ext cy="369332" cx="13715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Intercept</a:t>
            </a:r>
          </a:p>
        </p:txBody>
      </p:sp>
      <p:sp>
        <p:nvSpPr>
          <p:cNvPr id="108" name="Shape 108"/>
          <p:cNvSpPr txBox="1"/>
          <p:nvPr/>
        </p:nvSpPr>
        <p:spPr>
          <a:xfrm>
            <a:off y="3429000" x="4117194"/>
            <a:ext cy="369332" cx="13715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Slope</a:t>
            </a:r>
          </a:p>
        </p:txBody>
      </p:sp>
      <p:cxnSp>
        <p:nvCxnSpPr>
          <p:cNvPr id="109" name="Shape 109"/>
          <p:cNvCxnSpPr/>
          <p:nvPr/>
        </p:nvCxnSpPr>
        <p:spPr>
          <a:xfrm rot="10800000" flipH="1">
            <a:off y="2819400" x="3124200"/>
            <a:ext cy="685799" cx="609599"/>
          </a:xfrm>
          <a:prstGeom prst="straightConnector1">
            <a:avLst/>
          </a:prstGeom>
          <a:noFill/>
          <a:ln w="9525" cap="flat">
            <a:solidFill>
              <a:schemeClr val="accent1"/>
            </a:solidFill>
            <a:prstDash val="solid"/>
            <a:round/>
            <a:headEnd w="med" len="med" type="none"/>
            <a:tailEnd w="lg" len="lg" type="stealth"/>
          </a:ln>
        </p:spPr>
      </p:cxnSp>
      <p:cxnSp>
        <p:nvCxnSpPr>
          <p:cNvPr id="110" name="Shape 110"/>
          <p:cNvCxnSpPr/>
          <p:nvPr/>
        </p:nvCxnSpPr>
        <p:spPr>
          <a:xfrm rot="10800000" flipH="1">
            <a:off y="2819400" x="4572000"/>
            <a:ext cy="685799" cx="304799"/>
          </a:xfrm>
          <a:prstGeom prst="straightConnector1">
            <a:avLst/>
          </a:prstGeom>
          <a:noFill/>
          <a:ln w="9525" cap="flat">
            <a:solidFill>
              <a:schemeClr val="accent1"/>
            </a:solidFill>
            <a:prstDash val="solid"/>
            <a:round/>
            <a:headEnd w="med" len="med" type="none"/>
            <a:tailEnd w="lg" len="lg" type="stealth"/>
          </a:ln>
        </p:spPr>
      </p:cxnSp>
      <p:sp>
        <p:nvSpPr>
          <p:cNvPr id="111" name="Shape 111"/>
          <p:cNvSpPr txBox="1"/>
          <p:nvPr/>
        </p:nvSpPr>
        <p:spPr>
          <a:xfrm>
            <a:off y="4114800" x="781902"/>
            <a:ext cy="646331" cx="47244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β</a:t>
            </a:r>
            <a:r>
              <a:rPr strike="noStrike" u="none" b="0" cap="none" baseline="-25000" sz="1800" lang="en-US" i="0">
                <a:solidFill>
                  <a:schemeClr val="dk1"/>
                </a:solidFill>
                <a:latin typeface="Arial"/>
                <a:ea typeface="Arial"/>
                <a:cs typeface="Arial"/>
                <a:sym typeface="Arial"/>
              </a:rPr>
              <a:t>o</a:t>
            </a:r>
            <a:r>
              <a:rPr strike="noStrike" u="none" b="0" cap="none" baseline="0" sz="1800" lang="en-US" i="0">
                <a:solidFill>
                  <a:schemeClr val="dk1"/>
                </a:solidFill>
                <a:latin typeface="Arial"/>
                <a:ea typeface="Arial"/>
                <a:cs typeface="Arial"/>
                <a:sym typeface="Arial"/>
              </a:rPr>
              <a:t> and β</a:t>
            </a:r>
            <a:r>
              <a:rPr strike="noStrike" u="none" b="0" cap="none" baseline="-25000" sz="1800" lang="en-US" i="0">
                <a:solidFill>
                  <a:schemeClr val="dk1"/>
                </a:solidFill>
                <a:latin typeface="Arial"/>
                <a:ea typeface="Arial"/>
                <a:cs typeface="Arial"/>
                <a:sym typeface="Arial"/>
              </a:rPr>
              <a:t>1</a:t>
            </a:r>
            <a:r>
              <a:rPr strike="noStrike" u="none" b="0" cap="none" baseline="0" sz="1800" lang="en-US" i="0">
                <a:solidFill>
                  <a:schemeClr val="dk1"/>
                </a:solidFill>
                <a:latin typeface="Arial"/>
                <a:ea typeface="Arial"/>
                <a:cs typeface="Arial"/>
                <a:sym typeface="Arial"/>
              </a:rPr>
              <a:t> = Model Coefficients/Parameters</a:t>
            </a:r>
          </a:p>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	     Unknown</a:t>
            </a:r>
          </a:p>
        </p:txBody>
      </p:sp>
      <p:sp>
        <p:nvSpPr>
          <p:cNvPr id="112" name="Shape 112"/>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Simple Linear Regression </a:t>
            </a:r>
          </a:p>
        </p:txBody>
      </p:sp>
      <p:sp>
        <p:nvSpPr>
          <p:cNvPr id="118" name="Shape 118"/>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We can use the training equation to produce estimates for β</a:t>
            </a:r>
            <a:r>
              <a:rPr strike="noStrike" u="none" b="0" cap="none" baseline="-25000" sz="2400" lang="en-US" i="0">
                <a:solidFill>
                  <a:schemeClr val="dk1"/>
                </a:solidFill>
                <a:latin typeface="Arial"/>
                <a:ea typeface="Arial"/>
                <a:cs typeface="Arial"/>
                <a:sym typeface="Arial"/>
              </a:rPr>
              <a:t>o</a:t>
            </a:r>
            <a:r>
              <a:rPr strike="noStrike" u="none" b="0" cap="none" baseline="0" sz="2400" lang="en-US" i="0">
                <a:solidFill>
                  <a:schemeClr val="dk1"/>
                </a:solidFill>
                <a:latin typeface="Arial"/>
                <a:ea typeface="Arial"/>
                <a:cs typeface="Arial"/>
                <a:sym typeface="Arial"/>
              </a:rPr>
              <a:t> and β</a:t>
            </a:r>
            <a:r>
              <a:rPr strike="noStrike" u="none" b="0" cap="none" baseline="-25000" sz="2400" lang="en-US" i="0">
                <a:solidFill>
                  <a:schemeClr val="dk1"/>
                </a:solidFill>
                <a:latin typeface="Arial"/>
                <a:ea typeface="Arial"/>
                <a:cs typeface="Arial"/>
                <a:sym typeface="Arial"/>
              </a:rPr>
              <a:t>1 </a:t>
            </a:r>
            <a:r>
              <a:rPr strike="noStrike" u="none" b="0" cap="none" baseline="0" sz="2400" lang="en-US" i="0">
                <a:solidFill>
                  <a:schemeClr val="dk1"/>
                </a:solidFill>
                <a:latin typeface="Arial"/>
                <a:ea typeface="Arial"/>
                <a:cs typeface="Arial"/>
                <a:sym typeface="Arial"/>
              </a:rPr>
              <a:t>and then can predict future outcomes (Y) using this equation: </a:t>
            </a:r>
          </a:p>
        </p:txBody>
      </p:sp>
      <p:pic>
        <p:nvPicPr>
          <p:cNvPr id="119" name="Shape 119"/>
          <p:cNvPicPr preferRelativeResize="0"/>
          <p:nvPr/>
        </p:nvPicPr>
        <p:blipFill rotWithShape="1">
          <a:blip r:embed="rId3">
            <a:alphaModFix/>
          </a:blip>
          <a:srcRect t="0" b="0" r="0" l="0"/>
          <a:stretch/>
        </p:blipFill>
        <p:spPr>
          <a:xfrm>
            <a:off y="2971800" x="2362200"/>
            <a:ext cy="876300" cx="3680459"/>
          </a:xfrm>
          <a:prstGeom prst="rect">
            <a:avLst/>
          </a:prstGeom>
          <a:noFill/>
          <a:ln>
            <a:noFill/>
          </a:ln>
        </p:spPr>
      </p:pic>
      <p:sp>
        <p:nvSpPr>
          <p:cNvPr id="120" name="Shape 120"/>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Estimating the Coefficients</a:t>
            </a:r>
          </a:p>
        </p:txBody>
      </p:sp>
      <p:sp>
        <p:nvSpPr>
          <p:cNvPr id="126" name="Shape 126"/>
          <p:cNvSpPr txBox="1"/>
          <p:nvPr>
            <p:ph idx="1" type="body"/>
          </p:nvPr>
        </p:nvSpPr>
        <p:spPr>
          <a:xfrm>
            <a:off y="1600200" x="457200"/>
            <a:ext cy="4876799" cx="8229600"/>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We want to estimate the slope and intercept so it is close as possible to the “true” data or outcome</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Using advertising dataset with 200 different markets</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Budget </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Product sales</a:t>
            </a:r>
          </a:p>
          <a:p>
            <a:pPr algn="l" rtl="0" lvl="0" marR="0" indent="-182880" marL="182880">
              <a:spcBef>
                <a:spcPts val="48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Want to obtain coefficient estimates so that the linear model fits the data well and approximates the data well</a:t>
            </a:r>
          </a:p>
          <a:p>
            <a:pPr algn="l" rtl="0" lvl="1" marR="0" indent="-190500" marL="457200">
              <a:spcBef>
                <a:spcPts val="400"/>
              </a:spcBef>
              <a:buClr>
                <a:schemeClr val="accent1"/>
              </a:buClr>
              <a:buSzPct val="85000"/>
              <a:buFont typeface="Arial"/>
              <a:buChar char="•"/>
            </a:pPr>
            <a:r>
              <a:rPr strike="noStrike" u="none" b="0" cap="none" baseline="0" sz="2000" lang="en-US" i="0">
                <a:solidFill>
                  <a:schemeClr val="dk1"/>
                </a:solidFill>
                <a:latin typeface="Arial"/>
                <a:ea typeface="Arial"/>
                <a:cs typeface="Arial"/>
                <a:sym typeface="Arial"/>
              </a:rPr>
              <a:t>Most common approach is to minimize the least squares</a:t>
            </a:r>
          </a:p>
        </p:txBody>
      </p:sp>
      <p:sp>
        <p:nvSpPr>
          <p:cNvPr id="127" name="Shape 127"/>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Residual Sum of Squares</a:t>
            </a:r>
          </a:p>
        </p:txBody>
      </p:sp>
      <p:sp>
        <p:nvSpPr>
          <p:cNvPr id="134" name="Shape 134"/>
          <p:cNvSpPr txBox="1"/>
          <p:nvPr>
            <p:ph idx="1" type="body"/>
          </p:nvPr>
        </p:nvSpPr>
        <p:spPr>
          <a:xfrm>
            <a:off y="1697182" x="457200"/>
            <a:ext cy="935182" cx="4419599"/>
          </a:xfrm>
          <a:prstGeom prst="rect">
            <a:avLst/>
          </a:prstGeom>
          <a:noFill/>
          <a:ln>
            <a:noFill/>
          </a:ln>
        </p:spPr>
        <p:txBody>
          <a:bodyPr bIns="45700" rIns="91425" lIns="91425" tIns="45700" anchor="t" anchorCtr="0">
            <a:noAutofit/>
          </a:bodyPr>
          <a:lstStyle/>
          <a:p>
            <a:pPr algn="l" rtl="0" lvl="0" marR="0" indent="-182880" marL="182880">
              <a:spcBef>
                <a:spcPts val="0"/>
              </a:spcBef>
              <a:buClr>
                <a:schemeClr val="accent1"/>
              </a:buClr>
              <a:buSzPct val="85000"/>
              <a:buFont typeface="Arial"/>
              <a:buChar char="•"/>
            </a:pPr>
            <a:r>
              <a:rPr strike="noStrike" u="none" b="0" cap="none" baseline="0" sz="2400" lang="en-US" i="0">
                <a:solidFill>
                  <a:schemeClr val="dk1"/>
                </a:solidFill>
                <a:latin typeface="Arial"/>
                <a:ea typeface="Arial"/>
                <a:cs typeface="Arial"/>
                <a:sym typeface="Arial"/>
              </a:rPr>
              <a:t>Prediction for Y based on the </a:t>
            </a:r>
            <a:r>
              <a:rPr strike="noStrike" u="none" b="0" cap="none" baseline="0" sz="2400" lang="en-US" i="1">
                <a:solidFill>
                  <a:schemeClr val="dk1"/>
                </a:solidFill>
                <a:latin typeface="Arial"/>
                <a:ea typeface="Arial"/>
                <a:cs typeface="Arial"/>
                <a:sym typeface="Arial"/>
              </a:rPr>
              <a:t>i</a:t>
            </a:r>
            <a:r>
              <a:rPr strike="noStrike" u="none" b="0" cap="none" baseline="0" sz="2400" lang="en-US" i="0">
                <a:solidFill>
                  <a:schemeClr val="dk1"/>
                </a:solidFill>
                <a:latin typeface="Arial"/>
                <a:ea typeface="Arial"/>
                <a:cs typeface="Arial"/>
                <a:sym typeface="Arial"/>
              </a:rPr>
              <a:t>th value of X</a:t>
            </a:r>
          </a:p>
        </p:txBody>
      </p:sp>
      <p:pic>
        <p:nvPicPr>
          <p:cNvPr id="135" name="Shape 135"/>
          <p:cNvPicPr preferRelativeResize="0"/>
          <p:nvPr/>
        </p:nvPicPr>
        <p:blipFill rotWithShape="1">
          <a:blip r:embed="rId3">
            <a:alphaModFix/>
          </a:blip>
          <a:srcRect t="0" b="0" r="0" l="0"/>
          <a:stretch/>
        </p:blipFill>
        <p:spPr>
          <a:xfrm>
            <a:off y="1697182" x="4876800"/>
            <a:ext cy="838199" cx="4143103"/>
          </a:xfrm>
          <a:prstGeom prst="rect">
            <a:avLst/>
          </a:prstGeom>
          <a:noFill/>
          <a:ln>
            <a:noFill/>
          </a:ln>
        </p:spPr>
      </p:pic>
      <p:sp>
        <p:nvSpPr>
          <p:cNvPr id="136" name="Shape 136"/>
          <p:cNvSpPr txBox="1"/>
          <p:nvPr/>
        </p:nvSpPr>
        <p:spPr>
          <a:xfrm>
            <a:off y="3408217" x="457200"/>
            <a:ext cy="1239982" cx="4419599"/>
          </a:xfrm>
          <a:prstGeom prst="rect">
            <a:avLst/>
          </a:prstGeom>
          <a:noFill/>
          <a:ln>
            <a:noFill/>
          </a:ln>
        </p:spPr>
        <p:txBody>
          <a:bodyPr bIns="45700" rIns="91425" lIns="91425" tIns="45700" anchor="t" anchorCtr="0">
            <a:noAutofit/>
          </a:bodyPr>
          <a:lstStyle/>
          <a:p>
            <a:pPr algn="l" rtl="0" lvl="0" marR="0" indent="-182880" marL="182880">
              <a:lnSpc>
                <a:spcPct val="80000"/>
              </a:lnSpc>
              <a:spcBef>
                <a:spcPts val="0"/>
              </a:spcBef>
              <a:buClr>
                <a:schemeClr val="accent1"/>
              </a:buClr>
              <a:buSzPct val="85000"/>
              <a:buFont typeface="Arial"/>
              <a:buChar char="•"/>
            </a:pPr>
            <a:r>
              <a:rPr strike="noStrike" u="none" b="0" cap="none" baseline="0" sz="2200" lang="en-US" i="0">
                <a:solidFill>
                  <a:schemeClr val="dk1"/>
                </a:solidFill>
                <a:latin typeface="Arial"/>
                <a:ea typeface="Arial"/>
                <a:cs typeface="Arial"/>
                <a:sym typeface="Arial"/>
              </a:rPr>
              <a:t>e is the difference between </a:t>
            </a:r>
            <a:r>
              <a:rPr strike="noStrike" u="none" b="0" cap="none" baseline="0" sz="2200" lang="en-US" i="1">
                <a:solidFill>
                  <a:schemeClr val="dk1"/>
                </a:solidFill>
                <a:latin typeface="Arial"/>
                <a:ea typeface="Arial"/>
                <a:cs typeface="Arial"/>
                <a:sym typeface="Arial"/>
              </a:rPr>
              <a:t>i</a:t>
            </a:r>
            <a:r>
              <a:rPr strike="noStrike" u="none" b="0" cap="none" baseline="0" sz="2200" lang="en-US" i="0">
                <a:solidFill>
                  <a:schemeClr val="dk1"/>
                </a:solidFill>
                <a:latin typeface="Arial"/>
                <a:ea typeface="Arial"/>
                <a:cs typeface="Arial"/>
                <a:sym typeface="Arial"/>
              </a:rPr>
              <a:t>th observed response and the </a:t>
            </a:r>
            <a:r>
              <a:rPr strike="noStrike" u="none" b="0" cap="none" baseline="0" sz="2200" lang="en-US" i="1">
                <a:solidFill>
                  <a:schemeClr val="dk1"/>
                </a:solidFill>
                <a:latin typeface="Arial"/>
                <a:ea typeface="Arial"/>
                <a:cs typeface="Arial"/>
                <a:sym typeface="Arial"/>
              </a:rPr>
              <a:t>i</a:t>
            </a:r>
            <a:r>
              <a:rPr strike="noStrike" u="none" b="0" cap="none" baseline="0" sz="2200" lang="en-US" i="0">
                <a:solidFill>
                  <a:schemeClr val="dk1"/>
                </a:solidFill>
                <a:latin typeface="Arial"/>
                <a:ea typeface="Arial"/>
                <a:cs typeface="Arial"/>
                <a:sym typeface="Arial"/>
              </a:rPr>
              <a:t>th value that is predicted by the mode (Residual)</a:t>
            </a:r>
          </a:p>
        </p:txBody>
      </p:sp>
      <p:pic>
        <p:nvPicPr>
          <p:cNvPr id="137" name="Shape 137"/>
          <p:cNvPicPr preferRelativeResize="0"/>
          <p:nvPr/>
        </p:nvPicPr>
        <p:blipFill rotWithShape="1">
          <a:blip r:embed="rId4">
            <a:alphaModFix/>
          </a:blip>
          <a:srcRect t="0" b="0" r="0" l="0"/>
          <a:stretch/>
        </p:blipFill>
        <p:spPr>
          <a:xfrm>
            <a:off y="3285042" x="5039255"/>
            <a:ext cy="728661" cx="3818188"/>
          </a:xfrm>
          <a:prstGeom prst="rect">
            <a:avLst/>
          </a:prstGeom>
          <a:noFill/>
          <a:ln>
            <a:noFill/>
          </a:ln>
        </p:spPr>
      </p:pic>
      <p:pic>
        <p:nvPicPr>
          <p:cNvPr id="138" name="Shape 138"/>
          <p:cNvPicPr preferRelativeResize="0"/>
          <p:nvPr/>
        </p:nvPicPr>
        <p:blipFill rotWithShape="1">
          <a:blip r:embed="rId5">
            <a:alphaModFix/>
          </a:blip>
          <a:srcRect t="0" b="0" r="0" l="0"/>
          <a:stretch/>
        </p:blipFill>
        <p:spPr>
          <a:xfrm>
            <a:off y="5518437" x="1828800"/>
            <a:ext cy="752474" cx="5219295"/>
          </a:xfrm>
          <a:prstGeom prst="rect">
            <a:avLst/>
          </a:prstGeom>
          <a:noFill/>
          <a:ln>
            <a:noFill/>
          </a:ln>
        </p:spPr>
      </p:pic>
      <p:sp>
        <p:nvSpPr>
          <p:cNvPr id="139" name="Shape 139"/>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Least Squares to minimize the RSS</a:t>
            </a:r>
          </a:p>
        </p:txBody>
      </p:sp>
      <p:pic>
        <p:nvPicPr>
          <p:cNvPr id="145" name="Shape 145"/>
          <p:cNvPicPr preferRelativeResize="0"/>
          <p:nvPr/>
        </p:nvPicPr>
        <p:blipFill rotWithShape="1">
          <a:blip r:embed="rId3">
            <a:alphaModFix/>
          </a:blip>
          <a:srcRect t="0" b="0" r="0" l="0"/>
          <a:stretch/>
        </p:blipFill>
        <p:spPr>
          <a:xfrm>
            <a:off y="1752600" x="1143000"/>
            <a:ext cy="4342715" cx="6858000"/>
          </a:xfrm>
          <a:prstGeom prst="rect">
            <a:avLst/>
          </a:prstGeom>
          <a:noFill/>
          <a:ln>
            <a:noFill/>
          </a:ln>
        </p:spPr>
      </p:pic>
      <p:sp>
        <p:nvSpPr>
          <p:cNvPr id="146" name="Shape 146"/>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533400" x="457200"/>
            <a:ext cy="990599"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Arial"/>
              <a:buNone/>
            </a:pPr>
            <a:r>
              <a:rPr strike="noStrike" u="none" b="0" cap="none" baseline="0" sz="4000" lang="en-US" i="0">
                <a:solidFill>
                  <a:schemeClr val="dk2"/>
                </a:solidFill>
                <a:latin typeface="Arial"/>
                <a:ea typeface="Arial"/>
                <a:cs typeface="Arial"/>
                <a:sym typeface="Arial"/>
              </a:rPr>
              <a:t>Accuracy of Coefficient Estimates</a:t>
            </a:r>
          </a:p>
        </p:txBody>
      </p:sp>
      <p:sp>
        <p:nvSpPr>
          <p:cNvPr id="152" name="Shape 152"/>
          <p:cNvSpPr txBox="1"/>
          <p:nvPr>
            <p:ph idx="1" type="body"/>
          </p:nvPr>
        </p:nvSpPr>
        <p:spPr>
          <a:xfrm>
            <a:off y="1600200" x="457200"/>
            <a:ext cy="1066799" cx="8305799"/>
          </a:xfrm>
          <a:prstGeom prst="rect">
            <a:avLst/>
          </a:prstGeom>
          <a:noFill/>
          <a:ln>
            <a:noFill/>
          </a:ln>
        </p:spPr>
        <p:txBody>
          <a:bodyPr bIns="45700" rIns="91425" lIns="91425" tIns="45700" anchor="t" anchorCtr="0">
            <a:noAutofit/>
          </a:bodyPr>
          <a:lstStyle/>
          <a:p>
            <a:pPr algn="l" rtl="0" lvl="0" marR="0" indent="0" marL="0">
              <a:spcBef>
                <a:spcPts val="0"/>
              </a:spcBef>
              <a:buClr>
                <a:schemeClr val="accent1"/>
              </a:buClr>
              <a:buSzPct val="25000"/>
              <a:buFont typeface="Arial"/>
              <a:buNone/>
            </a:pPr>
            <a:r>
              <a:rPr strike="noStrike" u="none" b="0" cap="none" baseline="0" sz="2200" lang="en-US" i="0">
                <a:solidFill>
                  <a:schemeClr val="dk1"/>
                </a:solidFill>
                <a:latin typeface="Arial"/>
                <a:ea typeface="Arial"/>
                <a:cs typeface="Arial"/>
                <a:sym typeface="Arial"/>
              </a:rPr>
              <a:t>True Relationship between X and Y</a:t>
            </a:r>
          </a:p>
          <a:p>
            <a:pPr algn="l" rtl="0" lvl="0" marR="0" indent="0" marL="0">
              <a:spcBef>
                <a:spcPts val="440"/>
              </a:spcBef>
              <a:buClr>
                <a:schemeClr val="accent1"/>
              </a:buClr>
              <a:buSzPct val="25000"/>
              <a:buFont typeface="Arial"/>
              <a:buNone/>
            </a:pPr>
            <a:r>
              <a:rPr strike="noStrike" u="none" b="0" cap="none" baseline="0" sz="2200" lang="en-US" i="0">
                <a:solidFill>
                  <a:schemeClr val="dk1"/>
                </a:solidFill>
                <a:latin typeface="Arial"/>
                <a:ea typeface="Arial"/>
                <a:cs typeface="Arial"/>
                <a:sym typeface="Arial"/>
              </a:rPr>
              <a:t>For an unknown function (</a:t>
            </a:r>
            <a:r>
              <a:rPr strike="noStrike" u="none" b="0" cap="none" baseline="0" sz="2200" lang="en-US" i="1">
                <a:solidFill>
                  <a:schemeClr val="dk1"/>
                </a:solidFill>
                <a:latin typeface="Arial"/>
                <a:ea typeface="Arial"/>
                <a:cs typeface="Arial"/>
                <a:sym typeface="Arial"/>
              </a:rPr>
              <a:t>f</a:t>
            </a:r>
            <a:r>
              <a:rPr strike="noStrike" u="none" b="0" cap="none" baseline="0" sz="2200" lang="en-US" i="0">
                <a:solidFill>
                  <a:schemeClr val="dk1"/>
                </a:solidFill>
                <a:latin typeface="Arial"/>
                <a:ea typeface="Arial"/>
                <a:cs typeface="Arial"/>
                <a:sym typeface="Arial"/>
              </a:rPr>
              <a:t>) where e is a mean-zero random error</a:t>
            </a:r>
          </a:p>
        </p:txBody>
      </p:sp>
      <p:sp>
        <p:nvSpPr>
          <p:cNvPr id="153" name="Shape 153"/>
          <p:cNvSpPr txBox="1"/>
          <p:nvPr/>
        </p:nvSpPr>
        <p:spPr>
          <a:xfrm>
            <a:off y="2895600" x="152400"/>
            <a:ext cy="1371599" cx="8686800"/>
          </a:xfrm>
          <a:prstGeom prst="rect">
            <a:avLst/>
          </a:prstGeom>
          <a:noFill/>
          <a:ln>
            <a:noFill/>
          </a:ln>
        </p:spPr>
        <p:txBody>
          <a:bodyPr bIns="45700" rIns="91425" lIns="91425" tIns="45700" anchor="t" anchorCtr="0">
            <a:noAutofit/>
          </a:bodyPr>
          <a:lstStyle/>
          <a:p>
            <a:pPr algn="l" rtl="0" lvl="0" marR="0" indent="0" marL="0">
              <a:spcBef>
                <a:spcPts val="0"/>
              </a:spcBef>
              <a:buClr>
                <a:schemeClr val="accent1"/>
              </a:buClr>
              <a:buSzPct val="25000"/>
              <a:buFont typeface="Arial"/>
              <a:buNone/>
            </a:pPr>
            <a:r>
              <a:rPr strike="noStrike" u="none" b="0" cap="none" baseline="0" sz="2200" lang="en-US" i="0">
                <a:solidFill>
                  <a:schemeClr val="dk1"/>
                </a:solidFill>
                <a:latin typeface="Arial"/>
                <a:ea typeface="Arial"/>
                <a:cs typeface="Arial"/>
                <a:sym typeface="Arial"/>
              </a:rPr>
              <a:t>For </a:t>
            </a:r>
            <a:r>
              <a:rPr strike="noStrike" u="none" b="0" cap="none" baseline="0" sz="2200" lang="en-US" i="1">
                <a:solidFill>
                  <a:schemeClr val="dk1"/>
                </a:solidFill>
                <a:latin typeface="Arial"/>
                <a:ea typeface="Arial"/>
                <a:cs typeface="Arial"/>
                <a:sym typeface="Arial"/>
              </a:rPr>
              <a:t>f</a:t>
            </a:r>
            <a:r>
              <a:rPr strike="noStrike" u="none" b="0" cap="none" baseline="0" sz="2200" lang="en-US" i="0">
                <a:solidFill>
                  <a:schemeClr val="dk1"/>
                </a:solidFill>
                <a:latin typeface="Arial"/>
                <a:ea typeface="Arial"/>
                <a:cs typeface="Arial"/>
                <a:sym typeface="Arial"/>
              </a:rPr>
              <a:t> to be estimated by a linear function:</a:t>
            </a:r>
          </a:p>
          <a:p>
            <a:pPr algn="l" rtl="0" lvl="0" marR="0" indent="0" marL="0">
              <a:spcBef>
                <a:spcPts val="440"/>
              </a:spcBef>
              <a:buClr>
                <a:schemeClr val="accent1"/>
              </a:buClr>
              <a:buSzPct val="25000"/>
              <a:buFont typeface="Arial"/>
              <a:buNone/>
            </a:pPr>
            <a:r>
              <a:rPr strike="noStrike" u="none" b="0" cap="none" baseline="0" sz="2200" lang="en-US" i="0">
                <a:solidFill>
                  <a:schemeClr val="dk1"/>
                </a:solidFill>
                <a:latin typeface="Arial"/>
                <a:ea typeface="Arial"/>
                <a:cs typeface="Arial"/>
                <a:sym typeface="Arial"/>
              </a:rPr>
              <a:t>	βo (intercept) = expected Y when X=0</a:t>
            </a:r>
          </a:p>
          <a:p>
            <a:pPr algn="l" rtl="0" lvl="0" marR="0" indent="0" marL="0">
              <a:spcBef>
                <a:spcPts val="440"/>
              </a:spcBef>
              <a:buClr>
                <a:schemeClr val="accent1"/>
              </a:buClr>
              <a:buSzPct val="25000"/>
              <a:buFont typeface="Arial"/>
              <a:buNone/>
            </a:pPr>
            <a:r>
              <a:rPr strike="noStrike" u="none" b="0" cap="none" baseline="0" sz="2200" lang="en-US" i="0">
                <a:solidFill>
                  <a:schemeClr val="dk1"/>
                </a:solidFill>
                <a:latin typeface="Arial"/>
                <a:ea typeface="Arial"/>
                <a:cs typeface="Arial"/>
                <a:sym typeface="Arial"/>
              </a:rPr>
              <a:t>	β1 (slope) = average increase in Y with a 1-unit increase in X</a:t>
            </a:r>
          </a:p>
        </p:txBody>
      </p:sp>
      <p:pic>
        <p:nvPicPr>
          <p:cNvPr id="154" name="Shape 154"/>
          <p:cNvPicPr preferRelativeResize="0"/>
          <p:nvPr/>
        </p:nvPicPr>
        <p:blipFill rotWithShape="1">
          <a:blip r:embed="rId3">
            <a:alphaModFix/>
          </a:blip>
          <a:srcRect t="0" b="0" r="0" l="0"/>
          <a:stretch/>
        </p:blipFill>
        <p:spPr>
          <a:xfrm>
            <a:off y="5133973" x="1905000"/>
            <a:ext cy="866774" cx="4631054"/>
          </a:xfrm>
          <a:prstGeom prst="rect">
            <a:avLst/>
          </a:prstGeom>
          <a:noFill/>
          <a:ln>
            <a:noFill/>
          </a:ln>
        </p:spPr>
      </p:pic>
      <p:sp>
        <p:nvSpPr>
          <p:cNvPr id="155" name="Shape 155"/>
          <p:cNvSpPr txBox="1"/>
          <p:nvPr/>
        </p:nvSpPr>
        <p:spPr>
          <a:xfrm>
            <a:off y="4659867" x="304800"/>
            <a:ext cy="461664" cx="41909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2400" lang="en-US" i="0">
                <a:solidFill>
                  <a:schemeClr val="dk1"/>
                </a:solidFill>
                <a:latin typeface="Arial"/>
                <a:ea typeface="Arial"/>
                <a:cs typeface="Arial"/>
                <a:sym typeface="Arial"/>
              </a:rPr>
              <a:t>Population Regression Line:</a:t>
            </a:r>
          </a:p>
        </p:txBody>
      </p:sp>
      <p:sp>
        <p:nvSpPr>
          <p:cNvPr id="156" name="Shape 156"/>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pic>
        <p:nvPicPr>
          <p:cNvPr id="161" name="Shape 161"/>
          <p:cNvPicPr preferRelativeResize="0"/>
          <p:nvPr/>
        </p:nvPicPr>
        <p:blipFill rotWithShape="1">
          <a:blip r:embed="rId3">
            <a:alphaModFix/>
          </a:blip>
          <a:srcRect t="0" b="0" r="0" l="0"/>
          <a:stretch/>
        </p:blipFill>
        <p:spPr>
          <a:xfrm>
            <a:off y="457200" x="900545"/>
            <a:ext cy="3309182" cx="7296149"/>
          </a:xfrm>
          <a:prstGeom prst="rect">
            <a:avLst/>
          </a:prstGeom>
          <a:noFill/>
          <a:ln>
            <a:noFill/>
          </a:ln>
        </p:spPr>
      </p:pic>
      <p:sp>
        <p:nvSpPr>
          <p:cNvPr id="162" name="Shape 162"/>
          <p:cNvSpPr txBox="1"/>
          <p:nvPr/>
        </p:nvSpPr>
        <p:spPr>
          <a:xfrm>
            <a:off y="3766382" x="685800"/>
            <a:ext cy="1477328" cx="76961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Red Line = True Relationship f(X) = 2 + 3X (population regression line)</a:t>
            </a:r>
          </a:p>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Dark Blue = Least Squares Line</a:t>
            </a:r>
          </a:p>
          <a:p>
            <a:pPr algn="l" rtl="0" lvl="0" marR="0" indent="0" marL="0">
              <a:spcBef>
                <a:spcPts val="0"/>
              </a:spcBef>
              <a:buNone/>
            </a:pPr>
            <a:r>
              <a:t/>
            </a:r>
            <a:endParaRPr strike="noStrike" u="none" b="0" cap="none" baseline="0" sz="1800" i="0">
              <a:solidFill>
                <a:schemeClr val="dk1"/>
              </a:solidFill>
              <a:latin typeface="Arial"/>
              <a:ea typeface="Arial"/>
              <a:cs typeface="Arial"/>
              <a:sym typeface="Arial"/>
            </a:endParaRPr>
          </a:p>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Right Graph = light blue lines that represent 10 different least squares </a:t>
            </a:r>
          </a:p>
          <a:p>
            <a:pPr algn="l" rtl="0" lvl="0" marR="0" indent="0" marL="0">
              <a:spcBef>
                <a:spcPts val="0"/>
              </a:spcBef>
              <a:buSzPct val="25000"/>
              <a:buNone/>
            </a:pPr>
            <a:r>
              <a:rPr strike="noStrike" u="none" b="0" cap="none" baseline="0" sz="1800" lang="en-US" i="0">
                <a:solidFill>
                  <a:schemeClr val="dk1"/>
                </a:solidFill>
                <a:latin typeface="Arial"/>
                <a:ea typeface="Arial"/>
                <a:cs typeface="Arial"/>
                <a:sym typeface="Arial"/>
              </a:rPr>
              <a:t>(on average the least squares are close to the population regression line)</a:t>
            </a:r>
          </a:p>
        </p:txBody>
      </p:sp>
      <p:pic>
        <p:nvPicPr>
          <p:cNvPr id="163" name="Shape 163"/>
          <p:cNvPicPr preferRelativeResize="0"/>
          <p:nvPr/>
        </p:nvPicPr>
        <p:blipFill rotWithShape="1">
          <a:blip r:embed="rId4">
            <a:alphaModFix/>
          </a:blip>
          <a:srcRect t="0" b="0" r="0" l="0"/>
          <a:stretch/>
        </p:blipFill>
        <p:spPr>
          <a:xfrm>
            <a:off y="5410200" x="2900748"/>
            <a:ext cy="581024" cx="3266302"/>
          </a:xfrm>
          <a:prstGeom prst="rect">
            <a:avLst/>
          </a:prstGeom>
          <a:noFill/>
          <a:ln>
            <a:noFill/>
          </a:ln>
        </p:spPr>
      </p:pic>
      <p:sp>
        <p:nvSpPr>
          <p:cNvPr id="164" name="Shape 164"/>
          <p:cNvSpPr txBox="1"/>
          <p:nvPr>
            <p:ph idx="12" type="sldNum"/>
          </p:nvPr>
        </p:nvSpPr>
        <p:spPr>
          <a:xfrm>
            <a:off y="18288" x="7620000"/>
            <a:ext cy="329184" cx="10667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