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0" r:id="rId9"/>
    <p:sldId id="259" r:id="rId10"/>
    <p:sldId id="274" r:id="rId11"/>
    <p:sldId id="275" r:id="rId12"/>
    <p:sldId id="276" r:id="rId13"/>
    <p:sldId id="260" r:id="rId14"/>
    <p:sldId id="277" r:id="rId15"/>
    <p:sldId id="278" r:id="rId16"/>
    <p:sldId id="261" r:id="rId17"/>
    <p:sldId id="262" r:id="rId18"/>
    <p:sldId id="279" r:id="rId19"/>
    <p:sldId id="263" r:id="rId20"/>
    <p:sldId id="264" r:id="rId21"/>
    <p:sldId id="265" r:id="rId22"/>
    <p:sldId id="266" r:id="rId23"/>
    <p:sldId id="280" r:id="rId24"/>
    <p:sldId id="267" r:id="rId25"/>
    <p:sldId id="26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9AC"/>
    <a:srgbClr val="A7C4DB"/>
    <a:srgbClr val="CD8D71"/>
    <a:srgbClr val="BB7660"/>
    <a:srgbClr val="935E4C"/>
    <a:srgbClr val="8E594B"/>
    <a:srgbClr val="4E89B5"/>
    <a:srgbClr val="AC4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EFC0-E742-204C-9537-FDB9B48B93D8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24D7B-39DD-8345-9070-0F55643D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ISLR Chapter 4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26750"/>
            <a:ext cx="6400800" cy="1752600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r>
              <a:rPr lang="en-US" dirty="0" smtClean="0"/>
              <a:t>(reviewed by B. Haas, 11/2014)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5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6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58" b="34308"/>
          <a:stretch/>
        </p:blipFill>
        <p:spPr>
          <a:xfrm>
            <a:off x="2114425" y="2946971"/>
            <a:ext cx="4612434" cy="3391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292" y="373531"/>
            <a:ext cx="844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Fit a simple linear model using binary response encoding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1668" y="1134737"/>
            <a:ext cx="297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 encoding for lm fit: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15608" y="1134737"/>
            <a:ext cx="161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Interpretation: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28079" y="1600601"/>
            <a:ext cx="26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b="1" i="1" dirty="0" smtClean="0">
                <a:solidFill>
                  <a:srgbClr val="BB7660"/>
                </a:solidFill>
              </a:rPr>
              <a:t>default</a:t>
            </a:r>
            <a:r>
              <a:rPr lang="en-US" dirty="0" smtClean="0">
                <a:solidFill>
                  <a:srgbClr val="BB7660"/>
                </a:solidFill>
              </a:rPr>
              <a:t> </a:t>
            </a:r>
            <a:r>
              <a:rPr lang="en-US" dirty="0" smtClean="0"/>
              <a:t>= Yes | </a:t>
            </a:r>
            <a:r>
              <a:rPr lang="en-US" b="1" i="1" dirty="0" smtClean="0">
                <a:solidFill>
                  <a:srgbClr val="BB7660"/>
                </a:solidFill>
              </a:rPr>
              <a:t>balance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4752" y="1732513"/>
            <a:ext cx="2484049" cy="648431"/>
            <a:chOff x="848546" y="1442062"/>
            <a:chExt cx="2484049" cy="648431"/>
          </a:xfrm>
        </p:grpSpPr>
        <p:sp>
          <p:nvSpPr>
            <p:cNvPr id="6" name="TextBox 5"/>
            <p:cNvSpPr txBox="1"/>
            <p:nvPr/>
          </p:nvSpPr>
          <p:spPr>
            <a:xfrm>
              <a:off x="848546" y="1587941"/>
              <a:ext cx="1031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BB7660"/>
                  </a:solidFill>
                </a:rPr>
                <a:t>d</a:t>
              </a:r>
              <a:r>
                <a:rPr lang="en-US" i="1" dirty="0" smtClean="0">
                  <a:solidFill>
                    <a:srgbClr val="BB7660"/>
                  </a:solidFill>
                </a:rPr>
                <a:t>efault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50247" y="1444162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if No;</a:t>
              </a:r>
            </a:p>
            <a:p>
              <a:pPr marL="342900" indent="-342900">
                <a:buAutoNum type="arabicPlain"/>
              </a:pPr>
              <a:r>
                <a:rPr lang="en-US" dirty="0" smtClean="0"/>
                <a:t>If Yes.</a:t>
              </a:r>
            </a:p>
          </p:txBody>
        </p:sp>
        <p:sp>
          <p:nvSpPr>
            <p:cNvPr id="8" name="Left Brace 7"/>
            <p:cNvSpPr/>
            <p:nvPr/>
          </p:nvSpPr>
          <p:spPr>
            <a:xfrm>
              <a:off x="1926777" y="1442062"/>
              <a:ext cx="323470" cy="6484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Screen Shot 2014-11-14 at 11.24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2" y="4417828"/>
            <a:ext cx="1934933" cy="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6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58" b="34308"/>
          <a:stretch/>
        </p:blipFill>
        <p:spPr>
          <a:xfrm>
            <a:off x="2114425" y="2946971"/>
            <a:ext cx="4612434" cy="3391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292" y="373531"/>
            <a:ext cx="844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Fit a simple linear model using binary response encoding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52331" y="5344496"/>
            <a:ext cx="2048639" cy="646331"/>
            <a:chOff x="658919" y="4733431"/>
            <a:chExt cx="2048639" cy="64633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0718" y="4996350"/>
              <a:ext cx="70684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8919" y="4733431"/>
              <a:ext cx="1341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Probability values &lt; 0 !!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1668" y="1134737"/>
            <a:ext cx="297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 encoding for lm fit: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15608" y="1134737"/>
            <a:ext cx="161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Interpretation: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28079" y="1600601"/>
            <a:ext cx="264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b="1" i="1" dirty="0" smtClean="0">
                <a:solidFill>
                  <a:srgbClr val="BB7660"/>
                </a:solidFill>
              </a:rPr>
              <a:t>default</a:t>
            </a:r>
            <a:r>
              <a:rPr lang="en-US" dirty="0" smtClean="0">
                <a:solidFill>
                  <a:srgbClr val="BB7660"/>
                </a:solidFill>
              </a:rPr>
              <a:t> </a:t>
            </a:r>
            <a:r>
              <a:rPr lang="en-US" dirty="0" smtClean="0"/>
              <a:t>= Yes | </a:t>
            </a:r>
            <a:r>
              <a:rPr lang="en-US" b="1" i="1" dirty="0" smtClean="0">
                <a:solidFill>
                  <a:srgbClr val="BB7660"/>
                </a:solidFill>
              </a:rPr>
              <a:t>balance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4752" y="1732513"/>
            <a:ext cx="2484049" cy="648431"/>
            <a:chOff x="848546" y="1442062"/>
            <a:chExt cx="2484049" cy="648431"/>
          </a:xfrm>
        </p:grpSpPr>
        <p:sp>
          <p:nvSpPr>
            <p:cNvPr id="6" name="TextBox 5"/>
            <p:cNvSpPr txBox="1"/>
            <p:nvPr/>
          </p:nvSpPr>
          <p:spPr>
            <a:xfrm>
              <a:off x="848546" y="1587941"/>
              <a:ext cx="1031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BB7660"/>
                  </a:solidFill>
                </a:rPr>
                <a:t>d</a:t>
              </a:r>
              <a:r>
                <a:rPr lang="en-US" i="1" dirty="0" smtClean="0">
                  <a:solidFill>
                    <a:srgbClr val="BB7660"/>
                  </a:solidFill>
                </a:rPr>
                <a:t>efault</a:t>
              </a:r>
              <a:r>
                <a:rPr lang="en-US" dirty="0" smtClean="0"/>
                <a:t> =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50247" y="1444162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if No;</a:t>
              </a:r>
            </a:p>
            <a:p>
              <a:pPr marL="342900" indent="-342900">
                <a:buAutoNum type="arabicPlain"/>
              </a:pPr>
              <a:r>
                <a:rPr lang="en-US" dirty="0" smtClean="0"/>
                <a:t>If Yes.</a:t>
              </a:r>
            </a:p>
          </p:txBody>
        </p:sp>
        <p:sp>
          <p:nvSpPr>
            <p:cNvPr id="8" name="Left Brace 7"/>
            <p:cNvSpPr/>
            <p:nvPr/>
          </p:nvSpPr>
          <p:spPr>
            <a:xfrm>
              <a:off x="1926777" y="1442062"/>
              <a:ext cx="323470" cy="6484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58654" y="3462698"/>
            <a:ext cx="4210968" cy="2144717"/>
            <a:chOff x="3258654" y="3462698"/>
            <a:chExt cx="4210968" cy="2144717"/>
          </a:xfrm>
        </p:grpSpPr>
        <p:grpSp>
          <p:nvGrpSpPr>
            <p:cNvPr id="26" name="Group 25"/>
            <p:cNvGrpSpPr/>
            <p:nvPr/>
          </p:nvGrpSpPr>
          <p:grpSpPr>
            <a:xfrm>
              <a:off x="3258654" y="3462698"/>
              <a:ext cx="1773092" cy="2144717"/>
              <a:chOff x="3258654" y="3462698"/>
              <a:chExt cx="1773092" cy="214471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258654" y="5128149"/>
                <a:ext cx="1773092" cy="23963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31746" y="3462698"/>
                <a:ext cx="0" cy="2144717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5130520" y="4085744"/>
              <a:ext cx="23391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P(balance) &gt; 0.1 =&gt; Yes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343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 to the Rescue</a:t>
            </a:r>
            <a:endParaRPr lang="en-US" dirty="0"/>
          </a:p>
        </p:txBody>
      </p:sp>
      <p:pic>
        <p:nvPicPr>
          <p:cNvPr id="4" name="Picture 3" descr="Screen Shot 2014-11-14 at 11.24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09" y="2333020"/>
            <a:ext cx="2647018" cy="64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7642" y="1869138"/>
            <a:ext cx="382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our linear regression model: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5564" y="3474681"/>
            <a:ext cx="314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logistic regression model:</a:t>
            </a:r>
          </a:p>
        </p:txBody>
      </p:sp>
      <p:pic>
        <p:nvPicPr>
          <p:cNvPr id="7" name="Picture 6" descr="Screen Shot 2014-11-14 at 11.38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78" y="4010612"/>
            <a:ext cx="3479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6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3" b="33148"/>
          <a:stretch/>
        </p:blipFill>
        <p:spPr>
          <a:xfrm>
            <a:off x="4073315" y="1377360"/>
            <a:ext cx="4519586" cy="3451233"/>
          </a:xfrm>
          <a:prstGeom prst="rect">
            <a:avLst/>
          </a:prstGeom>
        </p:spPr>
      </p:pic>
      <p:pic>
        <p:nvPicPr>
          <p:cNvPr id="5" name="Picture 4" descr="Screen Shot 2014-11-14 at 11.38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2" y="2153441"/>
            <a:ext cx="3479800" cy="104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0408" y="443321"/>
            <a:ext cx="71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Logistic Regression Applied to the </a:t>
            </a:r>
            <a:r>
              <a:rPr lang="en-US" sz="2800" b="1" i="1" dirty="0" smtClean="0"/>
              <a:t>Default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0153" y="5212025"/>
            <a:ext cx="4378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Produces and S-shaped curve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p(X) values between 0 and 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6451" y="4756719"/>
            <a:ext cx="261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Logistic regression: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00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4 at 11.3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6" y="981338"/>
            <a:ext cx="3479800" cy="1041400"/>
          </a:xfrm>
          <a:prstGeom prst="rect">
            <a:avLst/>
          </a:prstGeom>
        </p:spPr>
      </p:pic>
      <p:pic>
        <p:nvPicPr>
          <p:cNvPr id="5" name="Picture 4" descr="Screen Shot 2014-11-14 at 11.43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46" y="2332406"/>
            <a:ext cx="3251200" cy="1130300"/>
          </a:xfrm>
          <a:prstGeom prst="rect">
            <a:avLst/>
          </a:prstGeom>
        </p:spPr>
      </p:pic>
      <p:pic>
        <p:nvPicPr>
          <p:cNvPr id="6" name="Picture 5" descr="Screen Shot 2014-11-14 at 11.44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6" y="3803994"/>
            <a:ext cx="42037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3976" y="2482302"/>
            <a:ext cx="122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Odds ratio: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3976" y="3619328"/>
            <a:ext cx="417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Log-odds or </a:t>
            </a:r>
            <a:r>
              <a:rPr lang="en-US" dirty="0" err="1" smtClean="0"/>
              <a:t>logit</a:t>
            </a:r>
            <a:r>
              <a:rPr lang="en-US" dirty="0" smtClean="0"/>
              <a:t> is linear with respect to 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8758" y="796672"/>
            <a:ext cx="2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 model: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3583" y="5226101"/>
            <a:ext cx="509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X by one unit changes the log-odds by </a:t>
            </a:r>
            <a:r>
              <a:rPr lang="en-US" i="1" dirty="0" smtClean="0"/>
              <a:t>B</a:t>
            </a:r>
            <a:r>
              <a:rPr lang="en-US" i="1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0355" y="5616554"/>
            <a:ext cx="30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(or multiples the odds by </a:t>
            </a:r>
            <a:r>
              <a:rPr lang="en-US" dirty="0"/>
              <a:t>e</a:t>
            </a:r>
            <a:r>
              <a:rPr lang="en-US" baseline="30000" dirty="0"/>
              <a:t>B1</a:t>
            </a:r>
            <a:r>
              <a:rPr lang="en-US" dirty="0"/>
              <a:t>)</a:t>
            </a:r>
            <a:endParaRPr lang="en-US" i="1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2094" y="5956982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amount p(X) changes due to a one-unit change in X depends on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9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Coefficients</a:t>
            </a:r>
            <a:endParaRPr lang="en-US" dirty="0"/>
          </a:p>
        </p:txBody>
      </p:sp>
      <p:pic>
        <p:nvPicPr>
          <p:cNvPr id="4" name="Picture 3" descr="Screen Shot 2014-11-14 at 11.3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1393108"/>
            <a:ext cx="3479800" cy="104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3091" y="2434508"/>
            <a:ext cx="495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1</a:t>
            </a:r>
            <a:r>
              <a:rPr lang="en-US" dirty="0" smtClean="0"/>
              <a:t> such that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those that defaulted have p(X) closest to 1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hose that did not default have p(X) closest to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017" y="3882056"/>
            <a:ext cx="785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Computing the optimal B</a:t>
            </a:r>
            <a:r>
              <a:rPr lang="en-US" baseline="-25000" dirty="0" smtClean="0"/>
              <a:t>0</a:t>
            </a:r>
            <a:r>
              <a:rPr lang="en-US" dirty="0" smtClean="0"/>
              <a:t>,B</a:t>
            </a:r>
            <a:r>
              <a:rPr lang="en-US" baseline="-25000" dirty="0" smtClean="0"/>
              <a:t>1</a:t>
            </a:r>
            <a:r>
              <a:rPr lang="en-US" dirty="0" smtClean="0"/>
              <a:t>:  find values for B</a:t>
            </a:r>
            <a:r>
              <a:rPr lang="en-US" baseline="-25000" dirty="0" smtClean="0"/>
              <a:t>0</a:t>
            </a:r>
            <a:r>
              <a:rPr lang="en-US" dirty="0" smtClean="0"/>
              <a:t>,B</a:t>
            </a:r>
            <a:r>
              <a:rPr lang="en-US" baseline="-25000" dirty="0" smtClean="0"/>
              <a:t>1</a:t>
            </a:r>
            <a:r>
              <a:rPr lang="en-US" dirty="0" smtClean="0"/>
              <a:t> that maximizes the likelihood: </a:t>
            </a:r>
            <a:endParaRPr lang="en-US" dirty="0"/>
          </a:p>
        </p:txBody>
      </p:sp>
      <p:pic>
        <p:nvPicPr>
          <p:cNvPr id="8" name="Picture 7" descr="Screen Shot 2014-11-14 at 11.5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91" y="4504728"/>
            <a:ext cx="5676900" cy="92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5479" y="5655335"/>
            <a:ext cx="214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that all those that did default, do default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333" y="5643353"/>
            <a:ext cx="246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that all those that did NOT default,</a:t>
            </a:r>
            <a:br>
              <a:rPr lang="en-US" sz="1600" dirty="0" smtClean="0"/>
            </a:br>
            <a:r>
              <a:rPr lang="en-US" sz="1600" dirty="0" smtClean="0"/>
              <a:t> do NOT default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952503" y="4805808"/>
            <a:ext cx="323469" cy="14276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106087" y="4251518"/>
            <a:ext cx="245608" cy="24422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741"/>
            <a:ext cx="9144000" cy="2891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0704" y="496076"/>
            <a:ext cx="7666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from Fitting Logistic Regression on the ‘default’ data</a:t>
            </a:r>
            <a:endParaRPr lang="en-US" sz="2400" dirty="0"/>
          </a:p>
        </p:txBody>
      </p:sp>
      <p:pic>
        <p:nvPicPr>
          <p:cNvPr id="6" name="Picture 5" descr="Screen Shot 2014-11-14 at 12.28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079"/>
          <a:stretch/>
        </p:blipFill>
        <p:spPr>
          <a:xfrm>
            <a:off x="1212255" y="3810653"/>
            <a:ext cx="6794500" cy="3708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60814" y="4465319"/>
            <a:ext cx="6174722" cy="533400"/>
            <a:chOff x="641501" y="5829389"/>
            <a:chExt cx="6174722" cy="533400"/>
          </a:xfrm>
        </p:grpSpPr>
        <p:pic>
          <p:nvPicPr>
            <p:cNvPr id="7" name="Picture 6" descr="Screen Shot 2014-11-14 at 12.28.58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22"/>
            <a:stretch/>
          </p:blipFill>
          <p:spPr>
            <a:xfrm>
              <a:off x="2332100" y="5892364"/>
              <a:ext cx="1573493" cy="393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1501" y="5916732"/>
              <a:ext cx="1690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 hypothesis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416" y="591412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Implies </a:t>
              </a:r>
              <a:endParaRPr lang="en-US" dirty="0"/>
            </a:p>
          </p:txBody>
        </p:sp>
        <p:pic>
          <p:nvPicPr>
            <p:cNvPr id="10" name="Picture 9" descr="Screen Shot 2014-11-14 at 12.29.3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423" y="5829389"/>
              <a:ext cx="1828800" cy="5334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84771" y="5046286"/>
            <a:ext cx="852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other words, p(default) does not depend on balance…   reject the null due to small P!)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5649" y="5942902"/>
            <a:ext cx="7930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Note: intercept term is not of interest, serves to adjust probabilities for the number of ones and zeros in the data.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5688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743200"/>
            <a:ext cx="86614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48" y="693062"/>
            <a:ext cx="7379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Make Predictions Using the Learned Coefficients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4762" y="1797248"/>
            <a:ext cx="674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plug in the coefficients and the value for balance to get P(default)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018" y="2385850"/>
            <a:ext cx="24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</a:t>
            </a:r>
            <a:r>
              <a:rPr lang="en-US" dirty="0" smtClean="0"/>
              <a:t>.  For balance = $1000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9787" y="4821567"/>
            <a:ext cx="41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P(default) is less than 1%, so we’ll say ‘No’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77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Logistic Regression </a:t>
            </a:r>
            <a:r>
              <a:rPr lang="en-US" sz="3200" b="1" dirty="0"/>
              <a:t>U</a:t>
            </a:r>
            <a:r>
              <a:rPr lang="en-US" sz="3200" b="1" dirty="0" smtClean="0"/>
              <a:t>sing Qualitative Variables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07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Earlier, computing P(default | balance) where balance is a numerical (quantitative) value.</a:t>
            </a:r>
          </a:p>
          <a:p>
            <a:r>
              <a:rPr lang="en-US" sz="2800" dirty="0" smtClean="0"/>
              <a:t>Logistic regression can also be used to fit Qualitative (categorical) variables similarly as in linear regression – use Dummy variables.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05858" y="3683080"/>
            <a:ext cx="626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    P(default | student)  where student = {Yes, No}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05858" y="4121233"/>
            <a:ext cx="58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 student status using dummy variable.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3606" y="4838878"/>
            <a:ext cx="17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= 1</a:t>
            </a:r>
          </a:p>
          <a:p>
            <a:r>
              <a:rPr lang="en-US" dirty="0" smtClean="0"/>
              <a:t>Non-student = 0</a:t>
            </a:r>
            <a:endParaRPr lang="en-US" dirty="0"/>
          </a:p>
        </p:txBody>
      </p:sp>
      <p:pic>
        <p:nvPicPr>
          <p:cNvPr id="7" name="Picture 6" descr="Screen Shot 2014-11-14 at 11.38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2" y="4551515"/>
            <a:ext cx="3479800" cy="104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434" y="4958922"/>
            <a:ext cx="4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6838" y="4958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X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4455" y="5408249"/>
            <a:ext cx="111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P(default)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045795"/>
            <a:ext cx="822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(all done using a single qualitative variable of student status, entirely ignoring balance)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5491871" y="4838878"/>
            <a:ext cx="323470" cy="6484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664"/>
            <a:ext cx="9144000" cy="2567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565" y="694936"/>
            <a:ext cx="708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Logistic Regression Coefficient Fitted for Student Status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44974" y="4349341"/>
            <a:ext cx="474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is positive and statistically significant.</a:t>
            </a:r>
          </a:p>
          <a:p>
            <a:endParaRPr lang="en-US" dirty="0"/>
          </a:p>
          <a:p>
            <a:r>
              <a:rPr lang="en-US" dirty="0" smtClean="0"/>
              <a:t>So, more likely to default if you’re a 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9259" y="585752"/>
            <a:ext cx="596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Quantitative vs. Qualitative Response Variable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9142" y="1869777"/>
            <a:ext cx="420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Quantitative:     Y = (some numerical value)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67" y="2028410"/>
            <a:ext cx="2639731" cy="1793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6841" y="4195737"/>
            <a:ext cx="424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Qualitative:  Y = (some categorical variable)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5032"/>
          <a:stretch/>
        </p:blipFill>
        <p:spPr>
          <a:xfrm>
            <a:off x="4904068" y="4722250"/>
            <a:ext cx="3506136" cy="181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4642" y="4842068"/>
            <a:ext cx="13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eye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3" y="2998665"/>
            <a:ext cx="8533002" cy="193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463" y="538434"/>
            <a:ext cx="863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Can determine exact probabilities of default </a:t>
            </a:r>
          </a:p>
          <a:p>
            <a:pPr algn="ctr"/>
            <a:r>
              <a:rPr lang="en-US" sz="2800" b="1" dirty="0" smtClean="0"/>
              <a:t>for student vs. non-student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0507" y="2036881"/>
            <a:ext cx="664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plug in the coefficients and dummy variable student status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1307" y="5504521"/>
            <a:ext cx="554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P(default) is higher for the student than the non-student.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2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4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2506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1897" y="431340"/>
            <a:ext cx="651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Multiple Logistic Regression</a:t>
            </a:r>
          </a:p>
          <a:p>
            <a:pPr algn="ctr"/>
            <a:r>
              <a:rPr lang="en-US" sz="2000" dirty="0" smtClean="0"/>
              <a:t>(can mix quantitative and qualitative explanatory variables, just as in linear regression)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551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4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654"/>
            <a:ext cx="9144000" cy="3580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051" y="299542"/>
            <a:ext cx="5851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Fit coefficients for multiple logistic regression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0031" y="761207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balance quantitative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Income quantitative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student </a:t>
            </a:r>
            <a:r>
              <a:rPr lang="en-US" b="1" dirty="0" smtClean="0"/>
              <a:t>qualitative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116" y="5487598"/>
            <a:ext cx="806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 and  student status both statistically significant.</a:t>
            </a:r>
          </a:p>
          <a:p>
            <a:endParaRPr lang="en-US" dirty="0"/>
          </a:p>
          <a:p>
            <a:r>
              <a:rPr lang="en-US" dirty="0" smtClean="0"/>
              <a:t>But…   now a negative coefficient for student as compared to a positive </a:t>
            </a:r>
            <a:r>
              <a:rPr lang="en-US" dirty="0" err="1" smtClean="0"/>
              <a:t>coef</a:t>
            </a:r>
            <a:r>
              <a:rPr lang="en-US" dirty="0" smtClean="0"/>
              <a:t> earlier?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8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13 at 8.51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5" b="32546"/>
          <a:stretch/>
        </p:blipFill>
        <p:spPr>
          <a:xfrm>
            <a:off x="0" y="889001"/>
            <a:ext cx="4648375" cy="3412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3453" y="254999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D8D71"/>
                </a:solidFill>
              </a:rPr>
              <a:t>Student</a:t>
            </a:r>
            <a:endParaRPr lang="en-US" dirty="0">
              <a:solidFill>
                <a:srgbClr val="CD8D7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364" y="1294019"/>
            <a:ext cx="13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399AC"/>
                </a:solidFill>
              </a:rPr>
              <a:t>Non-student</a:t>
            </a:r>
            <a:endParaRPr lang="en-US" dirty="0">
              <a:solidFill>
                <a:srgbClr val="8399A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274" y="3378085"/>
            <a:ext cx="319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Cumulatively (all balances and incomes), student default rate is slightly higher.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375" y="3462698"/>
            <a:ext cx="670899" cy="215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648375" y="1255051"/>
            <a:ext cx="3634367" cy="646331"/>
            <a:chOff x="4648375" y="1255051"/>
            <a:chExt cx="3634367" cy="64633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648375" y="1578217"/>
              <a:ext cx="823300" cy="2070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55538" y="1255051"/>
              <a:ext cx="2727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a given balance, student</a:t>
              </a:r>
              <a:br>
                <a:rPr lang="en-US" dirty="0" smtClean="0"/>
              </a:br>
              <a:r>
                <a:rPr lang="en-US" dirty="0" smtClean="0"/>
                <a:t>default rate is lower.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14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13 at 8.51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0"/>
          <a:stretch/>
        </p:blipFill>
        <p:spPr>
          <a:xfrm>
            <a:off x="0" y="889000"/>
            <a:ext cx="9144000" cy="3388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3923" y="4277451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see that balances are higher for </a:t>
            </a:r>
            <a:br>
              <a:rPr lang="en-US" dirty="0" smtClean="0"/>
            </a:br>
            <a:r>
              <a:rPr lang="en-US" dirty="0" smtClean="0"/>
              <a:t>students than non-students, and this is </a:t>
            </a:r>
            <a:br>
              <a:rPr lang="en-US" dirty="0" smtClean="0"/>
            </a:br>
            <a:r>
              <a:rPr lang="en-US" dirty="0" smtClean="0"/>
              <a:t>a confounding correlative effect.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683" y="5547506"/>
            <a:ext cx="772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Beware: results from using one predictor alone may be different from models using multiple predictors!   (especially when predictors are correlated)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7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155" y="179724"/>
            <a:ext cx="831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Again, compute probabilities for the response variable by plugging in coefficients and variable values.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41798" y="5942901"/>
            <a:ext cx="604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 response classes based on these probability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Logistic Regression for &gt;  2 response classes?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bother….    Just use LDA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0212" y="3496656"/>
            <a:ext cx="702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Next week:   Linear Discriminant Analysis (LDA)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870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375" y="700138"/>
            <a:ext cx="760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Classification:  predicting qualitative values, or assigning observations to a category or a class.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9054" y="1901790"/>
            <a:ext cx="736611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widely used classifiers include: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Logistic regression (this week)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Linear discriminant analysis (next week)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K-nearest neighbors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Computer intensive methods: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Generalized additive models (Chapter 7)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Trees, Random forests, Boosting (Chapter 8)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Support vector machines (chapter 9)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32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2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Classification Problems</a:t>
            </a:r>
            <a:endParaRPr lang="en-US" dirty="0"/>
          </a:p>
        </p:txBody>
      </p:sp>
      <p:pic>
        <p:nvPicPr>
          <p:cNvPr id="4" name="Picture 3" descr="Screen Shot 2014-11-14 at 9.1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5" y="1896149"/>
            <a:ext cx="8540894" cy="3531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96" y="5751195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Regression is Not Appropriate for Predicting Qualitative Response Variables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7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411" y="316464"/>
            <a:ext cx="843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Linear Regression Not Appropriate for Qualitative Response?</a:t>
            </a:r>
            <a:endParaRPr lang="en-US" sz="2400" dirty="0"/>
          </a:p>
        </p:txBody>
      </p:sp>
      <p:pic>
        <p:nvPicPr>
          <p:cNvPr id="6" name="Picture 5" descr="Screen Shot 2014-11-14 at 9.12.3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55"/>
          <a:stretch/>
        </p:blipFill>
        <p:spPr>
          <a:xfrm>
            <a:off x="251685" y="961579"/>
            <a:ext cx="8540894" cy="1135211"/>
          </a:xfrm>
          <a:prstGeom prst="rect">
            <a:avLst/>
          </a:prstGeom>
        </p:spPr>
      </p:pic>
      <p:pic>
        <p:nvPicPr>
          <p:cNvPr id="7" name="Picture 6" descr="Screen Shot 2014-11-14 at 10.4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8" y="2821319"/>
            <a:ext cx="3641556" cy="1217124"/>
          </a:xfrm>
          <a:prstGeom prst="rect">
            <a:avLst/>
          </a:prstGeom>
        </p:spPr>
      </p:pic>
      <p:pic>
        <p:nvPicPr>
          <p:cNvPr id="8" name="Picture 7" descr="Screen Shot 2014-11-14 at 10.44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4" y="2725274"/>
            <a:ext cx="3665986" cy="1325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0617" y="2279114"/>
            <a:ext cx="52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potential encodings for response variable: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598" y="4266729"/>
            <a:ext cx="844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implies an ordering and relative relationship among the possible responses, which may not make sense. Different encodings lead to different linear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0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some cases where linear regression could be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7485"/>
            <a:ext cx="8229600" cy="3312279"/>
          </a:xfrm>
        </p:spPr>
        <p:txBody>
          <a:bodyPr/>
          <a:lstStyle/>
          <a:p>
            <a:r>
              <a:rPr lang="en-US" dirty="0" smtClean="0"/>
              <a:t>A clear numerical relationship exists among the response variable 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590800" y="3497562"/>
            <a:ext cx="3168944" cy="1200328"/>
            <a:chOff x="2590800" y="2897398"/>
            <a:chExt cx="3168944" cy="1200328"/>
          </a:xfrm>
        </p:grpSpPr>
        <p:sp>
          <p:nvSpPr>
            <p:cNvPr id="5" name="TextBox 4"/>
            <p:cNvSpPr txBox="1"/>
            <p:nvPr/>
          </p:nvSpPr>
          <p:spPr>
            <a:xfrm>
              <a:off x="2590800" y="3294956"/>
              <a:ext cx="619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 = 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9947" y="2897398"/>
              <a:ext cx="2069797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   if </a:t>
              </a:r>
              <a:r>
                <a:rPr lang="en-US" sz="2400" dirty="0" smtClean="0">
                  <a:ln>
                    <a:solidFill>
                      <a:srgbClr val="BB7660"/>
                    </a:solidFill>
                  </a:ln>
                </a:rPr>
                <a:t>mild</a:t>
              </a:r>
              <a:r>
                <a:rPr lang="en-US" sz="2400" dirty="0" smtClean="0"/>
                <a:t>;</a:t>
              </a:r>
            </a:p>
            <a:p>
              <a:pPr marL="342900" indent="-342900">
                <a:buAutoNum type="arabicPlain"/>
              </a:pPr>
              <a:r>
                <a:rPr lang="en-US" sz="2400" dirty="0" smtClean="0"/>
                <a:t>If </a:t>
              </a:r>
              <a:r>
                <a:rPr lang="en-US" sz="2400" dirty="0" smtClean="0">
                  <a:ln>
                    <a:solidFill>
                      <a:srgbClr val="BB7660"/>
                    </a:solidFill>
                  </a:ln>
                </a:rPr>
                <a:t>moderate</a:t>
              </a:r>
              <a:r>
                <a:rPr lang="en-US" sz="2400" dirty="0" smtClean="0"/>
                <a:t>;</a:t>
              </a:r>
            </a:p>
            <a:p>
              <a:pPr marL="342900" indent="-342900">
                <a:buAutoNum type="arabicPlain"/>
              </a:pPr>
              <a:r>
                <a:rPr lang="en-US" sz="2400" dirty="0" smtClean="0"/>
                <a:t>If </a:t>
              </a:r>
              <a:r>
                <a:rPr lang="en-US" sz="2400" dirty="0" smtClean="0">
                  <a:ln>
                    <a:solidFill>
                      <a:srgbClr val="BB7660"/>
                    </a:solidFill>
                  </a:ln>
                </a:rPr>
                <a:t>severe</a:t>
              </a:r>
              <a:r>
                <a:rPr lang="en-US" sz="2400" dirty="0" smtClean="0"/>
                <a:t>. </a:t>
              </a:r>
              <a:endParaRPr lang="en-US" sz="24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174791" y="3031359"/>
              <a:ext cx="323470" cy="10304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39260" y="5235984"/>
            <a:ext cx="695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Ok,  if  mild &lt;  moderate &lt;  severe  and we agree on their relative differences in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8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some cases where linear regression could be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response variable is binary (0|1)</a:t>
            </a:r>
            <a:endParaRPr lang="en-US" dirty="0"/>
          </a:p>
        </p:txBody>
      </p:sp>
      <p:pic>
        <p:nvPicPr>
          <p:cNvPr id="4" name="Picture 3" descr="Screen Shot 2014-11-14 at 10.54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0828"/>
            <a:ext cx="3949700" cy="115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101" y="3211496"/>
            <a:ext cx="296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 Response for Training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5758" y="3818787"/>
            <a:ext cx="619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 =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33219" y="3628064"/>
            <a:ext cx="2633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 0.5   </a:t>
            </a:r>
            <a:r>
              <a:rPr lang="en-US" sz="2400" dirty="0" smtClean="0">
                <a:ln>
                  <a:solidFill>
                    <a:srgbClr val="BB7660"/>
                  </a:solidFill>
                </a:ln>
                <a:solidFill>
                  <a:srgbClr val="AC4926"/>
                </a:solidFill>
              </a:rPr>
              <a:t>stroke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 </a:t>
            </a:r>
            <a:r>
              <a:rPr lang="en-US" sz="2400" dirty="0" smtClean="0">
                <a:solidFill>
                  <a:srgbClr val="BB7660"/>
                </a:solidFill>
              </a:rPr>
              <a:t>drug overdose</a:t>
            </a:r>
            <a:r>
              <a:rPr lang="en-US" sz="2400" dirty="0" smtClean="0"/>
              <a:t>.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809749" y="3555190"/>
            <a:ext cx="323470" cy="10304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53773" y="3173876"/>
            <a:ext cx="336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using linear regression: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1829" y="5367782"/>
            <a:ext cx="395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interpret as Y = </a:t>
            </a:r>
            <a:r>
              <a:rPr lang="en-US" b="1" dirty="0" smtClean="0"/>
              <a:t>P(drug </a:t>
            </a:r>
            <a:r>
              <a:rPr lang="en-US" b="1" dirty="0" err="1" smtClean="0"/>
              <a:t>overdose|X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78676" y="5802997"/>
            <a:ext cx="513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Not really P-values, as linear regression line can go below zero and above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075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‘Default’ data set for studying classification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97"/>
            <a:ext cx="8229600" cy="4525963"/>
          </a:xfrm>
        </p:spPr>
        <p:txBody>
          <a:bodyPr/>
          <a:lstStyle/>
          <a:p>
            <a:r>
              <a:rPr lang="en-US" dirty="0" smtClean="0"/>
              <a:t>Response variable:  </a:t>
            </a:r>
          </a:p>
          <a:p>
            <a:pPr lvl="1"/>
            <a:r>
              <a:rPr lang="en-US" dirty="0" smtClean="0"/>
              <a:t>will a person </a:t>
            </a:r>
            <a:r>
              <a:rPr lang="en-US" b="1" i="1" dirty="0" smtClean="0"/>
              <a:t>default</a:t>
            </a:r>
            <a:r>
              <a:rPr lang="en-US" dirty="0" smtClean="0"/>
              <a:t> on their credit card payment.  (Yes/No)</a:t>
            </a:r>
          </a:p>
          <a:p>
            <a:r>
              <a:rPr lang="en-US" dirty="0" smtClean="0"/>
              <a:t>Explanatory variables:</a:t>
            </a:r>
          </a:p>
          <a:p>
            <a:pPr lvl="1"/>
            <a:r>
              <a:rPr lang="en-US" dirty="0" smtClean="0"/>
              <a:t>Annual </a:t>
            </a:r>
            <a:r>
              <a:rPr lang="en-US" b="1" i="1" dirty="0" smtClean="0"/>
              <a:t>income</a:t>
            </a:r>
          </a:p>
          <a:p>
            <a:pPr lvl="1"/>
            <a:r>
              <a:rPr lang="en-US" dirty="0" smtClean="0"/>
              <a:t>Monthly credit card </a:t>
            </a:r>
            <a:r>
              <a:rPr lang="en-US" b="1" i="1" dirty="0" smtClean="0"/>
              <a:t>balance</a:t>
            </a:r>
          </a:p>
          <a:p>
            <a:endParaRPr lang="en-US" dirty="0"/>
          </a:p>
          <a:p>
            <a:r>
              <a:rPr lang="en-US" dirty="0" smtClean="0"/>
              <a:t>Goal is to predict (default) ~ (income, balance)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3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3 at 8.3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9144000" cy="5972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4791" y="910605"/>
            <a:ext cx="130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C4926"/>
                </a:solidFill>
              </a:rPr>
              <a:t>Default=Yes</a:t>
            </a:r>
            <a:endParaRPr lang="en-US" dirty="0">
              <a:solidFill>
                <a:srgbClr val="AC49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251" y="898623"/>
            <a:ext cx="125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E89B5"/>
                </a:solidFill>
              </a:rPr>
              <a:t>Default=No</a:t>
            </a:r>
            <a:endParaRPr lang="en-US" dirty="0">
              <a:solidFill>
                <a:srgbClr val="4E89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724" y="122788"/>
            <a:ext cx="828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Strong Relationship Between Balance and Default.  Not so much for Income.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350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1048</Words>
  <Application>Microsoft Macintosh PowerPoint</Application>
  <PresentationFormat>On-screen Show (4:3)</PresentationFormat>
  <Paragraphs>136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ISLR Chapter 4 Classification</vt:lpstr>
      <vt:lpstr>PowerPoint Presentation</vt:lpstr>
      <vt:lpstr>PowerPoint Presentation</vt:lpstr>
      <vt:lpstr>Examples of Classification Problems</vt:lpstr>
      <vt:lpstr>PowerPoint Presentation</vt:lpstr>
      <vt:lpstr>There are some cases where linear regression could be appropriate</vt:lpstr>
      <vt:lpstr>There are some cases where linear regression could be appropriate</vt:lpstr>
      <vt:lpstr>‘Default’ data set for studying classification</vt:lpstr>
      <vt:lpstr>PowerPoint Presentation</vt:lpstr>
      <vt:lpstr>PowerPoint Presentation</vt:lpstr>
      <vt:lpstr>PowerPoint Presentation</vt:lpstr>
      <vt:lpstr>Logistic Model to the Rescue</vt:lpstr>
      <vt:lpstr>PowerPoint Presentation</vt:lpstr>
      <vt:lpstr>PowerPoint Presentation</vt:lpstr>
      <vt:lpstr>Estimating the Coefficients</vt:lpstr>
      <vt:lpstr>PowerPoint Presentation</vt:lpstr>
      <vt:lpstr>PowerPoint Presentation</vt:lpstr>
      <vt:lpstr>Logistic Regression Using Qualitative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for &gt;  2 response classes?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ISLR Chapter 4 Classification</dc:title>
  <dc:creator>Brian</dc:creator>
  <cp:lastModifiedBy>Brian</cp:lastModifiedBy>
  <cp:revision>95</cp:revision>
  <dcterms:created xsi:type="dcterms:W3CDTF">2014-11-13T23:39:16Z</dcterms:created>
  <dcterms:modified xsi:type="dcterms:W3CDTF">2014-11-14T20:00:06Z</dcterms:modified>
</cp:coreProperties>
</file>