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05" autoAdjust="0"/>
  </p:normalViewPr>
  <p:slideViewPr>
    <p:cSldViewPr>
      <p:cViewPr>
        <p:scale>
          <a:sx n="60" d="100"/>
          <a:sy n="60" d="100"/>
        </p:scale>
        <p:origin x="-79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3D22B-656E-431E-8011-E988F11BC488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53444-A273-41B1-AA07-A677D9DA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6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53444-A273-41B1-AA07-A677D9DA7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6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6830-98DE-4D23-AE7A-7DCD84ECCADE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0204-7BAF-481B-A888-9DB3BCAC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7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6830-98DE-4D23-AE7A-7DCD84ECCADE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0204-7BAF-481B-A888-9DB3BCAC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6830-98DE-4D23-AE7A-7DCD84ECCADE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0204-7BAF-481B-A888-9DB3BCAC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6830-98DE-4D23-AE7A-7DCD84ECCADE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0204-7BAF-481B-A888-9DB3BCAC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6830-98DE-4D23-AE7A-7DCD84ECCADE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0204-7BAF-481B-A888-9DB3BCAC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3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6830-98DE-4D23-AE7A-7DCD84ECCADE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0204-7BAF-481B-A888-9DB3BCAC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8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6830-98DE-4D23-AE7A-7DCD84ECCADE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0204-7BAF-481B-A888-9DB3BCAC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2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6830-98DE-4D23-AE7A-7DCD84ECCADE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0204-7BAF-481B-A888-9DB3BCAC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6830-98DE-4D23-AE7A-7DCD84ECCADE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0204-7BAF-481B-A888-9DB3BCAC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0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6830-98DE-4D23-AE7A-7DCD84ECCADE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0204-7BAF-481B-A888-9DB3BCAC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2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6830-98DE-4D23-AE7A-7DCD84ECCADE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0204-7BAF-481B-A888-9DB3BCAC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2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86830-98DE-4D23-AE7A-7DCD84ECCADE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0204-7BAF-481B-A888-9DB3BCAC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ISLR Chapter 4.4 </a:t>
            </a:r>
            <a:br>
              <a:rPr lang="en-US" dirty="0" smtClean="0"/>
            </a:br>
            <a:r>
              <a:rPr lang="en-US" dirty="0" smtClean="0"/>
              <a:t>Linear Discriminant Analysis (LDA)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Reviewed by: Kezhen Fei</a:t>
            </a:r>
          </a:p>
          <a:p>
            <a:endParaRPr lang="en-US" dirty="0"/>
          </a:p>
          <a:p>
            <a:r>
              <a:rPr lang="en-US" dirty="0" smtClean="0"/>
              <a:t>11/21/2014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for </a:t>
            </a:r>
            <a:r>
              <a:rPr lang="en-US" dirty="0" smtClean="0"/>
              <a:t>p=1 (example)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K=2,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Bayes’ classifier will assign an observation in to class 1 if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(</m:t>
                    </m:r>
                    <m:r>
                      <a:rPr lang="en-US" sz="36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3600" dirty="0" smtClean="0"/>
                  <a:t>)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(</m:t>
                    </m:r>
                    <m:r>
                      <a:rPr lang="en-US" sz="3600" i="1">
                        <a:latin typeface="Cambria Math"/>
                      </a:rPr>
                      <m:t>𝑥</m:t>
                    </m:r>
                    <m:r>
                      <a:rPr lang="en-US" sz="3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36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2362200" y="4114800"/>
            <a:ext cx="484632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34142"/>
            <a:ext cx="7391400" cy="93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LDA for p=1 (</a:t>
            </a:r>
            <a:r>
              <a:rPr lang="en-US" dirty="0" smtClean="0"/>
              <a:t>example cont’d)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77" y="2057400"/>
            <a:ext cx="817992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6337300" y="1934402"/>
            <a:ext cx="0" cy="275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88003" y="1634955"/>
            <a:ext cx="2549394" cy="270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LDA Decision Boundary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143000" y="1524000"/>
                <a:ext cx="3200400" cy="457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Bayes </a:t>
                </a:r>
                <a:r>
                  <a:rPr lang="en-US" dirty="0"/>
                  <a:t>decision boundary: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µ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µ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524000"/>
                <a:ext cx="3200400" cy="457200"/>
              </a:xfrm>
              <a:prstGeom prst="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2743200" y="1981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estimate all the parameters: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Linear Discriminant function: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611173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81600"/>
            <a:ext cx="755458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6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for p &gt;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assume:</a:t>
                </a:r>
              </a:p>
              <a:p>
                <a:pPr lvl="1"/>
                <a:r>
                  <a:rPr lang="en-US" dirty="0" smtClean="0"/>
                  <a:t>X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) is drawn from a multivariate normal distribution</a:t>
                </a:r>
              </a:p>
              <a:p>
                <a:pPr lvl="1"/>
                <a:r>
                  <a:rPr lang="en-US" dirty="0" smtClean="0"/>
                  <a:t>Class-specific mean vector </a:t>
                </a:r>
              </a:p>
              <a:p>
                <a:pPr lvl="1"/>
                <a:r>
                  <a:rPr lang="en-US" dirty="0" smtClean="0"/>
                  <a:t>Common covariance matrix</a:t>
                </a:r>
              </a:p>
              <a:p>
                <a:r>
                  <a:rPr lang="en-US" dirty="0" smtClean="0"/>
                  <a:t>The multivariate normal distribution assumes that each individual predictor follows a one-dimensional normal distribution, with some correlation between each pair of predictors.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Example. </a:t>
            </a:r>
            <a:r>
              <a:rPr lang="en-US" sz="3600" dirty="0"/>
              <a:t>M</a:t>
            </a:r>
            <a:r>
              <a:rPr lang="en-US" sz="3600" dirty="0" smtClean="0"/>
              <a:t>ultivariate </a:t>
            </a:r>
            <a:r>
              <a:rPr lang="en-US" sz="3600" dirty="0"/>
              <a:t>N</a:t>
            </a:r>
            <a:r>
              <a:rPr lang="en-US" sz="3600" dirty="0" smtClean="0"/>
              <a:t>ormal </a:t>
            </a:r>
            <a:r>
              <a:rPr lang="en-US" sz="3600" dirty="0"/>
              <a:t>D</a:t>
            </a:r>
            <a:r>
              <a:rPr lang="en-US" sz="3600" dirty="0" smtClean="0"/>
              <a:t>istribution 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" y="2015331"/>
            <a:ext cx="706374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3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LDA with</a:t>
            </a:r>
            <a:r>
              <a:rPr lang="en-US" sz="4000" i="1" dirty="0" smtClean="0"/>
              <a:t> p-</a:t>
            </a:r>
            <a:r>
              <a:rPr lang="en-US" sz="4000" dirty="0" smtClean="0"/>
              <a:t>dimensional normal predictors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~ N(</a:t>
            </a:r>
            <a:r>
              <a:rPr lang="el-GR" dirty="0" smtClean="0"/>
              <a:t>μ</a:t>
            </a:r>
            <a:r>
              <a:rPr lang="en-US" dirty="0" smtClean="0"/>
              <a:t>, </a:t>
            </a:r>
            <a:r>
              <a:rPr lang="el-GR" dirty="0" smtClean="0"/>
              <a:t>Σ</a:t>
            </a:r>
            <a:r>
              <a:rPr lang="en-US" dirty="0" smtClean="0"/>
              <a:t>)</a:t>
            </a:r>
          </a:p>
          <a:p>
            <a:r>
              <a:rPr lang="en-US" dirty="0" smtClean="0"/>
              <a:t>E(X) = </a:t>
            </a:r>
            <a:r>
              <a:rPr lang="el-GR" dirty="0" smtClean="0"/>
              <a:t>μ</a:t>
            </a:r>
            <a:r>
              <a:rPr lang="en-US" dirty="0" smtClean="0"/>
              <a:t> (a vector with p components)</a:t>
            </a:r>
          </a:p>
          <a:p>
            <a:r>
              <a:rPr lang="en-US" dirty="0" err="1" smtClean="0"/>
              <a:t>Cov</a:t>
            </a:r>
            <a:r>
              <a:rPr lang="en-US" dirty="0" smtClean="0"/>
              <a:t>(X) = </a:t>
            </a:r>
            <a:r>
              <a:rPr lang="el-GR" dirty="0" smtClean="0"/>
              <a:t>Σ</a:t>
            </a:r>
            <a:r>
              <a:rPr lang="en-US" dirty="0" smtClean="0"/>
              <a:t> (p*p covariance matrix of X)</a:t>
            </a:r>
          </a:p>
          <a:p>
            <a:r>
              <a:rPr lang="en-US" dirty="0" smtClean="0"/>
              <a:t>Multivariate density function </a:t>
            </a:r>
          </a:p>
          <a:p>
            <a:endParaRPr lang="en-US" dirty="0" smtClean="0"/>
          </a:p>
          <a:p>
            <a:r>
              <a:rPr lang="en-US" dirty="0" smtClean="0"/>
              <a:t>Bayes’ classification </a:t>
            </a:r>
            <a:r>
              <a:rPr lang="en-US" dirty="0" err="1" smtClean="0"/>
              <a:t>funcion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76675"/>
            <a:ext cx="7467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67300"/>
            <a:ext cx="7467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86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Example. Classification for </a:t>
            </a:r>
            <a:r>
              <a:rPr lang="en-US" sz="3600" dirty="0"/>
              <a:t>T</a:t>
            </a:r>
            <a:r>
              <a:rPr lang="en-US" sz="3600" dirty="0" smtClean="0"/>
              <a:t>hree Response </a:t>
            </a:r>
            <a:r>
              <a:rPr lang="en-US" sz="3600" dirty="0"/>
              <a:t>C</a:t>
            </a:r>
            <a:r>
              <a:rPr lang="en-US" sz="3600" dirty="0" smtClean="0"/>
              <a:t>lasses from Two </a:t>
            </a:r>
            <a:r>
              <a:rPr lang="en-US" sz="3600" dirty="0"/>
              <a:t>P</a:t>
            </a:r>
            <a:r>
              <a:rPr lang="en-US" sz="3600" dirty="0" smtClean="0"/>
              <a:t>redictors with Multivariate Normal Distribution</a:t>
            </a:r>
            <a:endParaRPr lang="en-US" sz="36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042"/>
            <a:ext cx="6774373" cy="48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7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on the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 smtClean="0">
                <a:solidFill>
                  <a:schemeClr val="accent6"/>
                </a:solidFill>
              </a:rPr>
              <a:t>efault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Predictors: </a:t>
            </a:r>
          </a:p>
          <a:p>
            <a:pPr lvl="1"/>
            <a:r>
              <a:rPr lang="en-US" dirty="0" smtClean="0"/>
              <a:t>credit card balance </a:t>
            </a:r>
          </a:p>
          <a:p>
            <a:pPr lvl="1"/>
            <a:r>
              <a:rPr lang="en-US" dirty="0" smtClean="0"/>
              <a:t>student status</a:t>
            </a:r>
          </a:p>
          <a:p>
            <a:pPr lvl="1"/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4200"/>
            <a:ext cx="7491894" cy="334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014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error rate at 2.75%</a:t>
            </a:r>
          </a:p>
          <a:p>
            <a:r>
              <a:rPr lang="en-US" dirty="0" smtClean="0"/>
              <a:t>But the error rate among people defaulted is 252/333= 75.7% </a:t>
            </a:r>
          </a:p>
          <a:p>
            <a:r>
              <a:rPr lang="en-US" dirty="0" smtClean="0"/>
              <a:t>If we think LDA as a test, then sensitivity of the test to correctly identify true defaulters is very low at 24.3%</a:t>
            </a:r>
          </a:p>
          <a:p>
            <a:r>
              <a:rPr lang="en-US" dirty="0" smtClean="0"/>
              <a:t>Although the specificity is high at 99.8%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the high error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LDA is trying to approximate Bayes’ classifier, which has the lowest </a:t>
            </a:r>
            <a:r>
              <a:rPr lang="en-US" dirty="0" smtClean="0">
                <a:solidFill>
                  <a:schemeClr val="accent6"/>
                </a:solidFill>
              </a:rPr>
              <a:t>TOTAL </a:t>
            </a:r>
            <a:r>
              <a:rPr lang="en-US" dirty="0" smtClean="0"/>
              <a:t>error rate out of all classifier, by classifying observations into the class with the largest posterior probability with threshold of 50%</a:t>
            </a:r>
          </a:p>
          <a:p>
            <a:endParaRPr lang="en-US" dirty="0" smtClean="0"/>
          </a:p>
          <a:p>
            <a:r>
              <a:rPr lang="en-US" dirty="0" smtClean="0"/>
              <a:t>But credit card companies want to identify defaulters with a lower threshold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62400"/>
            <a:ext cx="640556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74038"/>
            <a:ext cx="8077200" cy="44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3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</a:t>
            </a:r>
            <a:r>
              <a:rPr lang="en-US" dirty="0" smtClean="0"/>
              <a:t>is available </a:t>
            </a:r>
            <a:br>
              <a:rPr lang="en-US" dirty="0" smtClean="0"/>
            </a:br>
            <a:r>
              <a:rPr lang="en-US" dirty="0" smtClean="0"/>
              <a:t>why LDA?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the classes are well-separated, the parameter estimates for the logistic regression model are surprisingly unstable. 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is small and the distribution of the predictors X is approximately normal in each of the classes, LDA model is more stable. </a:t>
            </a:r>
          </a:p>
          <a:p>
            <a:endParaRPr lang="en-US" dirty="0" smtClean="0"/>
          </a:p>
          <a:p>
            <a:r>
              <a:rPr lang="en-US" dirty="0" smtClean="0"/>
              <a:t>LDA is popular when response classes &gt;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Confusion table with lower threshold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19200"/>
            <a:ext cx="8763916" cy="426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3000" y="5486400"/>
            <a:ext cx="7239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more defaulters are correctly identified as the credit card company like, but with a cost that 235 non-defaulters are incorrectly classified.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8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and Error Rate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9638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137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Quadratic Discriminant Analysis (QDA)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r>
              <a:rPr lang="en-US" dirty="0" smtClean="0"/>
              <a:t> </a:t>
            </a:r>
            <a:r>
              <a:rPr lang="en-US" dirty="0" smtClean="0"/>
              <a:t>assumes the observations within each class drawn from a multivariate normal distribution with a class mean vector and a covariance matrix that is common</a:t>
            </a:r>
          </a:p>
          <a:p>
            <a:endParaRPr lang="en-US" dirty="0" smtClean="0"/>
          </a:p>
          <a:p>
            <a:r>
              <a:rPr lang="en-US" dirty="0" smtClean="0"/>
              <a:t>The only difference is that</a:t>
            </a:r>
            <a:r>
              <a:rPr lang="en-US" dirty="0" smtClean="0"/>
              <a:t> </a:t>
            </a:r>
            <a:r>
              <a:rPr lang="en-US" dirty="0" smtClean="0"/>
              <a:t>QDA assumes that each class has its own covariance matrix.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7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&amp; QDA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6896156" cy="444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66800" y="5791200"/>
            <a:ext cx="701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covariance matrixes are not equal between classes, QDA is a better approximation to Bayes than LDA.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03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Classification Methods</a:t>
            </a:r>
            <a:br>
              <a:rPr lang="en-US" dirty="0" smtClean="0"/>
            </a:br>
            <a:r>
              <a:rPr lang="en-US" dirty="0" smtClean="0"/>
              <a:t>(LR &amp; 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Logistic regression (LR) and LDA methods are closely connected, both produce linear decision boundaries. </a:t>
            </a:r>
          </a:p>
          <a:p>
            <a:r>
              <a:rPr lang="en-US" dirty="0" smtClean="0"/>
              <a:t>Only difference between LR and LDA is that, the parameters are estimated using maximum likelihood for LR and using estimated mean and variance from a normal distribution. </a:t>
            </a:r>
          </a:p>
          <a:p>
            <a:r>
              <a:rPr lang="en-US" dirty="0" smtClean="0"/>
              <a:t>They often give similar results, but not always. </a:t>
            </a:r>
          </a:p>
          <a:p>
            <a:r>
              <a:rPr lang="en-US" dirty="0" smtClean="0"/>
              <a:t>LDA outperforms LR when normal distribution and common variance assumptions approximately hold; and LR outperforms LDA when normal assumptions are not met.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Classification Methods</a:t>
            </a:r>
            <a:br>
              <a:rPr lang="en-US" dirty="0"/>
            </a:br>
            <a:r>
              <a:rPr lang="en-US" dirty="0" smtClean="0"/>
              <a:t>(KNN)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KNN takes a complete non-parametric approach, no assumptions are made about the shape of the decision boundary</a:t>
            </a:r>
          </a:p>
          <a:p>
            <a:endParaRPr lang="en-US" dirty="0" smtClean="0"/>
          </a:p>
          <a:p>
            <a:r>
              <a:rPr lang="en-US" dirty="0" smtClean="0"/>
              <a:t>KNN dominates LR and LDA when the decision boundary is highly non-linear</a:t>
            </a:r>
          </a:p>
          <a:p>
            <a:endParaRPr lang="en-US" dirty="0"/>
          </a:p>
          <a:p>
            <a:r>
              <a:rPr lang="en-US" dirty="0" smtClean="0"/>
              <a:t>KNN doesn’t tell which predictors are important, no coefficients are estimated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Classification Methods</a:t>
            </a:r>
            <a:br>
              <a:rPr lang="en-US" dirty="0"/>
            </a:br>
            <a:r>
              <a:rPr lang="en-US" dirty="0" smtClean="0"/>
              <a:t>(QDA)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QDA is a compromise between KNN (non-parametric and LDA (linear) and LR</a:t>
            </a:r>
          </a:p>
          <a:p>
            <a:r>
              <a:rPr lang="en-US" dirty="0" smtClean="0"/>
              <a:t>QDA assumes a quadratic boundary, it can accurately model a wider range of problem than linear models</a:t>
            </a:r>
          </a:p>
          <a:p>
            <a:r>
              <a:rPr lang="en-US" dirty="0" smtClean="0"/>
              <a:t>QDA not as flexible as KNN, but can outperform KNN with limited # of training observations.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Comparisons of linear scenarios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20310"/>
            <a:ext cx="7250394" cy="369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15240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Uncorrelated Normal Predictors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5240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correlated Normal Predictors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9800" y="15240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t-distribution Predictors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Comparisons of non-linear scenarios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17" y="2476659"/>
            <a:ext cx="8191783" cy="407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0" y="1143000"/>
            <a:ext cx="2362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Correlated Normal Predictors without common covariance matrix between classes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1143000"/>
            <a:ext cx="2362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Uncorrelated Normal Predictors within class; Responses from logistic functions of quadratic predictors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1143000"/>
            <a:ext cx="2362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Uncorrelated Normal Predictors within class; Responses from complex non-parametric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Accommodating non-linear relationships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𝑋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, or even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as predictors to logistic regression, performance improvement depends on the tradeoff between flexibility and reduction in bias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Adding quadratic or interaction terms to LDA will allow a flexible version between LDA and QDA models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674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54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LDA carried out?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Logistic regression: Maximum likelihood method: </a:t>
            </a:r>
          </a:p>
          <a:p>
            <a:r>
              <a:rPr lang="en-US" dirty="0" smtClean="0"/>
              <a:t>In LDA: </a:t>
            </a:r>
          </a:p>
          <a:p>
            <a:pPr lvl="1"/>
            <a:r>
              <a:rPr lang="en-US" dirty="0" smtClean="0"/>
              <a:t>Model the distribution of the predictors X in each of the response classes separately: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Bayes Theorem to flip it around to get: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3581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4267200"/>
            <a:ext cx="5000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5867400"/>
            <a:ext cx="33559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5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Reasoning for using Bayes’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relatively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large</a:t>
                </a:r>
                <a:r>
                  <a:rPr lang="en-US" dirty="0" smtClean="0"/>
                  <a:t> if there is a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high</a:t>
                </a:r>
                <a:r>
                  <a:rPr lang="en-US" dirty="0" smtClean="0"/>
                  <a:t> probability that an observation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class has X ≈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compares to be in other classes</a:t>
                </a:r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relatively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small</a:t>
                </a:r>
                <a:r>
                  <a:rPr lang="en-US" dirty="0" smtClean="0"/>
                  <a:t> </a:t>
                </a:r>
                <a:r>
                  <a:rPr lang="en-US" dirty="0"/>
                  <a:t>if there is a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low</a:t>
                </a:r>
                <a:r>
                  <a:rPr lang="en-US" dirty="0" smtClean="0"/>
                  <a:t> </a:t>
                </a:r>
                <a:r>
                  <a:rPr lang="en-US" dirty="0"/>
                  <a:t>probability that an observation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class has X ≈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compares to be in other classes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1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r>
                  <a:rPr lang="en-US" dirty="0" smtClean="0"/>
                  <a:t>Simple form Bayes’ Theorem: </a:t>
                </a:r>
              </a:p>
              <a:p>
                <a:endParaRPr lang="en-US" dirty="0"/>
              </a:p>
              <a:p>
                <a:r>
                  <a:rPr lang="en-US" dirty="0" err="1"/>
                  <a:t>Pr</a:t>
                </a:r>
                <a:r>
                  <a:rPr lang="en-US" dirty="0"/>
                  <a:t>(Y|X)=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Replace conditional probability by density function :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630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457825"/>
            <a:ext cx="6858000" cy="99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4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the notations: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: overall probability that a randomly chosen observation comes from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class. 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=</m:t>
                    </m:r>
                    <m:r>
                      <m:rPr>
                        <m:nor/>
                      </m:rPr>
                      <a:rPr lang="en-US" dirty="0"/>
                      <m:t>Pr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=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m:rPr>
                        <m:nor/>
                      </m:rPr>
                      <a:rPr lang="en-US" dirty="0"/>
                      <m:t>Y</m:t>
                    </m:r>
                    <m:r>
                      <m:rPr>
                        <m:nor/>
                      </m:rPr>
                      <a:rPr lang="en-US" dirty="0"/>
                      <m:t>=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m:rPr>
                        <m:nor/>
                      </m:rPr>
                      <a:rPr lang="en-US" dirty="0"/>
                      <m:t>) </m:t>
                    </m:r>
                  </m:oMath>
                </a14:m>
                <a:r>
                  <a:rPr lang="en-US" dirty="0" smtClean="0"/>
                  <a:t>: is the density function of X for an observation that comes from the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dirty="0" smtClean="0"/>
                  <a:t>class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=</a:t>
                </a:r>
                <a:r>
                  <a:rPr lang="en-US" dirty="0" err="1"/>
                  <a:t>Pr</a:t>
                </a:r>
                <a:r>
                  <a:rPr lang="en-US" dirty="0"/>
                  <a:t>(Y=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|X</a:t>
                </a:r>
                <a:r>
                  <a:rPr lang="en-US" dirty="0" smtClean="0"/>
                  <a:t>): the posterior probability that an observation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=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belongs to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class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5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estimate?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easy to find out when we have random sample of Ys from the </a:t>
                </a:r>
                <a:r>
                  <a:rPr lang="en-US" dirty="0" smtClean="0"/>
                  <a:t>population </a:t>
                </a:r>
                <a:r>
                  <a:rPr lang="en-US" dirty="0"/>
                  <a:t> 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#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𝑜𝑏𝑠𝑒𝑟𝑣𝑎𝑡𝑖𝑜𝑛𝑠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𝑏𝑒𝑙𝑜𝑛𝑔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𝑡𝑜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𝑡h𝑒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𝑘𝑡h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𝑐𝑙𝑎𝑠𝑠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𝑡𝑜𝑡𝑎𝑙</m:t>
                        </m:r>
                        <m:r>
                          <a:rPr lang="en-US" i="1">
                            <a:latin typeface="Cambria Math"/>
                          </a:rPr>
                          <m:t> #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𝑜𝑏𝑠𝑒𝑟𝑣𝑎𝑡𝑖𝑜𝑛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largest, has the lowest possible error rate, X is classified into </a:t>
                </a:r>
                <a:r>
                  <a:rPr lang="en-US" dirty="0" err="1" smtClean="0"/>
                  <a:t>kth</a:t>
                </a:r>
                <a:r>
                  <a:rPr lang="en-US" dirty="0" smtClean="0"/>
                  <a:t> class.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0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for p=1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Assumptions: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normal, takes the form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r>
                  <a:rPr lang="en-US" dirty="0"/>
                  <a:t> </a:t>
                </a:r>
                <a:r>
                  <a:rPr lang="en-US" dirty="0" smtClean="0"/>
                  <a:t>mean for the kth class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variance for the </a:t>
                </a:r>
                <a:r>
                  <a:rPr lang="en-US" dirty="0" err="1" smtClean="0"/>
                  <a:t>kth</a:t>
                </a:r>
                <a:r>
                  <a:rPr lang="en-US" dirty="0" smtClean="0"/>
                  <a:t> class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𝑠h𝑎𝑟𝑒𝑑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𝑐𝑜𝑚𝑚𝑜𝑛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𝑣𝑎𝑟𝑖𝑎𝑛𝑐𝑒</m:t>
                    </m:r>
                  </m:oMath>
                </a14:m>
                <a:r>
                  <a:rPr lang="en-US" dirty="0" smtClean="0"/>
                  <a:t> for all K classes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68" y="2819400"/>
            <a:ext cx="699943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54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for </a:t>
            </a:r>
            <a:r>
              <a:rPr lang="en-US" dirty="0" smtClean="0"/>
              <a:t>p=1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we plugging the normal density function 4.11 into the posterior probability function 4.10, we get: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Take a log: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38500"/>
            <a:ext cx="839417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4838700"/>
            <a:ext cx="730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7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1169</Words>
  <Application>Microsoft Office PowerPoint</Application>
  <PresentationFormat>On-screen Show (4:3)</PresentationFormat>
  <Paragraphs>142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ISLR Chapter 4.4  Linear Discriminant Analysis (LDA)</vt:lpstr>
      <vt:lpstr>Logistic regression is available  why LDA? </vt:lpstr>
      <vt:lpstr>How is LDA carried out? </vt:lpstr>
      <vt:lpstr>Reasoning for using Bayes’ Theorem</vt:lpstr>
      <vt:lpstr>Bayes’ Theorem</vt:lpstr>
      <vt:lpstr>Review of the notations: </vt:lpstr>
      <vt:lpstr>How to estimate?</vt:lpstr>
      <vt:lpstr>LDA for p=1</vt:lpstr>
      <vt:lpstr>LDA for p=1 (Cont’d)</vt:lpstr>
      <vt:lpstr>LDA for p=1 (example)</vt:lpstr>
      <vt:lpstr>LDA for p=1 (example cont’d)</vt:lpstr>
      <vt:lpstr>In reality</vt:lpstr>
      <vt:lpstr>LDA for p &gt; 1</vt:lpstr>
      <vt:lpstr>Example. Multivariate Normal Distribution </vt:lpstr>
      <vt:lpstr>LDA with p-dimensional normal predictors </vt:lpstr>
      <vt:lpstr>Example. Classification for Three Response Classes from Two Predictors with Multivariate Normal Distribution</vt:lpstr>
      <vt:lpstr>LDA on the Default data</vt:lpstr>
      <vt:lpstr>Error Rate</vt:lpstr>
      <vt:lpstr>Reason for the high error rate</vt:lpstr>
      <vt:lpstr>Confusion table with lower threshold</vt:lpstr>
      <vt:lpstr>Threshold and Error Rate</vt:lpstr>
      <vt:lpstr>Quadratic Discriminant Analysis (QDA)</vt:lpstr>
      <vt:lpstr>LDA &amp; QDA</vt:lpstr>
      <vt:lpstr>Comparison of Classification Methods (LR &amp; LDA)</vt:lpstr>
      <vt:lpstr>Comparison of Classification Methods (KNN)</vt:lpstr>
      <vt:lpstr>Comparison of Classification Methods (QDA)</vt:lpstr>
      <vt:lpstr>Comparisons of linear scenarios</vt:lpstr>
      <vt:lpstr>Comparisons of non-linear scenarios</vt:lpstr>
      <vt:lpstr>Accommodating non-linear relationships</vt:lpstr>
    </vt:vector>
  </TitlesOfParts>
  <Company>Mount Sinai Hospital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Discriminant Analysis</dc:title>
  <dc:creator>Fei, Kezhen</dc:creator>
  <cp:lastModifiedBy>Fei, Kezhen</cp:lastModifiedBy>
  <cp:revision>55</cp:revision>
  <dcterms:created xsi:type="dcterms:W3CDTF">2014-11-19T19:24:56Z</dcterms:created>
  <dcterms:modified xsi:type="dcterms:W3CDTF">2014-11-22T04:23:34Z</dcterms:modified>
</cp:coreProperties>
</file>