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2" r:id="rId5"/>
    <p:sldId id="259" r:id="rId6"/>
    <p:sldId id="263" r:id="rId7"/>
    <p:sldId id="264" r:id="rId8"/>
    <p:sldId id="265" r:id="rId9"/>
    <p:sldId id="269" r:id="rId10"/>
    <p:sldId id="270" r:id="rId11"/>
    <p:sldId id="271" r:id="rId12"/>
    <p:sldId id="266" r:id="rId13"/>
    <p:sldId id="272" r:id="rId14"/>
    <p:sldId id="273" r:id="rId15"/>
    <p:sldId id="274" r:id="rId16"/>
    <p:sldId id="275" r:id="rId17"/>
    <p:sldId id="268" r:id="rId18"/>
    <p:sldId id="276" r:id="rId19"/>
    <p:sldId id="267" r:id="rId20"/>
    <p:sldId id="258" r:id="rId21"/>
    <p:sldId id="26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C6A1B-69A1-5B46-9A91-04E8D1152D37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F560-83A6-9448-B7C4-4A509952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F560-83A6-9448-B7C4-4A50995222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CV_{(n)} = \</a:t>
            </a:r>
            <a:r>
              <a:rPr lang="en-US" dirty="0" err="1" smtClean="0"/>
              <a:t>frac</a:t>
            </a:r>
            <a:r>
              <a:rPr lang="en-US" dirty="0" smtClean="0"/>
              <a:t>{1}{K} \sum_{i-1}^K </a:t>
            </a:r>
            <a:r>
              <a:rPr lang="en-US" dirty="0" err="1" smtClean="0"/>
              <a:t>MSE_i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075E-B67F-1949-A046-DF2869E67179}" type="datetimeFigureOut">
              <a:rPr lang="en-US" smtClean="0"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B64C-9B87-574D-A5E8-041CFB5C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Resampling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Chapter 5 – Introduction to Statistical Learning with Applications in </a:t>
            </a:r>
            <a:r>
              <a:rPr lang="en-US" dirty="0" smtClean="0"/>
              <a:t>R</a:t>
            </a:r>
          </a:p>
          <a:p>
            <a:r>
              <a:rPr lang="en-US" dirty="0" smtClean="0"/>
              <a:t>Presented by </a:t>
            </a:r>
            <a:r>
              <a:rPr lang="en-US" smtClean="0"/>
              <a:t>Levi Waldron, Dec 5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5.6: true and estimated test MSE for simulations from Chap.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5" y="4029126"/>
            <a:ext cx="8113905" cy="250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33" y="1583004"/>
            <a:ext cx="2119292" cy="2446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15" y="1585634"/>
            <a:ext cx="2145734" cy="2444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55" y="1583005"/>
            <a:ext cx="2106805" cy="2446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7007" y="6510566"/>
            <a:ext cx="457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True test MSE     </a:t>
            </a:r>
            <a:r>
              <a:rPr lang="en-US" dirty="0" smtClean="0"/>
              <a:t>LOOCV estimate      </a:t>
            </a:r>
            <a:r>
              <a:rPr lang="en-US" dirty="0" smtClean="0">
                <a:solidFill>
                  <a:schemeClr val="accent6"/>
                </a:solidFill>
              </a:rPr>
              <a:t>10-fold CV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4782" y="6506647"/>
            <a:ext cx="1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optimum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7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20" dirty="0"/>
              <a:t>Bia</a:t>
            </a:r>
            <a:r>
              <a:rPr spc="-178" dirty="0"/>
              <a:t>s</a:t>
            </a:r>
            <a:r>
              <a:rPr spc="-109" dirty="0"/>
              <a:t>-v</a:t>
            </a:r>
            <a:r>
              <a:rPr spc="-218" dirty="0"/>
              <a:t>a</a:t>
            </a:r>
            <a:r>
              <a:rPr spc="-69" dirty="0"/>
              <a:t>ria</a:t>
            </a:r>
            <a:r>
              <a:rPr spc="-149" dirty="0"/>
              <a:t>nce</a:t>
            </a:r>
            <a:r>
              <a:rPr spc="50" dirty="0"/>
              <a:t> </a:t>
            </a:r>
            <a:r>
              <a:rPr dirty="0"/>
              <a:t>tr</a:t>
            </a:r>
            <a:r>
              <a:rPr spc="-139" dirty="0"/>
              <a:t>a</a:t>
            </a:r>
            <a:r>
              <a:rPr spc="-129" dirty="0"/>
              <a:t>de-off</a:t>
            </a:r>
            <a:r>
              <a:rPr spc="59" dirty="0"/>
              <a:t> </a:t>
            </a:r>
            <a:r>
              <a:rPr spc="-59" dirty="0"/>
              <a:t>in</a:t>
            </a:r>
            <a:r>
              <a:rPr spc="50" dirty="0"/>
              <a:t> </a:t>
            </a:r>
            <a:r>
              <a:rPr spc="-59" dirty="0"/>
              <a:t>cr</a:t>
            </a:r>
            <a:r>
              <a:rPr spc="-159" dirty="0"/>
              <a:t>os</a:t>
            </a:r>
            <a:r>
              <a:rPr spc="-178" dirty="0"/>
              <a:t>s</a:t>
            </a:r>
            <a:r>
              <a:rPr spc="-119" dirty="0"/>
              <a:t>-va</a:t>
            </a:r>
            <a:r>
              <a:rPr spc="-59" dirty="0"/>
              <a:t>lida</a:t>
            </a:r>
            <a:r>
              <a:rPr spc="40" dirty="0"/>
              <a:t>ti</a:t>
            </a:r>
            <a:r>
              <a:rPr spc="-129"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8672" y="1786328"/>
            <a:ext cx="8875328" cy="2907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68"/>
              </a:spcBef>
            </a:pPr>
            <a:r>
              <a:rPr spc="-89" dirty="0" smtClean="0"/>
              <a:t>2</a:t>
            </a:r>
            <a:r>
              <a:rPr spc="-89" dirty="0"/>
              <a:t>-f</a:t>
            </a:r>
            <a:r>
              <a:rPr spc="-69" dirty="0"/>
              <a:t>old</a:t>
            </a:r>
            <a:r>
              <a:rPr spc="40" dirty="0"/>
              <a:t> </a:t>
            </a:r>
            <a:r>
              <a:rPr spc="89" dirty="0"/>
              <a:t>CV</a:t>
            </a:r>
            <a:r>
              <a:rPr spc="40" dirty="0"/>
              <a:t> </a:t>
            </a:r>
            <a:r>
              <a:rPr lang="en-US" spc="-159" dirty="0" smtClean="0"/>
              <a:t>-&gt;</a:t>
            </a:r>
            <a:r>
              <a:rPr spc="30" dirty="0" smtClean="0"/>
              <a:t> </a:t>
            </a:r>
            <a:r>
              <a:rPr i="1" spc="-99" dirty="0">
                <a:cs typeface="Arial"/>
              </a:rPr>
              <a:t>high-bia</a:t>
            </a:r>
            <a:r>
              <a:rPr i="1" spc="-119" dirty="0">
                <a:cs typeface="Arial"/>
              </a:rPr>
              <a:t>s</a:t>
            </a:r>
            <a:r>
              <a:rPr spc="-69" dirty="0"/>
              <a:t>,</a:t>
            </a:r>
            <a:r>
              <a:rPr spc="40" dirty="0"/>
              <a:t> </a:t>
            </a:r>
            <a:r>
              <a:rPr i="1" spc="-30" dirty="0">
                <a:cs typeface="Arial"/>
              </a:rPr>
              <a:t>l</a:t>
            </a:r>
            <a:r>
              <a:rPr i="1" spc="-149" dirty="0">
                <a:cs typeface="Arial"/>
              </a:rPr>
              <a:t>o</a:t>
            </a:r>
            <a:r>
              <a:rPr i="1" spc="-109" dirty="0">
                <a:cs typeface="Arial"/>
              </a:rPr>
              <a:t>w-</a:t>
            </a:r>
            <a:r>
              <a:rPr i="1" spc="-109" dirty="0" smtClean="0">
                <a:cs typeface="Arial"/>
              </a:rPr>
              <a:t>v</a:t>
            </a:r>
            <a:r>
              <a:rPr i="1" spc="-169" dirty="0" smtClean="0">
                <a:cs typeface="Arial"/>
              </a:rPr>
              <a:t>a</a:t>
            </a:r>
            <a:r>
              <a:rPr i="1" spc="-79" dirty="0" smtClean="0">
                <a:cs typeface="Arial"/>
              </a:rPr>
              <a:t>rianc</a:t>
            </a:r>
            <a:r>
              <a:rPr i="1" spc="-258" dirty="0" smtClean="0">
                <a:cs typeface="Arial"/>
              </a:rPr>
              <a:t>e</a:t>
            </a:r>
            <a:endParaRPr lang="en-US" spc="-178" dirty="0" smtClean="0"/>
          </a:p>
          <a:p>
            <a:pPr>
              <a:spcBef>
                <a:spcPts val="268"/>
              </a:spcBef>
            </a:pPr>
            <a:r>
              <a:rPr spc="-59" dirty="0" smtClean="0"/>
              <a:t>Le</a:t>
            </a:r>
            <a:r>
              <a:rPr spc="-119" dirty="0" smtClean="0"/>
              <a:t>a</a:t>
            </a:r>
            <a:r>
              <a:rPr spc="-149" dirty="0" smtClean="0"/>
              <a:t>ve</a:t>
            </a:r>
            <a:r>
              <a:rPr spc="-79" dirty="0"/>
              <a:t>-</a:t>
            </a:r>
            <a:r>
              <a:rPr spc="-79" dirty="0" smtClean="0"/>
              <a:t>on</a:t>
            </a:r>
            <a:r>
              <a:rPr lang="en-US" spc="-79" dirty="0" smtClean="0"/>
              <a:t>e</a:t>
            </a:r>
            <a:r>
              <a:rPr spc="-79" dirty="0" smtClean="0"/>
              <a:t>-</a:t>
            </a:r>
            <a:r>
              <a:rPr spc="-79" dirty="0"/>
              <a:t>out</a:t>
            </a:r>
            <a:r>
              <a:rPr spc="40" dirty="0"/>
              <a:t> </a:t>
            </a:r>
            <a:r>
              <a:rPr spc="89" dirty="0"/>
              <a:t>CV</a:t>
            </a:r>
            <a:r>
              <a:rPr spc="40" dirty="0"/>
              <a:t> </a:t>
            </a:r>
            <a:r>
              <a:rPr lang="en-US" spc="-159" dirty="0" smtClean="0"/>
              <a:t>-&gt; </a:t>
            </a:r>
            <a:r>
              <a:rPr i="1" spc="-30" dirty="0" smtClean="0">
                <a:cs typeface="Arial"/>
              </a:rPr>
              <a:t>l</a:t>
            </a:r>
            <a:r>
              <a:rPr i="1" spc="-149" dirty="0" smtClean="0">
                <a:cs typeface="Arial"/>
              </a:rPr>
              <a:t>o</a:t>
            </a:r>
            <a:r>
              <a:rPr i="1" spc="-109" dirty="0" smtClean="0">
                <a:cs typeface="Arial"/>
              </a:rPr>
              <a:t>w</a:t>
            </a:r>
            <a:r>
              <a:rPr i="1" spc="-109" dirty="0">
                <a:cs typeface="Arial"/>
              </a:rPr>
              <a:t>-bias</a:t>
            </a:r>
            <a:r>
              <a:rPr spc="-69" dirty="0"/>
              <a:t>,</a:t>
            </a:r>
            <a:r>
              <a:rPr spc="40" dirty="0"/>
              <a:t> </a:t>
            </a:r>
            <a:r>
              <a:rPr i="1" spc="-79" dirty="0">
                <a:cs typeface="Arial"/>
              </a:rPr>
              <a:t>high-</a:t>
            </a:r>
            <a:r>
              <a:rPr i="1" spc="-79" dirty="0" smtClean="0">
                <a:cs typeface="Arial"/>
              </a:rPr>
              <a:t>v</a:t>
            </a:r>
            <a:r>
              <a:rPr i="1" spc="-169" dirty="0" smtClean="0">
                <a:cs typeface="Arial"/>
              </a:rPr>
              <a:t>a</a:t>
            </a:r>
            <a:r>
              <a:rPr i="1" spc="-50" dirty="0" smtClean="0">
                <a:cs typeface="Arial"/>
              </a:rPr>
              <a:t>ria</a:t>
            </a:r>
            <a:r>
              <a:rPr i="1" spc="-119" dirty="0" smtClean="0">
                <a:cs typeface="Arial"/>
              </a:rPr>
              <a:t>nc</a:t>
            </a:r>
            <a:r>
              <a:rPr i="1" spc="-258" dirty="0" smtClean="0">
                <a:cs typeface="Arial"/>
              </a:rPr>
              <a:t>e</a:t>
            </a:r>
            <a:endParaRPr lang="en-US" dirty="0">
              <a:cs typeface="Arial"/>
            </a:endParaRPr>
          </a:p>
          <a:p>
            <a:pPr>
              <a:spcBef>
                <a:spcPts val="268"/>
              </a:spcBef>
            </a:pPr>
            <a:r>
              <a:rPr spc="-69" dirty="0" smtClean="0"/>
              <a:t>Computa</a:t>
            </a:r>
            <a:r>
              <a:rPr spc="-59" dirty="0" smtClean="0"/>
              <a:t>tiona</a:t>
            </a:r>
            <a:r>
              <a:rPr spc="-20" dirty="0" smtClean="0"/>
              <a:t>ll</a:t>
            </a:r>
            <a:r>
              <a:rPr spc="-226" dirty="0" smtClean="0"/>
              <a:t>y</a:t>
            </a:r>
            <a:r>
              <a:rPr spc="-69" dirty="0"/>
              <a:t>,</a:t>
            </a:r>
            <a:r>
              <a:rPr spc="30" dirty="0"/>
              <a:t> </a:t>
            </a:r>
            <a:r>
              <a:rPr i="1" spc="40" dirty="0">
                <a:cs typeface="Arial"/>
              </a:rPr>
              <a:t>K</a:t>
            </a:r>
            <a:r>
              <a:rPr i="1" dirty="0">
                <a:cs typeface="Arial"/>
              </a:rPr>
              <a:t> </a:t>
            </a:r>
            <a:r>
              <a:rPr i="1" spc="-238" dirty="0">
                <a:cs typeface="Arial"/>
              </a:rPr>
              <a:t> </a:t>
            </a:r>
            <a:r>
              <a:rPr spc="-149" dirty="0"/>
              <a:t>m</a:t>
            </a:r>
            <a:r>
              <a:rPr spc="-40" dirty="0"/>
              <a:t>o</a:t>
            </a:r>
            <a:r>
              <a:rPr spc="-149" dirty="0"/>
              <a:t>de</a:t>
            </a:r>
            <a:r>
              <a:rPr spc="-69" dirty="0"/>
              <a:t>ls</a:t>
            </a:r>
            <a:r>
              <a:rPr spc="30" dirty="0"/>
              <a:t> </a:t>
            </a:r>
            <a:r>
              <a:rPr spc="-89" dirty="0"/>
              <a:t>must</a:t>
            </a:r>
            <a:r>
              <a:rPr spc="40" dirty="0"/>
              <a:t> </a:t>
            </a:r>
            <a:r>
              <a:rPr spc="-40" dirty="0"/>
              <a:t>b</a:t>
            </a:r>
            <a:r>
              <a:rPr spc="-198" dirty="0"/>
              <a:t>e</a:t>
            </a:r>
            <a:r>
              <a:rPr spc="40" dirty="0"/>
              <a:t> </a:t>
            </a:r>
            <a:r>
              <a:rPr spc="-30" dirty="0" smtClean="0"/>
              <a:t>fitt</a:t>
            </a:r>
            <a:r>
              <a:rPr spc="-59" dirty="0" smtClean="0"/>
              <a:t>e</a:t>
            </a:r>
            <a:r>
              <a:rPr spc="-99" dirty="0" smtClean="0"/>
              <a:t>d</a:t>
            </a:r>
            <a:endParaRPr lang="en-US" dirty="0">
              <a:cs typeface="Arial"/>
            </a:endParaRPr>
          </a:p>
          <a:p>
            <a:pPr lvl="1">
              <a:spcBef>
                <a:spcPts val="268"/>
              </a:spcBef>
            </a:pPr>
            <a:r>
              <a:rPr spc="-99" dirty="0" smtClean="0"/>
              <a:t>5</a:t>
            </a:r>
            <a:r>
              <a:rPr spc="30" dirty="0" smtClean="0"/>
              <a:t> </a:t>
            </a:r>
            <a:r>
              <a:rPr spc="-159" dirty="0"/>
              <a:t>o</a:t>
            </a:r>
            <a:r>
              <a:rPr spc="-50" dirty="0"/>
              <a:t>r</a:t>
            </a:r>
            <a:r>
              <a:rPr spc="30" dirty="0"/>
              <a:t> </a:t>
            </a:r>
            <a:r>
              <a:rPr spc="-79" dirty="0"/>
              <a:t>10-f</a:t>
            </a:r>
            <a:r>
              <a:rPr spc="-59" dirty="0"/>
              <a:t>old</a:t>
            </a:r>
            <a:r>
              <a:rPr spc="40" dirty="0"/>
              <a:t> </a:t>
            </a:r>
            <a:r>
              <a:rPr spc="89" dirty="0"/>
              <a:t>CV</a:t>
            </a:r>
            <a:r>
              <a:rPr spc="30" dirty="0"/>
              <a:t> </a:t>
            </a:r>
            <a:r>
              <a:rPr spc="-159" dirty="0"/>
              <a:t>a</a:t>
            </a:r>
            <a:r>
              <a:rPr spc="-109" dirty="0"/>
              <a:t>re</a:t>
            </a:r>
            <a:r>
              <a:rPr spc="30" dirty="0"/>
              <a:t> </a:t>
            </a:r>
            <a:r>
              <a:rPr spc="-129" dirty="0"/>
              <a:t>ve</a:t>
            </a:r>
            <a:r>
              <a:rPr spc="-59" dirty="0"/>
              <a:t>ry</a:t>
            </a:r>
            <a:r>
              <a:rPr spc="30" dirty="0"/>
              <a:t> </a:t>
            </a:r>
            <a:r>
              <a:rPr spc="-40" dirty="0"/>
              <a:t>p</a:t>
            </a:r>
            <a:r>
              <a:rPr spc="-69" dirty="0"/>
              <a:t>opul</a:t>
            </a:r>
            <a:r>
              <a:rPr spc="-129" dirty="0"/>
              <a:t>a</a:t>
            </a:r>
            <a:r>
              <a:rPr spc="-50" dirty="0"/>
              <a:t>r</a:t>
            </a:r>
            <a:r>
              <a:rPr spc="30" dirty="0"/>
              <a:t> </a:t>
            </a:r>
            <a:r>
              <a:rPr spc="-50" dirty="0" smtClean="0"/>
              <a:t>c</a:t>
            </a:r>
            <a:r>
              <a:rPr spc="-99" dirty="0" smtClean="0"/>
              <a:t>om</a:t>
            </a:r>
            <a:r>
              <a:rPr spc="-139" dirty="0" smtClean="0"/>
              <a:t>p</a:t>
            </a:r>
            <a:r>
              <a:rPr spc="-89" dirty="0" smtClean="0"/>
              <a:t>romis</a:t>
            </a:r>
            <a:r>
              <a:rPr spc="-109" dirty="0" smtClean="0"/>
              <a:t>e</a:t>
            </a:r>
            <a:r>
              <a:rPr spc="-139" dirty="0" smtClean="0"/>
              <a:t>s</a:t>
            </a:r>
            <a:endParaRPr lang="en-US" spc="-139" dirty="0" smtClean="0"/>
          </a:p>
          <a:p>
            <a:pPr lvl="1">
              <a:spcBef>
                <a:spcPts val="268"/>
              </a:spcBef>
            </a:pPr>
            <a:r>
              <a:rPr lang="en-US" spc="-139" dirty="0" smtClean="0">
                <a:cs typeface="Lucida Sans Unicode"/>
              </a:rPr>
              <a:t>Side note: Leave-one-out CV estimate can be calculated analytically for linear regression, without resampling</a:t>
            </a:r>
            <a:endParaRPr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08173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20" dirty="0"/>
              <a:t>Cr</a:t>
            </a:r>
            <a:r>
              <a:rPr spc="-159" dirty="0"/>
              <a:t>os</a:t>
            </a:r>
            <a:r>
              <a:rPr spc="-178" dirty="0"/>
              <a:t>s</a:t>
            </a:r>
            <a:r>
              <a:rPr spc="-119" dirty="0"/>
              <a:t>-va</a:t>
            </a:r>
            <a:r>
              <a:rPr spc="-59" dirty="0"/>
              <a:t>lida</a:t>
            </a:r>
            <a:r>
              <a:rPr spc="-50" dirty="0"/>
              <a:t>tion</a:t>
            </a:r>
            <a:r>
              <a:rPr spc="50" dirty="0"/>
              <a:t> </a:t>
            </a:r>
            <a:r>
              <a:rPr spc="-178" dirty="0"/>
              <a:t>s</a:t>
            </a:r>
            <a:r>
              <a:rPr spc="-149" dirty="0"/>
              <a:t>umm</a:t>
            </a:r>
            <a:r>
              <a:rPr spc="-188" dirty="0"/>
              <a:t>a</a:t>
            </a:r>
            <a:r>
              <a:rPr spc="-69" dirty="0"/>
              <a:t>r</a:t>
            </a:r>
            <a:r>
              <a:rPr spc="-129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76" y="1828023"/>
            <a:ext cx="8429668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379" indent="-457200">
              <a:buFont typeface="Arial"/>
              <a:buChar char="•"/>
            </a:pPr>
            <a:r>
              <a:rPr sz="3200" spc="-169" dirty="0" smtClean="0">
                <a:cs typeface="Tahoma"/>
              </a:rPr>
              <a:t>In</a:t>
            </a:r>
            <a:r>
              <a:rPr sz="3200" spc="40" dirty="0" smtClean="0">
                <a:cs typeface="Tahoma"/>
              </a:rPr>
              <a:t> </a:t>
            </a:r>
            <a:r>
              <a:rPr sz="3200" spc="-159" dirty="0">
                <a:cs typeface="Tahoma"/>
              </a:rPr>
              <a:t>p</a:t>
            </a:r>
            <a:r>
              <a:rPr sz="3200" spc="-129" dirty="0">
                <a:cs typeface="Tahoma"/>
              </a:rPr>
              <a:t>re</a:t>
            </a:r>
            <a:r>
              <a:rPr sz="3200" spc="-50" dirty="0">
                <a:cs typeface="Tahoma"/>
              </a:rPr>
              <a:t>dic</a:t>
            </a:r>
            <a:r>
              <a:rPr sz="3200" spc="-40" dirty="0">
                <a:cs typeface="Tahoma"/>
              </a:rPr>
              <a:t>tion</a:t>
            </a:r>
            <a:r>
              <a:rPr sz="3200" spc="40" dirty="0">
                <a:cs typeface="Tahoma"/>
              </a:rPr>
              <a:t> </a:t>
            </a:r>
            <a:r>
              <a:rPr sz="3200" spc="-149" dirty="0">
                <a:cs typeface="Tahoma"/>
              </a:rPr>
              <a:t>m</a:t>
            </a:r>
            <a:r>
              <a:rPr sz="3200" spc="-50" dirty="0">
                <a:cs typeface="Tahoma"/>
              </a:rPr>
              <a:t>o</a:t>
            </a:r>
            <a:r>
              <a:rPr sz="3200" spc="-149" dirty="0">
                <a:cs typeface="Tahoma"/>
              </a:rPr>
              <a:t>de</a:t>
            </a:r>
            <a:r>
              <a:rPr sz="3200" spc="-59" dirty="0">
                <a:cs typeface="Tahoma"/>
              </a:rPr>
              <a:t>ling,</a:t>
            </a:r>
            <a:r>
              <a:rPr sz="3200" spc="40" dirty="0">
                <a:cs typeface="Tahoma"/>
              </a:rPr>
              <a:t> </a:t>
            </a:r>
            <a:r>
              <a:rPr sz="3200" spc="-218" dirty="0">
                <a:cs typeface="Tahoma"/>
              </a:rPr>
              <a:t>w</a:t>
            </a:r>
            <a:r>
              <a:rPr sz="3200" spc="-198" dirty="0">
                <a:cs typeface="Tahoma"/>
              </a:rPr>
              <a:t>e</a:t>
            </a:r>
            <a:r>
              <a:rPr sz="3200" spc="30" dirty="0">
                <a:cs typeface="Tahoma"/>
              </a:rPr>
              <a:t> </a:t>
            </a:r>
            <a:r>
              <a:rPr sz="3200" spc="-40" dirty="0">
                <a:cs typeface="Tahoma"/>
              </a:rPr>
              <a:t>think</a:t>
            </a:r>
            <a:r>
              <a:rPr sz="3200" spc="40" dirty="0">
                <a:cs typeface="Tahoma"/>
              </a:rPr>
              <a:t> </a:t>
            </a:r>
            <a:r>
              <a:rPr sz="3200" spc="-79" dirty="0">
                <a:cs typeface="Tahoma"/>
              </a:rPr>
              <a:t>of</a:t>
            </a:r>
            <a:r>
              <a:rPr sz="3200" spc="40" dirty="0">
                <a:cs typeface="Tahoma"/>
              </a:rPr>
              <a:t> </a:t>
            </a:r>
            <a:r>
              <a:rPr sz="3200" spc="-109" dirty="0">
                <a:cs typeface="Tahoma"/>
              </a:rPr>
              <a:t>da</a:t>
            </a:r>
            <a:r>
              <a:rPr sz="3200" spc="-30" dirty="0">
                <a:cs typeface="Tahoma"/>
              </a:rPr>
              <a:t>ta</a:t>
            </a:r>
            <a:r>
              <a:rPr sz="3200" spc="40" dirty="0">
                <a:cs typeface="Tahoma"/>
              </a:rPr>
              <a:t> </a:t>
            </a:r>
            <a:r>
              <a:rPr sz="3200" spc="-119" dirty="0">
                <a:cs typeface="Tahoma"/>
              </a:rPr>
              <a:t>a</a:t>
            </a:r>
            <a:r>
              <a:rPr sz="3200" spc="-149" dirty="0">
                <a:cs typeface="Tahoma"/>
              </a:rPr>
              <a:t>s</a:t>
            </a:r>
            <a:r>
              <a:rPr sz="3200" spc="30" dirty="0">
                <a:cs typeface="Tahoma"/>
              </a:rPr>
              <a:t> </a:t>
            </a:r>
            <a:r>
              <a:rPr sz="3200" i="1" spc="-40" dirty="0">
                <a:cs typeface="Arial"/>
              </a:rPr>
              <a:t>training</a:t>
            </a:r>
            <a:r>
              <a:rPr sz="3200" i="1" spc="119" dirty="0">
                <a:cs typeface="Arial"/>
              </a:rPr>
              <a:t> </a:t>
            </a:r>
            <a:r>
              <a:rPr sz="3200" spc="-178" dirty="0">
                <a:cs typeface="Tahoma"/>
              </a:rPr>
              <a:t>o</a:t>
            </a:r>
            <a:r>
              <a:rPr sz="3200" spc="-59" dirty="0">
                <a:cs typeface="Tahoma"/>
              </a:rPr>
              <a:t>r</a:t>
            </a:r>
            <a:r>
              <a:rPr sz="3200" spc="40" dirty="0">
                <a:cs typeface="Tahoma"/>
              </a:rPr>
              <a:t> </a:t>
            </a:r>
            <a:r>
              <a:rPr sz="3200" i="1" spc="-50" dirty="0" smtClean="0">
                <a:cs typeface="Arial"/>
              </a:rPr>
              <a:t>te</a:t>
            </a:r>
            <a:r>
              <a:rPr sz="3200" i="1" spc="-59" dirty="0" smtClean="0">
                <a:cs typeface="Arial"/>
              </a:rPr>
              <a:t>st</a:t>
            </a:r>
            <a:endParaRPr lang="en-US" sz="3200" dirty="0">
              <a:cs typeface="Arial"/>
            </a:endParaRPr>
          </a:p>
          <a:p>
            <a:pPr marL="939579" lvl="1" indent="-457200">
              <a:buFont typeface="Arial"/>
              <a:buChar char="•"/>
            </a:pPr>
            <a:r>
              <a:rPr lang="en-US" sz="2800" spc="-20" dirty="0">
                <a:cs typeface="Tahoma"/>
              </a:rPr>
              <a:t>T</a:t>
            </a:r>
            <a:r>
              <a:rPr lang="en-US" sz="2800" spc="-99" dirty="0">
                <a:cs typeface="Tahoma"/>
              </a:rPr>
              <a:t>ra</a:t>
            </a:r>
            <a:r>
              <a:rPr lang="en-US" sz="2800" spc="-89" dirty="0">
                <a:cs typeface="Tahoma"/>
              </a:rPr>
              <a:t>ining</a:t>
            </a:r>
            <a:r>
              <a:rPr lang="en-US" sz="2800" spc="10" dirty="0">
                <a:cs typeface="Tahoma"/>
              </a:rPr>
              <a:t> </a:t>
            </a:r>
            <a:r>
              <a:rPr lang="en-US" sz="2800" spc="-198" dirty="0">
                <a:cs typeface="Tahoma"/>
              </a:rPr>
              <a:t>se</a:t>
            </a:r>
            <a:r>
              <a:rPr lang="en-US" sz="2800" spc="30" dirty="0">
                <a:cs typeface="Tahoma"/>
              </a:rPr>
              <a:t>t</a:t>
            </a:r>
            <a:r>
              <a:rPr lang="en-US" sz="2800" spc="10" dirty="0">
                <a:cs typeface="Tahoma"/>
              </a:rPr>
              <a:t> </a:t>
            </a:r>
            <a:r>
              <a:rPr lang="en-US" sz="2800" spc="-208" dirty="0">
                <a:cs typeface="Tahoma"/>
              </a:rPr>
              <a:t>e</a:t>
            </a:r>
            <a:r>
              <a:rPr lang="en-US" sz="2800" spc="-79" dirty="0">
                <a:cs typeface="Tahoma"/>
              </a:rPr>
              <a:t>rr</a:t>
            </a:r>
            <a:r>
              <a:rPr lang="en-US" sz="2800" spc="-178" dirty="0">
                <a:cs typeface="Tahoma"/>
              </a:rPr>
              <a:t>o</a:t>
            </a:r>
            <a:r>
              <a:rPr lang="en-US" sz="2800" spc="-69" dirty="0">
                <a:cs typeface="Tahoma"/>
              </a:rPr>
              <a:t>r</a:t>
            </a:r>
            <a:r>
              <a:rPr lang="en-US" sz="2800" spc="20" dirty="0">
                <a:cs typeface="Tahoma"/>
              </a:rPr>
              <a:t> </a:t>
            </a:r>
            <a:r>
              <a:rPr lang="en-US" sz="2800" spc="-139" dirty="0">
                <a:cs typeface="Tahoma"/>
              </a:rPr>
              <a:t>a</a:t>
            </a:r>
            <a:r>
              <a:rPr lang="en-US" sz="2800" spc="-50" dirty="0">
                <a:cs typeface="Tahoma"/>
              </a:rPr>
              <a:t>l</a:t>
            </a:r>
            <a:r>
              <a:rPr lang="en-US" sz="2800" spc="-198" dirty="0">
                <a:cs typeface="Tahoma"/>
              </a:rPr>
              <a:t>wa</a:t>
            </a:r>
            <a:r>
              <a:rPr lang="en-US" sz="2800" spc="-149" dirty="0">
                <a:cs typeface="Tahoma"/>
              </a:rPr>
              <a:t>ys</a:t>
            </a:r>
            <a:r>
              <a:rPr lang="en-US" sz="2800" spc="10" dirty="0">
                <a:cs typeface="Tahoma"/>
              </a:rPr>
              <a:t> </a:t>
            </a:r>
            <a:r>
              <a:rPr lang="en-US" sz="2800" spc="-169" dirty="0">
                <a:cs typeface="Tahoma"/>
              </a:rPr>
              <a:t>de</a:t>
            </a:r>
            <a:r>
              <a:rPr lang="en-US" sz="2800" spc="-79" dirty="0">
                <a:cs typeface="Tahoma"/>
              </a:rPr>
              <a:t>c</a:t>
            </a:r>
            <a:r>
              <a:rPr lang="en-US" sz="2800" spc="-139" dirty="0">
                <a:cs typeface="Tahoma"/>
              </a:rPr>
              <a:t>rea</a:t>
            </a:r>
            <a:r>
              <a:rPr lang="en-US" sz="2800" spc="-198" dirty="0">
                <a:cs typeface="Tahoma"/>
              </a:rPr>
              <a:t>se</a:t>
            </a:r>
            <a:r>
              <a:rPr lang="en-US" sz="2800" spc="-169" dirty="0">
                <a:cs typeface="Tahoma"/>
              </a:rPr>
              <a:t>s</a:t>
            </a:r>
            <a:r>
              <a:rPr lang="en-US" sz="2800" spc="10" dirty="0">
                <a:cs typeface="Tahoma"/>
              </a:rPr>
              <a:t> </a:t>
            </a:r>
            <a:r>
              <a:rPr lang="en-US" sz="2800" spc="-79" dirty="0">
                <a:cs typeface="Tahoma"/>
              </a:rPr>
              <a:t>with</a:t>
            </a:r>
            <a:r>
              <a:rPr lang="en-US" sz="2800" spc="20" dirty="0">
                <a:cs typeface="Tahoma"/>
              </a:rPr>
              <a:t> </a:t>
            </a:r>
            <a:r>
              <a:rPr lang="en-US" sz="2800" spc="-188" dirty="0">
                <a:cs typeface="Tahoma"/>
              </a:rPr>
              <a:t>mo</a:t>
            </a:r>
            <a:r>
              <a:rPr lang="en-US" sz="2800" spc="-139" dirty="0">
                <a:cs typeface="Tahoma"/>
              </a:rPr>
              <a:t>re</a:t>
            </a:r>
            <a:r>
              <a:rPr lang="en-US" sz="2800" spc="20" dirty="0">
                <a:cs typeface="Tahoma"/>
              </a:rPr>
              <a:t> </a:t>
            </a:r>
            <a:r>
              <a:rPr lang="en-US" sz="2800" spc="-79" dirty="0" smtClean="0">
                <a:cs typeface="Tahoma"/>
              </a:rPr>
              <a:t>flexible </a:t>
            </a:r>
            <a:r>
              <a:rPr lang="en-US" sz="2800" spc="-149" dirty="0" smtClean="0">
                <a:cs typeface="Tahoma"/>
              </a:rPr>
              <a:t>m</a:t>
            </a:r>
            <a:r>
              <a:rPr lang="en-US" sz="2800" spc="-40" dirty="0" smtClean="0">
                <a:cs typeface="Tahoma"/>
              </a:rPr>
              <a:t>o</a:t>
            </a:r>
            <a:r>
              <a:rPr lang="en-US" sz="2800" spc="-149" dirty="0" smtClean="0">
                <a:cs typeface="Tahoma"/>
              </a:rPr>
              <a:t>de</a:t>
            </a:r>
            <a:r>
              <a:rPr lang="en-US" sz="2800" spc="-69" dirty="0" smtClean="0">
                <a:cs typeface="Tahoma"/>
              </a:rPr>
              <a:t>ls</a:t>
            </a:r>
            <a:endParaRPr lang="en-US" sz="2800" dirty="0">
              <a:cs typeface="Tahoma"/>
            </a:endParaRPr>
          </a:p>
          <a:p>
            <a:pPr marL="939579" lvl="1" indent="-457200">
              <a:buFont typeface="Arial"/>
              <a:buChar char="•"/>
            </a:pPr>
            <a:r>
              <a:rPr lang="en-US" sz="2800" spc="-79" dirty="0" smtClean="0">
                <a:cs typeface="Tahoma"/>
              </a:rPr>
              <a:t>CV </a:t>
            </a:r>
            <a:r>
              <a:rPr sz="2800" spc="-169" dirty="0" smtClean="0">
                <a:cs typeface="Tahoma"/>
              </a:rPr>
              <a:t>e</a:t>
            </a:r>
            <a:r>
              <a:rPr sz="2800" spc="-59" dirty="0" smtClean="0">
                <a:cs typeface="Tahoma"/>
              </a:rPr>
              <a:t>stimate</a:t>
            </a:r>
            <a:r>
              <a:rPr lang="en-US" sz="2800" spc="-59" dirty="0" smtClean="0">
                <a:cs typeface="Tahoma"/>
              </a:rPr>
              <a:t>s</a:t>
            </a:r>
            <a:r>
              <a:rPr sz="2800" spc="30" dirty="0" smtClean="0">
                <a:cs typeface="Tahoma"/>
              </a:rPr>
              <a:t> </a:t>
            </a:r>
            <a:r>
              <a:rPr sz="2800" spc="-59" dirty="0">
                <a:cs typeface="Tahoma"/>
              </a:rPr>
              <a:t>te</a:t>
            </a:r>
            <a:r>
              <a:rPr sz="2800" spc="-40" dirty="0">
                <a:cs typeface="Tahoma"/>
              </a:rPr>
              <a:t>st</a:t>
            </a:r>
            <a:r>
              <a:rPr sz="2800" spc="30" dirty="0">
                <a:cs typeface="Tahoma"/>
              </a:rPr>
              <a:t> </a:t>
            </a:r>
            <a:r>
              <a:rPr sz="2800" spc="-159" dirty="0">
                <a:cs typeface="Tahoma"/>
              </a:rPr>
              <a:t>se</a:t>
            </a:r>
            <a:r>
              <a:rPr sz="2800" spc="40" dirty="0">
                <a:cs typeface="Tahoma"/>
              </a:rPr>
              <a:t>t</a:t>
            </a:r>
            <a:r>
              <a:rPr sz="2800" spc="30" dirty="0">
                <a:cs typeface="Tahoma"/>
              </a:rPr>
              <a:t> </a:t>
            </a:r>
            <a:r>
              <a:rPr sz="2800" spc="-169" dirty="0">
                <a:cs typeface="Tahoma"/>
              </a:rPr>
              <a:t>e</a:t>
            </a:r>
            <a:r>
              <a:rPr sz="2800" spc="-59" dirty="0">
                <a:cs typeface="Tahoma"/>
              </a:rPr>
              <a:t>rr</a:t>
            </a:r>
            <a:r>
              <a:rPr sz="2800" spc="-139" dirty="0">
                <a:cs typeface="Tahoma"/>
              </a:rPr>
              <a:t>o</a:t>
            </a:r>
            <a:r>
              <a:rPr sz="2800" spc="-50" dirty="0">
                <a:cs typeface="Tahoma"/>
              </a:rPr>
              <a:t>r</a:t>
            </a:r>
            <a:r>
              <a:rPr sz="2800" spc="30" dirty="0">
                <a:cs typeface="Tahoma"/>
              </a:rPr>
              <a:t> </a:t>
            </a:r>
            <a:r>
              <a:rPr sz="2800" spc="-40" dirty="0">
                <a:cs typeface="Tahoma"/>
              </a:rPr>
              <a:t>f</a:t>
            </a:r>
            <a:r>
              <a:rPr sz="2800" spc="-89" dirty="0">
                <a:cs typeface="Tahoma"/>
              </a:rPr>
              <a:t>rom</a:t>
            </a:r>
            <a:r>
              <a:rPr sz="2800" spc="30" dirty="0">
                <a:cs typeface="Tahoma"/>
              </a:rPr>
              <a:t> </a:t>
            </a:r>
            <a:r>
              <a:rPr sz="2800" spc="-40" dirty="0" smtClean="0">
                <a:cs typeface="Tahoma"/>
              </a:rPr>
              <a:t>tra</a:t>
            </a:r>
            <a:r>
              <a:rPr sz="2800" spc="-59" dirty="0" smtClean="0">
                <a:cs typeface="Tahoma"/>
              </a:rPr>
              <a:t>ining</a:t>
            </a:r>
            <a:r>
              <a:rPr sz="2800" spc="30" dirty="0" smtClean="0">
                <a:cs typeface="Tahoma"/>
              </a:rPr>
              <a:t> </a:t>
            </a:r>
            <a:r>
              <a:rPr sz="2800" spc="-159" dirty="0" smtClean="0">
                <a:cs typeface="Tahoma"/>
              </a:rPr>
              <a:t>se</a:t>
            </a:r>
            <a:r>
              <a:rPr sz="2800" spc="40" dirty="0" smtClean="0">
                <a:cs typeface="Tahoma"/>
              </a:rPr>
              <a:t>t</a:t>
            </a:r>
            <a:endParaRPr lang="en-US" sz="2800" dirty="0">
              <a:cs typeface="Tahoma"/>
            </a:endParaRPr>
          </a:p>
          <a:p>
            <a:pPr marL="939579" lvl="1" indent="-457200">
              <a:buFont typeface="Arial"/>
              <a:buChar char="•"/>
            </a:pPr>
            <a:r>
              <a:rPr sz="2800" spc="10" dirty="0" smtClean="0">
                <a:cs typeface="Tahoma"/>
              </a:rPr>
              <a:t>T</a:t>
            </a:r>
            <a:r>
              <a:rPr sz="2800" spc="-198" dirty="0" smtClean="0">
                <a:cs typeface="Tahoma"/>
              </a:rPr>
              <a:t>e</a:t>
            </a:r>
            <a:r>
              <a:rPr sz="2800" spc="-59" dirty="0" smtClean="0">
                <a:cs typeface="Tahoma"/>
              </a:rPr>
              <a:t>st</a:t>
            </a:r>
            <a:r>
              <a:rPr sz="2800" spc="30" dirty="0" smtClean="0">
                <a:cs typeface="Tahoma"/>
              </a:rPr>
              <a:t> </a:t>
            </a:r>
            <a:r>
              <a:rPr sz="2800" spc="-178" dirty="0">
                <a:cs typeface="Tahoma"/>
              </a:rPr>
              <a:t>se</a:t>
            </a:r>
            <a:r>
              <a:rPr sz="2800" spc="50" dirty="0">
                <a:cs typeface="Tahoma"/>
              </a:rPr>
              <a:t>t</a:t>
            </a:r>
            <a:r>
              <a:rPr sz="2800" spc="30" dirty="0">
                <a:cs typeface="Tahoma"/>
              </a:rPr>
              <a:t> </a:t>
            </a:r>
            <a:r>
              <a:rPr sz="2800" spc="-198" dirty="0">
                <a:cs typeface="Tahoma"/>
              </a:rPr>
              <a:t>e</a:t>
            </a:r>
            <a:r>
              <a:rPr sz="2800" spc="-69" dirty="0">
                <a:cs typeface="Tahoma"/>
              </a:rPr>
              <a:t>rr</a:t>
            </a:r>
            <a:r>
              <a:rPr sz="2800" spc="-169" dirty="0">
                <a:cs typeface="Tahoma"/>
              </a:rPr>
              <a:t>o</a:t>
            </a:r>
            <a:r>
              <a:rPr sz="2800" spc="-59" dirty="0">
                <a:cs typeface="Tahoma"/>
              </a:rPr>
              <a:t>r</a:t>
            </a:r>
            <a:r>
              <a:rPr sz="2800" spc="40" dirty="0">
                <a:cs typeface="Tahoma"/>
              </a:rPr>
              <a:t> </a:t>
            </a:r>
            <a:r>
              <a:rPr sz="2800" spc="-119" dirty="0">
                <a:cs typeface="Tahoma"/>
              </a:rPr>
              <a:t>a</a:t>
            </a:r>
            <a:r>
              <a:rPr sz="2800" spc="-149" dirty="0">
                <a:cs typeface="Tahoma"/>
              </a:rPr>
              <a:t>s</a:t>
            </a:r>
            <a:r>
              <a:rPr sz="2800" spc="30" dirty="0">
                <a:cs typeface="Tahoma"/>
              </a:rPr>
              <a:t> </a:t>
            </a:r>
            <a:r>
              <a:rPr sz="2800" spc="-119" dirty="0">
                <a:cs typeface="Tahoma"/>
              </a:rPr>
              <a:t>a</a:t>
            </a:r>
            <a:r>
              <a:rPr sz="2800" spc="40" dirty="0">
                <a:cs typeface="Tahoma"/>
              </a:rPr>
              <a:t> </a:t>
            </a:r>
            <a:r>
              <a:rPr sz="2800" spc="-40" dirty="0">
                <a:cs typeface="Tahoma"/>
              </a:rPr>
              <a:t>f</a:t>
            </a:r>
            <a:r>
              <a:rPr sz="2800" spc="-99" dirty="0">
                <a:cs typeface="Tahoma"/>
              </a:rPr>
              <a:t>unc</a:t>
            </a:r>
            <a:r>
              <a:rPr sz="2800" spc="-40" dirty="0">
                <a:cs typeface="Tahoma"/>
              </a:rPr>
              <a:t>tion</a:t>
            </a:r>
            <a:r>
              <a:rPr sz="2800" spc="40" dirty="0">
                <a:cs typeface="Tahoma"/>
              </a:rPr>
              <a:t> </a:t>
            </a:r>
            <a:r>
              <a:rPr sz="2800" spc="-79" dirty="0">
                <a:cs typeface="Tahoma"/>
              </a:rPr>
              <a:t>of</a:t>
            </a:r>
            <a:r>
              <a:rPr sz="2800" spc="40" dirty="0">
                <a:cs typeface="Tahoma"/>
              </a:rPr>
              <a:t> </a:t>
            </a:r>
            <a:r>
              <a:rPr sz="2800" spc="-149" dirty="0">
                <a:cs typeface="Tahoma"/>
              </a:rPr>
              <a:t>m</a:t>
            </a:r>
            <a:r>
              <a:rPr sz="2800" spc="-40" dirty="0">
                <a:cs typeface="Tahoma"/>
              </a:rPr>
              <a:t>o</a:t>
            </a:r>
            <a:r>
              <a:rPr sz="2800" spc="-149" dirty="0">
                <a:cs typeface="Tahoma"/>
              </a:rPr>
              <a:t>de</a:t>
            </a:r>
            <a:r>
              <a:rPr sz="2800" spc="10" dirty="0">
                <a:cs typeface="Tahoma"/>
              </a:rPr>
              <a:t>l</a:t>
            </a:r>
            <a:r>
              <a:rPr sz="2800" spc="40" dirty="0">
                <a:cs typeface="Tahoma"/>
              </a:rPr>
              <a:t> </a:t>
            </a:r>
            <a:r>
              <a:rPr sz="2800" spc="-79" dirty="0">
                <a:cs typeface="Tahoma"/>
              </a:rPr>
              <a:t>fle</a:t>
            </a:r>
            <a:r>
              <a:rPr sz="2800" spc="-20" dirty="0">
                <a:cs typeface="Tahoma"/>
              </a:rPr>
              <a:t>xibili</a:t>
            </a:r>
            <a:r>
              <a:rPr sz="2800" spc="-79" dirty="0">
                <a:cs typeface="Tahoma"/>
              </a:rPr>
              <a:t>t</a:t>
            </a:r>
            <a:r>
              <a:rPr sz="2800" spc="-99" dirty="0">
                <a:cs typeface="Tahoma"/>
              </a:rPr>
              <a:t>y</a:t>
            </a:r>
            <a:r>
              <a:rPr sz="2800" spc="40" dirty="0">
                <a:cs typeface="Tahoma"/>
              </a:rPr>
              <a:t> </a:t>
            </a:r>
            <a:r>
              <a:rPr sz="2800" spc="-79" dirty="0">
                <a:cs typeface="Tahoma"/>
              </a:rPr>
              <a:t>te</a:t>
            </a:r>
            <a:r>
              <a:rPr sz="2800" spc="-119" dirty="0">
                <a:cs typeface="Tahoma"/>
              </a:rPr>
              <a:t>nds</a:t>
            </a:r>
            <a:r>
              <a:rPr sz="2800" spc="30" dirty="0">
                <a:cs typeface="Tahoma"/>
              </a:rPr>
              <a:t> </a:t>
            </a:r>
            <a:r>
              <a:rPr sz="2800" spc="-30" dirty="0">
                <a:cs typeface="Tahoma"/>
              </a:rPr>
              <a:t>to</a:t>
            </a:r>
            <a:r>
              <a:rPr sz="2800" spc="30" dirty="0">
                <a:cs typeface="Tahoma"/>
              </a:rPr>
              <a:t> </a:t>
            </a:r>
            <a:r>
              <a:rPr sz="2800" spc="-40" dirty="0">
                <a:cs typeface="Tahoma"/>
              </a:rPr>
              <a:t>b</a:t>
            </a:r>
            <a:r>
              <a:rPr sz="2800" spc="-198" dirty="0">
                <a:cs typeface="Tahoma"/>
              </a:rPr>
              <a:t>e</a:t>
            </a:r>
            <a:r>
              <a:rPr sz="2800" spc="-119" dirty="0">
                <a:cs typeface="Tahoma"/>
              </a:rPr>
              <a:t> </a:t>
            </a:r>
            <a:r>
              <a:rPr sz="2800" spc="-79" dirty="0">
                <a:cs typeface="Tahoma"/>
              </a:rPr>
              <a:t>U-</a:t>
            </a:r>
            <a:r>
              <a:rPr sz="2800" spc="-79" dirty="0" smtClean="0">
                <a:cs typeface="Tahoma"/>
              </a:rPr>
              <a:t>sh</a:t>
            </a:r>
            <a:r>
              <a:rPr sz="2800" spc="-99" dirty="0" smtClean="0">
                <a:cs typeface="Tahoma"/>
              </a:rPr>
              <a:t>a</a:t>
            </a:r>
            <a:r>
              <a:rPr sz="2800" spc="-40" dirty="0" smtClean="0">
                <a:cs typeface="Tahoma"/>
              </a:rPr>
              <a:t>p</a:t>
            </a:r>
            <a:r>
              <a:rPr sz="2800" spc="-198" dirty="0" smtClean="0">
                <a:cs typeface="Tahoma"/>
              </a:rPr>
              <a:t>e</a:t>
            </a:r>
            <a:r>
              <a:rPr lang="en-US" sz="2800" spc="-99" dirty="0" smtClean="0">
                <a:cs typeface="Tahoma"/>
              </a:rPr>
              <a:t>d</a:t>
            </a:r>
          </a:p>
          <a:p>
            <a:pPr marL="939579" lvl="1" indent="-457200">
              <a:buFont typeface="Arial"/>
              <a:buChar char="•"/>
            </a:pPr>
            <a:r>
              <a:rPr sz="2800" spc="178" dirty="0" smtClean="0">
                <a:cs typeface="Tahoma"/>
              </a:rPr>
              <a:t>T</a:t>
            </a:r>
            <a:r>
              <a:rPr sz="2800" spc="-129" dirty="0" smtClean="0">
                <a:cs typeface="Tahoma"/>
              </a:rPr>
              <a:t>he</a:t>
            </a:r>
            <a:r>
              <a:rPr sz="2800" spc="30" dirty="0" smtClean="0">
                <a:cs typeface="Tahoma"/>
              </a:rPr>
              <a:t> </a:t>
            </a:r>
            <a:r>
              <a:rPr sz="2800" spc="-30" dirty="0">
                <a:cs typeface="Tahoma"/>
              </a:rPr>
              <a:t>l</a:t>
            </a:r>
            <a:r>
              <a:rPr sz="2800" spc="-119" dirty="0">
                <a:cs typeface="Tahoma"/>
              </a:rPr>
              <a:t>o</a:t>
            </a:r>
            <a:r>
              <a:rPr sz="2800" spc="-139" dirty="0">
                <a:cs typeface="Tahoma"/>
              </a:rPr>
              <a:t>w</a:t>
            </a:r>
            <a:r>
              <a:rPr sz="2800" spc="30" dirty="0">
                <a:cs typeface="Tahoma"/>
              </a:rPr>
              <a:t> </a:t>
            </a:r>
            <a:r>
              <a:rPr sz="2800" spc="-40" dirty="0">
                <a:cs typeface="Tahoma"/>
              </a:rPr>
              <a:t>p</a:t>
            </a:r>
            <a:r>
              <a:rPr sz="2800" spc="-69" dirty="0">
                <a:cs typeface="Tahoma"/>
              </a:rPr>
              <a:t>oin</a:t>
            </a:r>
            <a:r>
              <a:rPr sz="2800" spc="40" dirty="0">
                <a:cs typeface="Tahoma"/>
              </a:rPr>
              <a:t>t</a:t>
            </a:r>
            <a:r>
              <a:rPr sz="2800" spc="30" dirty="0">
                <a:cs typeface="Tahoma"/>
              </a:rPr>
              <a:t> </a:t>
            </a:r>
            <a:r>
              <a:rPr sz="2800" spc="-69" dirty="0">
                <a:cs typeface="Tahoma"/>
              </a:rPr>
              <a:t>of</a:t>
            </a:r>
            <a:r>
              <a:rPr sz="2800" spc="30" dirty="0">
                <a:cs typeface="Tahoma"/>
              </a:rPr>
              <a:t> </a:t>
            </a:r>
            <a:r>
              <a:rPr sz="2800" spc="-79" dirty="0">
                <a:cs typeface="Tahoma"/>
              </a:rPr>
              <a:t>the</a:t>
            </a:r>
            <a:r>
              <a:rPr sz="2800" spc="30" dirty="0">
                <a:cs typeface="Tahoma"/>
              </a:rPr>
              <a:t> </a:t>
            </a:r>
            <a:r>
              <a:rPr sz="2800" spc="50" dirty="0">
                <a:cs typeface="Tahoma"/>
              </a:rPr>
              <a:t>U</a:t>
            </a:r>
            <a:r>
              <a:rPr sz="2800" spc="40" dirty="0">
                <a:cs typeface="Tahoma"/>
              </a:rPr>
              <a:t> </a:t>
            </a:r>
            <a:r>
              <a:rPr sz="2800" spc="-109" dirty="0">
                <a:cs typeface="Tahoma"/>
              </a:rPr>
              <a:t>re</a:t>
            </a:r>
            <a:r>
              <a:rPr sz="2800" spc="-149" dirty="0">
                <a:cs typeface="Tahoma"/>
              </a:rPr>
              <a:t>p</a:t>
            </a:r>
            <a:r>
              <a:rPr sz="2800" spc="-109" dirty="0">
                <a:cs typeface="Tahoma"/>
              </a:rPr>
              <a:t>re</a:t>
            </a:r>
            <a:r>
              <a:rPr sz="2800" spc="-159" dirty="0">
                <a:cs typeface="Tahoma"/>
              </a:rPr>
              <a:t>se</a:t>
            </a:r>
            <a:r>
              <a:rPr sz="2800" spc="-69" dirty="0">
                <a:cs typeface="Tahoma"/>
              </a:rPr>
              <a:t>nts</a:t>
            </a:r>
            <a:r>
              <a:rPr sz="2800" spc="30" dirty="0">
                <a:cs typeface="Tahoma"/>
              </a:rPr>
              <a:t> </a:t>
            </a:r>
            <a:r>
              <a:rPr sz="2800" spc="-79" dirty="0">
                <a:cs typeface="Tahoma"/>
              </a:rPr>
              <a:t>the</a:t>
            </a:r>
            <a:r>
              <a:rPr sz="2800" spc="30" dirty="0">
                <a:cs typeface="Tahoma"/>
              </a:rPr>
              <a:t> </a:t>
            </a:r>
            <a:r>
              <a:rPr sz="2800" spc="-59" dirty="0">
                <a:cs typeface="Tahoma"/>
              </a:rPr>
              <a:t>optima</a:t>
            </a:r>
            <a:r>
              <a:rPr sz="2800" spc="10" dirty="0">
                <a:cs typeface="Tahoma"/>
              </a:rPr>
              <a:t>l</a:t>
            </a:r>
            <a:r>
              <a:rPr sz="2800" spc="40" dirty="0">
                <a:cs typeface="Tahoma"/>
              </a:rPr>
              <a:t> </a:t>
            </a:r>
            <a:r>
              <a:rPr sz="2800" spc="-89" dirty="0">
                <a:cs typeface="Tahoma"/>
              </a:rPr>
              <a:t>b</a:t>
            </a:r>
            <a:r>
              <a:rPr sz="2800" spc="-50" dirty="0">
                <a:cs typeface="Tahoma"/>
              </a:rPr>
              <a:t>ia</a:t>
            </a:r>
            <a:r>
              <a:rPr sz="2800" spc="-99" dirty="0">
                <a:cs typeface="Tahoma"/>
              </a:rPr>
              <a:t>s-</a:t>
            </a:r>
            <a:r>
              <a:rPr sz="2800" spc="-89" dirty="0">
                <a:cs typeface="Tahoma"/>
              </a:rPr>
              <a:t>v</a:t>
            </a:r>
            <a:r>
              <a:rPr sz="2800" spc="-159" dirty="0">
                <a:cs typeface="Tahoma"/>
              </a:rPr>
              <a:t>a</a:t>
            </a:r>
            <a:r>
              <a:rPr sz="2800" spc="-50" dirty="0">
                <a:cs typeface="Tahoma"/>
              </a:rPr>
              <a:t>ria</a:t>
            </a:r>
            <a:r>
              <a:rPr sz="2800" spc="-79" dirty="0">
                <a:cs typeface="Tahoma"/>
              </a:rPr>
              <a:t>nc</a:t>
            </a:r>
            <a:r>
              <a:rPr sz="2800" spc="-169" dirty="0">
                <a:cs typeface="Tahoma"/>
              </a:rPr>
              <a:t>e</a:t>
            </a:r>
            <a:r>
              <a:rPr sz="2800" spc="-99" dirty="0">
                <a:cs typeface="Tahoma"/>
              </a:rPr>
              <a:t> </a:t>
            </a:r>
            <a:r>
              <a:rPr sz="2800" spc="-40" dirty="0">
                <a:cs typeface="Tahoma"/>
              </a:rPr>
              <a:t>tra</a:t>
            </a:r>
            <a:r>
              <a:rPr sz="2800" spc="-129" dirty="0">
                <a:cs typeface="Tahoma"/>
              </a:rPr>
              <a:t>de</a:t>
            </a:r>
            <a:r>
              <a:rPr sz="2800" spc="-69" dirty="0">
                <a:cs typeface="Tahoma"/>
              </a:rPr>
              <a:t>-off,</a:t>
            </a:r>
            <a:r>
              <a:rPr sz="2800" spc="30" dirty="0">
                <a:cs typeface="Tahoma"/>
              </a:rPr>
              <a:t> </a:t>
            </a:r>
            <a:r>
              <a:rPr sz="2800" spc="-159" dirty="0">
                <a:cs typeface="Tahoma"/>
              </a:rPr>
              <a:t>o</a:t>
            </a:r>
            <a:r>
              <a:rPr sz="2800" spc="-50" dirty="0">
                <a:cs typeface="Tahoma"/>
              </a:rPr>
              <a:t>r</a:t>
            </a:r>
            <a:r>
              <a:rPr sz="2800" spc="40" dirty="0">
                <a:cs typeface="Tahoma"/>
              </a:rPr>
              <a:t> </a:t>
            </a:r>
            <a:r>
              <a:rPr sz="2800" spc="-79" dirty="0">
                <a:cs typeface="Tahoma"/>
              </a:rPr>
              <a:t>the</a:t>
            </a:r>
            <a:r>
              <a:rPr sz="2800" spc="30" dirty="0">
                <a:cs typeface="Tahoma"/>
              </a:rPr>
              <a:t> </a:t>
            </a:r>
            <a:r>
              <a:rPr sz="2800" spc="-79" dirty="0">
                <a:cs typeface="Tahoma"/>
              </a:rPr>
              <a:t>most</a:t>
            </a:r>
            <a:r>
              <a:rPr sz="2800" spc="30" dirty="0">
                <a:cs typeface="Tahoma"/>
              </a:rPr>
              <a:t> </a:t>
            </a:r>
            <a:r>
              <a:rPr sz="2800" spc="-99" dirty="0">
                <a:cs typeface="Tahoma"/>
              </a:rPr>
              <a:t>a</a:t>
            </a:r>
            <a:r>
              <a:rPr sz="2800" spc="-89" dirty="0">
                <a:cs typeface="Tahoma"/>
              </a:rPr>
              <a:t>p</a:t>
            </a:r>
            <a:r>
              <a:rPr sz="2800" spc="-149" dirty="0">
                <a:cs typeface="Tahoma"/>
              </a:rPr>
              <a:t>p</a:t>
            </a:r>
            <a:r>
              <a:rPr sz="2800" spc="-79" dirty="0">
                <a:cs typeface="Tahoma"/>
              </a:rPr>
              <a:t>ro</a:t>
            </a:r>
            <a:r>
              <a:rPr sz="2800" spc="-149" dirty="0">
                <a:cs typeface="Tahoma"/>
              </a:rPr>
              <a:t>p</a:t>
            </a:r>
            <a:r>
              <a:rPr sz="2800" spc="-50" dirty="0">
                <a:cs typeface="Tahoma"/>
              </a:rPr>
              <a:t>ria</a:t>
            </a:r>
            <a:r>
              <a:rPr sz="2800" spc="-59" dirty="0">
                <a:cs typeface="Tahoma"/>
              </a:rPr>
              <a:t>te</a:t>
            </a:r>
            <a:r>
              <a:rPr sz="2800" spc="30" dirty="0">
                <a:cs typeface="Tahoma"/>
              </a:rPr>
              <a:t> </a:t>
            </a:r>
            <a:r>
              <a:rPr sz="2800" spc="-99" dirty="0">
                <a:cs typeface="Tahoma"/>
              </a:rPr>
              <a:t>a</a:t>
            </a:r>
            <a:r>
              <a:rPr sz="2800" spc="-69" dirty="0">
                <a:cs typeface="Tahoma"/>
              </a:rPr>
              <a:t>mount</a:t>
            </a:r>
            <a:r>
              <a:rPr sz="2800" spc="40" dirty="0">
                <a:cs typeface="Tahoma"/>
              </a:rPr>
              <a:t> </a:t>
            </a:r>
            <a:r>
              <a:rPr sz="2800" spc="-69" dirty="0">
                <a:cs typeface="Tahoma"/>
              </a:rPr>
              <a:t>of</a:t>
            </a:r>
            <a:r>
              <a:rPr sz="2800" spc="30" dirty="0">
                <a:cs typeface="Tahoma"/>
              </a:rPr>
              <a:t> </a:t>
            </a:r>
            <a:r>
              <a:rPr sz="2800" spc="-119" dirty="0">
                <a:cs typeface="Tahoma"/>
              </a:rPr>
              <a:t>m</a:t>
            </a:r>
            <a:r>
              <a:rPr sz="2800" spc="-30" dirty="0">
                <a:cs typeface="Tahoma"/>
              </a:rPr>
              <a:t>o</a:t>
            </a:r>
            <a:r>
              <a:rPr sz="2800" spc="-129" dirty="0">
                <a:cs typeface="Tahoma"/>
              </a:rPr>
              <a:t>de</a:t>
            </a:r>
            <a:r>
              <a:rPr sz="2800" spc="10" dirty="0">
                <a:cs typeface="Tahoma"/>
              </a:rPr>
              <a:t>l</a:t>
            </a:r>
            <a:r>
              <a:rPr sz="2800" spc="30" dirty="0">
                <a:cs typeface="Tahoma"/>
              </a:rPr>
              <a:t> </a:t>
            </a:r>
            <a:r>
              <a:rPr sz="2800" spc="-79" dirty="0">
                <a:cs typeface="Tahoma"/>
              </a:rPr>
              <a:t>fle</a:t>
            </a:r>
            <a:r>
              <a:rPr sz="2800" spc="-10" dirty="0">
                <a:cs typeface="Tahoma"/>
              </a:rPr>
              <a:t>xibili</a:t>
            </a:r>
            <a:r>
              <a:rPr sz="2800" spc="-59" dirty="0">
                <a:cs typeface="Tahoma"/>
              </a:rPr>
              <a:t>t</a:t>
            </a:r>
            <a:r>
              <a:rPr sz="2800" spc="-79" dirty="0">
                <a:cs typeface="Tahoma"/>
              </a:rPr>
              <a:t>y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2830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–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Cross-validation estimates assume that the sample is representative of the population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5" y="2791986"/>
            <a:ext cx="7663334" cy="298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696" y="6126163"/>
            <a:ext cx="8495354" cy="67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Bernau</a:t>
            </a:r>
            <a:r>
              <a:rPr lang="en-US" dirty="0"/>
              <a:t>, C. </a:t>
            </a:r>
            <a:r>
              <a:rPr lang="en-US" i="1" dirty="0"/>
              <a:t>et al.</a:t>
            </a:r>
            <a:r>
              <a:rPr lang="en-US" dirty="0"/>
              <a:t> Cross-study validation for the assessment of prediction algorithms. </a:t>
            </a:r>
            <a:r>
              <a:rPr lang="en-US" i="1" dirty="0"/>
              <a:t>Bioinformatics</a:t>
            </a:r>
            <a:r>
              <a:rPr lang="en-US" dirty="0"/>
              <a:t> </a:t>
            </a:r>
            <a:r>
              <a:rPr lang="en-US" b="1" dirty="0"/>
              <a:t>30,</a:t>
            </a:r>
            <a:r>
              <a:rPr lang="en-US" dirty="0"/>
              <a:t> i105–i112 (2014).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049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Bootstrap –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Oral carcinoma patients treated with surgery</a:t>
            </a:r>
          </a:p>
          <a:p>
            <a:r>
              <a:rPr lang="en-US" dirty="0" smtClean="0"/>
              <a:t>Surgeon takes “margins” of normal-looking tissue around to tumor to be safe</a:t>
            </a:r>
          </a:p>
          <a:p>
            <a:r>
              <a:rPr lang="en-US" dirty="0" smtClean="0"/>
              <a:t>Varying numbers of “margins” for each patient are profiled for tumor-like gene expression alterations</a:t>
            </a:r>
          </a:p>
          <a:p>
            <a:r>
              <a:rPr lang="en-US" dirty="0" smtClean="0"/>
              <a:t>Can a gene signature in histologically normal margins predict recurrence?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66" y="6126163"/>
            <a:ext cx="835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Reis </a:t>
            </a:r>
            <a:r>
              <a:rPr lang="en-US" dirty="0" smtClean="0"/>
              <a:t>PP*, </a:t>
            </a:r>
            <a:r>
              <a:rPr lang="en-US" dirty="0"/>
              <a:t>Waldron </a:t>
            </a:r>
            <a:r>
              <a:rPr lang="en-US" dirty="0" smtClean="0"/>
              <a:t>L*, </a:t>
            </a:r>
            <a:r>
              <a:rPr lang="en-US" dirty="0"/>
              <a:t>et al.: </a:t>
            </a:r>
            <a:r>
              <a:rPr lang="en-US" b="1" dirty="0"/>
              <a:t>A gene signature in histologically normal surgical margins is predictive of oral carcinoma recurrence</a:t>
            </a:r>
            <a:r>
              <a:rPr lang="en-US" dirty="0"/>
              <a:t>. </a:t>
            </a:r>
            <a:r>
              <a:rPr lang="en-US" i="1" dirty="0"/>
              <a:t>BMC Cancer</a:t>
            </a:r>
            <a:r>
              <a:rPr lang="en-US" dirty="0"/>
              <a:t> 2011, </a:t>
            </a:r>
            <a:r>
              <a:rPr lang="en-US" b="1" dirty="0"/>
              <a:t>11</a:t>
            </a:r>
            <a:r>
              <a:rPr lang="en-US" dirty="0"/>
              <a:t>:437.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Bootstrap – motivating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66" y="1499696"/>
            <a:ext cx="6515233" cy="4469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48" y="6328356"/>
            <a:ext cx="91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i="1" dirty="0" smtClean="0"/>
              <a:t>maximum</a:t>
            </a:r>
            <a:r>
              <a:rPr lang="en-US" dirty="0" smtClean="0"/>
              <a:t> expression of </a:t>
            </a:r>
            <a:r>
              <a:rPr lang="en-US" dirty="0" err="1" smtClean="0"/>
              <a:t>ongogenic</a:t>
            </a:r>
            <a:r>
              <a:rPr lang="en-US" dirty="0" smtClean="0"/>
              <a:t> genes in any margin, the answer appears to be yes.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Bootstrap –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previous result used maximum expression of oncogenic genes from any margin</a:t>
            </a:r>
          </a:p>
          <a:p>
            <a:r>
              <a:rPr lang="en-US" dirty="0" smtClean="0"/>
              <a:t>What if only one margin were profiled?</a:t>
            </a:r>
          </a:p>
          <a:p>
            <a:r>
              <a:rPr lang="en-US" dirty="0" smtClean="0"/>
              <a:t>The distribution of any statistic in an arbitrarily complicated scenario can be estimated by the Bootstrap. From results:</a:t>
            </a:r>
          </a:p>
          <a:p>
            <a:pPr lvl="1"/>
            <a:r>
              <a:rPr lang="en-US" sz="2200" i="1" dirty="0"/>
              <a:t>Simulating the selection of only a single margin from each patient, the 4-gene signature maintained a predictive effect in both the training and validation sets (median HR = 2.2 in the training set and 1.8 in the validation set, with 82% and 99% of bootstrapped hazard ratios greater than the no-effect value of HR = 1)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37411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dirty="0"/>
              <a:t>The Bootstrap - HOWTO</a:t>
            </a:r>
            <a:endParaRPr spc="-109" dirty="0"/>
          </a:p>
        </p:txBody>
      </p:sp>
      <p:sp>
        <p:nvSpPr>
          <p:cNvPr id="3" name="object 3"/>
          <p:cNvSpPr txBox="1"/>
          <p:nvPr/>
        </p:nvSpPr>
        <p:spPr>
          <a:xfrm>
            <a:off x="944897" y="1656965"/>
            <a:ext cx="7376916" cy="4050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15" marR="672280" indent="-294595">
              <a:lnSpc>
                <a:spcPct val="102600"/>
              </a:lnSpc>
            </a:pPr>
            <a:r>
              <a:rPr sz="3200" spc="-59" dirty="0" smtClean="0">
                <a:cs typeface="Tahoma"/>
              </a:rPr>
              <a:t>Using</a:t>
            </a:r>
            <a:r>
              <a:rPr sz="3200" spc="30" dirty="0" smtClean="0">
                <a:cs typeface="Tahoma"/>
              </a:rPr>
              <a:t> </a:t>
            </a:r>
            <a:r>
              <a:rPr sz="3200" spc="-79" dirty="0">
                <a:cs typeface="Tahoma"/>
              </a:rPr>
              <a:t>the</a:t>
            </a:r>
            <a:r>
              <a:rPr sz="3200" spc="30" dirty="0">
                <a:cs typeface="Tahoma"/>
              </a:rPr>
              <a:t> </a:t>
            </a:r>
            <a:r>
              <a:rPr sz="3200" spc="-99" dirty="0">
                <a:cs typeface="Tahoma"/>
              </a:rPr>
              <a:t>ava</a:t>
            </a:r>
            <a:r>
              <a:rPr sz="3200" spc="-30" dirty="0">
                <a:cs typeface="Tahoma"/>
              </a:rPr>
              <a:t>ila</a:t>
            </a:r>
            <a:r>
              <a:rPr sz="3200" spc="-79" dirty="0">
                <a:cs typeface="Tahoma"/>
              </a:rPr>
              <a:t>ble</a:t>
            </a:r>
            <a:r>
              <a:rPr sz="3200" spc="30" dirty="0">
                <a:cs typeface="Tahoma"/>
              </a:rPr>
              <a:t> </a:t>
            </a:r>
            <a:r>
              <a:rPr sz="3200" spc="-119" dirty="0">
                <a:cs typeface="Tahoma"/>
              </a:rPr>
              <a:t>sa</a:t>
            </a:r>
            <a:r>
              <a:rPr sz="3200" spc="-89" dirty="0">
                <a:cs typeface="Tahoma"/>
              </a:rPr>
              <a:t>mple</a:t>
            </a:r>
            <a:r>
              <a:rPr sz="3200" spc="40" dirty="0">
                <a:cs typeface="Tahoma"/>
              </a:rPr>
              <a:t> </a:t>
            </a:r>
            <a:r>
              <a:rPr sz="3200" spc="-69" dirty="0">
                <a:cs typeface="Tahoma"/>
              </a:rPr>
              <a:t>(size</a:t>
            </a:r>
            <a:r>
              <a:rPr sz="3200" spc="30" dirty="0">
                <a:cs typeface="Tahoma"/>
              </a:rPr>
              <a:t> </a:t>
            </a:r>
            <a:r>
              <a:rPr sz="3200" i="1" spc="-59" dirty="0">
                <a:cs typeface="Arial"/>
              </a:rPr>
              <a:t>n</a:t>
            </a:r>
            <a:r>
              <a:rPr sz="3200" spc="-30" dirty="0" smtClean="0">
                <a:cs typeface="Tahoma"/>
              </a:rPr>
              <a:t>)</a:t>
            </a:r>
            <a:r>
              <a:rPr lang="en-US" sz="3200" spc="-30" dirty="0" smtClean="0">
                <a:cs typeface="Tahoma"/>
              </a:rPr>
              <a:t>, </a:t>
            </a:r>
            <a:r>
              <a:rPr sz="3200" spc="-149" dirty="0" smtClean="0">
                <a:cs typeface="Tahoma"/>
              </a:rPr>
              <a:t>ge</a:t>
            </a:r>
            <a:r>
              <a:rPr sz="3200" spc="-129" dirty="0" smtClean="0">
                <a:cs typeface="Tahoma"/>
              </a:rPr>
              <a:t>ne</a:t>
            </a:r>
            <a:r>
              <a:rPr sz="3200" spc="-79" dirty="0" smtClean="0">
                <a:cs typeface="Tahoma"/>
              </a:rPr>
              <a:t>ra</a:t>
            </a:r>
            <a:r>
              <a:rPr sz="3200" spc="-59" dirty="0" smtClean="0">
                <a:cs typeface="Tahoma"/>
              </a:rPr>
              <a:t>te</a:t>
            </a:r>
            <a:r>
              <a:rPr sz="3200" spc="30" dirty="0" smtClean="0">
                <a:cs typeface="Tahoma"/>
              </a:rPr>
              <a:t> </a:t>
            </a:r>
            <a:r>
              <a:rPr sz="3200" spc="-99" dirty="0">
                <a:cs typeface="Tahoma"/>
              </a:rPr>
              <a:t>a</a:t>
            </a:r>
            <a:r>
              <a:rPr sz="3200" spc="40" dirty="0">
                <a:cs typeface="Tahoma"/>
              </a:rPr>
              <a:t> </a:t>
            </a:r>
            <a:r>
              <a:rPr sz="3200" spc="-129" dirty="0">
                <a:cs typeface="Tahoma"/>
              </a:rPr>
              <a:t>ne</a:t>
            </a:r>
            <a:r>
              <a:rPr sz="3200" spc="-139" dirty="0">
                <a:cs typeface="Tahoma"/>
              </a:rPr>
              <a:t>w</a:t>
            </a:r>
            <a:r>
              <a:rPr sz="3200" spc="30" dirty="0">
                <a:cs typeface="Tahoma"/>
              </a:rPr>
              <a:t> </a:t>
            </a:r>
            <a:r>
              <a:rPr sz="3200" spc="-119" dirty="0">
                <a:cs typeface="Tahoma"/>
              </a:rPr>
              <a:t>sa</a:t>
            </a:r>
            <a:r>
              <a:rPr sz="3200" spc="-89" dirty="0">
                <a:cs typeface="Tahoma"/>
              </a:rPr>
              <a:t>mple</a:t>
            </a:r>
            <a:r>
              <a:rPr sz="3200" spc="40" dirty="0">
                <a:cs typeface="Tahoma"/>
              </a:rPr>
              <a:t> </a:t>
            </a:r>
            <a:r>
              <a:rPr sz="3200" spc="-69" dirty="0">
                <a:cs typeface="Tahoma"/>
              </a:rPr>
              <a:t>of</a:t>
            </a:r>
            <a:r>
              <a:rPr sz="3200" spc="-50" dirty="0">
                <a:cs typeface="Tahoma"/>
              </a:rPr>
              <a:t> </a:t>
            </a:r>
            <a:r>
              <a:rPr sz="3200" spc="-89" dirty="0">
                <a:cs typeface="Tahoma"/>
              </a:rPr>
              <a:t>size</a:t>
            </a:r>
            <a:r>
              <a:rPr sz="3200" spc="40" dirty="0">
                <a:cs typeface="Tahoma"/>
              </a:rPr>
              <a:t> </a:t>
            </a:r>
            <a:r>
              <a:rPr sz="3200" i="1" spc="-89" dirty="0">
                <a:cs typeface="Arial"/>
              </a:rPr>
              <a:t>n</a:t>
            </a:r>
            <a:r>
              <a:rPr sz="3200" i="1" spc="139" dirty="0">
                <a:cs typeface="Arial"/>
              </a:rPr>
              <a:t> </a:t>
            </a:r>
            <a:r>
              <a:rPr sz="3200" spc="-40" dirty="0">
                <a:cs typeface="Tahoma"/>
              </a:rPr>
              <a:t>(with</a:t>
            </a:r>
            <a:r>
              <a:rPr sz="3200" spc="30" dirty="0">
                <a:cs typeface="Tahoma"/>
              </a:rPr>
              <a:t> </a:t>
            </a:r>
            <a:r>
              <a:rPr sz="3200" spc="-109" dirty="0">
                <a:cs typeface="Tahoma"/>
              </a:rPr>
              <a:t>re</a:t>
            </a:r>
            <a:r>
              <a:rPr sz="3200" spc="-59" dirty="0">
                <a:cs typeface="Tahoma"/>
              </a:rPr>
              <a:t>pla</a:t>
            </a:r>
            <a:r>
              <a:rPr sz="3200" spc="-50" dirty="0">
                <a:cs typeface="Tahoma"/>
              </a:rPr>
              <a:t>c</a:t>
            </a:r>
            <a:r>
              <a:rPr sz="3200" spc="-169" dirty="0">
                <a:cs typeface="Tahoma"/>
              </a:rPr>
              <a:t>e</a:t>
            </a:r>
            <a:r>
              <a:rPr sz="3200" spc="-139" dirty="0">
                <a:cs typeface="Tahoma"/>
              </a:rPr>
              <a:t>me</a:t>
            </a:r>
            <a:r>
              <a:rPr sz="3200" spc="-20" dirty="0">
                <a:cs typeface="Tahoma"/>
              </a:rPr>
              <a:t>nt)</a:t>
            </a:r>
            <a:endParaRPr sz="3200" dirty="0">
              <a:cs typeface="Tahoma"/>
            </a:endParaRPr>
          </a:p>
          <a:p>
            <a:pPr marL="867417" indent="-332363">
              <a:spcBef>
                <a:spcPts val="188"/>
              </a:spcBef>
              <a:buClr>
                <a:srgbClr val="3232B2"/>
              </a:buClr>
              <a:buFont typeface="Tahoma"/>
              <a:buAutoNum type="arabicPeriod"/>
              <a:tabLst>
                <a:tab pos="868676" algn="l"/>
              </a:tabLst>
            </a:pPr>
            <a:r>
              <a:rPr sz="3200" spc="-20" dirty="0">
                <a:cs typeface="Tahoma"/>
              </a:rPr>
              <a:t>Calc</a:t>
            </a:r>
            <a:r>
              <a:rPr sz="3200" spc="-69" dirty="0">
                <a:cs typeface="Tahoma"/>
              </a:rPr>
              <a:t>ulate</a:t>
            </a:r>
            <a:r>
              <a:rPr sz="3200" spc="30" dirty="0">
                <a:cs typeface="Tahoma"/>
              </a:rPr>
              <a:t> </a:t>
            </a:r>
            <a:r>
              <a:rPr sz="3200" spc="-79" dirty="0">
                <a:cs typeface="Tahoma"/>
              </a:rPr>
              <a:t>the</a:t>
            </a:r>
            <a:r>
              <a:rPr sz="3200" spc="30" dirty="0">
                <a:cs typeface="Tahoma"/>
              </a:rPr>
              <a:t> </a:t>
            </a:r>
            <a:r>
              <a:rPr sz="3200" spc="-69" dirty="0">
                <a:cs typeface="Tahoma"/>
              </a:rPr>
              <a:t>sta</a:t>
            </a:r>
            <a:r>
              <a:rPr sz="3200" spc="-10" dirty="0">
                <a:cs typeface="Tahoma"/>
              </a:rPr>
              <a:t>tistic</a:t>
            </a:r>
            <a:r>
              <a:rPr sz="3200" spc="40" dirty="0">
                <a:cs typeface="Tahoma"/>
              </a:rPr>
              <a:t> </a:t>
            </a:r>
            <a:r>
              <a:rPr sz="3200" spc="-69" dirty="0">
                <a:cs typeface="Tahoma"/>
              </a:rPr>
              <a:t>of</a:t>
            </a:r>
            <a:r>
              <a:rPr sz="3200" spc="30" dirty="0">
                <a:cs typeface="Tahoma"/>
              </a:rPr>
              <a:t> </a:t>
            </a:r>
            <a:r>
              <a:rPr sz="3200" spc="-50" dirty="0">
                <a:cs typeface="Tahoma"/>
              </a:rPr>
              <a:t>int</a:t>
            </a:r>
            <a:r>
              <a:rPr sz="3200" spc="-79" dirty="0">
                <a:cs typeface="Tahoma"/>
              </a:rPr>
              <a:t>e</a:t>
            </a:r>
            <a:r>
              <a:rPr sz="3200" spc="-109" dirty="0">
                <a:cs typeface="Tahoma"/>
              </a:rPr>
              <a:t>re</a:t>
            </a:r>
            <a:r>
              <a:rPr sz="3200" spc="-40" dirty="0">
                <a:cs typeface="Tahoma"/>
              </a:rPr>
              <a:t>st</a:t>
            </a:r>
            <a:endParaRPr sz="3200" dirty="0">
              <a:cs typeface="Tahoma"/>
            </a:endParaRPr>
          </a:p>
          <a:p>
            <a:pPr marL="867417" indent="-332363">
              <a:spcBef>
                <a:spcPts val="188"/>
              </a:spcBef>
              <a:buClr>
                <a:srgbClr val="3232B2"/>
              </a:buClr>
              <a:buFont typeface="Tahoma"/>
              <a:buAutoNum type="arabicPeriod"/>
              <a:tabLst>
                <a:tab pos="868676" algn="l"/>
              </a:tabLst>
            </a:pPr>
            <a:r>
              <a:rPr sz="3200" spc="-69" dirty="0">
                <a:cs typeface="Tahoma"/>
              </a:rPr>
              <a:t>Re</a:t>
            </a:r>
            <a:r>
              <a:rPr sz="3200" spc="-40" dirty="0">
                <a:cs typeface="Tahoma"/>
              </a:rPr>
              <a:t>p</a:t>
            </a:r>
            <a:r>
              <a:rPr sz="3200" spc="-169" dirty="0">
                <a:cs typeface="Tahoma"/>
              </a:rPr>
              <a:t>e</a:t>
            </a:r>
            <a:r>
              <a:rPr sz="3200" spc="-99" dirty="0">
                <a:cs typeface="Tahoma"/>
              </a:rPr>
              <a:t>a</a:t>
            </a:r>
            <a:r>
              <a:rPr sz="3200" spc="40" dirty="0">
                <a:cs typeface="Tahoma"/>
              </a:rPr>
              <a:t>t</a:t>
            </a:r>
            <a:endParaRPr sz="3200" dirty="0">
              <a:cs typeface="Tahoma"/>
            </a:endParaRPr>
          </a:p>
          <a:p>
            <a:pPr marL="867417" marR="212761" indent="-332363">
              <a:spcBef>
                <a:spcPts val="188"/>
              </a:spcBef>
              <a:buClr>
                <a:srgbClr val="3232B2"/>
              </a:buClr>
              <a:buFont typeface="Tahoma"/>
              <a:buAutoNum type="arabicPeriod"/>
              <a:tabLst>
                <a:tab pos="868676" algn="l"/>
              </a:tabLst>
            </a:pPr>
            <a:r>
              <a:rPr sz="3200" spc="-89" dirty="0">
                <a:cs typeface="Tahoma"/>
              </a:rPr>
              <a:t>Use</a:t>
            </a:r>
            <a:r>
              <a:rPr sz="3200" spc="30" dirty="0">
                <a:cs typeface="Tahoma"/>
              </a:rPr>
              <a:t> </a:t>
            </a:r>
            <a:r>
              <a:rPr sz="3200" spc="-109" dirty="0">
                <a:cs typeface="Tahoma"/>
              </a:rPr>
              <a:t>re</a:t>
            </a:r>
            <a:r>
              <a:rPr sz="3200" spc="-40" dirty="0">
                <a:cs typeface="Tahoma"/>
              </a:rPr>
              <a:t>p</a:t>
            </a:r>
            <a:r>
              <a:rPr sz="3200" spc="-169" dirty="0">
                <a:cs typeface="Tahoma"/>
              </a:rPr>
              <a:t>e</a:t>
            </a:r>
            <a:r>
              <a:rPr sz="3200" spc="-99" dirty="0">
                <a:cs typeface="Tahoma"/>
              </a:rPr>
              <a:t>a</a:t>
            </a:r>
            <a:r>
              <a:rPr sz="3200" spc="-59" dirty="0">
                <a:cs typeface="Tahoma"/>
              </a:rPr>
              <a:t>te</a:t>
            </a:r>
            <a:r>
              <a:rPr sz="3200" spc="-89" dirty="0">
                <a:cs typeface="Tahoma"/>
              </a:rPr>
              <a:t>d</a:t>
            </a:r>
            <a:r>
              <a:rPr sz="3200" spc="40" dirty="0">
                <a:cs typeface="Tahoma"/>
              </a:rPr>
              <a:t> </a:t>
            </a:r>
            <a:r>
              <a:rPr sz="3200" spc="-169" dirty="0">
                <a:cs typeface="Tahoma"/>
              </a:rPr>
              <a:t>e</a:t>
            </a:r>
            <a:r>
              <a:rPr sz="3200" spc="-79" dirty="0">
                <a:cs typeface="Tahoma"/>
              </a:rPr>
              <a:t>x</a:t>
            </a:r>
            <a:r>
              <a:rPr sz="3200" spc="-40" dirty="0">
                <a:cs typeface="Tahoma"/>
              </a:rPr>
              <a:t>p</a:t>
            </a:r>
            <a:r>
              <a:rPr sz="3200" spc="-169" dirty="0">
                <a:cs typeface="Tahoma"/>
              </a:rPr>
              <a:t>e</a:t>
            </a:r>
            <a:r>
              <a:rPr sz="3200" spc="-79" dirty="0">
                <a:cs typeface="Tahoma"/>
              </a:rPr>
              <a:t>rim</a:t>
            </a:r>
            <a:r>
              <a:rPr sz="3200" spc="-99" dirty="0">
                <a:cs typeface="Tahoma"/>
              </a:rPr>
              <a:t>e</a:t>
            </a:r>
            <a:r>
              <a:rPr sz="3200" spc="-69" dirty="0">
                <a:cs typeface="Tahoma"/>
              </a:rPr>
              <a:t>nts</a:t>
            </a:r>
            <a:r>
              <a:rPr sz="3200" spc="30" dirty="0">
                <a:cs typeface="Tahoma"/>
              </a:rPr>
              <a:t> </a:t>
            </a:r>
            <a:r>
              <a:rPr sz="3200" spc="-30" dirty="0">
                <a:cs typeface="Tahoma"/>
              </a:rPr>
              <a:t>to</a:t>
            </a:r>
            <a:r>
              <a:rPr sz="3200" spc="30" dirty="0">
                <a:cs typeface="Tahoma"/>
              </a:rPr>
              <a:t> </a:t>
            </a:r>
            <a:r>
              <a:rPr sz="3200" spc="-169" dirty="0">
                <a:cs typeface="Tahoma"/>
              </a:rPr>
              <a:t>e</a:t>
            </a:r>
            <a:r>
              <a:rPr sz="3200" spc="-59" dirty="0">
                <a:cs typeface="Tahoma"/>
              </a:rPr>
              <a:t>stimate</a:t>
            </a:r>
            <a:r>
              <a:rPr sz="3200" spc="30" dirty="0">
                <a:cs typeface="Tahoma"/>
              </a:rPr>
              <a:t> </a:t>
            </a:r>
            <a:r>
              <a:rPr sz="3200" spc="-79" dirty="0">
                <a:cs typeface="Tahoma"/>
              </a:rPr>
              <a:t>the</a:t>
            </a:r>
            <a:r>
              <a:rPr sz="3200" spc="30" dirty="0">
                <a:cs typeface="Tahoma"/>
              </a:rPr>
              <a:t> </a:t>
            </a:r>
            <a:r>
              <a:rPr sz="3200" spc="-89" dirty="0">
                <a:cs typeface="Tahoma"/>
              </a:rPr>
              <a:t>v</a:t>
            </a:r>
            <a:r>
              <a:rPr sz="3200" spc="-159" dirty="0">
                <a:cs typeface="Tahoma"/>
              </a:rPr>
              <a:t>a</a:t>
            </a:r>
            <a:r>
              <a:rPr sz="3200" spc="-50" dirty="0">
                <a:cs typeface="Tahoma"/>
              </a:rPr>
              <a:t>ria</a:t>
            </a:r>
            <a:r>
              <a:rPr sz="3200" dirty="0">
                <a:cs typeface="Tahoma"/>
              </a:rPr>
              <a:t>bili</a:t>
            </a:r>
            <a:r>
              <a:rPr sz="3200" spc="-59" dirty="0">
                <a:cs typeface="Tahoma"/>
              </a:rPr>
              <a:t>t</a:t>
            </a:r>
            <a:r>
              <a:rPr sz="3200" spc="-79" dirty="0">
                <a:cs typeface="Tahoma"/>
              </a:rPr>
              <a:t>y</a:t>
            </a:r>
            <a:r>
              <a:rPr sz="3200" spc="30" dirty="0">
                <a:cs typeface="Tahoma"/>
              </a:rPr>
              <a:t> </a:t>
            </a:r>
            <a:r>
              <a:rPr sz="3200" spc="-69" dirty="0">
                <a:cs typeface="Tahoma"/>
              </a:rPr>
              <a:t>of</a:t>
            </a:r>
            <a:r>
              <a:rPr sz="3200" spc="30" dirty="0">
                <a:cs typeface="Tahoma"/>
              </a:rPr>
              <a:t> </a:t>
            </a:r>
            <a:r>
              <a:rPr sz="3200" spc="-139" dirty="0">
                <a:cs typeface="Tahoma"/>
              </a:rPr>
              <a:t>y</a:t>
            </a:r>
            <a:r>
              <a:rPr sz="3200" spc="-79" dirty="0">
                <a:cs typeface="Tahoma"/>
              </a:rPr>
              <a:t>our</a:t>
            </a:r>
            <a:r>
              <a:rPr sz="3200" spc="-50" dirty="0">
                <a:cs typeface="Tahoma"/>
              </a:rPr>
              <a:t> </a:t>
            </a:r>
            <a:r>
              <a:rPr sz="3200" spc="-69" dirty="0">
                <a:cs typeface="Tahoma"/>
              </a:rPr>
              <a:t>sta</a:t>
            </a:r>
            <a:r>
              <a:rPr sz="3200" spc="-10" dirty="0">
                <a:cs typeface="Tahoma"/>
              </a:rPr>
              <a:t>tistic</a:t>
            </a:r>
            <a:r>
              <a:rPr sz="3200" spc="40" dirty="0">
                <a:cs typeface="Tahoma"/>
              </a:rPr>
              <a:t> </a:t>
            </a:r>
            <a:r>
              <a:rPr sz="3200" spc="-69" dirty="0">
                <a:cs typeface="Tahoma"/>
              </a:rPr>
              <a:t>of</a:t>
            </a:r>
            <a:r>
              <a:rPr sz="3200" spc="40" dirty="0">
                <a:cs typeface="Tahoma"/>
              </a:rPr>
              <a:t> </a:t>
            </a:r>
            <a:r>
              <a:rPr sz="3200" spc="-50" dirty="0">
                <a:cs typeface="Tahoma"/>
              </a:rPr>
              <a:t>int</a:t>
            </a:r>
            <a:r>
              <a:rPr sz="3200" spc="-79" dirty="0">
                <a:cs typeface="Tahoma"/>
              </a:rPr>
              <a:t>e</a:t>
            </a:r>
            <a:r>
              <a:rPr sz="3200" spc="-50" dirty="0">
                <a:cs typeface="Tahoma"/>
              </a:rPr>
              <a:t>r</a:t>
            </a:r>
            <a:r>
              <a:rPr sz="3200" spc="-169" dirty="0">
                <a:cs typeface="Tahoma"/>
              </a:rPr>
              <a:t>e</a:t>
            </a:r>
            <a:r>
              <a:rPr sz="3200" spc="-40" dirty="0">
                <a:cs typeface="Tahoma"/>
              </a:rPr>
              <a:t>st</a:t>
            </a:r>
            <a:endParaRPr sz="32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0597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Bootstrap - HOWTO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the available sample (size n), generate a new sample of size n (with replacement)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statistic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distribution of the statistic of interest across bootstrap experiments to estimate standard error, confidence intervals, statistical significance,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40" dirty="0"/>
              <a:t>The</a:t>
            </a:r>
            <a:r>
              <a:rPr spc="50" dirty="0"/>
              <a:t> </a:t>
            </a:r>
            <a:r>
              <a:rPr spc="40" dirty="0"/>
              <a:t>B</a:t>
            </a:r>
            <a:r>
              <a:rPr spc="109" dirty="0"/>
              <a:t>o</a:t>
            </a:r>
            <a:r>
              <a:rPr spc="-79" dirty="0"/>
              <a:t>ots</a:t>
            </a:r>
            <a:r>
              <a:rPr dirty="0"/>
              <a:t>tr</a:t>
            </a:r>
            <a:r>
              <a:rPr spc="-139" dirty="0"/>
              <a:t>a</a:t>
            </a:r>
            <a:r>
              <a:rPr spc="-109" dirty="0"/>
              <a:t>p</a:t>
            </a:r>
            <a:r>
              <a:rPr spc="50" dirty="0"/>
              <a:t> </a:t>
            </a:r>
            <a:r>
              <a:rPr spc="-89" dirty="0"/>
              <a:t>(s</a:t>
            </a:r>
            <a:r>
              <a:rPr spc="-139" dirty="0"/>
              <a:t>chema</a:t>
            </a:r>
            <a:r>
              <a:rPr spc="10" dirty="0"/>
              <a:t>tic)</a:t>
            </a:r>
          </a:p>
        </p:txBody>
      </p:sp>
      <p:sp>
        <p:nvSpPr>
          <p:cNvPr id="3" name="object 3"/>
          <p:cNvSpPr/>
          <p:nvPr/>
        </p:nvSpPr>
        <p:spPr>
          <a:xfrm>
            <a:off x="1989453" y="1850332"/>
            <a:ext cx="4244889" cy="384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2868" y="6186955"/>
            <a:ext cx="70502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3200" spc="-129" dirty="0">
                <a:cs typeface="Tahoma"/>
              </a:rPr>
              <a:t>IS</a:t>
            </a:r>
            <a:r>
              <a:rPr sz="3200" spc="59" dirty="0">
                <a:cs typeface="Tahoma"/>
              </a:rPr>
              <a:t>LR</a:t>
            </a:r>
            <a:r>
              <a:rPr sz="3200" spc="40" dirty="0">
                <a:cs typeface="Tahoma"/>
              </a:rPr>
              <a:t> </a:t>
            </a:r>
            <a:r>
              <a:rPr sz="3200" spc="-69" dirty="0">
                <a:cs typeface="Tahoma"/>
              </a:rPr>
              <a:t>Figure</a:t>
            </a:r>
            <a:r>
              <a:rPr sz="3200" spc="40" dirty="0">
                <a:cs typeface="Tahoma"/>
              </a:rPr>
              <a:t> </a:t>
            </a:r>
            <a:r>
              <a:rPr sz="3200" spc="-129" dirty="0">
                <a:cs typeface="Tahoma"/>
              </a:rPr>
              <a:t>5.11:</a:t>
            </a:r>
            <a:r>
              <a:rPr sz="3200" spc="278" dirty="0">
                <a:cs typeface="Tahoma"/>
              </a:rPr>
              <a:t> </a:t>
            </a:r>
            <a:r>
              <a:rPr sz="3200" spc="-30" dirty="0">
                <a:cs typeface="Tahoma"/>
              </a:rPr>
              <a:t>S</a:t>
            </a:r>
            <a:r>
              <a:rPr sz="3200" spc="-59" dirty="0">
                <a:cs typeface="Tahoma"/>
              </a:rPr>
              <a:t>c</a:t>
            </a:r>
            <a:r>
              <a:rPr sz="3200" spc="-159" dirty="0">
                <a:cs typeface="Tahoma"/>
              </a:rPr>
              <a:t>he</a:t>
            </a:r>
            <a:r>
              <a:rPr sz="3200" spc="-119" dirty="0">
                <a:cs typeface="Tahoma"/>
              </a:rPr>
              <a:t>ma</a:t>
            </a:r>
            <a:r>
              <a:rPr sz="3200" dirty="0">
                <a:cs typeface="Tahoma"/>
              </a:rPr>
              <a:t>tic</a:t>
            </a:r>
            <a:r>
              <a:rPr sz="3200" spc="40" dirty="0">
                <a:cs typeface="Tahoma"/>
              </a:rPr>
              <a:t> </a:t>
            </a:r>
            <a:r>
              <a:rPr sz="3200" spc="-79" dirty="0">
                <a:cs typeface="Tahoma"/>
              </a:rPr>
              <a:t>of</a:t>
            </a:r>
            <a:r>
              <a:rPr sz="3200" spc="40" dirty="0">
                <a:cs typeface="Tahoma"/>
              </a:rPr>
              <a:t> </a:t>
            </a:r>
            <a:r>
              <a:rPr sz="3200" spc="-89" dirty="0">
                <a:cs typeface="Tahoma"/>
              </a:rPr>
              <a:t>the</a:t>
            </a:r>
            <a:r>
              <a:rPr sz="3200" spc="40" dirty="0">
                <a:cs typeface="Tahoma"/>
              </a:rPr>
              <a:t> </a:t>
            </a:r>
            <a:r>
              <a:rPr sz="3200" spc="-40" dirty="0">
                <a:cs typeface="Tahoma"/>
              </a:rPr>
              <a:t>b</a:t>
            </a:r>
            <a:r>
              <a:rPr sz="3200" spc="-59" dirty="0">
                <a:cs typeface="Tahoma"/>
              </a:rPr>
              <a:t>ootstra</a:t>
            </a:r>
            <a:r>
              <a:rPr sz="3200" spc="-99" dirty="0">
                <a:cs typeface="Tahoma"/>
              </a:rPr>
              <a:t>p</a:t>
            </a:r>
            <a:endParaRPr sz="32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6266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Resampling methods involve fitting the same statistical method repeatedly to different subsets of the training data</a:t>
            </a:r>
          </a:p>
          <a:p>
            <a:r>
              <a:rPr lang="en-US" dirty="0" smtClean="0"/>
              <a:t>Two commonly used methods are </a:t>
            </a:r>
            <a:r>
              <a:rPr lang="en-US" i="1" dirty="0" smtClean="0"/>
              <a:t>cross-validation</a:t>
            </a:r>
            <a:r>
              <a:rPr lang="en-US" dirty="0" smtClean="0"/>
              <a:t> and </a:t>
            </a:r>
            <a:r>
              <a:rPr lang="en-US" i="1" dirty="0" smtClean="0"/>
              <a:t>bootstrap.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55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Bootstrap: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81" y="1710561"/>
            <a:ext cx="7304800" cy="45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Bootstrap: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bootstrap distribution is normally distributed, the standard error is the usual: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normal distribution is not a requirement</a:t>
            </a:r>
          </a:p>
          <a:p>
            <a:pPr lvl="1"/>
            <a:r>
              <a:rPr lang="en-US" dirty="0" smtClean="0"/>
              <a:t>Can use </a:t>
            </a:r>
            <a:r>
              <a:rPr lang="en-US" i="1" dirty="0" smtClean="0"/>
              <a:t>percentile method</a:t>
            </a:r>
            <a:r>
              <a:rPr lang="en-US" dirty="0" smtClean="0"/>
              <a:t> to estimate Confidence Intervals (requires many more simulations)</a:t>
            </a:r>
          </a:p>
          <a:p>
            <a:pPr lvl="1"/>
            <a:r>
              <a:rPr lang="en-US" i="1" dirty="0" smtClean="0"/>
              <a:t>Bias-corrected percentile method</a:t>
            </a:r>
            <a:r>
              <a:rPr lang="en-US" dirty="0" smtClean="0"/>
              <a:t> corrects for bias between observed statistic and median of Bootstrap estimates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81" y="2581569"/>
            <a:ext cx="5097596" cy="10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Bootstrap for inference and CI estimation, CV for prediction accuracy</a:t>
            </a:r>
          </a:p>
          <a:p>
            <a:r>
              <a:rPr lang="en-US" dirty="0" smtClean="0"/>
              <a:t>Bootstrap relaxes the assumptions often needed for analytical hypothesis tests</a:t>
            </a:r>
          </a:p>
          <a:p>
            <a:r>
              <a:rPr lang="en-US" dirty="0" smtClean="0"/>
              <a:t>From lab: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boot</a:t>
            </a:r>
            <a:r>
              <a:rPr lang="en-US" dirty="0" smtClean="0"/>
              <a:t> library automates bootstrap for </a:t>
            </a:r>
            <a:r>
              <a:rPr lang="en-US" i="1" dirty="0" err="1" smtClean="0"/>
              <a:t>glm</a:t>
            </a:r>
            <a:r>
              <a:rPr lang="en-US" i="1" dirty="0" smtClean="0"/>
              <a:t>()</a:t>
            </a:r>
            <a:r>
              <a:rPr lang="en-US" dirty="0" smtClean="0"/>
              <a:t> procedures</a:t>
            </a:r>
          </a:p>
          <a:p>
            <a:pPr lvl="1"/>
            <a:r>
              <a:rPr lang="en-US" i="1" dirty="0" err="1" smtClean="0"/>
              <a:t>cvTools</a:t>
            </a:r>
            <a:r>
              <a:rPr lang="en-US" dirty="0" smtClean="0"/>
              <a:t> library assists with creating partitions, and automates CV for </a:t>
            </a:r>
            <a:r>
              <a:rPr lang="en-US" i="1" dirty="0" smtClean="0"/>
              <a:t>lm()</a:t>
            </a:r>
            <a:r>
              <a:rPr lang="en-US" dirty="0" smtClean="0"/>
              <a:t> procedures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74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spc="119" dirty="0" smtClean="0"/>
              <a:t>Motivating example for cross-validation: recall chap. 2</a:t>
            </a:r>
            <a:endParaRPr spc="-129" dirty="0"/>
          </a:p>
        </p:txBody>
      </p:sp>
      <p:sp>
        <p:nvSpPr>
          <p:cNvPr id="3" name="object 3"/>
          <p:cNvSpPr/>
          <p:nvPr/>
        </p:nvSpPr>
        <p:spPr>
          <a:xfrm>
            <a:off x="1034194" y="1770594"/>
            <a:ext cx="6551161" cy="4651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288344" y="6076864"/>
            <a:ext cx="1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Training data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575394" y="6276451"/>
            <a:ext cx="1465482" cy="24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spc="119" dirty="0" smtClean="0"/>
              <a:t>Optimal </a:t>
            </a:r>
            <a:r>
              <a:rPr spc="119" dirty="0" smtClean="0"/>
              <a:t>MSE</a:t>
            </a:r>
            <a:r>
              <a:rPr spc="50" dirty="0" smtClean="0"/>
              <a:t> </a:t>
            </a:r>
            <a:r>
              <a:rPr lang="en-US" spc="50" dirty="0" smtClean="0"/>
              <a:t>achieved by best </a:t>
            </a:r>
            <a:r>
              <a:rPr spc="-79" dirty="0" smtClean="0"/>
              <a:t>bia</a:t>
            </a:r>
            <a:r>
              <a:rPr spc="-178" dirty="0" smtClean="0"/>
              <a:t>s</a:t>
            </a:r>
            <a:r>
              <a:rPr spc="-109" dirty="0"/>
              <a:t>-v</a:t>
            </a:r>
            <a:r>
              <a:rPr spc="-218" dirty="0"/>
              <a:t>a</a:t>
            </a:r>
            <a:r>
              <a:rPr spc="-69" dirty="0"/>
              <a:t>ria</a:t>
            </a:r>
            <a:r>
              <a:rPr spc="-149" dirty="0"/>
              <a:t>nce</a:t>
            </a:r>
            <a:r>
              <a:rPr spc="59" dirty="0"/>
              <a:t> </a:t>
            </a:r>
            <a:r>
              <a:rPr dirty="0"/>
              <a:t>tr</a:t>
            </a:r>
            <a:r>
              <a:rPr spc="-139" dirty="0"/>
              <a:t>a</a:t>
            </a:r>
            <a:r>
              <a:rPr spc="-129" dirty="0"/>
              <a:t>de-</a:t>
            </a:r>
            <a:r>
              <a:rPr spc="-129" dirty="0" smtClean="0"/>
              <a:t>off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714036" y="1939656"/>
            <a:ext cx="7711912" cy="4460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4036" y="6399808"/>
            <a:ext cx="672328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3200" spc="79" dirty="0">
                <a:cs typeface="Tahoma"/>
              </a:rPr>
              <a:t>MS</a:t>
            </a:r>
            <a:r>
              <a:rPr sz="3200" spc="59" dirty="0">
                <a:cs typeface="Tahoma"/>
              </a:rPr>
              <a:t>E</a:t>
            </a:r>
            <a:r>
              <a:rPr sz="3200" spc="30" dirty="0">
                <a:cs typeface="Tahoma"/>
              </a:rPr>
              <a:t> </a:t>
            </a:r>
            <a:r>
              <a:rPr sz="3200" spc="-50" dirty="0">
                <a:cs typeface="Tahoma"/>
              </a:rPr>
              <a:t>in</a:t>
            </a:r>
            <a:r>
              <a:rPr sz="3200" spc="40" dirty="0">
                <a:cs typeface="Tahoma"/>
              </a:rPr>
              <a:t> </a:t>
            </a:r>
            <a:r>
              <a:rPr sz="3200" spc="-40" dirty="0">
                <a:cs typeface="Tahoma"/>
              </a:rPr>
              <a:t>tra</a:t>
            </a:r>
            <a:r>
              <a:rPr sz="3200" spc="-69" dirty="0">
                <a:cs typeface="Tahoma"/>
              </a:rPr>
              <a:t>ining</a:t>
            </a:r>
            <a:r>
              <a:rPr sz="3200" spc="30" dirty="0">
                <a:cs typeface="Tahoma"/>
              </a:rPr>
              <a:t> </a:t>
            </a:r>
            <a:r>
              <a:rPr sz="3200" spc="-119" dirty="0">
                <a:cs typeface="Tahoma"/>
              </a:rPr>
              <a:t>a</a:t>
            </a:r>
            <a:r>
              <a:rPr sz="3200" spc="-99" dirty="0">
                <a:cs typeface="Tahoma"/>
              </a:rPr>
              <a:t>nd</a:t>
            </a:r>
            <a:r>
              <a:rPr sz="3200" spc="40" dirty="0">
                <a:cs typeface="Tahoma"/>
              </a:rPr>
              <a:t> </a:t>
            </a:r>
            <a:r>
              <a:rPr sz="3200" spc="-79" dirty="0">
                <a:cs typeface="Tahoma"/>
              </a:rPr>
              <a:t>te</a:t>
            </a:r>
            <a:r>
              <a:rPr sz="3200" spc="-69" dirty="0">
                <a:cs typeface="Tahoma"/>
              </a:rPr>
              <a:t>sting</a:t>
            </a:r>
            <a:r>
              <a:rPr sz="3200" spc="40" dirty="0">
                <a:cs typeface="Tahoma"/>
              </a:rPr>
              <a:t> </a:t>
            </a:r>
            <a:r>
              <a:rPr sz="3200" spc="-129" dirty="0">
                <a:cs typeface="Tahoma"/>
              </a:rPr>
              <a:t>sa</a:t>
            </a:r>
            <a:r>
              <a:rPr sz="3200" spc="-109" dirty="0">
                <a:cs typeface="Tahoma"/>
              </a:rPr>
              <a:t>mple</a:t>
            </a:r>
            <a:r>
              <a:rPr sz="3200" spc="-149" dirty="0">
                <a:cs typeface="Tahoma"/>
              </a:rPr>
              <a:t>s</a:t>
            </a:r>
            <a:endParaRPr sz="32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7817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119" dirty="0"/>
              <a:t>Res</a:t>
            </a:r>
            <a:r>
              <a:rPr spc="-139" dirty="0"/>
              <a:t>a</a:t>
            </a:r>
            <a:r>
              <a:rPr spc="-89" dirty="0"/>
              <a:t>mpling</a:t>
            </a:r>
            <a:r>
              <a:rPr spc="59" dirty="0"/>
              <a:t> </a:t>
            </a:r>
            <a:r>
              <a:rPr spc="-40" dirty="0"/>
              <a:t>Meth</a:t>
            </a:r>
            <a:r>
              <a:rPr spc="30" dirty="0"/>
              <a:t>o</a:t>
            </a:r>
            <a:r>
              <a:rPr spc="-159"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807" y="1465931"/>
            <a:ext cx="7506645" cy="254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120" marR="10072" indent="-457200">
              <a:lnSpc>
                <a:spcPct val="102600"/>
              </a:lnSpc>
              <a:spcBef>
                <a:spcPts val="198"/>
              </a:spcBef>
              <a:buFont typeface="Arial"/>
              <a:buChar char="•"/>
            </a:pPr>
            <a:r>
              <a:rPr sz="3200" spc="-109" dirty="0" smtClean="0">
                <a:cs typeface="Tahoma"/>
              </a:rPr>
              <a:t>Re</a:t>
            </a:r>
            <a:r>
              <a:rPr sz="3200" spc="-149" dirty="0" smtClean="0">
                <a:cs typeface="Tahoma"/>
              </a:rPr>
              <a:t>sa</a:t>
            </a:r>
            <a:r>
              <a:rPr sz="3200" spc="-99" dirty="0" smtClean="0">
                <a:cs typeface="Tahoma"/>
              </a:rPr>
              <a:t>mpling</a:t>
            </a:r>
            <a:r>
              <a:rPr sz="3200" spc="30" dirty="0" smtClean="0">
                <a:cs typeface="Tahoma"/>
              </a:rPr>
              <a:t> </a:t>
            </a:r>
            <a:r>
              <a:rPr lang="en-US" sz="3200" spc="30" dirty="0" smtClean="0">
                <a:cs typeface="Tahoma"/>
              </a:rPr>
              <a:t>simulates multiple training and/or test sets by </a:t>
            </a:r>
            <a:r>
              <a:rPr sz="3200" spc="-50" dirty="0" smtClean="0">
                <a:cs typeface="Tahoma"/>
              </a:rPr>
              <a:t>ta</a:t>
            </a:r>
            <a:r>
              <a:rPr sz="3200" spc="-89" dirty="0" smtClean="0">
                <a:cs typeface="Tahoma"/>
              </a:rPr>
              <a:t>king</a:t>
            </a:r>
            <a:r>
              <a:rPr sz="3200" spc="20" dirty="0" smtClean="0">
                <a:cs typeface="Tahoma"/>
              </a:rPr>
              <a:t> </a:t>
            </a:r>
            <a:r>
              <a:rPr lang="en-US" sz="3200" spc="20" dirty="0" smtClean="0">
                <a:cs typeface="Tahoma"/>
              </a:rPr>
              <a:t>random </a:t>
            </a:r>
            <a:r>
              <a:rPr lang="en-US" sz="3200" i="1" spc="20" dirty="0" smtClean="0">
                <a:cs typeface="Tahoma"/>
              </a:rPr>
              <a:t>re-</a:t>
            </a:r>
            <a:r>
              <a:rPr sz="3200" i="1" spc="-149" dirty="0" smtClean="0">
                <a:cs typeface="Tahoma"/>
              </a:rPr>
              <a:t>sa</a:t>
            </a:r>
            <a:r>
              <a:rPr sz="3200" i="1" spc="-119" dirty="0" smtClean="0">
                <a:cs typeface="Tahoma"/>
              </a:rPr>
              <a:t>mple</a:t>
            </a:r>
            <a:r>
              <a:rPr sz="3200" i="1" spc="-169" dirty="0" smtClean="0">
                <a:cs typeface="Tahoma"/>
              </a:rPr>
              <a:t>s</a:t>
            </a:r>
            <a:r>
              <a:rPr sz="3200" spc="20" dirty="0" smtClean="0">
                <a:cs typeface="Tahoma"/>
              </a:rPr>
              <a:t> </a:t>
            </a:r>
            <a:r>
              <a:rPr sz="3200" spc="-50" dirty="0" smtClean="0">
                <a:cs typeface="Tahoma"/>
              </a:rPr>
              <a:t>f</a:t>
            </a:r>
            <a:r>
              <a:rPr sz="3200" spc="-119" dirty="0" smtClean="0">
                <a:cs typeface="Tahoma"/>
              </a:rPr>
              <a:t>rom</a:t>
            </a:r>
            <a:r>
              <a:rPr sz="3200" spc="20" dirty="0" smtClean="0">
                <a:cs typeface="Tahoma"/>
              </a:rPr>
              <a:t> </a:t>
            </a:r>
            <a:r>
              <a:rPr sz="3200" spc="-109" dirty="0">
                <a:cs typeface="Tahoma"/>
              </a:rPr>
              <a:t>the</a:t>
            </a:r>
            <a:r>
              <a:rPr sz="3200" spc="20" dirty="0">
                <a:cs typeface="Tahoma"/>
              </a:rPr>
              <a:t> </a:t>
            </a:r>
            <a:r>
              <a:rPr sz="3200" spc="-139" dirty="0">
                <a:cs typeface="Tahoma"/>
              </a:rPr>
              <a:t>a</a:t>
            </a:r>
            <a:r>
              <a:rPr sz="3200" spc="-129" dirty="0">
                <a:cs typeface="Tahoma"/>
              </a:rPr>
              <a:t>va</a:t>
            </a:r>
            <a:r>
              <a:rPr sz="3200" spc="-50" dirty="0">
                <a:cs typeface="Tahoma"/>
              </a:rPr>
              <a:t>ila</a:t>
            </a:r>
            <a:r>
              <a:rPr sz="3200" spc="-109" dirty="0">
                <a:cs typeface="Tahoma"/>
              </a:rPr>
              <a:t>ble</a:t>
            </a:r>
            <a:r>
              <a:rPr sz="3200" spc="-79" dirty="0">
                <a:cs typeface="Tahoma"/>
              </a:rPr>
              <a:t> </a:t>
            </a:r>
            <a:r>
              <a:rPr sz="3200" spc="-129" dirty="0" smtClean="0">
                <a:cs typeface="Tahoma"/>
              </a:rPr>
              <a:t>sa</a:t>
            </a:r>
            <a:r>
              <a:rPr sz="3200" spc="-109" dirty="0" smtClean="0">
                <a:cs typeface="Tahoma"/>
              </a:rPr>
              <a:t>mple</a:t>
            </a:r>
            <a:endParaRPr lang="en-US" sz="3200" spc="-109" dirty="0" smtClean="0">
              <a:cs typeface="Tahoma"/>
            </a:endParaRPr>
          </a:p>
          <a:p>
            <a:pPr marL="481120" marR="10072" indent="-457200">
              <a:lnSpc>
                <a:spcPct val="102600"/>
              </a:lnSpc>
              <a:spcBef>
                <a:spcPts val="198"/>
              </a:spcBef>
              <a:buFont typeface="Arial"/>
              <a:buChar char="•"/>
            </a:pPr>
            <a:r>
              <a:rPr sz="3200" spc="-73" baseline="13888" dirty="0" smtClean="0">
                <a:solidFill>
                  <a:srgbClr val="3232B2"/>
                </a:solidFill>
                <a:cs typeface="Lucida Sans Unicode"/>
              </a:rPr>
              <a:t> </a:t>
            </a:r>
            <a:r>
              <a:rPr sz="3200" i="1" spc="-79" dirty="0">
                <a:cs typeface="Arial"/>
              </a:rPr>
              <a:t>Cross-validatio</a:t>
            </a:r>
            <a:r>
              <a:rPr sz="3200" i="1" spc="-119" dirty="0">
                <a:cs typeface="Arial"/>
              </a:rPr>
              <a:t>n</a:t>
            </a:r>
            <a:r>
              <a:rPr sz="3200" spc="-169" dirty="0">
                <a:cs typeface="Tahoma"/>
              </a:rPr>
              <a:t>:</a:t>
            </a:r>
            <a:r>
              <a:rPr sz="3200" spc="258" dirty="0">
                <a:cs typeface="Tahoma"/>
              </a:rPr>
              <a:t> </a:t>
            </a:r>
            <a:r>
              <a:rPr sz="3200" spc="-149" dirty="0">
                <a:cs typeface="Tahoma"/>
              </a:rPr>
              <a:t>ge</a:t>
            </a:r>
            <a:r>
              <a:rPr sz="3200" spc="-129" dirty="0">
                <a:cs typeface="Tahoma"/>
              </a:rPr>
              <a:t>ne</a:t>
            </a:r>
            <a:r>
              <a:rPr sz="3200" spc="-79" dirty="0">
                <a:cs typeface="Tahoma"/>
              </a:rPr>
              <a:t>ra</a:t>
            </a:r>
            <a:r>
              <a:rPr sz="3200" spc="-59" dirty="0">
                <a:cs typeface="Tahoma"/>
              </a:rPr>
              <a:t>te</a:t>
            </a:r>
            <a:r>
              <a:rPr sz="3200" spc="30" dirty="0">
                <a:cs typeface="Tahoma"/>
              </a:rPr>
              <a:t> </a:t>
            </a:r>
            <a:r>
              <a:rPr sz="3200" spc="-40" dirty="0">
                <a:cs typeface="Tahoma"/>
              </a:rPr>
              <a:t>tra</a:t>
            </a:r>
            <a:r>
              <a:rPr sz="3200" spc="-59" dirty="0">
                <a:cs typeface="Tahoma"/>
              </a:rPr>
              <a:t>ining</a:t>
            </a:r>
            <a:r>
              <a:rPr sz="3200" spc="30" dirty="0">
                <a:cs typeface="Tahoma"/>
              </a:rPr>
              <a:t> </a:t>
            </a:r>
            <a:r>
              <a:rPr sz="3200" spc="-99" dirty="0">
                <a:cs typeface="Tahoma"/>
              </a:rPr>
              <a:t>a</a:t>
            </a:r>
            <a:r>
              <a:rPr sz="3200" spc="-89" dirty="0">
                <a:cs typeface="Tahoma"/>
              </a:rPr>
              <a:t>nd</a:t>
            </a:r>
            <a:r>
              <a:rPr sz="3200" spc="30" dirty="0">
                <a:cs typeface="Tahoma"/>
              </a:rPr>
              <a:t> </a:t>
            </a:r>
            <a:r>
              <a:rPr sz="3200" spc="-59" dirty="0">
                <a:cs typeface="Tahoma"/>
              </a:rPr>
              <a:t>te</a:t>
            </a:r>
            <a:r>
              <a:rPr sz="3200" spc="-40" dirty="0">
                <a:cs typeface="Tahoma"/>
              </a:rPr>
              <a:t>st</a:t>
            </a:r>
            <a:r>
              <a:rPr sz="3200" spc="30" dirty="0">
                <a:cs typeface="Tahoma"/>
              </a:rPr>
              <a:t> </a:t>
            </a:r>
            <a:r>
              <a:rPr sz="3200" spc="-159" dirty="0">
                <a:cs typeface="Tahoma"/>
              </a:rPr>
              <a:t>se</a:t>
            </a:r>
            <a:r>
              <a:rPr sz="3200" spc="-40" dirty="0">
                <a:cs typeface="Tahoma"/>
              </a:rPr>
              <a:t>ts</a:t>
            </a:r>
            <a:r>
              <a:rPr sz="3200" spc="30" dirty="0">
                <a:cs typeface="Tahoma"/>
              </a:rPr>
              <a:t> </a:t>
            </a:r>
            <a:r>
              <a:rPr sz="3200" i="1" spc="-10" dirty="0" smtClean="0">
                <a:cs typeface="Arial"/>
              </a:rPr>
              <a:t>without</a:t>
            </a:r>
            <a:r>
              <a:rPr lang="en-US" sz="3200" dirty="0">
                <a:cs typeface="Arial"/>
              </a:rPr>
              <a:t> </a:t>
            </a:r>
            <a:r>
              <a:rPr sz="3200" spc="-109" dirty="0" smtClean="0">
                <a:cs typeface="Tahoma"/>
              </a:rPr>
              <a:t>re</a:t>
            </a:r>
            <a:r>
              <a:rPr sz="3200" spc="-59" dirty="0" smtClean="0">
                <a:cs typeface="Tahoma"/>
              </a:rPr>
              <a:t>pla</a:t>
            </a:r>
            <a:r>
              <a:rPr sz="3200" spc="-50" dirty="0" smtClean="0">
                <a:cs typeface="Tahoma"/>
              </a:rPr>
              <a:t>c</a:t>
            </a:r>
            <a:r>
              <a:rPr sz="3200" spc="-169" dirty="0" smtClean="0">
                <a:cs typeface="Tahoma"/>
              </a:rPr>
              <a:t>e</a:t>
            </a:r>
            <a:r>
              <a:rPr sz="3200" spc="-139" dirty="0" smtClean="0">
                <a:cs typeface="Tahoma"/>
              </a:rPr>
              <a:t>me</a:t>
            </a:r>
            <a:r>
              <a:rPr sz="3200" spc="-30" dirty="0" smtClean="0">
                <a:cs typeface="Tahoma"/>
              </a:rPr>
              <a:t>n</a:t>
            </a:r>
            <a:r>
              <a:rPr lang="en-US" sz="3200" spc="-30" dirty="0" smtClean="0">
                <a:cs typeface="Tahoma"/>
              </a:rPr>
              <a:t>t</a:t>
            </a:r>
            <a:endParaRPr sz="3200" dirty="0"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871" y="3969044"/>
            <a:ext cx="7711670" cy="257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1923" y="6504707"/>
            <a:ext cx="3398142" cy="27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-40" dirty="0">
                <a:cs typeface="Arial"/>
              </a:rPr>
              <a:t>Figure: </a:t>
            </a:r>
            <a:r>
              <a:rPr spc="-188" dirty="0">
                <a:cs typeface="Arial"/>
              </a:rPr>
              <a:t> </a:t>
            </a:r>
            <a:r>
              <a:rPr spc="-30" dirty="0">
                <a:cs typeface="Arial"/>
              </a:rPr>
              <a:t>Three-fold</a:t>
            </a:r>
            <a:r>
              <a:rPr spc="119" dirty="0">
                <a:cs typeface="Arial"/>
              </a:rPr>
              <a:t> </a:t>
            </a:r>
            <a:r>
              <a:rPr spc="-50" dirty="0">
                <a:cs typeface="Arial"/>
                <a:hlinkClick r:id="rId4" action="ppaction://hlinksldjump"/>
              </a:rPr>
              <a:t>cross-validation</a:t>
            </a:r>
            <a:endParaRPr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5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89" dirty="0"/>
              <a:t>K-</a:t>
            </a:r>
            <a:r>
              <a:rPr spc="-69" dirty="0"/>
              <a:t>fold</a:t>
            </a:r>
            <a:r>
              <a:rPr spc="59" dirty="0"/>
              <a:t> </a:t>
            </a:r>
            <a:r>
              <a:rPr spc="-59" dirty="0"/>
              <a:t>cr</a:t>
            </a:r>
            <a:r>
              <a:rPr spc="-159" dirty="0"/>
              <a:t>os</a:t>
            </a:r>
            <a:r>
              <a:rPr spc="-178" dirty="0"/>
              <a:t>s</a:t>
            </a:r>
            <a:r>
              <a:rPr spc="-119" dirty="0"/>
              <a:t>-</a:t>
            </a:r>
            <a:r>
              <a:rPr spc="-119" dirty="0" smtClean="0"/>
              <a:t>va</a:t>
            </a:r>
            <a:r>
              <a:rPr spc="10" dirty="0" smtClean="0"/>
              <a:t>l</a:t>
            </a:r>
            <a:r>
              <a:rPr spc="-79" dirty="0" smtClean="0"/>
              <a:t>ida</a:t>
            </a:r>
            <a:r>
              <a:rPr spc="-50" dirty="0" smtClean="0"/>
              <a:t>tion</a:t>
            </a:r>
            <a:r>
              <a:rPr lang="en-US" spc="-50" dirty="0" smtClean="0"/>
              <a:t> in words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87320" y="1830372"/>
            <a:ext cx="749152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032" indent="-457200">
              <a:buFont typeface="Arial"/>
              <a:buChar char="•"/>
            </a:pPr>
            <a:r>
              <a:rPr lang="en-US" sz="3200" spc="-69" dirty="0" smtClean="0">
                <a:cs typeface="Tahoma"/>
              </a:rPr>
              <a:t>Randomly partition the sample (size n) into </a:t>
            </a:r>
            <a:r>
              <a:rPr lang="en-US" sz="3200" i="1" spc="-69" dirty="0" smtClean="0">
                <a:cs typeface="Tahoma"/>
              </a:rPr>
              <a:t>K</a:t>
            </a:r>
            <a:r>
              <a:rPr lang="en-US" sz="3200" spc="-69" dirty="0" smtClean="0">
                <a:cs typeface="Tahoma"/>
              </a:rPr>
              <a:t> (</a:t>
            </a:r>
            <a:r>
              <a:rPr lang="en-US" sz="3200" i="1" spc="40" dirty="0" smtClean="0">
                <a:cs typeface="Arial"/>
              </a:rPr>
              <a:t>K</a:t>
            </a:r>
            <a:r>
              <a:rPr lang="en-US" sz="3200" i="1" spc="248" dirty="0" smtClean="0">
                <a:cs typeface="Arial"/>
              </a:rPr>
              <a:t> </a:t>
            </a:r>
            <a:r>
              <a:rPr lang="en-US" sz="3200" spc="476" dirty="0" smtClean="0">
                <a:cs typeface="Arial"/>
              </a:rPr>
              <a:t>≤</a:t>
            </a:r>
            <a:r>
              <a:rPr lang="en-US" sz="3200" spc="-10" dirty="0" smtClean="0">
                <a:cs typeface="Arial"/>
              </a:rPr>
              <a:t> </a:t>
            </a:r>
            <a:r>
              <a:rPr lang="en-US" sz="3200" i="1" spc="-99" dirty="0" smtClean="0">
                <a:cs typeface="Arial"/>
              </a:rPr>
              <a:t>n) </a:t>
            </a:r>
            <a:r>
              <a:rPr lang="en-US" sz="3200" spc="-69" dirty="0" smtClean="0">
                <a:cs typeface="Tahoma"/>
              </a:rPr>
              <a:t>partitions of size ~ N/k. </a:t>
            </a:r>
          </a:p>
          <a:p>
            <a:pPr marL="539032" indent="-457200">
              <a:buFont typeface="Arial"/>
              <a:buChar char="•"/>
            </a:pPr>
            <a:r>
              <a:rPr lang="en-US" sz="3200" spc="-69" dirty="0" smtClean="0">
                <a:cs typeface="Tahoma"/>
              </a:rPr>
              <a:t>Define </a:t>
            </a:r>
            <a:r>
              <a:rPr sz="3200" i="1" spc="40" dirty="0" smtClean="0">
                <a:cs typeface="Arial"/>
              </a:rPr>
              <a:t>K</a:t>
            </a:r>
            <a:r>
              <a:rPr sz="3200" i="1" dirty="0" smtClean="0">
                <a:cs typeface="Arial"/>
              </a:rPr>
              <a:t> </a:t>
            </a:r>
            <a:r>
              <a:rPr sz="3200" i="1" spc="-238" dirty="0" smtClean="0">
                <a:cs typeface="Arial"/>
              </a:rPr>
              <a:t> </a:t>
            </a:r>
            <a:r>
              <a:rPr sz="3200" spc="50" dirty="0">
                <a:cs typeface="Tahoma"/>
              </a:rPr>
              <a:t>“f</a:t>
            </a:r>
            <a:r>
              <a:rPr sz="3200" spc="-40" dirty="0">
                <a:cs typeface="Tahoma"/>
              </a:rPr>
              <a:t>olds</a:t>
            </a:r>
            <a:r>
              <a:rPr sz="3200" spc="-40" dirty="0" smtClean="0">
                <a:cs typeface="Tahoma"/>
              </a:rPr>
              <a:t>”</a:t>
            </a:r>
            <a:r>
              <a:rPr lang="en-US" sz="3200" spc="-69" dirty="0" smtClean="0">
                <a:cs typeface="Tahoma"/>
              </a:rPr>
              <a:t>, each using a different partition as the validation set</a:t>
            </a:r>
            <a:r>
              <a:rPr lang="en-US" sz="3200" spc="-99" dirty="0" smtClean="0">
                <a:cs typeface="Arial"/>
              </a:rPr>
              <a:t>.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smtClean="0">
                <a:cs typeface="Arial"/>
              </a:rPr>
              <a:t> </a:t>
            </a:r>
            <a:r>
              <a:rPr sz="3200" spc="-99" dirty="0" smtClean="0">
                <a:cs typeface="Tahoma"/>
              </a:rPr>
              <a:t>Use</a:t>
            </a:r>
            <a:r>
              <a:rPr sz="3200" spc="30" dirty="0" smtClean="0">
                <a:cs typeface="Tahoma"/>
              </a:rPr>
              <a:t> </a:t>
            </a:r>
            <a:r>
              <a:rPr lang="en-US" sz="3200" spc="30" dirty="0" smtClean="0">
                <a:cs typeface="Tahoma"/>
              </a:rPr>
              <a:t>non-validation partitions for </a:t>
            </a:r>
            <a:r>
              <a:rPr sz="3200" spc="-40" dirty="0" smtClean="0">
                <a:cs typeface="Tahoma"/>
              </a:rPr>
              <a:t>tra</a:t>
            </a:r>
            <a:r>
              <a:rPr sz="3200" spc="-69" dirty="0" smtClean="0">
                <a:cs typeface="Tahoma"/>
              </a:rPr>
              <a:t>ining</a:t>
            </a:r>
            <a:r>
              <a:rPr lang="en-US" sz="3200" spc="-69" dirty="0" smtClean="0">
                <a:cs typeface="Tahoma"/>
              </a:rPr>
              <a:t>.</a:t>
            </a:r>
            <a:endParaRPr lang="en-US" sz="3200" spc="50" dirty="0" smtClean="0">
              <a:cs typeface="Tahoma"/>
            </a:endParaRPr>
          </a:p>
          <a:p>
            <a:pPr marL="539032" indent="-457200">
              <a:buFont typeface="Arial"/>
              <a:buChar char="•"/>
            </a:pPr>
            <a:r>
              <a:rPr lang="en-US" sz="3200" spc="50" dirty="0" smtClean="0">
                <a:cs typeface="Tahoma"/>
              </a:rPr>
              <a:t>For each fold, f</a:t>
            </a:r>
            <a:r>
              <a:rPr sz="3200" spc="40" dirty="0" smtClean="0">
                <a:cs typeface="Tahoma"/>
              </a:rPr>
              <a:t>it </a:t>
            </a:r>
            <a:r>
              <a:rPr lang="en-US" sz="3200" spc="40" dirty="0" smtClean="0">
                <a:cs typeface="Tahoma"/>
              </a:rPr>
              <a:t>a </a:t>
            </a:r>
            <a:r>
              <a:rPr sz="3200" spc="-149" dirty="0" smtClean="0">
                <a:cs typeface="Tahoma"/>
              </a:rPr>
              <a:t>m</a:t>
            </a:r>
            <a:r>
              <a:rPr sz="3200" spc="-40" dirty="0" smtClean="0">
                <a:cs typeface="Tahoma"/>
              </a:rPr>
              <a:t>o</a:t>
            </a:r>
            <a:r>
              <a:rPr sz="3200" spc="-149" dirty="0" smtClean="0">
                <a:cs typeface="Tahoma"/>
              </a:rPr>
              <a:t>de</a:t>
            </a:r>
            <a:r>
              <a:rPr sz="3200" spc="10" dirty="0" smtClean="0">
                <a:cs typeface="Tahoma"/>
              </a:rPr>
              <a:t>l</a:t>
            </a:r>
            <a:r>
              <a:rPr sz="3200" spc="40" dirty="0" smtClean="0">
                <a:cs typeface="Tahoma"/>
              </a:rPr>
              <a:t> </a:t>
            </a:r>
            <a:r>
              <a:rPr lang="en-US" sz="3200" spc="-109" dirty="0" smtClean="0">
                <a:cs typeface="Tahoma"/>
              </a:rPr>
              <a:t>from</a:t>
            </a:r>
            <a:r>
              <a:rPr sz="3200" spc="40" dirty="0" smtClean="0">
                <a:cs typeface="Tahoma"/>
              </a:rPr>
              <a:t> </a:t>
            </a:r>
            <a:r>
              <a:rPr sz="3200" spc="-40" dirty="0">
                <a:cs typeface="Tahoma"/>
              </a:rPr>
              <a:t>tra</a:t>
            </a:r>
            <a:r>
              <a:rPr sz="3200" spc="-69" dirty="0">
                <a:cs typeface="Tahoma"/>
              </a:rPr>
              <a:t>ining</a:t>
            </a:r>
            <a:r>
              <a:rPr sz="3200" spc="30" dirty="0">
                <a:cs typeface="Tahoma"/>
              </a:rPr>
              <a:t> </a:t>
            </a:r>
            <a:r>
              <a:rPr sz="3200" spc="-178" dirty="0">
                <a:cs typeface="Tahoma"/>
              </a:rPr>
              <a:t>se</a:t>
            </a:r>
            <a:r>
              <a:rPr sz="3200" spc="-10" dirty="0">
                <a:cs typeface="Tahoma"/>
              </a:rPr>
              <a:t>t,</a:t>
            </a:r>
            <a:r>
              <a:rPr sz="3200" spc="40" dirty="0">
                <a:cs typeface="Tahoma"/>
              </a:rPr>
              <a:t> </a:t>
            </a:r>
            <a:r>
              <a:rPr lang="en-US" sz="3200" spc="-198" dirty="0" smtClean="0">
                <a:cs typeface="Tahoma"/>
              </a:rPr>
              <a:t>calculate</a:t>
            </a:r>
            <a:r>
              <a:rPr sz="3200" spc="30" dirty="0" smtClean="0">
                <a:cs typeface="Tahoma"/>
              </a:rPr>
              <a:t> </a:t>
            </a:r>
            <a:r>
              <a:rPr sz="3200" spc="-119" dirty="0">
                <a:cs typeface="Tahoma"/>
              </a:rPr>
              <a:t>a</a:t>
            </a:r>
            <a:r>
              <a:rPr sz="3200" spc="-59" dirty="0">
                <a:cs typeface="Tahoma"/>
              </a:rPr>
              <a:t>cc</a:t>
            </a:r>
            <a:r>
              <a:rPr sz="3200" spc="-99" dirty="0">
                <a:cs typeface="Tahoma"/>
              </a:rPr>
              <a:t>ura</a:t>
            </a:r>
            <a:r>
              <a:rPr sz="3200" spc="-59" dirty="0">
                <a:cs typeface="Tahoma"/>
              </a:rPr>
              <a:t>c</a:t>
            </a:r>
            <a:r>
              <a:rPr sz="3200" spc="-99" dirty="0">
                <a:cs typeface="Tahoma"/>
              </a:rPr>
              <a:t>y</a:t>
            </a:r>
            <a:r>
              <a:rPr sz="3200" spc="30" dirty="0">
                <a:cs typeface="Tahoma"/>
              </a:rPr>
              <a:t> </a:t>
            </a:r>
            <a:r>
              <a:rPr sz="3200" spc="-109" dirty="0">
                <a:cs typeface="Tahoma"/>
              </a:rPr>
              <a:t>on</a:t>
            </a:r>
            <a:r>
              <a:rPr sz="3200" spc="40" dirty="0">
                <a:cs typeface="Tahoma"/>
              </a:rPr>
              <a:t> </a:t>
            </a:r>
            <a:r>
              <a:rPr sz="3200" spc="-109" dirty="0" smtClean="0">
                <a:cs typeface="Tahoma"/>
              </a:rPr>
              <a:t>va</a:t>
            </a:r>
            <a:r>
              <a:rPr sz="3200" spc="-50" dirty="0" smtClean="0">
                <a:cs typeface="Tahoma"/>
              </a:rPr>
              <a:t>lida</a:t>
            </a:r>
            <a:r>
              <a:rPr sz="3200" spc="-40" dirty="0" smtClean="0">
                <a:cs typeface="Tahoma"/>
              </a:rPr>
              <a:t>tion</a:t>
            </a:r>
            <a:r>
              <a:rPr sz="3200" spc="40" dirty="0" smtClean="0">
                <a:cs typeface="Tahoma"/>
              </a:rPr>
              <a:t> </a:t>
            </a:r>
            <a:r>
              <a:rPr sz="3200" spc="-178" dirty="0" smtClean="0">
                <a:cs typeface="Tahoma"/>
              </a:rPr>
              <a:t>se</a:t>
            </a:r>
            <a:r>
              <a:rPr sz="3200" spc="50" dirty="0" smtClean="0">
                <a:cs typeface="Tahoma"/>
              </a:rPr>
              <a:t>t</a:t>
            </a:r>
            <a:endParaRPr lang="en-US" sz="3200" dirty="0">
              <a:cs typeface="Tahoma"/>
            </a:endParaRPr>
          </a:p>
          <a:p>
            <a:pPr marL="539032" indent="-457200">
              <a:buFont typeface="Arial"/>
              <a:buChar char="•"/>
            </a:pPr>
            <a:r>
              <a:rPr sz="3200" spc="69" dirty="0" smtClean="0">
                <a:cs typeface="Tahoma"/>
              </a:rPr>
              <a:t>A</a:t>
            </a:r>
            <a:r>
              <a:rPr sz="3200" spc="-149" dirty="0" smtClean="0">
                <a:cs typeface="Tahoma"/>
              </a:rPr>
              <a:t>ve</a:t>
            </a:r>
            <a:r>
              <a:rPr sz="3200" spc="-79" dirty="0" smtClean="0">
                <a:cs typeface="Tahoma"/>
              </a:rPr>
              <a:t>ra</a:t>
            </a:r>
            <a:r>
              <a:rPr sz="3200" spc="-169" dirty="0" smtClean="0">
                <a:cs typeface="Tahoma"/>
              </a:rPr>
              <a:t>ge</a:t>
            </a:r>
            <a:r>
              <a:rPr sz="3200" spc="30" dirty="0" smtClean="0">
                <a:cs typeface="Tahoma"/>
              </a:rPr>
              <a:t> </a:t>
            </a:r>
            <a:r>
              <a:rPr sz="3200" spc="-109" dirty="0" smtClean="0">
                <a:cs typeface="Tahoma"/>
              </a:rPr>
              <a:t>va</a:t>
            </a:r>
            <a:r>
              <a:rPr sz="3200" spc="-30" dirty="0" smtClean="0">
                <a:cs typeface="Tahoma"/>
              </a:rPr>
              <a:t>lid</a:t>
            </a:r>
            <a:r>
              <a:rPr sz="3200" spc="-119" dirty="0" smtClean="0">
                <a:cs typeface="Tahoma"/>
              </a:rPr>
              <a:t>a</a:t>
            </a:r>
            <a:r>
              <a:rPr sz="3200" spc="-40" dirty="0" smtClean="0">
                <a:cs typeface="Tahoma"/>
              </a:rPr>
              <a:t>tion</a:t>
            </a:r>
            <a:r>
              <a:rPr sz="3200" spc="40" dirty="0" smtClean="0">
                <a:cs typeface="Tahoma"/>
              </a:rPr>
              <a:t> </a:t>
            </a:r>
            <a:r>
              <a:rPr sz="3200" spc="-119" dirty="0">
                <a:cs typeface="Tahoma"/>
              </a:rPr>
              <a:t>a</a:t>
            </a:r>
            <a:r>
              <a:rPr sz="3200" spc="-59" dirty="0">
                <a:cs typeface="Tahoma"/>
              </a:rPr>
              <a:t>cc</a:t>
            </a:r>
            <a:r>
              <a:rPr sz="3200" spc="-99" dirty="0">
                <a:cs typeface="Tahoma"/>
              </a:rPr>
              <a:t>ura</a:t>
            </a:r>
            <a:r>
              <a:rPr sz="3200" spc="-59" dirty="0">
                <a:cs typeface="Tahoma"/>
              </a:rPr>
              <a:t>c</a:t>
            </a:r>
            <a:r>
              <a:rPr sz="3200" spc="-99" dirty="0">
                <a:cs typeface="Tahoma"/>
              </a:rPr>
              <a:t>y</a:t>
            </a:r>
            <a:r>
              <a:rPr sz="3200" spc="30" dirty="0">
                <a:cs typeface="Tahoma"/>
              </a:rPr>
              <a:t> </a:t>
            </a:r>
            <a:r>
              <a:rPr lang="en-US" sz="3200" spc="30" dirty="0" smtClean="0">
                <a:cs typeface="Tahoma"/>
              </a:rPr>
              <a:t>across </a:t>
            </a:r>
            <a:r>
              <a:rPr lang="en-US" sz="3200" spc="30" dirty="0" smtClean="0">
                <a:cs typeface="Tahoma"/>
              </a:rPr>
              <a:t>folds:</a:t>
            </a:r>
            <a:endParaRPr sz="3200" dirty="0"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62" y="5892183"/>
            <a:ext cx="2466153" cy="7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9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lang="en-US" spc="-129" dirty="0" smtClean="0">
                <a:cs typeface="Tahoma"/>
              </a:rPr>
              <a:t>IS</a:t>
            </a:r>
            <a:r>
              <a:rPr lang="en-US" spc="59" dirty="0" smtClean="0">
                <a:cs typeface="Tahoma"/>
              </a:rPr>
              <a:t>LR</a:t>
            </a:r>
            <a:r>
              <a:rPr lang="en-US" spc="40" dirty="0" smtClean="0">
                <a:cs typeface="Tahoma"/>
              </a:rPr>
              <a:t> </a:t>
            </a:r>
            <a:r>
              <a:rPr lang="en-US" spc="-69" dirty="0" smtClean="0">
                <a:cs typeface="Tahoma"/>
              </a:rPr>
              <a:t>Figure</a:t>
            </a:r>
            <a:r>
              <a:rPr lang="en-US" spc="40" dirty="0" smtClean="0">
                <a:cs typeface="Tahoma"/>
              </a:rPr>
              <a:t> </a:t>
            </a:r>
            <a:r>
              <a:rPr lang="en-US" spc="-119" dirty="0" smtClean="0">
                <a:cs typeface="Tahoma"/>
              </a:rPr>
              <a:t>5.2:</a:t>
            </a:r>
            <a:r>
              <a:rPr lang="en-US" spc="278" dirty="0" smtClean="0">
                <a:cs typeface="Tahoma"/>
              </a:rPr>
              <a:t> </a:t>
            </a:r>
            <a:r>
              <a:rPr lang="en-US" spc="69" dirty="0" smtClean="0">
                <a:cs typeface="Tahoma"/>
              </a:rPr>
              <a:t>V</a:t>
            </a:r>
            <a:r>
              <a:rPr lang="en-US" spc="-178" dirty="0" smtClean="0">
                <a:cs typeface="Tahoma"/>
              </a:rPr>
              <a:t>a</a:t>
            </a:r>
            <a:r>
              <a:rPr lang="en-US" spc="-50" dirty="0" smtClean="0">
                <a:cs typeface="Tahoma"/>
              </a:rPr>
              <a:t>ria</a:t>
            </a:r>
            <a:r>
              <a:rPr lang="en-US" spc="-99" dirty="0" smtClean="0">
                <a:cs typeface="Tahoma"/>
              </a:rPr>
              <a:t>b</a:t>
            </a:r>
            <a:r>
              <a:rPr lang="en-US" spc="20" dirty="0" smtClean="0">
                <a:cs typeface="Tahoma"/>
              </a:rPr>
              <a:t>ili</a:t>
            </a:r>
            <a:r>
              <a:rPr lang="en-US" spc="-40" dirty="0" smtClean="0">
                <a:cs typeface="Tahoma"/>
              </a:rPr>
              <a:t>t</a:t>
            </a:r>
            <a:r>
              <a:rPr lang="en-US" spc="-99" dirty="0" smtClean="0">
                <a:cs typeface="Tahoma"/>
              </a:rPr>
              <a:t>y</a:t>
            </a:r>
            <a:r>
              <a:rPr lang="en-US" spc="30" dirty="0" smtClean="0">
                <a:cs typeface="Tahoma"/>
              </a:rPr>
              <a:t> </a:t>
            </a:r>
            <a:r>
              <a:rPr lang="en-US" spc="-50" dirty="0" smtClean="0">
                <a:cs typeface="Tahoma"/>
              </a:rPr>
              <a:t>in</a:t>
            </a:r>
            <a:r>
              <a:rPr lang="en-US" spc="40" dirty="0" smtClean="0">
                <a:cs typeface="Tahoma"/>
              </a:rPr>
              <a:t> </a:t>
            </a:r>
            <a:r>
              <a:rPr lang="en-US" spc="-89" dirty="0" smtClean="0">
                <a:cs typeface="Tahoma"/>
              </a:rPr>
              <a:t>training/test approach</a:t>
            </a:r>
            <a:endParaRPr lang="en-US" dirty="0">
              <a:cs typeface="Tahom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partitioned </a:t>
            </a:r>
            <a:r>
              <a:rPr lang="en-US" i="1" dirty="0" smtClean="0"/>
              <a:t>Auto</a:t>
            </a:r>
            <a:r>
              <a:rPr lang="en-US" dirty="0" smtClean="0"/>
              <a:t> dataset into training and test</a:t>
            </a:r>
          </a:p>
          <a:p>
            <a:r>
              <a:rPr lang="en-US" dirty="0" smtClean="0"/>
              <a:t>Used polynomial fits of increasing degree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5" y="3335432"/>
            <a:ext cx="8686800" cy="34004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8757" y="36129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training/test split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9905" y="361295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 training/test splits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20" dirty="0"/>
              <a:t>Bia</a:t>
            </a:r>
            <a:r>
              <a:rPr spc="-178" dirty="0"/>
              <a:t>s</a:t>
            </a:r>
            <a:r>
              <a:rPr spc="-109" dirty="0"/>
              <a:t>-v</a:t>
            </a:r>
            <a:r>
              <a:rPr spc="-218" dirty="0"/>
              <a:t>a</a:t>
            </a:r>
            <a:r>
              <a:rPr spc="-69" dirty="0"/>
              <a:t>ria</a:t>
            </a:r>
            <a:r>
              <a:rPr spc="-149" dirty="0"/>
              <a:t>nce</a:t>
            </a:r>
            <a:r>
              <a:rPr spc="50" dirty="0"/>
              <a:t> </a:t>
            </a:r>
            <a:r>
              <a:rPr dirty="0"/>
              <a:t>tr</a:t>
            </a:r>
            <a:r>
              <a:rPr spc="-139" dirty="0"/>
              <a:t>a</a:t>
            </a:r>
            <a:r>
              <a:rPr spc="-129" dirty="0"/>
              <a:t>de-off</a:t>
            </a:r>
            <a:r>
              <a:rPr spc="59" dirty="0"/>
              <a:t> </a:t>
            </a:r>
            <a:r>
              <a:rPr spc="-59" dirty="0"/>
              <a:t>in</a:t>
            </a:r>
            <a:r>
              <a:rPr spc="50" dirty="0"/>
              <a:t> </a:t>
            </a:r>
            <a:r>
              <a:rPr spc="-59" dirty="0"/>
              <a:t>cr</a:t>
            </a:r>
            <a:r>
              <a:rPr spc="-159" dirty="0"/>
              <a:t>os</a:t>
            </a:r>
            <a:r>
              <a:rPr spc="-178" dirty="0"/>
              <a:t>s</a:t>
            </a:r>
            <a:r>
              <a:rPr spc="-119" dirty="0"/>
              <a:t>-va</a:t>
            </a:r>
            <a:r>
              <a:rPr spc="-59" dirty="0"/>
              <a:t>lida</a:t>
            </a:r>
            <a:r>
              <a:rPr spc="40" dirty="0"/>
              <a:t>ti</a:t>
            </a:r>
            <a:r>
              <a:rPr spc="-129"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8672" y="1600200"/>
            <a:ext cx="8875328" cy="262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2910" marR="581635" indent="-457200">
              <a:lnSpc>
                <a:spcPct val="102600"/>
              </a:lnSpc>
            </a:pPr>
            <a:r>
              <a:rPr lang="en-US" spc="40" dirty="0" smtClean="0">
                <a:cs typeface="Arial"/>
              </a:rPr>
              <a:t>As with model fitting, there is a bias-variance trade-off in the selection of </a:t>
            </a:r>
            <a:r>
              <a:rPr lang="en-US" i="1" spc="40" dirty="0" smtClean="0">
                <a:cs typeface="Arial"/>
              </a:rPr>
              <a:t>K</a:t>
            </a:r>
            <a:r>
              <a:rPr lang="en-US" spc="40" dirty="0" smtClean="0">
                <a:cs typeface="Arial"/>
              </a:rPr>
              <a:t>.</a:t>
            </a:r>
          </a:p>
          <a:p>
            <a:pPr marL="732910" marR="581635" indent="-457200">
              <a:lnSpc>
                <a:spcPct val="102600"/>
              </a:lnSpc>
            </a:pPr>
            <a:r>
              <a:rPr i="1" spc="40" dirty="0" smtClean="0">
                <a:cs typeface="Arial"/>
              </a:rPr>
              <a:t>K</a:t>
            </a:r>
            <a:r>
              <a:rPr i="1" spc="-258" dirty="0" smtClean="0">
                <a:cs typeface="Arial"/>
              </a:rPr>
              <a:t>e</a:t>
            </a:r>
            <a:r>
              <a:rPr i="1" spc="-99" dirty="0" smtClean="0">
                <a:cs typeface="Arial"/>
              </a:rPr>
              <a:t>y</a:t>
            </a:r>
            <a:r>
              <a:rPr i="1" spc="109" dirty="0" smtClean="0">
                <a:cs typeface="Arial"/>
              </a:rPr>
              <a:t> </a:t>
            </a:r>
            <a:r>
              <a:rPr i="1" spc="-40" dirty="0">
                <a:cs typeface="Arial"/>
              </a:rPr>
              <a:t>p</a:t>
            </a:r>
            <a:r>
              <a:rPr i="1" spc="-10" dirty="0">
                <a:cs typeface="Arial"/>
              </a:rPr>
              <a:t>oint:</a:t>
            </a:r>
            <a:r>
              <a:rPr i="1" dirty="0">
                <a:cs typeface="Arial"/>
              </a:rPr>
              <a:t> </a:t>
            </a:r>
            <a:r>
              <a:rPr i="1" spc="-248" dirty="0">
                <a:cs typeface="Arial"/>
              </a:rPr>
              <a:t> </a:t>
            </a:r>
            <a:r>
              <a:rPr spc="-218" dirty="0"/>
              <a:t>w</a:t>
            </a:r>
            <a:r>
              <a:rPr spc="-198" dirty="0"/>
              <a:t>e</a:t>
            </a:r>
            <a:r>
              <a:rPr spc="40" dirty="0"/>
              <a:t> </a:t>
            </a:r>
            <a:r>
              <a:rPr spc="-178" dirty="0"/>
              <a:t>a</a:t>
            </a:r>
            <a:r>
              <a:rPr spc="-129" dirty="0"/>
              <a:t>re</a:t>
            </a:r>
            <a:r>
              <a:rPr spc="30" dirty="0"/>
              <a:t> </a:t>
            </a:r>
            <a:r>
              <a:rPr spc="-30" dirty="0"/>
              <a:t>ta</a:t>
            </a:r>
            <a:r>
              <a:rPr spc="-59" dirty="0"/>
              <a:t>lking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40" dirty="0"/>
              <a:t>b</a:t>
            </a:r>
            <a:r>
              <a:rPr spc="-59" dirty="0"/>
              <a:t>out</a:t>
            </a:r>
            <a:r>
              <a:rPr spc="40" dirty="0"/>
              <a:t> </a:t>
            </a:r>
            <a:r>
              <a:rPr spc="-69" dirty="0"/>
              <a:t>bia</a:t>
            </a:r>
            <a:r>
              <a:rPr spc="-149" dirty="0"/>
              <a:t>s</a:t>
            </a:r>
            <a:r>
              <a:rPr spc="40" dirty="0"/>
              <a:t> </a:t>
            </a:r>
            <a:r>
              <a:rPr spc="-119" dirty="0"/>
              <a:t>a</a:t>
            </a:r>
            <a:r>
              <a:rPr spc="-99" dirty="0"/>
              <a:t>nd</a:t>
            </a:r>
            <a:r>
              <a:rPr spc="40" dirty="0"/>
              <a:t> </a:t>
            </a:r>
            <a:r>
              <a:rPr spc="-99" dirty="0"/>
              <a:t>v</a:t>
            </a:r>
            <a:r>
              <a:rPr spc="-169" dirty="0"/>
              <a:t>a</a:t>
            </a:r>
            <a:r>
              <a:rPr spc="-50" dirty="0"/>
              <a:t>ria</a:t>
            </a:r>
            <a:r>
              <a:rPr spc="-79" dirty="0"/>
              <a:t>nc</a:t>
            </a:r>
            <a:r>
              <a:rPr spc="-198" dirty="0"/>
              <a:t>e</a:t>
            </a:r>
            <a:r>
              <a:rPr spc="40" dirty="0"/>
              <a:t> </a:t>
            </a:r>
            <a:r>
              <a:rPr spc="-79" dirty="0"/>
              <a:t>of</a:t>
            </a:r>
            <a:r>
              <a:rPr spc="40" dirty="0"/>
              <a:t> </a:t>
            </a:r>
            <a:r>
              <a:rPr spc="-89" dirty="0"/>
              <a:t>the</a:t>
            </a:r>
            <a:r>
              <a:rPr spc="-59" dirty="0"/>
              <a:t> </a:t>
            </a:r>
            <a:r>
              <a:rPr spc="-139" dirty="0"/>
              <a:t>ove</a:t>
            </a:r>
            <a:r>
              <a:rPr spc="-79" dirty="0"/>
              <a:t>ra</a:t>
            </a:r>
            <a:r>
              <a:rPr spc="10" dirty="0"/>
              <a:t>ll</a:t>
            </a:r>
            <a:r>
              <a:rPr spc="40" dirty="0"/>
              <a:t> </a:t>
            </a:r>
            <a:r>
              <a:rPr spc="79" dirty="0"/>
              <a:t>MS</a:t>
            </a:r>
            <a:r>
              <a:rPr spc="59" dirty="0"/>
              <a:t>E</a:t>
            </a:r>
            <a:r>
              <a:rPr spc="40" dirty="0"/>
              <a:t> </a:t>
            </a:r>
            <a:r>
              <a:rPr spc="-198" dirty="0"/>
              <a:t>e</a:t>
            </a:r>
            <a:r>
              <a:rPr spc="-69" dirty="0"/>
              <a:t>stima</a:t>
            </a:r>
            <a:r>
              <a:rPr spc="-79" dirty="0"/>
              <a:t>te</a:t>
            </a:r>
            <a:r>
              <a:rPr spc="-69" dirty="0"/>
              <a:t>,</a:t>
            </a:r>
            <a:r>
              <a:rPr spc="40" dirty="0"/>
              <a:t> </a:t>
            </a:r>
            <a:r>
              <a:rPr spc="-59" dirty="0"/>
              <a:t>not</a:t>
            </a:r>
            <a:r>
              <a:rPr spc="30" dirty="0"/>
              <a:t> </a:t>
            </a:r>
            <a:r>
              <a:rPr spc="-40" dirty="0"/>
              <a:t>b</a:t>
            </a:r>
            <a:r>
              <a:rPr spc="-198" dirty="0"/>
              <a:t>e</a:t>
            </a:r>
            <a:r>
              <a:rPr spc="-20" dirty="0"/>
              <a:t>t</a:t>
            </a:r>
            <a:r>
              <a:rPr spc="-218" dirty="0"/>
              <a:t>w</a:t>
            </a:r>
            <a:r>
              <a:rPr spc="-198" dirty="0"/>
              <a:t>ee</a:t>
            </a:r>
            <a:r>
              <a:rPr spc="-119" dirty="0"/>
              <a:t>n</a:t>
            </a:r>
            <a:r>
              <a:rPr spc="40" dirty="0"/>
              <a:t> </a:t>
            </a:r>
            <a:r>
              <a:rPr spc="-89" dirty="0"/>
              <a:t>the</a:t>
            </a:r>
            <a:r>
              <a:rPr spc="40" dirty="0"/>
              <a:t> </a:t>
            </a:r>
            <a:r>
              <a:rPr spc="-40" dirty="0"/>
              <a:t>f</a:t>
            </a:r>
            <a:r>
              <a:rPr spc="-89" dirty="0"/>
              <a:t>olds</a:t>
            </a:r>
            <a:r>
              <a:rPr spc="-89" dirty="0" smtClean="0"/>
              <a:t>.</a:t>
            </a:r>
            <a:endParaRPr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67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9030"/>
            <a:ext cx="82296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20" dirty="0"/>
              <a:t>Bia</a:t>
            </a:r>
            <a:r>
              <a:rPr spc="-178" dirty="0"/>
              <a:t>s</a:t>
            </a:r>
            <a:r>
              <a:rPr spc="-109" dirty="0"/>
              <a:t>-v</a:t>
            </a:r>
            <a:r>
              <a:rPr spc="-218" dirty="0"/>
              <a:t>a</a:t>
            </a:r>
            <a:r>
              <a:rPr spc="-69" dirty="0"/>
              <a:t>ria</a:t>
            </a:r>
            <a:r>
              <a:rPr spc="-149" dirty="0"/>
              <a:t>nce</a:t>
            </a:r>
            <a:r>
              <a:rPr spc="50" dirty="0"/>
              <a:t> </a:t>
            </a:r>
            <a:r>
              <a:rPr dirty="0"/>
              <a:t>tr</a:t>
            </a:r>
            <a:r>
              <a:rPr spc="-139" dirty="0"/>
              <a:t>a</a:t>
            </a:r>
            <a:r>
              <a:rPr spc="-129" dirty="0"/>
              <a:t>de-off</a:t>
            </a:r>
            <a:r>
              <a:rPr spc="59" dirty="0"/>
              <a:t> </a:t>
            </a:r>
            <a:r>
              <a:rPr spc="-59" dirty="0"/>
              <a:t>in</a:t>
            </a:r>
            <a:r>
              <a:rPr spc="50" dirty="0"/>
              <a:t> </a:t>
            </a:r>
            <a:r>
              <a:rPr spc="-59" dirty="0"/>
              <a:t>cr</a:t>
            </a:r>
            <a:r>
              <a:rPr spc="-159" dirty="0"/>
              <a:t>os</a:t>
            </a:r>
            <a:r>
              <a:rPr spc="-178" dirty="0"/>
              <a:t>s</a:t>
            </a:r>
            <a:r>
              <a:rPr spc="-119" dirty="0"/>
              <a:t>-va</a:t>
            </a:r>
            <a:r>
              <a:rPr spc="-59" dirty="0"/>
              <a:t>lida</a:t>
            </a:r>
            <a:r>
              <a:rPr spc="40" dirty="0"/>
              <a:t>ti</a:t>
            </a:r>
            <a:r>
              <a:rPr spc="-129"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8672" y="1600200"/>
            <a:ext cx="8875328" cy="4303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68"/>
              </a:spcBef>
            </a:pPr>
            <a:r>
              <a:rPr spc="-89" dirty="0" smtClean="0"/>
              <a:t>2</a:t>
            </a:r>
            <a:r>
              <a:rPr spc="-89" dirty="0"/>
              <a:t>-f</a:t>
            </a:r>
            <a:r>
              <a:rPr spc="-69" dirty="0"/>
              <a:t>old</a:t>
            </a:r>
            <a:r>
              <a:rPr spc="40" dirty="0"/>
              <a:t> </a:t>
            </a:r>
            <a:r>
              <a:rPr spc="89" dirty="0"/>
              <a:t>CV</a:t>
            </a:r>
            <a:r>
              <a:rPr spc="40" dirty="0"/>
              <a:t> </a:t>
            </a:r>
            <a:r>
              <a:rPr lang="en-US" spc="40" dirty="0" smtClean="0"/>
              <a:t>is a </a:t>
            </a:r>
            <a:r>
              <a:rPr i="1" spc="-99" dirty="0" smtClean="0">
                <a:cs typeface="Arial"/>
              </a:rPr>
              <a:t>high</a:t>
            </a:r>
            <a:r>
              <a:rPr i="1" spc="-99" dirty="0">
                <a:cs typeface="Arial"/>
              </a:rPr>
              <a:t>-</a:t>
            </a:r>
            <a:r>
              <a:rPr i="1" spc="-99" dirty="0" smtClean="0">
                <a:cs typeface="Arial"/>
              </a:rPr>
              <a:t>bia</a:t>
            </a:r>
            <a:r>
              <a:rPr i="1" spc="-119" dirty="0" smtClean="0">
                <a:cs typeface="Arial"/>
              </a:rPr>
              <a:t>s</a:t>
            </a:r>
            <a:r>
              <a:rPr i="1" spc="109" dirty="0" smtClean="0">
                <a:cs typeface="Arial"/>
              </a:rPr>
              <a:t> </a:t>
            </a:r>
            <a:r>
              <a:rPr spc="-198" dirty="0" smtClean="0"/>
              <a:t>e</a:t>
            </a:r>
            <a:r>
              <a:rPr spc="-69" dirty="0" smtClean="0"/>
              <a:t>stima</a:t>
            </a:r>
            <a:r>
              <a:rPr spc="-79" dirty="0" smtClean="0"/>
              <a:t>te</a:t>
            </a:r>
            <a:r>
              <a:rPr lang="en-US" spc="-178" dirty="0" smtClean="0"/>
              <a:t>:</a:t>
            </a:r>
          </a:p>
          <a:p>
            <a:pPr lvl="1">
              <a:spcBef>
                <a:spcPts val="268"/>
              </a:spcBef>
            </a:pPr>
            <a:r>
              <a:rPr spc="-73" baseline="13888" dirty="0" smtClean="0">
                <a:solidFill>
                  <a:srgbClr val="3232B2"/>
                </a:solidFill>
                <a:cs typeface="Lucida Sans Unicode"/>
              </a:rPr>
              <a:t> </a:t>
            </a:r>
            <a:r>
              <a:rPr spc="-40" dirty="0"/>
              <a:t>tra</a:t>
            </a:r>
            <a:r>
              <a:rPr spc="-59" dirty="0"/>
              <a:t>ining</a:t>
            </a:r>
            <a:r>
              <a:rPr spc="30" dirty="0"/>
              <a:t> </a:t>
            </a:r>
            <a:r>
              <a:rPr spc="-99" dirty="0"/>
              <a:t>on</a:t>
            </a:r>
            <a:r>
              <a:rPr spc="30" dirty="0"/>
              <a:t> </a:t>
            </a:r>
            <a:r>
              <a:rPr spc="-40" dirty="0"/>
              <a:t>f</a:t>
            </a:r>
            <a:r>
              <a:rPr spc="-169" dirty="0"/>
              <a:t>e</a:t>
            </a:r>
            <a:r>
              <a:rPr spc="-198" dirty="0"/>
              <a:t>w</a:t>
            </a:r>
            <a:r>
              <a:rPr spc="-169" dirty="0"/>
              <a:t>e</a:t>
            </a:r>
            <a:r>
              <a:rPr spc="-50" dirty="0"/>
              <a:t>r</a:t>
            </a:r>
            <a:r>
              <a:rPr spc="30" dirty="0"/>
              <a:t> </a:t>
            </a:r>
            <a:r>
              <a:rPr spc="-119" dirty="0"/>
              <a:t>sa</a:t>
            </a:r>
            <a:r>
              <a:rPr spc="-89" dirty="0"/>
              <a:t>mple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50" dirty="0"/>
              <a:t>c</a:t>
            </a:r>
            <a:r>
              <a:rPr spc="-99" dirty="0"/>
              <a:t>a</a:t>
            </a:r>
            <a:r>
              <a:rPr spc="-139" dirty="0"/>
              <a:t>us</a:t>
            </a:r>
            <a:r>
              <a:rPr spc="-149" dirty="0"/>
              <a:t>e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89" dirty="0"/>
              <a:t>u</a:t>
            </a:r>
            <a:r>
              <a:rPr spc="-149" dirty="0"/>
              <a:t>p</a:t>
            </a:r>
            <a:r>
              <a:rPr spc="-178" dirty="0"/>
              <a:t>wa</a:t>
            </a:r>
            <a:r>
              <a:rPr spc="-69" dirty="0"/>
              <a:t>rd</a:t>
            </a:r>
            <a:r>
              <a:rPr spc="30" dirty="0"/>
              <a:t> </a:t>
            </a:r>
            <a:r>
              <a:rPr spc="-59" dirty="0"/>
              <a:t>bia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40" dirty="0"/>
              <a:t>in</a:t>
            </a:r>
            <a:r>
              <a:rPr spc="40" dirty="0"/>
              <a:t> </a:t>
            </a:r>
            <a:r>
              <a:rPr spc="89" dirty="0" smtClean="0"/>
              <a:t>MS</a:t>
            </a:r>
            <a:r>
              <a:rPr lang="en-US" spc="59" dirty="0" smtClean="0"/>
              <a:t>E</a:t>
            </a:r>
          </a:p>
          <a:p>
            <a:pPr>
              <a:spcBef>
                <a:spcPts val="268"/>
              </a:spcBef>
            </a:pPr>
            <a:r>
              <a:rPr spc="-59" dirty="0" smtClean="0"/>
              <a:t>Le</a:t>
            </a:r>
            <a:r>
              <a:rPr spc="-119" dirty="0" smtClean="0"/>
              <a:t>a</a:t>
            </a:r>
            <a:r>
              <a:rPr spc="-149" dirty="0" smtClean="0"/>
              <a:t>ve</a:t>
            </a:r>
            <a:r>
              <a:rPr spc="-79" dirty="0"/>
              <a:t>-</a:t>
            </a:r>
            <a:r>
              <a:rPr spc="-79" dirty="0" smtClean="0"/>
              <a:t>on</a:t>
            </a:r>
            <a:r>
              <a:rPr lang="en-US" spc="-79" dirty="0" smtClean="0"/>
              <a:t>e</a:t>
            </a:r>
            <a:r>
              <a:rPr spc="-79" dirty="0" smtClean="0"/>
              <a:t>-</a:t>
            </a:r>
            <a:r>
              <a:rPr spc="-79" dirty="0"/>
              <a:t>out</a:t>
            </a:r>
            <a:r>
              <a:rPr spc="40" dirty="0"/>
              <a:t> </a:t>
            </a:r>
            <a:r>
              <a:rPr spc="89" dirty="0"/>
              <a:t>CV</a:t>
            </a:r>
            <a:r>
              <a:rPr spc="40" dirty="0"/>
              <a:t> </a:t>
            </a:r>
            <a:r>
              <a:rPr lang="en-US" spc="40" dirty="0" smtClean="0"/>
              <a:t>is a </a:t>
            </a:r>
            <a:r>
              <a:rPr i="1" spc="-30" dirty="0" smtClean="0">
                <a:cs typeface="Arial"/>
              </a:rPr>
              <a:t>l</a:t>
            </a:r>
            <a:r>
              <a:rPr i="1" spc="-149" dirty="0" smtClean="0">
                <a:cs typeface="Arial"/>
              </a:rPr>
              <a:t>o</a:t>
            </a:r>
            <a:r>
              <a:rPr i="1" spc="-109" dirty="0" smtClean="0">
                <a:cs typeface="Arial"/>
              </a:rPr>
              <a:t>w</a:t>
            </a:r>
            <a:r>
              <a:rPr i="1" spc="-109" dirty="0">
                <a:cs typeface="Arial"/>
              </a:rPr>
              <a:t>-</a:t>
            </a:r>
            <a:r>
              <a:rPr i="1" spc="-109" dirty="0" smtClean="0">
                <a:cs typeface="Arial"/>
              </a:rPr>
              <a:t>bias</a:t>
            </a:r>
            <a:r>
              <a:rPr lang="en-US" i="1" spc="-109" dirty="0" smtClean="0">
                <a:cs typeface="Arial"/>
              </a:rPr>
              <a:t> </a:t>
            </a:r>
            <a:r>
              <a:rPr spc="-198" dirty="0" smtClean="0"/>
              <a:t>e</a:t>
            </a:r>
            <a:r>
              <a:rPr spc="-69" dirty="0" smtClean="0"/>
              <a:t>stima</a:t>
            </a:r>
            <a:r>
              <a:rPr spc="-79" dirty="0" smtClean="0"/>
              <a:t>te</a:t>
            </a:r>
            <a:r>
              <a:rPr spc="-178" dirty="0" smtClean="0"/>
              <a:t>:</a:t>
            </a:r>
            <a:endParaRPr lang="en-US" dirty="0">
              <a:cs typeface="Arial"/>
            </a:endParaRPr>
          </a:p>
          <a:p>
            <a:pPr lvl="1">
              <a:spcBef>
                <a:spcPts val="268"/>
              </a:spcBef>
            </a:pPr>
            <a:r>
              <a:rPr spc="-40" dirty="0" smtClean="0"/>
              <a:t>tra</a:t>
            </a:r>
            <a:r>
              <a:rPr spc="-59" dirty="0" smtClean="0"/>
              <a:t>ining</a:t>
            </a:r>
            <a:r>
              <a:rPr spc="30" dirty="0" smtClean="0"/>
              <a:t> </a:t>
            </a:r>
            <a:r>
              <a:rPr spc="-99" dirty="0"/>
              <a:t>on</a:t>
            </a:r>
            <a:r>
              <a:rPr spc="30" dirty="0"/>
              <a:t> </a:t>
            </a:r>
            <a:r>
              <a:rPr i="1" spc="-89" dirty="0">
                <a:cs typeface="Arial"/>
              </a:rPr>
              <a:t>n </a:t>
            </a:r>
            <a:r>
              <a:rPr spc="367" dirty="0">
                <a:cs typeface="Arial"/>
              </a:rPr>
              <a:t>−</a:t>
            </a:r>
            <a:r>
              <a:rPr spc="-119" dirty="0">
                <a:cs typeface="Arial"/>
              </a:rPr>
              <a:t> </a:t>
            </a:r>
            <a:r>
              <a:rPr spc="-99" dirty="0"/>
              <a:t>1</a:t>
            </a:r>
            <a:r>
              <a:rPr spc="30" dirty="0"/>
              <a:t> </a:t>
            </a:r>
            <a:r>
              <a:rPr spc="-119" dirty="0"/>
              <a:t>sa</a:t>
            </a:r>
            <a:r>
              <a:rPr spc="-89" dirty="0"/>
              <a:t>mple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69" dirty="0"/>
              <a:t>is</a:t>
            </a:r>
            <a:r>
              <a:rPr spc="30" dirty="0"/>
              <a:t> </a:t>
            </a:r>
            <a:r>
              <a:rPr spc="-99" dirty="0"/>
              <a:t>a</a:t>
            </a:r>
            <a:r>
              <a:rPr spc="-59" dirty="0"/>
              <a:t>lmost</a:t>
            </a:r>
            <a:r>
              <a:rPr spc="30" dirty="0"/>
              <a:t> </a:t>
            </a:r>
            <a:r>
              <a:rPr spc="-99" dirty="0"/>
              <a:t>a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119" dirty="0"/>
              <a:t>g</a:t>
            </a:r>
            <a:r>
              <a:rPr spc="-59" dirty="0"/>
              <a:t>o</a:t>
            </a:r>
            <a:r>
              <a:rPr spc="-50" dirty="0"/>
              <a:t>o</a:t>
            </a:r>
            <a:r>
              <a:rPr spc="-89" dirty="0"/>
              <a:t>d</a:t>
            </a:r>
            <a:r>
              <a:rPr spc="30" dirty="0"/>
              <a:t> </a:t>
            </a:r>
            <a:r>
              <a:rPr spc="-99" dirty="0"/>
              <a:t>a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99" dirty="0"/>
              <a:t>on</a:t>
            </a:r>
            <a:r>
              <a:rPr spc="40" dirty="0"/>
              <a:t> </a:t>
            </a:r>
            <a:r>
              <a:rPr i="1" spc="-89" dirty="0">
                <a:cs typeface="Arial"/>
              </a:rPr>
              <a:t>n</a:t>
            </a:r>
            <a:r>
              <a:rPr i="1" spc="139" dirty="0">
                <a:cs typeface="Arial"/>
              </a:rPr>
              <a:t> </a:t>
            </a:r>
            <a:r>
              <a:rPr spc="-119" dirty="0"/>
              <a:t>sa</a:t>
            </a:r>
            <a:r>
              <a:rPr spc="-89" dirty="0"/>
              <a:t>mple</a:t>
            </a:r>
            <a:r>
              <a:rPr spc="-139" dirty="0"/>
              <a:t>s</a:t>
            </a:r>
            <a:r>
              <a:rPr spc="-99" dirty="0"/>
              <a:t> </a:t>
            </a:r>
            <a:r>
              <a:rPr spc="-50" dirty="0"/>
              <a:t>(a</a:t>
            </a:r>
            <a:r>
              <a:rPr spc="-59" dirty="0"/>
              <a:t>lmost</a:t>
            </a:r>
            <a:r>
              <a:rPr spc="30" dirty="0"/>
              <a:t> </a:t>
            </a:r>
            <a:r>
              <a:rPr spc="-99" dirty="0"/>
              <a:t>no</a:t>
            </a:r>
            <a:r>
              <a:rPr spc="30" dirty="0"/>
              <a:t> </a:t>
            </a:r>
            <a:r>
              <a:rPr spc="-59" dirty="0"/>
              <a:t>bia</a:t>
            </a:r>
            <a:r>
              <a:rPr spc="-139" dirty="0"/>
              <a:t>s</a:t>
            </a:r>
            <a:r>
              <a:rPr spc="30" dirty="0"/>
              <a:t> </a:t>
            </a:r>
            <a:r>
              <a:rPr spc="-40" dirty="0"/>
              <a:t>in</a:t>
            </a:r>
            <a:r>
              <a:rPr spc="30" dirty="0"/>
              <a:t> </a:t>
            </a:r>
            <a:r>
              <a:rPr spc="-149" dirty="0"/>
              <a:t>p</a:t>
            </a:r>
            <a:r>
              <a:rPr spc="-109" dirty="0"/>
              <a:t>re</a:t>
            </a:r>
            <a:r>
              <a:rPr spc="-40" dirty="0"/>
              <a:t>diction</a:t>
            </a:r>
            <a:r>
              <a:rPr spc="40" dirty="0"/>
              <a:t> </a:t>
            </a:r>
            <a:r>
              <a:rPr spc="-169" dirty="0"/>
              <a:t>e</a:t>
            </a:r>
            <a:r>
              <a:rPr spc="-50" dirty="0"/>
              <a:t>r</a:t>
            </a:r>
            <a:r>
              <a:rPr spc="-59" dirty="0"/>
              <a:t>r</a:t>
            </a:r>
            <a:r>
              <a:rPr spc="-149" dirty="0"/>
              <a:t>o</a:t>
            </a:r>
            <a:r>
              <a:rPr spc="-30" dirty="0"/>
              <a:t>r</a:t>
            </a:r>
            <a:r>
              <a:rPr spc="-30" dirty="0" smtClean="0"/>
              <a:t>)</a:t>
            </a:r>
            <a:endParaRPr lang="en-US" spc="-30" dirty="0"/>
          </a:p>
          <a:p>
            <a:pPr>
              <a:spcBef>
                <a:spcPts val="268"/>
              </a:spcBef>
            </a:pPr>
            <a:r>
              <a:rPr lang="en-US" spc="-30" dirty="0" smtClean="0">
                <a:cs typeface="Arial"/>
              </a:rPr>
              <a:t>What </a:t>
            </a:r>
            <a:r>
              <a:rPr lang="en-US" spc="-30" dirty="0" smtClean="0">
                <a:cs typeface="Arial"/>
              </a:rPr>
              <a:t>about variance? </a:t>
            </a:r>
            <a:endParaRPr lang="en-US" spc="-30" dirty="0" smtClean="0">
              <a:cs typeface="Arial"/>
            </a:endParaRPr>
          </a:p>
          <a:p>
            <a:pPr lvl="1">
              <a:spcBef>
                <a:spcPts val="268"/>
              </a:spcBef>
            </a:pPr>
            <a:r>
              <a:rPr lang="en-US" spc="-30" dirty="0" smtClean="0">
                <a:cs typeface="Arial"/>
              </a:rPr>
              <a:t>Recall </a:t>
            </a:r>
            <a:r>
              <a:rPr lang="en-US" spc="-30" dirty="0" smtClean="0">
                <a:cs typeface="Arial"/>
              </a:rPr>
              <a:t>for independent samples</a:t>
            </a:r>
            <a:r>
              <a:rPr lang="en-US" spc="-30" dirty="0" smtClean="0">
                <a:cs typeface="Arial"/>
              </a:rPr>
              <a:t>:</a:t>
            </a:r>
          </a:p>
          <a:p>
            <a:pPr lvl="1">
              <a:spcBef>
                <a:spcPts val="268"/>
              </a:spcBef>
            </a:pPr>
            <a:endParaRPr lang="en-US" spc="-30" dirty="0" smtClean="0">
              <a:cs typeface="Arial"/>
            </a:endParaRPr>
          </a:p>
          <a:p>
            <a:pPr lvl="1">
              <a:spcBef>
                <a:spcPts val="268"/>
              </a:spcBef>
            </a:pPr>
            <a:r>
              <a:rPr lang="en-US" spc="-30" dirty="0" smtClean="0">
                <a:cs typeface="Arial"/>
              </a:rPr>
              <a:t>But for highly correlated samples, </a:t>
            </a:r>
            <a:endParaRPr lang="en-US" spc="-30" dirty="0" smtClean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26" y="4583867"/>
            <a:ext cx="3115606" cy="401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32" y="5511337"/>
            <a:ext cx="1768379" cy="2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1055</Words>
  <Application>Microsoft Macintosh PowerPoint</Application>
  <PresentationFormat>On-screen Show (4:3)</PresentationFormat>
  <Paragraphs>97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Resampling Methods</vt:lpstr>
      <vt:lpstr>Introduction</vt:lpstr>
      <vt:lpstr>Motivating example for cross-validation: recall chap. 2</vt:lpstr>
      <vt:lpstr>Optimal MSE achieved by best bias-variance trade-off</vt:lpstr>
      <vt:lpstr>Resampling Methods</vt:lpstr>
      <vt:lpstr>K-fold cross-validation in words</vt:lpstr>
      <vt:lpstr>ISLR Figure 5.2: Variability in training/test approach</vt:lpstr>
      <vt:lpstr>Bias-variance trade-off in cross-validation</vt:lpstr>
      <vt:lpstr>Bias-variance trade-off in cross-validation</vt:lpstr>
      <vt:lpstr>Figure 5.6: true and estimated test MSE for simulations from Chap. 2</vt:lpstr>
      <vt:lpstr>Bias-variance trade-off in cross-validation</vt:lpstr>
      <vt:lpstr>Cross-validation summary</vt:lpstr>
      <vt:lpstr>Cross-validation – side note</vt:lpstr>
      <vt:lpstr>The Bootstrap – motivating example</vt:lpstr>
      <vt:lpstr>The Bootstrap – motivating example</vt:lpstr>
      <vt:lpstr>The Bootstrap – motivating example</vt:lpstr>
      <vt:lpstr>The Bootstrap - HOWTO</vt:lpstr>
      <vt:lpstr>The Bootstrap - HOWTO</vt:lpstr>
      <vt:lpstr>The Bootstrap (schematic)</vt:lpstr>
      <vt:lpstr>The Bootstrap: results</vt:lpstr>
      <vt:lpstr>The Bootstrap: results</vt:lpstr>
      <vt:lpstr>Resampling: Summary</vt:lpstr>
    </vt:vector>
  </TitlesOfParts>
  <Company>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Resampling Methods</dc:title>
  <dc:creator>Levi Waldron</dc:creator>
  <cp:lastModifiedBy>Levi Waldron</cp:lastModifiedBy>
  <cp:revision>37</cp:revision>
  <dcterms:created xsi:type="dcterms:W3CDTF">2014-12-05T14:46:02Z</dcterms:created>
  <dcterms:modified xsi:type="dcterms:W3CDTF">2014-12-05T16:47:52Z</dcterms:modified>
</cp:coreProperties>
</file>