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 of BIC, validation adn cross validation. Both of the latter give more predictors in the optimal model.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FIGURE 6.1. For each possible model containing a subset of the ten predictors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 the Credit data set, the RSS and R^2 are displayed. The red frontier tracks the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best model for a given number of predictors, according to RSS and R^2. Though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data set contains only ten predictors, the x-axis ranges from 1 to 11, since one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of the variables is categorical and takes on three values, leading to the creation of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two dummy variables.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">
                <a:latin typeface="Calibri"/>
                <a:ea typeface="Calibri"/>
                <a:cs typeface="Calibri"/>
                <a:sym typeface="Calibri"/>
              </a:rPr>
              <a:t>6.1-6.3 Subset Selection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Eleanor Howe 12/19/2014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Backward stepwise selection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Works in reverse from Forward stepwise selection: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A model is built including all predictors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At each step, the least-predictive is removed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Of each of the models produced by each step, the best model is selected.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Like FSS, BSS is not guaranteed to produce the best subset model.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Searches smaller space than 2</a:t>
            </a:r>
            <a:r>
              <a:rPr baseline="30000" sz="1800" lang="en" i="1"/>
              <a:t>n</a:t>
            </a:r>
            <a:r>
              <a:rPr sz="1800"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Cannot be used when </a:t>
            </a:r>
            <a:r>
              <a:rPr sz="1800" lang="en" i="1"/>
              <a:t>n</a:t>
            </a:r>
            <a:r>
              <a:rPr sz="1800" lang="en"/>
              <a:t>&lt;</a:t>
            </a:r>
            <a:r>
              <a:rPr sz="1800" lang="en" i="1"/>
              <a:t>p</a:t>
            </a:r>
            <a:r>
              <a:rPr sz="1800" lang="en"/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Backward stepwise selection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1325" x="344550"/>
            <a:ext cy="3943350" cx="86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Hybrid approaches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Hybrid approaches attempt to combine both forward and backward selection to produce a model with closer to a “best subset” fit with a computational complexity of the forward or backward selection method.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sz="1800" lang="en"/>
              <a:t>These models begin with a null model and add predictors as with forward selection. At each step, they also remove predictors that are less-informative, as with backward selection.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6.1.3 Choosing the Optimal Model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“The model containing all of the predictors will always have the smallest RSS and the</a:t>
            </a:r>
          </a:p>
          <a:p>
            <a:pPr rtl="0">
              <a:spcBef>
                <a:spcPts val="0"/>
              </a:spcBef>
              <a:buNone/>
            </a:pP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largest R</a:t>
            </a:r>
            <a:r>
              <a:rPr baseline="30000" sz="1800" lang="en" i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, since these quantities are related to the training error.”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optimal model will have a low test error.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b="1" sz="1800" lang="en">
                <a:latin typeface="Calibri"/>
                <a:ea typeface="Calibri"/>
                <a:cs typeface="Calibri"/>
                <a:sym typeface="Calibri"/>
              </a:rPr>
              <a:t>Estimating test error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Adjust the training error to account for bias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Directly estimate with cross-validation or a validation set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i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lang="en" i="1"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Fit for least-squares models.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An unbiased estimate of MSE,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sz="1800" lang="en"/>
              <a:t> σ</a:t>
            </a:r>
            <a:r>
              <a:rPr baseline="30000" sz="1800" lang="en"/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is an unbiased estimate of</a:t>
            </a:r>
            <a:r>
              <a:rPr sz="1800" lang="en"/>
              <a:t> σ</a:t>
            </a:r>
            <a:r>
              <a:rPr baseline="30000" sz="1800" lang="en"/>
              <a:t>2</a:t>
            </a:r>
            <a:r>
              <a:rPr sz="1800"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σ</a:t>
            </a:r>
            <a:r>
              <a:rPr baseline="30000" sz="1800" lang="en"/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is an estimate of the variance of the error</a:t>
            </a:r>
            <a:r>
              <a:rPr sz="1800" lang="en"/>
              <a:t> </a:t>
            </a:r>
            <a:r>
              <a:rPr b="1" sz="1800" lang="en"/>
              <a:t>ϵ 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associated with each response element in the linear regression equation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penalty increases with an increasing number of predictors,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Choose a model with a low value for </a:t>
            </a:r>
            <a:r>
              <a:rPr sz="1800" lang="en" i="1"/>
              <a:t>C</a:t>
            </a:r>
            <a:r>
              <a:rPr baseline="-25000" sz="1800" lang="en" i="1"/>
              <a:t>p</a:t>
            </a:r>
            <a:r>
              <a:rPr sz="1800" lang="en" i="1"/>
              <a:t>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87125" x="2718575"/>
            <a:ext cy="952500" cx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y="1594706" x="3511326"/>
            <a:ext cy="721500" cx="30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876800"/>
            <a:ext cy="3725699" cx="380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BIC: defined for models fit by least squares.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Heavier penalty on the number of predictors than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sz="1800" lang="en" i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AIC and BIC</a:t>
            </a: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y="1200150" x="457200"/>
            <a:ext cy="3725699" cx="380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AIC: defined for models fit by maximum likelihood.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Proportional to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sz="1800" lang="en" i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for least-squares models.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For the linear model with gaussian errors, maximum likelihood and least-squares are the same.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0900" x="528225"/>
            <a:ext cy="895350" cx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74725" x="4920075"/>
            <a:ext cy="876300" cx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Adjusted </a:t>
            </a:r>
            <a:r>
              <a:rPr b="0" lang="en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30000" lang="en" i="1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Regular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sz="1800" lang="en" i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always increases with added predictors.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Adjusted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sz="1800" lang="en" i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, is corrected for the number of predictors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, such that it may decrease as additional, less-informative predictors are added to the model. 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 large value of Adjusted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sz="1800" lang="en" i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indicates a model with low test error.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0775" x="457200"/>
            <a:ext cy="895350" cx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358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Values of </a:t>
            </a:r>
            <a:r>
              <a:rPr lang="en" i="1"/>
              <a:t>C</a:t>
            </a:r>
            <a:r>
              <a:rPr baseline="-25000" lang="en" i="1"/>
              <a:t>p</a:t>
            </a:r>
            <a:r>
              <a:rPr lang="en"/>
              <a:t>, BIC and Adjusted </a:t>
            </a:r>
            <a:r>
              <a:rPr lang="en" i="1"/>
              <a:t>R</a:t>
            </a:r>
            <a:r>
              <a:rPr baseline="-25000" lang="en" i="1"/>
              <a:t>2</a:t>
            </a:r>
            <a:r>
              <a:rPr lang="en"/>
              <a:t> for the credit data set.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3500" x="114300"/>
            <a:ext cy="3543300" cx="85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Validation and Cross-Validation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An alternative to calculating AIC/BIC/C</a:t>
            </a:r>
            <a:r>
              <a:rPr baseline="-25000" sz="1800" lang="en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/R</a:t>
            </a:r>
            <a:r>
              <a:rPr baseline="30000" sz="1800" lang="en"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Directly estimate the error for the validation set, or the error for cross-validation for each model, and select the model with the smallest error.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Makes fewer assumptions about the true underlying model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Usable when it is difficult to pinpoint the number of predictors in the model (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), or when it is difficult to estimate the error variance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30000" sz="1800" lang="en" i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0250" x="419100"/>
            <a:ext cy="3305175" cx="8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y="3962325" x="483200"/>
            <a:ext cy="1009499" cx="83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One-standard-error rule:</a:t>
            </a: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 the smallest model with an estimated test error within one standard error of the lowest point on the curve.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error: standard error of test MSE for each model size.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Alternates to least-squares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Accuracy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least-squares is ideal where n&gt;&gt;p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Not as good if n&gt;p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Linear equations do not solve if n&lt;&lt;p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Interpretability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Remove irrelevant predictors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One-standard-error rule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Model-selection method.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Calculate the standard error of test MSE for each model.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Select the smallest model for which the estimated test error is within one SE of the lowest point in the curve.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6.1.1 Best Subset Selection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Try all possible combinations of </a:t>
            </a:r>
            <a:r>
              <a:rPr sz="1800" lang="en" i="1"/>
              <a:t>p</a:t>
            </a:r>
            <a:r>
              <a:rPr sz="1800" lang="en"/>
              <a:t> predictors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Choose the best one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Advantages: exhaustive, simple.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Disadvantages: takes too long : 2</a:t>
            </a:r>
            <a:r>
              <a:rPr baseline="30000" sz="1800" lang="en" i="1"/>
              <a:t>p</a:t>
            </a:r>
            <a:r>
              <a:rPr sz="1800" lang="en" i="1"/>
              <a:t> </a:t>
            </a:r>
            <a:r>
              <a:rPr sz="1800" lang="en"/>
              <a:t>possible models must be evaluated.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Enormous search space may lead to overfitting.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Algorithm: Best Subset Selection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19800"/>
            <a:ext cy="3725699" cx="7622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Figure 6.1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57200"/>
            <a:ext cy="3968324" cx="79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6.1.2 Stepwise Selection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Stepwise methods explore a more restricted set of  models, reducing overfitting and reducing time to select/fit the model.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Three types: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Forward Stepwise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Backward Stepwise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Hybrid Approaches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Forward Stepwise Selection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Begins with a model containing no predictors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Adds one-at-a-time the predictor that gives the greatest improvement to the model, until all predictors are added.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Of all of the models created, the “best” is chosen using cross-validation.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y="2688184" x="3531944"/>
            <a:ext cy="381000" cx="3623930"/>
            <a:chOff y="2923675" x="1920919"/>
            <a:chExt cy="381000" cx="3623930"/>
          </a:xfrm>
        </p:grpSpPr>
        <p:pic>
          <p:nvPicPr>
            <p:cNvPr id="71" name="Shape 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2923675" x="2192050"/>
              <a:ext cy="381000" cx="3352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Shape 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2967030" x="1920919"/>
              <a:ext cy="323850" cx="43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Shape 73"/>
          <p:cNvSpPr txBox="1"/>
          <p:nvPr/>
        </p:nvSpPr>
        <p:spPr>
          <a:xfrm>
            <a:off y="2688175" x="457200"/>
            <a:ext cy="496500" cx="294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 of models created in FSS: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3678775" x="457200"/>
            <a:ext cy="496500" cx="307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number of models created in BSS: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04745" x="3531950"/>
            <a:ext cy="304800" cx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2992975" x="2261375"/>
            <a:ext cy="496500" cx="111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for </a:t>
            </a:r>
            <a:r>
              <a:rPr lang="en" i="1"/>
              <a:t>p</a:t>
            </a:r>
            <a:r>
              <a:rPr lang="en"/>
              <a:t>=20: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2988105" x="3499125"/>
            <a:ext cy="496500" cx="294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211 models made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3951715" x="2261375"/>
            <a:ext cy="496500" cx="111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for </a:t>
            </a:r>
            <a:r>
              <a:rPr lang="en" i="1"/>
              <a:t>p</a:t>
            </a:r>
            <a:r>
              <a:rPr lang="en"/>
              <a:t>=20: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3941754" x="3499125"/>
            <a:ext cy="496500" cx="294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1,048,576 models made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5" x="457200"/>
            <a:ext cy="857400" cx="8595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Algorithm: Forward stepwise selection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295275"/>
            <a:ext cy="4000500" cx="85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02174" x="388900"/>
            <a:ext cy="2152650" cx="77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Forward Stepwise Selection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Advantages: faster than best subset selection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Tractable for problems with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&gt; 40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Usable for models where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, but only for models with </a:t>
            </a:r>
            <a:r>
              <a:rPr sz="1800" lang="en" i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-1 or fewer predictors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Disadvantages: 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Not guaranteed to produce the best possible model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