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84560" autoAdjust="0"/>
  </p:normalViewPr>
  <p:slideViewPr>
    <p:cSldViewPr snapToGrid="0">
      <p:cViewPr varScale="1">
        <p:scale>
          <a:sx n="63" d="100"/>
          <a:sy n="63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DA410-1A71-40B2-82C2-1863E8C33A6E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0FCFB-6DEE-45F3-92FB-BE53F13E4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3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0FCFB-6DEE-45F3-92FB-BE53F13E4A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0FCFB-6DEE-45F3-92FB-BE53F13E4A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34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0FCFB-6DEE-45F3-92FB-BE53F13E4A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61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0FCFB-6DEE-45F3-92FB-BE53F13E4A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6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0FCFB-6DEE-45F3-92FB-BE53F13E4A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6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0FCFB-6DEE-45F3-92FB-BE53F13E4A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9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64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0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3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36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2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1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7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0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5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8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8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6</a:t>
            </a:r>
            <a:r>
              <a:rPr lang="en-US" sz="6000" dirty="0" smtClean="0"/>
              <a:t>.2 Shrinkage Methods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</a:t>
            </a:r>
            <a:r>
              <a:rPr lang="en-US" dirty="0" smtClean="0"/>
              <a:t>23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961" y="309716"/>
            <a:ext cx="1147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961" y="309716"/>
            <a:ext cx="11661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BD582C"/>
                </a:solidFill>
              </a:rPr>
              <a:t>Ridge vs. least squares</a:t>
            </a:r>
            <a:endParaRPr lang="en-US" sz="4400" b="1" dirty="0">
              <a:solidFill>
                <a:srgbClr val="BD582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858" t="28654" r="29642" b="11311"/>
          <a:stretch/>
        </p:blipFill>
        <p:spPr>
          <a:xfrm>
            <a:off x="1017431" y="1313645"/>
            <a:ext cx="7611414" cy="439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961" y="309716"/>
            <a:ext cx="1147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961" y="309716"/>
            <a:ext cx="11661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BD582C"/>
                </a:solidFill>
              </a:rPr>
              <a:t>The lasso</a:t>
            </a:r>
            <a:endParaRPr lang="en-US" sz="4400" b="1" dirty="0">
              <a:solidFill>
                <a:srgbClr val="BD582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397" y="1455313"/>
            <a:ext cx="10148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Alternative to 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Allows coefficients to reduce to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Doesn’t necessarily include all predictors in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00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961" y="309716"/>
            <a:ext cx="1147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961" y="309716"/>
            <a:ext cx="11661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BD582C"/>
                </a:solidFill>
              </a:rPr>
              <a:t>The lasso</a:t>
            </a:r>
            <a:endParaRPr lang="en-US" sz="4400" b="1" dirty="0">
              <a:solidFill>
                <a:srgbClr val="BD582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818" t="48020" r="36647" b="37916"/>
          <a:stretch/>
        </p:blipFill>
        <p:spPr>
          <a:xfrm>
            <a:off x="703615" y="3527952"/>
            <a:ext cx="7467511" cy="12421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6280" y="1493520"/>
            <a:ext cx="8168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Entity lasso minimizes is similar to the entity ridge minimizes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Only difference is uses |</a:t>
            </a:r>
            <a:r>
              <a:rPr lang="el-GR" sz="2400" dirty="0" smtClean="0"/>
              <a:t>β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|, which forces some coefficients to be zero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Performs variable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Creates models that are easier to interpret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689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961" y="309716"/>
            <a:ext cx="1147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961" y="309716"/>
            <a:ext cx="11661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BD582C"/>
                </a:solidFill>
              </a:rPr>
              <a:t>The lasso</a:t>
            </a:r>
            <a:endParaRPr lang="en-US" sz="4400" b="1" dirty="0">
              <a:solidFill>
                <a:srgbClr val="BD582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933" t="37083" r="25168" b="7708"/>
          <a:stretch/>
        </p:blipFill>
        <p:spPr>
          <a:xfrm>
            <a:off x="1584959" y="2072639"/>
            <a:ext cx="7940041" cy="391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880" y="1079157"/>
            <a:ext cx="726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 in ridge, selecting correct </a:t>
            </a:r>
            <a:r>
              <a:rPr lang="el-GR" sz="2400" dirty="0" smtClean="0"/>
              <a:t>λ</a:t>
            </a:r>
            <a:r>
              <a:rPr lang="en-US" sz="2400" dirty="0" smtClean="0"/>
              <a:t> is vital.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83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961" y="309716"/>
            <a:ext cx="1147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961" y="309716"/>
            <a:ext cx="1166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BD582C"/>
                </a:solidFill>
              </a:rPr>
              <a:t>Another Formulation for Ridge Regression and the Lasso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356" t="29167" r="27394" b="18959"/>
          <a:stretch/>
        </p:blipFill>
        <p:spPr>
          <a:xfrm>
            <a:off x="807720" y="1813560"/>
            <a:ext cx="8229600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961" y="309716"/>
            <a:ext cx="1147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961" y="309716"/>
            <a:ext cx="1166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BD582C"/>
                </a:solidFill>
              </a:rPr>
              <a:t>Another Formulation for Ridge Regression and the Lasso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" y="1386840"/>
            <a:ext cx="10439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When we perform the lasso we are trying to find the set of coefficient estimates that lead to the smallest RSS, subject to the constraint that there is a budget s for how </a:t>
            </a:r>
            <a:r>
              <a:rPr lang="en-US" sz="3200" dirty="0" smtClean="0"/>
              <a:t>large         can be in the lasso and             for ridge. </a:t>
            </a:r>
            <a:br>
              <a:rPr lang="en-US" sz="3200" dirty="0" smtClean="0"/>
            </a:b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If s is large, it includes least squares and yields least squares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When s is small,         for ridge and         for lasso must be small.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7848" t="63124" r="35924" b="23959"/>
          <a:stretch/>
        </p:blipFill>
        <p:spPr>
          <a:xfrm>
            <a:off x="4815839" y="2868058"/>
            <a:ext cx="624841" cy="7285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7965" t="41458" r="35827" b="46042"/>
          <a:stretch/>
        </p:blipFill>
        <p:spPr>
          <a:xfrm>
            <a:off x="9890760" y="2355814"/>
            <a:ext cx="624840" cy="7073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57848" t="63124" r="35924" b="23959"/>
          <a:stretch/>
        </p:blipFill>
        <p:spPr>
          <a:xfrm>
            <a:off x="3657599" y="4690131"/>
            <a:ext cx="624841" cy="7285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57965" t="41458" r="35827" b="46042"/>
          <a:stretch/>
        </p:blipFill>
        <p:spPr>
          <a:xfrm>
            <a:off x="6537960" y="4721329"/>
            <a:ext cx="624840" cy="70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3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961" y="309716"/>
            <a:ext cx="1147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961" y="309716"/>
            <a:ext cx="11661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BD582C"/>
                </a:solidFill>
              </a:rPr>
              <a:t>Visual example in model with two predictors</a:t>
            </a:r>
            <a:endParaRPr lang="en-US" sz="4400" b="1" dirty="0">
              <a:solidFill>
                <a:srgbClr val="BD582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275" t="30625" r="30908" b="10000"/>
          <a:stretch/>
        </p:blipFill>
        <p:spPr>
          <a:xfrm>
            <a:off x="1770566" y="2148840"/>
            <a:ext cx="6382834" cy="38869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0481" t="44592" r="68317" b="50744"/>
          <a:stretch/>
        </p:blipFill>
        <p:spPr>
          <a:xfrm>
            <a:off x="624840" y="943438"/>
            <a:ext cx="363988" cy="7939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58949" y="1329070"/>
            <a:ext cx="297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least squares solution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97570" y="1350334"/>
            <a:ext cx="683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 where red ellipses meets blue area = ridge or lasso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961" y="309716"/>
            <a:ext cx="1147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961" y="309716"/>
            <a:ext cx="11661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BD582C"/>
                </a:solidFill>
              </a:rPr>
              <a:t>Lasso vs. ridge</a:t>
            </a:r>
            <a:endParaRPr lang="en-US" sz="4400" b="1" dirty="0">
              <a:solidFill>
                <a:srgbClr val="BD582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319" y="1296537"/>
            <a:ext cx="106725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Qualitatively, both give very similar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 smtClean="0"/>
              <a:t>both, </a:t>
            </a:r>
            <a:r>
              <a:rPr lang="en-US" sz="2400" dirty="0" smtClean="0"/>
              <a:t>as </a:t>
            </a:r>
            <a:r>
              <a:rPr lang="el-GR" sz="2400" dirty="0" smtClean="0"/>
              <a:t>λ</a:t>
            </a:r>
            <a:r>
              <a:rPr lang="en-US" sz="2400" dirty="0" smtClean="0"/>
              <a:t> increases, variance decreases and bias increases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all predictors associated with outcome, ridge slightly outperforms lasso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not all predictors associated with outcome or when some predictors have very large coefficients, lasso slightly outperforms ridge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</a:t>
            </a:r>
            <a:r>
              <a:rPr lang="en-US" sz="2400" dirty="0" smtClean="0"/>
              <a:t>idge </a:t>
            </a:r>
            <a:r>
              <a:rPr lang="en-US" sz="2400" dirty="0"/>
              <a:t>regression more or less shrinks every </a:t>
            </a:r>
            <a:r>
              <a:rPr lang="en-US" sz="2400" dirty="0" smtClean="0"/>
              <a:t>dimension of </a:t>
            </a:r>
            <a:r>
              <a:rPr lang="en-US" sz="2400" dirty="0"/>
              <a:t>the data by the same proportion, whereas the lasso more or less </a:t>
            </a:r>
            <a:r>
              <a:rPr lang="en-US" sz="2400" dirty="0" smtClean="0"/>
              <a:t>shrinks all </a:t>
            </a:r>
            <a:r>
              <a:rPr lang="en-US" sz="2400" dirty="0"/>
              <a:t>coefficients </a:t>
            </a:r>
            <a:r>
              <a:rPr lang="en-US" sz="2400" dirty="0" smtClean="0"/>
              <a:t>toward or to </a:t>
            </a:r>
            <a:r>
              <a:rPr lang="en-US" sz="2400" dirty="0"/>
              <a:t>zero by a similar </a:t>
            </a:r>
            <a:r>
              <a:rPr lang="en-US" sz="2400" dirty="0" smtClean="0"/>
              <a:t>amount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Biggest advantage is lasso performs variable selection, making model interpretation easier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Best to use cross-validation to determine which technique is better for a particular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118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961" y="309716"/>
            <a:ext cx="1147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961" y="309716"/>
            <a:ext cx="11661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BD582C"/>
                </a:solidFill>
              </a:rPr>
              <a:t>Bayesian point of view</a:t>
            </a:r>
            <a:endParaRPr lang="en-US" sz="4400" b="1" dirty="0">
              <a:solidFill>
                <a:srgbClr val="BD582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0376" y="1282889"/>
            <a:ext cx="10672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Bayesian theory, we assume p(</a:t>
            </a:r>
            <a:r>
              <a:rPr lang="el-GR" sz="2400" dirty="0" smtClean="0"/>
              <a:t>β</a:t>
            </a:r>
            <a:r>
              <a:rPr lang="en-US" sz="2400" dirty="0" smtClean="0"/>
              <a:t>) has a prior distribution. Multiplying that prior by the likelihood gives us the posterior distribution.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we assume                         then: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g follows a Gaussian distribution with mean 0 and SD that is a function of </a:t>
            </a:r>
            <a:r>
              <a:rPr lang="el-GR" sz="2400" dirty="0" smtClean="0"/>
              <a:t>λ</a:t>
            </a:r>
            <a:r>
              <a:rPr lang="en-US" sz="2400" dirty="0" smtClean="0"/>
              <a:t> then the most likely posterior value for </a:t>
            </a:r>
            <a:r>
              <a:rPr lang="el-GR" sz="2400" dirty="0" smtClean="0"/>
              <a:t>β</a:t>
            </a:r>
            <a:r>
              <a:rPr lang="en-US" sz="2400" dirty="0" smtClean="0"/>
              <a:t> is the ridge regression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g follows a Laplace distribution with mean 0 and a scale parameter of </a:t>
            </a:r>
            <a:r>
              <a:rPr lang="el-GR" sz="2400" dirty="0" smtClean="0"/>
              <a:t>λ</a:t>
            </a:r>
            <a:r>
              <a:rPr lang="en-US" sz="2400" dirty="0" smtClean="0"/>
              <a:t> then the most likely </a:t>
            </a:r>
            <a:r>
              <a:rPr lang="en-US" sz="2400" dirty="0"/>
              <a:t>posterior value for </a:t>
            </a:r>
            <a:r>
              <a:rPr lang="el-GR" sz="2400" dirty="0"/>
              <a:t>β</a:t>
            </a:r>
            <a:r>
              <a:rPr lang="en-US" sz="2400" dirty="0"/>
              <a:t> is the </a:t>
            </a:r>
            <a:r>
              <a:rPr lang="en-US" sz="2400" dirty="0" smtClean="0"/>
              <a:t>lasso regression </a:t>
            </a:r>
            <a:r>
              <a:rPr lang="en-US" sz="2400" dirty="0"/>
              <a:t>solution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1739" t="59067" r="46671" b="37006"/>
          <a:stretch/>
        </p:blipFill>
        <p:spPr>
          <a:xfrm>
            <a:off x="2588795" y="2124075"/>
            <a:ext cx="1507958" cy="28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961" y="309716"/>
            <a:ext cx="1147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961" y="309716"/>
            <a:ext cx="11661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BD582C"/>
                </a:solidFill>
              </a:rPr>
              <a:t>Selecting the tuning parameter</a:t>
            </a:r>
            <a:endParaRPr lang="en-US" sz="4400" b="1" dirty="0">
              <a:solidFill>
                <a:srgbClr val="BD582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0376" y="1282889"/>
            <a:ext cx="106725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Cross validation is a simple way to choose the best </a:t>
            </a:r>
            <a:r>
              <a:rPr lang="el-GR" sz="2800" dirty="0" smtClean="0"/>
              <a:t>λ</a:t>
            </a:r>
            <a:endParaRPr lang="en-US" sz="28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Choose a grid of </a:t>
            </a:r>
            <a:r>
              <a:rPr lang="el-GR" sz="2800" dirty="0"/>
              <a:t>λ </a:t>
            </a:r>
            <a:r>
              <a:rPr lang="en-US" sz="2800" dirty="0" smtClean="0"/>
              <a:t>values and compute cross-validation error for each value of </a:t>
            </a:r>
            <a:r>
              <a:rPr lang="el-GR" sz="2800" dirty="0" smtClean="0"/>
              <a:t>λ</a:t>
            </a:r>
            <a:endParaRPr lang="en-US" sz="28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Choose </a:t>
            </a:r>
            <a:r>
              <a:rPr lang="el-GR" sz="2800" dirty="0" smtClean="0"/>
              <a:t>λ</a:t>
            </a:r>
            <a:r>
              <a:rPr lang="en-US" sz="2800" dirty="0" smtClean="0"/>
              <a:t> for which error is smallest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26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961" y="309716"/>
            <a:ext cx="1147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961" y="309716"/>
            <a:ext cx="11661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BD582C"/>
                </a:solidFill>
              </a:rPr>
              <a:t>What are shrinkage methods?</a:t>
            </a:r>
            <a:endParaRPr lang="en-US" sz="4400" b="1" dirty="0">
              <a:solidFill>
                <a:srgbClr val="BD582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961" y="1395663"/>
            <a:ext cx="114742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Fit a model with all predictors that shrinks coefficient estimates toward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Goal is to reduce variability around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Two best known shrinkage methods: ridge and lasso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64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961" y="309716"/>
            <a:ext cx="1147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961" y="309716"/>
            <a:ext cx="11661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BD582C"/>
                </a:solidFill>
              </a:rPr>
              <a:t>Example of cross validation</a:t>
            </a:r>
            <a:endParaRPr lang="en-US" sz="4400" b="1" dirty="0">
              <a:solidFill>
                <a:srgbClr val="BD582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886" t="24740" r="32577" b="29427"/>
          <a:stretch/>
        </p:blipFill>
        <p:spPr>
          <a:xfrm>
            <a:off x="1701114" y="1498256"/>
            <a:ext cx="8395388" cy="419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961" y="309716"/>
            <a:ext cx="1147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961" y="309716"/>
            <a:ext cx="11661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BD582C"/>
                </a:solidFill>
              </a:rPr>
              <a:t>Lab important points</a:t>
            </a:r>
            <a:endParaRPr lang="en-US" sz="4400" b="1" dirty="0">
              <a:solidFill>
                <a:srgbClr val="BD582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160" y="1356360"/>
            <a:ext cx="10576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model.matrix</a:t>
            </a:r>
            <a:r>
              <a:rPr lang="en-US" sz="2400" dirty="0" smtClean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Useful function </a:t>
            </a:r>
            <a:r>
              <a:rPr lang="en-US" sz="2400" smtClean="0"/>
              <a:t>that creates </a:t>
            </a:r>
            <a:r>
              <a:rPr lang="en-US" sz="2400" dirty="0" smtClean="0"/>
              <a:t>a matrix with all predictors and also transforms categorical variables into dummy variables</a:t>
            </a:r>
          </a:p>
          <a:p>
            <a:endParaRPr lang="en-US" sz="2400" dirty="0"/>
          </a:p>
          <a:p>
            <a:r>
              <a:rPr lang="en-US" sz="2400" dirty="0" err="1"/>
              <a:t>glmnet</a:t>
            </a:r>
            <a:r>
              <a:rPr lang="en-US" sz="2400" dirty="0"/>
              <a:t>()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dirty="0" smtClean="0"/>
              <a:t>as </a:t>
            </a:r>
            <a:r>
              <a:rPr lang="en-US" sz="2400" dirty="0"/>
              <a:t>an alpha argument that determines what </a:t>
            </a:r>
            <a:r>
              <a:rPr lang="en-US" sz="2400" dirty="0" smtClean="0"/>
              <a:t>type of </a:t>
            </a:r>
            <a:r>
              <a:rPr lang="en-US" sz="2400" dirty="0"/>
              <a:t>model is fit. If alpha=0 then a ridge regression model is fit, and if </a:t>
            </a:r>
            <a:r>
              <a:rPr lang="en-US" sz="2400" dirty="0" smtClean="0"/>
              <a:t>alpha=1 then </a:t>
            </a:r>
            <a:r>
              <a:rPr lang="en-US" sz="2400" dirty="0"/>
              <a:t>a lasso model is </a:t>
            </a:r>
            <a:r>
              <a:rPr lang="en-US" sz="2400" dirty="0" smtClean="0"/>
              <a:t>fit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By default standardizes coefficients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38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961" y="309716"/>
            <a:ext cx="1147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961" y="309716"/>
            <a:ext cx="11661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BD582C"/>
                </a:solidFill>
              </a:rPr>
              <a:t>Ridge</a:t>
            </a:r>
            <a:endParaRPr lang="en-US" sz="4400" b="1" dirty="0">
              <a:solidFill>
                <a:srgbClr val="BD582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961" y="1395663"/>
            <a:ext cx="114742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Very similar to least squares in that both methods select coefficients that reduce RSS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Two important differences: </a:t>
            </a:r>
            <a:endParaRPr lang="en-US" sz="3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Coefficients are estimated by minimizing slightly different entity.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Ridge keeps all variables in model no matter what, i.e. no backwards/forwards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129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961" y="309716"/>
            <a:ext cx="1147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961" y="309716"/>
            <a:ext cx="11661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BD582C"/>
                </a:solidFill>
              </a:rPr>
              <a:t>Ridge</a:t>
            </a:r>
            <a:endParaRPr lang="en-US" sz="4400" b="1" dirty="0">
              <a:solidFill>
                <a:srgbClr val="BD582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245" t="51420" r="35265" b="34092"/>
          <a:stretch/>
        </p:blipFill>
        <p:spPr>
          <a:xfrm>
            <a:off x="810489" y="1371600"/>
            <a:ext cx="8812482" cy="1480457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075709" y="2410691"/>
            <a:ext cx="2327564" cy="1205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40527" y="3886200"/>
            <a:ext cx="209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Tuning </a:t>
            </a:r>
            <a:r>
              <a:rPr lang="en-US" sz="2400" dirty="0" err="1" smtClean="0"/>
              <a:t>paramter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091083" y="2766457"/>
            <a:ext cx="810493" cy="1119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42366" y="4347865"/>
            <a:ext cx="249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Shrinkage penalty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32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961" y="309716"/>
            <a:ext cx="1147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961" y="309716"/>
            <a:ext cx="11661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BD582C"/>
                </a:solidFill>
              </a:rPr>
              <a:t>Ridge</a:t>
            </a:r>
            <a:endParaRPr lang="en-US" sz="4400" b="1" dirty="0">
              <a:solidFill>
                <a:srgbClr val="BD582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019" y="1272156"/>
            <a:ext cx="82914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Shrinkage penalty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Is small when coefficients close to zero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Has the effect of shrinking </a:t>
            </a:r>
            <a:r>
              <a:rPr lang="el-GR" sz="3200" dirty="0"/>
              <a:t>β</a:t>
            </a:r>
            <a:r>
              <a:rPr lang="en-US" sz="3200" baseline="-25000" dirty="0" smtClean="0"/>
              <a:t>j</a:t>
            </a:r>
            <a:r>
              <a:rPr lang="en-US" sz="3200" i="1" dirty="0" smtClean="0"/>
              <a:t> </a:t>
            </a:r>
            <a:r>
              <a:rPr lang="en-US" sz="3200" dirty="0" smtClean="0"/>
              <a:t>toward zero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Only applied to coefficients, never intercept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914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961" y="309716"/>
            <a:ext cx="1147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961" y="309716"/>
            <a:ext cx="11661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BD582C"/>
                </a:solidFill>
              </a:rPr>
              <a:t>Ridge</a:t>
            </a:r>
            <a:endParaRPr lang="en-US" sz="4400" b="1" dirty="0">
              <a:solidFill>
                <a:srgbClr val="BD582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019" y="1272156"/>
            <a:ext cx="82914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Tuning parameter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Controls impact of shrinkage penalty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When </a:t>
            </a:r>
            <a:r>
              <a:rPr lang="el-GR" sz="3200" dirty="0" smtClean="0"/>
              <a:t>λ</a:t>
            </a:r>
            <a:r>
              <a:rPr lang="en-US" sz="3200" dirty="0" smtClean="0"/>
              <a:t>=0, offers same results as least squares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As </a:t>
            </a:r>
            <a:r>
              <a:rPr lang="el-GR" sz="3200" dirty="0" smtClean="0"/>
              <a:t>λ</a:t>
            </a:r>
            <a:r>
              <a:rPr lang="en-US" sz="3200" dirty="0" smtClean="0"/>
              <a:t>, coefficients approach zero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Ridge offers a different set of coefficients for each value of </a:t>
            </a:r>
            <a:r>
              <a:rPr lang="el-GR" sz="3200" dirty="0" smtClean="0"/>
              <a:t>λ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Selecting a good value for </a:t>
            </a:r>
            <a:r>
              <a:rPr lang="el-GR" sz="3200" dirty="0" smtClean="0"/>
              <a:t>λ</a:t>
            </a:r>
            <a:r>
              <a:rPr lang="en-US" sz="3200" dirty="0" smtClean="0"/>
              <a:t> is critical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08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961" y="309716"/>
            <a:ext cx="1147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961" y="309716"/>
            <a:ext cx="11661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BD582C"/>
                </a:solidFill>
              </a:rPr>
              <a:t>Ridge</a:t>
            </a:r>
            <a:endParaRPr lang="en-US" sz="4400" b="1" dirty="0">
              <a:solidFill>
                <a:srgbClr val="BD582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058" t="30590" r="26474" b="15185"/>
          <a:stretch/>
        </p:blipFill>
        <p:spPr>
          <a:xfrm>
            <a:off x="927279" y="1262129"/>
            <a:ext cx="7997780" cy="396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961" y="309716"/>
            <a:ext cx="1147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961" y="309716"/>
            <a:ext cx="11661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BD582C"/>
                </a:solidFill>
              </a:rPr>
              <a:t>Ridge</a:t>
            </a:r>
            <a:endParaRPr lang="en-US" sz="4400" b="1" dirty="0">
              <a:solidFill>
                <a:srgbClr val="BD582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580" y="1300766"/>
            <a:ext cx="98008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Unlike least squares, ridge is very scale 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Therefore must standardize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The following formula will ensure all coefficients have a standard deviation of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280" t="75951" r="39102" b="9918"/>
          <a:stretch/>
        </p:blipFill>
        <p:spPr>
          <a:xfrm>
            <a:off x="2300094" y="3705313"/>
            <a:ext cx="7457854" cy="187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3961" y="309716"/>
            <a:ext cx="1147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3961" y="309716"/>
            <a:ext cx="11661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BD582C"/>
                </a:solidFill>
              </a:rPr>
              <a:t>Ridge vs. least squares</a:t>
            </a:r>
            <a:endParaRPr lang="en-US" sz="4400" b="1" dirty="0">
              <a:solidFill>
                <a:srgbClr val="BD582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580" y="1300766"/>
            <a:ext cx="9800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Advantage of ridge comes in bias-variance trade-off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As </a:t>
            </a:r>
            <a:r>
              <a:rPr lang="el-GR" sz="3200" dirty="0" smtClean="0"/>
              <a:t>λ</a:t>
            </a:r>
            <a:r>
              <a:rPr lang="en-US" sz="3200" dirty="0" smtClean="0"/>
              <a:t> increases, bias increases, but variance 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648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735</TotalTime>
  <Words>676</Words>
  <Application>Microsoft Office PowerPoint</Application>
  <PresentationFormat>Widescreen</PresentationFormat>
  <Paragraphs>85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</vt:lpstr>
      <vt:lpstr>6.2 Shrinkage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3.2 Multiple linear regression</dc:title>
  <dc:creator>Jennifer Brite</dc:creator>
  <cp:lastModifiedBy>Jennifer Brite</cp:lastModifiedBy>
  <cp:revision>64</cp:revision>
  <dcterms:created xsi:type="dcterms:W3CDTF">2014-10-29T14:36:36Z</dcterms:created>
  <dcterms:modified xsi:type="dcterms:W3CDTF">2015-02-03T21:23:25Z</dcterms:modified>
</cp:coreProperties>
</file>