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2" r:id="rId6"/>
    <p:sldId id="264" r:id="rId7"/>
    <p:sldId id="260" r:id="rId8"/>
    <p:sldId id="266" r:id="rId9"/>
    <p:sldId id="269" r:id="rId10"/>
    <p:sldId id="267" r:id="rId11"/>
    <p:sldId id="270" r:id="rId12"/>
    <p:sldId id="268" r:id="rId13"/>
    <p:sldId id="271" r:id="rId14"/>
    <p:sldId id="272" r:id="rId15"/>
    <p:sldId id="263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7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337DA-7B6A-499B-A089-9EBCC6B42DE8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21607-0A20-40E0-BD15-97069EF01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3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21607-0A20-40E0-BD15-97069EF013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5A6-FC8D-47B5-B359-67E92C3A9D93}" type="datetime1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1132-0F23-4737-A44F-15F30F83A18D}" type="datetime1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AACD-4309-4EAE-82FA-F5440B8DA601}" type="datetime1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A931-7853-42B1-BA25-CBBBA7AD7405}" type="datetime1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88A2-234E-49D9-8E25-39731875093A}" type="datetime1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4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EC2A-C5F4-407A-8335-BE2905EBF1A4}" type="datetime1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3AB7-8034-49E7-AD06-44DC761445A0}" type="datetime1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8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1475-69D6-48BD-A818-25856FD149A8}" type="datetime1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2805-D9DD-4719-85DF-87A31F1987E2}" type="datetime1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463A-EC69-4540-87C2-C4C787D37EF9}" type="datetime1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6F98-88A8-4D11-ADF7-BB5B1970DBAE}" type="datetime1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F2A8-6403-4CA9-AF23-ED1F37B9CDAC}" type="datetime1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685B-43CD-492D-AE30-F1354FED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3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dirty="0" smtClean="0"/>
              <a:t>An Introduction to Statistical Learning</a:t>
            </a:r>
            <a:br>
              <a:rPr lang="en-US" dirty="0" smtClean="0"/>
            </a:br>
            <a: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with Applications in R</a:t>
            </a:r>
            <a:br>
              <a:rPr lang="en-US" sz="24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Gareth James • Daniela Witten • Trevor Hastie • Robert </a:t>
            </a:r>
            <a:r>
              <a:rPr lang="en-US" sz="1800" i="1" dirty="0" err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Tibshirani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25605"/>
          </a:xfrm>
        </p:spPr>
        <p:txBody>
          <a:bodyPr>
            <a:noAutofit/>
          </a:bodyPr>
          <a:lstStyle/>
          <a:p>
            <a:r>
              <a:rPr lang="en-US" sz="2800" i="1" dirty="0"/>
              <a:t>Chapter 7: Moving Beyond </a:t>
            </a:r>
            <a:r>
              <a:rPr lang="en-US" sz="2800" i="1" dirty="0" smtClean="0"/>
              <a:t>Linearity</a:t>
            </a:r>
          </a:p>
          <a:p>
            <a:r>
              <a:rPr lang="en-US" sz="2800" i="1" dirty="0"/>
              <a:t>7.4 Regression </a:t>
            </a:r>
            <a:r>
              <a:rPr lang="en-US" sz="2800" i="1" dirty="0" smtClean="0"/>
              <a:t>Splines</a:t>
            </a:r>
          </a:p>
          <a:p>
            <a:r>
              <a:rPr lang="en-US" sz="2800" i="1" dirty="0"/>
              <a:t>7.5 Smoothing Splines</a:t>
            </a:r>
            <a:endParaRPr lang="en-US" sz="28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0"/>
            <a:ext cx="1152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83" y="6243637"/>
            <a:ext cx="361950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134100"/>
            <a:ext cx="1781175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128" y="5275729"/>
            <a:ext cx="729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By Jesica S. Rodriguez-Lopez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March 6,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Regression Splines: </a:t>
            </a:r>
            <a:r>
              <a:rPr lang="en-US" sz="3600" b="1" dirty="0" smtClean="0">
                <a:solidFill>
                  <a:prstClr val="black"/>
                </a:solidFill>
              </a:rPr>
              <a:t>The Spline Basis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To fit a </a:t>
                </a:r>
                <a:r>
                  <a:rPr lang="en-US" i="1" dirty="0"/>
                  <a:t>d</a:t>
                </a:r>
                <a:r>
                  <a:rPr lang="en-US" dirty="0"/>
                  <a:t>-degree polynomial spline to a data with </a:t>
                </a:r>
                <a:r>
                  <a:rPr lang="en-US" i="1" dirty="0"/>
                  <a:t>K</a:t>
                </a:r>
                <a:r>
                  <a:rPr lang="en-US" dirty="0"/>
                  <a:t> knots, we are just firing a least square regression model with and intercept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predictors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degrees of freedom)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	       (7.9)</a:t>
                </a:r>
                <a:endParaRPr lang="en-US" dirty="0"/>
              </a:p>
              <a:p>
                <a:r>
                  <a:rPr lang="en-US" dirty="0" smtClean="0"/>
                  <a:t>For appropriate basis functions</a:t>
                </a:r>
              </a:p>
              <a:p>
                <a:r>
                  <a:rPr lang="en-US" dirty="0" smtClean="0"/>
                  <a:t>Fit using least squares</a:t>
                </a:r>
              </a:p>
              <a:p>
                <a:r>
                  <a:rPr lang="en-US" dirty="0" smtClean="0"/>
                  <a:t>Or we can start with basis functions for a polynomial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 smtClean="0"/>
                  <a:t> and add </a:t>
                </a:r>
                <a:r>
                  <a:rPr lang="en-US" i="1" dirty="0" smtClean="0"/>
                  <a:t>truncated power basis function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) per knot: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	     (7.10)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7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Regression Splines: </a:t>
            </a:r>
            <a:r>
              <a:rPr lang="en-US" sz="3600" b="1" dirty="0" smtClean="0">
                <a:solidFill>
                  <a:prstClr val="black"/>
                </a:solidFill>
              </a:rPr>
              <a:t>The number of knots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23" y="1825625"/>
            <a:ext cx="60275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5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Regression Splines: </a:t>
            </a:r>
            <a:r>
              <a:rPr lang="en-US" sz="3600" b="1" dirty="0" smtClean="0">
                <a:solidFill>
                  <a:prstClr val="black"/>
                </a:solidFill>
              </a:rPr>
              <a:t>The number of knots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Number of knots translates into degrees of freedom</a:t>
            </a:r>
          </a:p>
          <a:p>
            <a:r>
              <a:rPr lang="en-US" dirty="0"/>
              <a:t>Regression </a:t>
            </a:r>
            <a:r>
              <a:rPr lang="en-US" dirty="0" smtClean="0"/>
              <a:t>Spline is most flexible in regions with more knots: polynomial coefficients change more often =&gt; </a:t>
            </a:r>
          </a:p>
          <a:p>
            <a:pPr lvl="1"/>
            <a:r>
              <a:rPr lang="en-US" dirty="0" smtClean="0"/>
              <a:t>in theory: more knots where there is more variability</a:t>
            </a:r>
          </a:p>
          <a:p>
            <a:pPr lvl="1"/>
            <a:r>
              <a:rPr lang="en-US" dirty="0" smtClean="0"/>
              <a:t>In practice: knots uniformly distribute across values of X</a:t>
            </a:r>
          </a:p>
          <a:p>
            <a:pPr lvl="1"/>
            <a:r>
              <a:rPr lang="en-US" dirty="0" smtClean="0"/>
              <a:t>Try different number of those and visually assess the best fit</a:t>
            </a:r>
          </a:p>
          <a:p>
            <a:pPr lvl="1"/>
            <a:r>
              <a:rPr lang="en-US" dirty="0" smtClean="0"/>
              <a:t>Cross-validation: the value of K producing the smallest RSS is selected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</a:rPr>
              <a:t>Regression Splines: The number of knots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6798"/>
            <a:ext cx="7886700" cy="38889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Regression </a:t>
            </a:r>
            <a:r>
              <a:rPr lang="en-US" sz="3200" b="1" dirty="0" smtClean="0">
                <a:solidFill>
                  <a:prstClr val="black"/>
                </a:solidFill>
              </a:rPr>
              <a:t>Splines Vs. Polynomial Regression</a:t>
            </a:r>
            <a:endParaRPr lang="en-US" sz="32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53" y="2445829"/>
            <a:ext cx="6347093" cy="37408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650" y="1420238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flexibility by adding knots instead of a higher polynomial degree.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knots (flexibility) where the function seems to be more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</a:t>
            </a:r>
            <a:r>
              <a:rPr lang="en-US" dirty="0" smtClean="0"/>
              <a:t>constrains produces more desirable estimates at the boundaries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1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</a:t>
            </a:r>
            <a:r>
              <a:rPr lang="en-US" dirty="0" smtClean="0"/>
              <a:t>Splines: 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Objective: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than fits the </a:t>
                </a:r>
                <a:r>
                  <a:rPr lang="en-US" i="1" dirty="0" smtClean="0"/>
                  <a:t>observed </a:t>
                </a:r>
                <a:r>
                  <a:rPr lang="en-US" dirty="0" smtClean="0"/>
                  <a:t>data well: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small</a:t>
                </a:r>
              </a:p>
              <a:p>
                <a:r>
                  <a:rPr lang="en-US" dirty="0" smtClean="0"/>
                  <a:t>Problem:</a:t>
                </a:r>
              </a:p>
              <a:p>
                <a:pPr lvl="1"/>
                <a:r>
                  <a:rPr lang="en-US" dirty="0" smtClean="0"/>
                  <a:t>If not constrains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 smtClean="0"/>
                  <a:t> -&gt; 0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interpolates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Over-fit of data, because it is too flexible (linear regression)</a:t>
                </a:r>
              </a:p>
              <a:p>
                <a:r>
                  <a:rPr lang="en-US" dirty="0" smtClean="0"/>
                  <a:t>Proposed 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small</a:t>
                </a:r>
              </a:p>
              <a:p>
                <a:pPr lvl="1"/>
                <a:r>
                  <a:rPr lang="en-US" dirty="0" smtClean="0"/>
                  <a:t>Smooth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</a:t>
            </a:r>
            <a:r>
              <a:rPr lang="en-US" dirty="0" smtClean="0"/>
              <a:t>Splines: Definitions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10511"/>
                <a:ext cx="7886700" cy="476645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Smoothing spline: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 minimizes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	(7.11)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Loss function	  Penalty term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dirty="0"/>
                  <a:t>: Second derivative, the amount by which the slope is changing, a measure of </a:t>
                </a:r>
                <a:r>
                  <a:rPr lang="en-US" i="1" dirty="0"/>
                  <a:t>roughness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very smooth</a:t>
                </a:r>
              </a:p>
              <a:p>
                <a:r>
                  <a:rPr lang="en-US" dirty="0" smtClean="0"/>
                  <a:t>Tuning or smoothing parameter: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very smooth, then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jumpy, and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perfectly smooth.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controls the bias-variance trade-off.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10511"/>
                <a:ext cx="7886700" cy="4766452"/>
              </a:xfrm>
              <a:blipFill rotWithShape="0">
                <a:blip r:embed="rId2"/>
                <a:stretch>
                  <a:fillRect l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16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1690787" y="1313230"/>
            <a:ext cx="527115" cy="264774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3978613" y="1762523"/>
            <a:ext cx="478477" cy="170052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Smoothing Splines: </a:t>
                </a:r>
                <a:r>
                  <a:rPr lang="en-US" sz="3200" b="1" dirty="0" smtClean="0"/>
                  <a:t>Smoothing parameter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that </a:t>
                </a:r>
                <a:r>
                  <a:rPr lang="en-US" dirty="0" smtClean="0"/>
                  <a:t>minimizes (7.11) is a natural cubic spline with knots at every observed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controls the </a:t>
                </a:r>
                <a:r>
                  <a:rPr lang="en-US" dirty="0" smtClean="0"/>
                  <a:t>roughness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resulting in the </a:t>
                </a:r>
                <a:r>
                  <a:rPr lang="en-US" i="1" dirty="0" smtClean="0"/>
                  <a:t>effective degrees of freedom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/>
                  <a:t>degrees of </a:t>
                </a:r>
                <a:r>
                  <a:rPr lang="en-US" i="1" dirty="0" smtClean="0"/>
                  <a:t>freedom </a:t>
                </a:r>
                <a:r>
                  <a:rPr lang="en-US" dirty="0" smtClean="0"/>
                  <a:t>decrease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LOOCV</a:t>
                </a:r>
                <a:r>
                  <a:rPr lang="en-US" dirty="0" smtClean="0"/>
                  <a:t> (Leave one </a:t>
                </a:r>
                <a:r>
                  <a:rPr lang="en-US" smtClean="0"/>
                  <a:t>out cross-validation)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Smoothing </a:t>
                </a:r>
                <a:r>
                  <a:rPr lang="en-US" sz="3200" b="1" dirty="0" smtClean="0"/>
                  <a:t>Splines: </a:t>
                </a:r>
                <a:r>
                  <a:rPr lang="en-US" sz="3200" b="1" dirty="0"/>
                  <a:t>Smoothing parameter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8568" y="1825625"/>
            <a:ext cx="6586864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linear regression</a:t>
            </a:r>
          </a:p>
          <a:p>
            <a:r>
              <a:rPr lang="en-US" dirty="0" smtClean="0"/>
              <a:t>Polynomial regression</a:t>
            </a:r>
          </a:p>
          <a:p>
            <a:r>
              <a:rPr lang="en-US" dirty="0"/>
              <a:t>Step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Basis functions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Overview: </a:t>
            </a:r>
            <a:r>
              <a:rPr lang="en-US" sz="4000" dirty="0"/>
              <a:t>Standard linear </a:t>
            </a:r>
            <a:r>
              <a:rPr lang="en-US" sz="4000" dirty="0" smtClean="0"/>
              <a:t>regression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924" y="1825625"/>
                <a:ext cx="670235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Least Square:  Minimize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924" y="1825625"/>
                <a:ext cx="6702358" cy="4351338"/>
              </a:xfrm>
              <a:blipFill rotWithShape="0">
                <a:blip r:embed="rId2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49009" y="2470826"/>
            <a:ext cx="4699029" cy="37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r>
              <a:rPr lang="en-US" sz="4000" dirty="0"/>
              <a:t>: Polynomial </a:t>
            </a:r>
            <a:r>
              <a:rPr lang="en-US" sz="4000" dirty="0" smtClean="0"/>
              <a:t>regression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924" y="1825625"/>
                <a:ext cx="670235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Least Square:  Minimize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924" y="1825625"/>
                <a:ext cx="6702358" cy="4351338"/>
              </a:xfrm>
              <a:blipFill rotWithShape="0">
                <a:blip r:embed="rId2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32798" y="2500009"/>
            <a:ext cx="4712338" cy="38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1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Overview</a:t>
            </a:r>
            <a:r>
              <a:rPr lang="en-US" sz="4000" dirty="0"/>
              <a:t>: </a:t>
            </a:r>
            <a:r>
              <a:rPr lang="en-US" sz="4000" dirty="0" smtClean="0"/>
              <a:t>Step Functions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2767" y="1978700"/>
            <a:ext cx="5000017" cy="3653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6188" y="1825625"/>
                <a:ext cx="444554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:r>
                  <a:rPr lang="en-US" sz="1800" dirty="0" err="1"/>
                  <a:t>cutpoints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:1,….,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Least Square:  Minimize </a:t>
                </a:r>
              </a:p>
              <a:p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6188" y="1825625"/>
                <a:ext cx="4445540" cy="4351338"/>
              </a:xfrm>
              <a:blipFill rotWithShape="0">
                <a:blip r:embed="rId3"/>
                <a:stretch>
                  <a:fillRect l="-8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6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 Basis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dirty="0" smtClean="0"/>
                  <a:t>		(7.7)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 smtClean="0"/>
                  <a:t> can take the form of:</a:t>
                </a:r>
              </a:p>
              <a:p>
                <a:r>
                  <a:rPr lang="en-US" sz="1800" dirty="0" smtClean="0"/>
                  <a:t>The polynomial regression: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1800" dirty="0" smtClean="0"/>
                  <a:t> </a:t>
                </a:r>
              </a:p>
              <a:p>
                <a:r>
                  <a:rPr lang="en-US" sz="1800" dirty="0"/>
                  <a:t>The piecewise constant </a:t>
                </a:r>
                <a:r>
                  <a:rPr lang="en-US" sz="1800" dirty="0" smtClean="0"/>
                  <a:t>function: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Least Square:  Minimize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</a:t>
            </a:r>
            <a:r>
              <a:rPr lang="en-US" sz="3600" b="1" dirty="0" smtClean="0"/>
              <a:t>Splines: Piecewise Polynomials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extension of Polynomial Regression and Step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estimated coefficients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differ in different parts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Knots (noted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):  the different points where the coefficients change.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Fitting </a:t>
                </a:r>
                <a:r>
                  <a:rPr lang="en-US" dirty="0"/>
                  <a:t>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polynomial functions </a:t>
                </a:r>
                <a:r>
                  <a:rPr lang="en-US" dirty="0" smtClean="0"/>
                  <a:t>to the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68771" y="3244334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771" y="3244334"/>
                <a:ext cx="4064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8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</a:t>
            </a:r>
            <a:r>
              <a:rPr lang="en-US" sz="3600" b="1" dirty="0" smtClean="0"/>
              <a:t>Splines: Constrains and Splines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55" y="1825625"/>
            <a:ext cx="4697966" cy="4351338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2305455" y="1825625"/>
            <a:ext cx="389107" cy="146232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305455" y="3660910"/>
            <a:ext cx="389107" cy="146232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638386" y="1825625"/>
            <a:ext cx="350195" cy="146232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638385" y="3660910"/>
            <a:ext cx="350195" cy="146232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557" y="1956622"/>
            <a:ext cx="181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Cubic, one knot, no constrains (discontinuity in the knot)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88246" y="1956622"/>
            <a:ext cx="181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Cubic, one knot, </a:t>
            </a:r>
            <a:r>
              <a:rPr lang="en-US" dirty="0"/>
              <a:t>o</a:t>
            </a:r>
            <a:r>
              <a:rPr lang="en-US" dirty="0" smtClean="0"/>
              <a:t>ne constrain (continuity in the knot)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1556" y="3660910"/>
            <a:ext cx="181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Cubic, one knot, three constrains (continuity in the knot, and in the first and second derivatives)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46" y="3922905"/>
            <a:ext cx="181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Linear, one knot one constrain </a:t>
            </a:r>
            <a:r>
              <a:rPr lang="en-US" dirty="0"/>
              <a:t>(continuity in the knot)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Splines: </a:t>
            </a:r>
            <a:r>
              <a:rPr lang="en-US" b="1" dirty="0" smtClean="0"/>
              <a:t>Natural Spline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67519"/>
            <a:ext cx="7886700" cy="4308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685B-43CD-492D-AE30-F1354FED0FB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0043" y="5881663"/>
            <a:ext cx="6812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Natural constrains: Function is linear at the boundary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879387" y="3502665"/>
            <a:ext cx="262647" cy="91369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7950" y="2441643"/>
            <a:ext cx="322229" cy="1974714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14688</TotalTime>
  <Words>396</Words>
  <Application>Microsoft Office PowerPoint</Application>
  <PresentationFormat>On-screen Show (4:3)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An Introduction to Statistical Learning with Applications in R Gareth James • Daniela Witten • Trevor Hastie • Robert Tibshirani</vt:lpstr>
      <vt:lpstr>Overview</vt:lpstr>
      <vt:lpstr>Overview: Standard linear regression</vt:lpstr>
      <vt:lpstr>Overview: Polynomial regression</vt:lpstr>
      <vt:lpstr>Overview: Step Functions</vt:lpstr>
      <vt:lpstr>Overview:  Basis Functions</vt:lpstr>
      <vt:lpstr>Regression Splines: Piecewise Polynomials</vt:lpstr>
      <vt:lpstr>Regression Splines: Constrains and Splines</vt:lpstr>
      <vt:lpstr>Regression Splines: Natural Spline</vt:lpstr>
      <vt:lpstr>Regression Splines: The Spline Basis Representation</vt:lpstr>
      <vt:lpstr>Regression Splines: The number of knots</vt:lpstr>
      <vt:lpstr>Regression Splines: The number of knots</vt:lpstr>
      <vt:lpstr>Regression Splines: The number of knots</vt:lpstr>
      <vt:lpstr>Regression Splines Vs. Polynomial Regression</vt:lpstr>
      <vt:lpstr>Smoothing Splines: Objective</vt:lpstr>
      <vt:lpstr>Smoothing Splines: Definitions</vt:lpstr>
      <vt:lpstr>Smoothing Splines: Smoothing parameter λ</vt:lpstr>
      <vt:lpstr>Smoothing Splines: Smoothing parameter λ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Jesica Rodriguez-Lopez</dc:creator>
  <cp:lastModifiedBy>Jesica Rodriguez-Lopez</cp:lastModifiedBy>
  <cp:revision>44</cp:revision>
  <dcterms:created xsi:type="dcterms:W3CDTF">2015-02-20T04:01:01Z</dcterms:created>
  <dcterms:modified xsi:type="dcterms:W3CDTF">2015-03-06T06:13:40Z</dcterms:modified>
</cp:coreProperties>
</file>