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6" r:id="rId2"/>
    <p:sldMasterId id="2147483677" r:id="rId3"/>
    <p:sldMasterId id="2147483680" r:id="rId4"/>
  </p:sldMasterIdLst>
  <p:notesMasterIdLst>
    <p:notesMasterId r:id="rId25"/>
  </p:notesMasterIdLst>
  <p:sldIdLst>
    <p:sldId id="262" r:id="rId5"/>
    <p:sldId id="263" r:id="rId6"/>
    <p:sldId id="264" r:id="rId7"/>
    <p:sldId id="271" r:id="rId8"/>
    <p:sldId id="265" r:id="rId9"/>
    <p:sldId id="270" r:id="rId10"/>
    <p:sldId id="266" r:id="rId11"/>
    <p:sldId id="269" r:id="rId12"/>
    <p:sldId id="272" r:id="rId13"/>
    <p:sldId id="273" r:id="rId14"/>
    <p:sldId id="274" r:id="rId15"/>
    <p:sldId id="276" r:id="rId16"/>
    <p:sldId id="277" r:id="rId17"/>
    <p:sldId id="278" r:id="rId18"/>
    <p:sldId id="279" r:id="rId19"/>
    <p:sldId id="280" r:id="rId20"/>
    <p:sldId id="281" r:id="rId21"/>
    <p:sldId id="282" r:id="rId22"/>
    <p:sldId id="283" r:id="rId23"/>
    <p:sldId id="268" r:id="rId24"/>
  </p:sldIdLst>
  <p:sldSz cx="9144000" cy="5143500" type="screen16x9"/>
  <p:notesSz cx="6858000" cy="9144000"/>
  <p:defaultTex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08FD4"/>
    <a:srgbClr val="5ACBF5"/>
    <a:srgbClr val="8CC63E"/>
    <a:srgbClr val="0070B1"/>
    <a:srgbClr val="00ABBD"/>
    <a:srgbClr val="00AEEF"/>
    <a:srgbClr val="0089CF"/>
    <a:srgbClr val="005BA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90" autoAdjust="0"/>
  </p:normalViewPr>
  <p:slideViewPr>
    <p:cSldViewPr snapToGrid="0" snapToObjects="1">
      <p:cViewPr varScale="1">
        <p:scale>
          <a:sx n="89" d="100"/>
          <a:sy n="89" d="100"/>
        </p:scale>
        <p:origin x="-1032"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1A4F7-9333-4F5F-9FC4-85C8A28A5B9D}" type="datetimeFigureOut">
              <a:rPr lang="zh-CN" altLang="en-US" smtClean="0"/>
              <a:t>2017/6/19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8DE820-E9C5-4205-8699-8324CA3065F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因为</a:t>
            </a:r>
            <a:r>
              <a:rPr lang="en-US" altLang="zh-CN" sz="1200" kern="1200" baseline="0" dirty="0" err="1" smtClean="0">
                <a:solidFill>
                  <a:schemeClr val="tx1"/>
                </a:solidFill>
                <a:latin typeface="+mn-lt"/>
                <a:ea typeface="+mn-ea"/>
                <a:cs typeface="+mn-cs"/>
              </a:rPr>
              <a:t>msg</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含有不可信用户输入并被当作格式字符串参数传递给</a:t>
            </a:r>
            <a:r>
              <a:rPr lang="en-US" altLang="zh-CN" sz="1200" kern="1200" baseline="0" dirty="0" err="1" smtClean="0">
                <a:solidFill>
                  <a:schemeClr val="tx1"/>
                </a:solidFill>
                <a:latin typeface="+mn-lt"/>
                <a:ea typeface="+mn-ea"/>
                <a:cs typeface="+mn-cs"/>
              </a:rPr>
              <a:t>fprintf</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生成的代码中包含一个格式字符串缺陷</a:t>
            </a:r>
            <a:r>
              <a:rPr lang="en-US" altLang="zh-CN" sz="1200" kern="1200" baseline="0" dirty="0" smtClean="0">
                <a:solidFill>
                  <a:schemeClr val="tx1"/>
                </a:solidFill>
                <a:latin typeface="+mn-lt"/>
                <a:ea typeface="+mn-ea"/>
                <a:cs typeface="+mn-cs"/>
              </a:rPr>
              <a:t>,</a:t>
            </a:r>
          </a:p>
          <a:p>
            <a:r>
              <a:rPr lang="zh-CN" altLang="en-US" sz="1200" kern="1200" baseline="0" dirty="0" smtClean="0">
                <a:solidFill>
                  <a:schemeClr val="tx1"/>
                </a:solidFill>
                <a:latin typeface="+mn-lt"/>
                <a:ea typeface="+mn-ea"/>
                <a:cs typeface="+mn-cs"/>
              </a:rPr>
              <a:t>比如</a:t>
            </a:r>
            <a:r>
              <a:rPr lang="en-US" altLang="zh-CN" sz="1200" kern="1200" baseline="0" dirty="0" smtClean="0">
                <a:solidFill>
                  <a:schemeClr val="tx1"/>
                </a:solidFill>
                <a:latin typeface="+mn-lt"/>
                <a:ea typeface="+mn-ea"/>
                <a:cs typeface="+mn-cs"/>
              </a:rPr>
              <a:t>user</a:t>
            </a:r>
            <a:r>
              <a:rPr lang="zh-CN" altLang="en-US" sz="1200" kern="1200" baseline="0" dirty="0" smtClean="0">
                <a:solidFill>
                  <a:schemeClr val="tx1"/>
                </a:solidFill>
                <a:latin typeface="+mn-lt"/>
                <a:ea typeface="+mn-ea"/>
                <a:cs typeface="+mn-cs"/>
              </a:rPr>
              <a:t>为</a:t>
            </a:r>
            <a:r>
              <a:rPr lang="en-US" altLang="zh-CN" sz="1200" kern="1200" baseline="0" dirty="0" smtClean="0">
                <a:solidFill>
                  <a:schemeClr val="tx1"/>
                </a:solidFill>
                <a:latin typeface="+mn-lt"/>
                <a:ea typeface="+mn-ea"/>
                <a:cs typeface="+mn-cs"/>
              </a:rPr>
              <a:t>”user123%n”,fprintf</a:t>
            </a:r>
            <a:r>
              <a:rPr lang="zh-CN" altLang="en-US" sz="1200" kern="1200" baseline="0" dirty="0" smtClean="0">
                <a:solidFill>
                  <a:schemeClr val="tx1"/>
                </a:solidFill>
                <a:latin typeface="+mn-lt"/>
                <a:ea typeface="+mn-ea"/>
                <a:cs typeface="+mn-cs"/>
              </a:rPr>
              <a:t>会将其中的</a:t>
            </a:r>
            <a:r>
              <a:rPr lang="en-US" altLang="zh-CN" sz="1200" kern="1200" baseline="0" dirty="0" smtClean="0">
                <a:solidFill>
                  <a:schemeClr val="tx1"/>
                </a:solidFill>
                <a:latin typeface="+mn-lt"/>
                <a:ea typeface="+mn-ea"/>
                <a:cs typeface="+mn-cs"/>
              </a:rPr>
              <a:t>%n</a:t>
            </a:r>
            <a:r>
              <a:rPr lang="zh-CN" altLang="en-US" sz="1200" kern="1200" baseline="0" dirty="0" smtClean="0">
                <a:solidFill>
                  <a:schemeClr val="tx1"/>
                </a:solidFill>
                <a:latin typeface="+mn-lt"/>
                <a:ea typeface="+mn-ea"/>
                <a:cs typeface="+mn-cs"/>
              </a:rPr>
              <a:t>解释为格式说明符</a:t>
            </a:r>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fputs</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会将</a:t>
            </a:r>
            <a:r>
              <a:rPr lang="en-US" altLang="zh-CN" sz="1200" kern="1200" baseline="0" dirty="0" err="1" smtClean="0">
                <a:solidFill>
                  <a:schemeClr val="tx1"/>
                </a:solidFill>
                <a:latin typeface="+mn-lt"/>
                <a:ea typeface="+mn-ea"/>
                <a:cs typeface="+mn-cs"/>
              </a:rPr>
              <a:t>msg</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直接输出到</a:t>
            </a:r>
            <a:r>
              <a:rPr lang="en-US" altLang="zh-CN" sz="1200" kern="1200" baseline="0" dirty="0" err="1" smtClean="0">
                <a:solidFill>
                  <a:schemeClr val="tx1"/>
                </a:solidFill>
                <a:latin typeface="+mn-lt"/>
                <a:ea typeface="+mn-ea"/>
                <a:cs typeface="+mn-cs"/>
              </a:rPr>
              <a:t>stderr</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而不计算其内容</a:t>
            </a:r>
            <a:endParaRPr lang="en-US" altLang="zh-CN" sz="1200"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这个合规解决方案将不可信用户输入作为可变参数之一传递给</a:t>
            </a:r>
            <a:r>
              <a:rPr lang="en-US" altLang="zh-CN" sz="1200" kern="1200" baseline="0" dirty="0" err="1" smtClean="0">
                <a:solidFill>
                  <a:schemeClr val="tx1"/>
                </a:solidFill>
                <a:latin typeface="+mn-lt"/>
                <a:ea typeface="+mn-ea"/>
                <a:cs typeface="+mn-cs"/>
              </a:rPr>
              <a:t>fprintf</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，而不作为格式字符串的一部分</a:t>
            </a:r>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err="1" smtClean="0">
                <a:solidFill>
                  <a:schemeClr val="tx1"/>
                </a:solidFill>
                <a:latin typeface="+mn-lt"/>
                <a:ea typeface="+mn-ea"/>
                <a:cs typeface="+mn-cs"/>
              </a:rPr>
              <a:t>syslog</a:t>
            </a:r>
            <a:r>
              <a:rPr lang="en-US" altLang="zh-CN" sz="1200" kern="1200" baseline="0" dirty="0" smtClean="0">
                <a:solidFill>
                  <a:schemeClr val="tx1"/>
                </a:solidFill>
                <a:latin typeface="+mn-lt"/>
                <a:ea typeface="+mn-ea"/>
                <a:cs typeface="+mn-cs"/>
              </a:rPr>
              <a:t>()</a:t>
            </a:r>
            <a:r>
              <a:rPr lang="zh-CN" altLang="en-US" dirty="0" smtClean="0"/>
              <a:t>和</a:t>
            </a:r>
            <a:r>
              <a:rPr lang="en-US" altLang="zh-CN" dirty="0" err="1" smtClean="0"/>
              <a:t>fprintf</a:t>
            </a:r>
            <a:r>
              <a:rPr lang="zh-CN" altLang="en-US" dirty="0" smtClean="0"/>
              <a:t>有相同的问题</a:t>
            </a:r>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如果</a:t>
            </a:r>
            <a:r>
              <a:rPr lang="en-US" altLang="zh-CN" sz="1200" kern="1200" baseline="0" dirty="0" err="1" smtClean="0">
                <a:solidFill>
                  <a:schemeClr val="tx1"/>
                </a:solidFill>
                <a:latin typeface="+mn-lt"/>
                <a:ea typeface="+mn-ea"/>
                <a:cs typeface="+mn-cs"/>
              </a:rPr>
              <a:t>int</a:t>
            </a:r>
            <a:r>
              <a:rPr lang="zh-CN" altLang="en-US" sz="1200" kern="1200" baseline="0" dirty="0" smtClean="0">
                <a:solidFill>
                  <a:schemeClr val="tx1"/>
                </a:solidFill>
                <a:latin typeface="+mn-lt"/>
                <a:ea typeface="+mn-ea"/>
                <a:cs typeface="+mn-cs"/>
              </a:rPr>
              <a:t>长于</a:t>
            </a:r>
            <a:r>
              <a:rPr lang="en-US" altLang="zh-CN" sz="1200" kern="1200" baseline="0" dirty="0" smtClean="0">
                <a:solidFill>
                  <a:schemeClr val="tx1"/>
                </a:solidFill>
                <a:latin typeface="+mn-lt"/>
                <a:ea typeface="+mn-ea"/>
                <a:cs typeface="+mn-cs"/>
              </a:rPr>
              <a:t>char,</a:t>
            </a:r>
            <a:r>
              <a:rPr lang="zh-CN" altLang="en-US" sz="1200" kern="1200" baseline="0" dirty="0" smtClean="0">
                <a:solidFill>
                  <a:schemeClr val="tx1"/>
                </a:solidFill>
                <a:latin typeface="+mn-lt"/>
                <a:ea typeface="+mn-ea"/>
                <a:cs typeface="+mn-cs"/>
              </a:rPr>
              <a:t>则</a:t>
            </a:r>
            <a:r>
              <a:rPr lang="en-US" altLang="zh-CN" dirty="0" smtClean="0"/>
              <a:t>(</a:t>
            </a:r>
            <a:r>
              <a:rPr lang="en-US" altLang="zh-CN" dirty="0" err="1" smtClean="0"/>
              <a:t>int</a:t>
            </a:r>
            <a:r>
              <a:rPr lang="en-US" altLang="zh-CN" dirty="0" smtClean="0"/>
              <a:t>)(unsigned char)65535 </a:t>
            </a:r>
            <a:r>
              <a:rPr lang="zh-CN" altLang="en-US" dirty="0" smtClean="0"/>
              <a:t>不会等于</a:t>
            </a:r>
            <a:r>
              <a:rPr lang="en-US" altLang="zh-CN" dirty="0" smtClean="0"/>
              <a:t>-1,</a:t>
            </a:r>
            <a:r>
              <a:rPr lang="zh-CN" altLang="en-US" dirty="0" smtClean="0"/>
              <a:t>而是正的</a:t>
            </a:r>
            <a:r>
              <a:rPr lang="en-US" altLang="zh-CN" dirty="0" smtClean="0"/>
              <a:t>char</a:t>
            </a:r>
            <a:r>
              <a:rPr lang="zh-CN" altLang="en-US" dirty="0" smtClean="0"/>
              <a:t>的值</a:t>
            </a:r>
            <a:r>
              <a:rPr lang="en-US" altLang="zh-CN" dirty="0" smtClean="0"/>
              <a:t>,</a:t>
            </a:r>
            <a:r>
              <a:rPr lang="zh-CN" altLang="en-US" dirty="0" smtClean="0"/>
              <a:t>如</a:t>
            </a:r>
            <a:r>
              <a:rPr lang="en-US" altLang="zh-CN" dirty="0" smtClean="0"/>
              <a:t>255</a:t>
            </a:r>
            <a:endParaRPr lang="en-US" altLang="zh-CN"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尽管</a:t>
            </a:r>
            <a:r>
              <a:rPr lang="en-US" altLang="zh-CN" sz="1200" kern="1200" baseline="0" dirty="0" smtClean="0">
                <a:solidFill>
                  <a:schemeClr val="tx1"/>
                </a:solidFill>
                <a:latin typeface="+mn-lt"/>
                <a:ea typeface="+mn-ea"/>
                <a:cs typeface="+mn-cs"/>
              </a:rPr>
              <a:t>EOF </a:t>
            </a:r>
            <a:r>
              <a:rPr lang="zh-CN" altLang="en-US" sz="1200" kern="1200" baseline="0" dirty="0" smtClean="0">
                <a:solidFill>
                  <a:schemeClr val="tx1"/>
                </a:solidFill>
                <a:latin typeface="+mn-lt"/>
                <a:ea typeface="+mn-ea"/>
                <a:cs typeface="+mn-cs"/>
              </a:rPr>
              <a:t>担保是一个负数且和任何一个无符号字符都有区别，但是它不能确保和任意一个这样的被转换为</a:t>
            </a:r>
            <a:r>
              <a:rPr lang="en-US" altLang="zh-CN" sz="1200" kern="1200" baseline="0" dirty="0" err="1" smtClean="0">
                <a:solidFill>
                  <a:schemeClr val="tx1"/>
                </a:solidFill>
                <a:latin typeface="+mn-lt"/>
                <a:ea typeface="+mn-ea"/>
                <a:cs typeface="+mn-cs"/>
              </a:rPr>
              <a:t>int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类型的值都不一样。因</a:t>
            </a:r>
          </a:p>
          <a:p>
            <a:r>
              <a:rPr lang="zh-CN" altLang="en-US" sz="1200" kern="1200" baseline="0" dirty="0" smtClean="0">
                <a:solidFill>
                  <a:schemeClr val="tx1"/>
                </a:solidFill>
                <a:latin typeface="+mn-lt"/>
                <a:ea typeface="+mn-ea"/>
                <a:cs typeface="+mn-cs"/>
              </a:rPr>
              <a:t>此，当</a:t>
            </a:r>
            <a:r>
              <a:rPr lang="en-US" altLang="zh-CN" sz="1200" kern="1200" baseline="0" dirty="0" err="1" smtClean="0">
                <a:solidFill>
                  <a:schemeClr val="tx1"/>
                </a:solidFill>
                <a:latin typeface="+mn-lt"/>
                <a:ea typeface="+mn-ea"/>
                <a:cs typeface="+mn-cs"/>
              </a:rPr>
              <a:t>int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和</a:t>
            </a:r>
            <a:r>
              <a:rPr lang="en-US" altLang="zh-CN" sz="1200" kern="1200" baseline="0" dirty="0" smtClean="0">
                <a:solidFill>
                  <a:schemeClr val="tx1"/>
                </a:solidFill>
                <a:latin typeface="+mn-lt"/>
                <a:ea typeface="+mn-ea"/>
                <a:cs typeface="+mn-cs"/>
              </a:rPr>
              <a:t>char </a:t>
            </a:r>
            <a:r>
              <a:rPr lang="zh-CN" altLang="en-US" sz="1200" kern="1200" baseline="0" dirty="0" smtClean="0">
                <a:solidFill>
                  <a:schemeClr val="tx1"/>
                </a:solidFill>
                <a:latin typeface="+mn-lt"/>
                <a:ea typeface="+mn-ea"/>
                <a:cs typeface="+mn-cs"/>
              </a:rPr>
              <a:t>拥有同样的宽度时，这个循环可能提前终止。</a:t>
            </a:r>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假设一个</a:t>
            </a:r>
            <a:r>
              <a:rPr lang="en-US" altLang="zh-CN" sz="1200" kern="1200" baseline="0" dirty="0" smtClean="0">
                <a:solidFill>
                  <a:schemeClr val="tx1"/>
                </a:solidFill>
                <a:latin typeface="+mn-lt"/>
                <a:ea typeface="+mn-ea"/>
                <a:cs typeface="+mn-cs"/>
              </a:rPr>
              <a:t>char </a:t>
            </a:r>
            <a:r>
              <a:rPr lang="zh-CN" altLang="en-US" sz="1200" kern="1200" baseline="0" dirty="0" smtClean="0">
                <a:solidFill>
                  <a:schemeClr val="tx1"/>
                </a:solidFill>
                <a:latin typeface="+mn-lt"/>
                <a:ea typeface="+mn-ea"/>
                <a:cs typeface="+mn-cs"/>
              </a:rPr>
              <a:t>是一个有符号的 </a:t>
            </a:r>
            <a:r>
              <a:rPr lang="en-US" altLang="zh-CN" sz="1200" kern="1200" baseline="0" dirty="0" smtClean="0">
                <a:solidFill>
                  <a:schemeClr val="tx1"/>
                </a:solidFill>
                <a:latin typeface="+mn-lt"/>
                <a:ea typeface="+mn-ea"/>
                <a:cs typeface="+mn-cs"/>
              </a:rPr>
              <a:t>8 </a:t>
            </a:r>
            <a:r>
              <a:rPr lang="zh-CN" altLang="en-US" sz="1200" kern="1200" baseline="0" dirty="0" smtClean="0">
                <a:solidFill>
                  <a:schemeClr val="tx1"/>
                </a:solidFill>
                <a:latin typeface="+mn-lt"/>
                <a:ea typeface="+mn-ea"/>
                <a:cs typeface="+mn-cs"/>
              </a:rPr>
              <a:t>位类型，一个</a:t>
            </a:r>
            <a:r>
              <a:rPr lang="en-US" altLang="zh-CN" sz="1200" kern="1200" baseline="0" dirty="0" err="1" smtClean="0">
                <a:solidFill>
                  <a:schemeClr val="tx1"/>
                </a:solidFill>
                <a:latin typeface="+mn-lt"/>
                <a:ea typeface="+mn-ea"/>
                <a:cs typeface="+mn-cs"/>
              </a:rPr>
              <a:t>int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是一个 </a:t>
            </a:r>
            <a:r>
              <a:rPr lang="en-US" altLang="zh-CN" sz="1200" kern="1200" baseline="0" dirty="0" smtClean="0">
                <a:solidFill>
                  <a:schemeClr val="tx1"/>
                </a:solidFill>
                <a:latin typeface="+mn-lt"/>
                <a:ea typeface="+mn-ea"/>
                <a:cs typeface="+mn-cs"/>
              </a:rPr>
              <a:t>32 </a:t>
            </a:r>
            <a:r>
              <a:rPr lang="zh-CN" altLang="en-US" sz="1200" kern="1200" baseline="0" dirty="0" smtClean="0">
                <a:solidFill>
                  <a:schemeClr val="tx1"/>
                </a:solidFill>
                <a:latin typeface="+mn-lt"/>
                <a:ea typeface="+mn-ea"/>
                <a:cs typeface="+mn-cs"/>
              </a:rPr>
              <a:t>位类型，如果</a:t>
            </a:r>
            <a:r>
              <a:rPr lang="en-US" altLang="zh-CN" sz="1200" kern="1200" baseline="0" dirty="0" err="1" smtClean="0">
                <a:solidFill>
                  <a:schemeClr val="tx1"/>
                </a:solidFill>
                <a:latin typeface="+mn-lt"/>
                <a:ea typeface="+mn-ea"/>
                <a:cs typeface="+mn-cs"/>
              </a:rPr>
              <a:t>getchar</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返回的字符值是’</a:t>
            </a:r>
            <a:r>
              <a:rPr lang="en-US" altLang="zh-CN" sz="1200" kern="1200" baseline="0" dirty="0" smtClean="0">
                <a:solidFill>
                  <a:schemeClr val="tx1"/>
                </a:solidFill>
                <a:latin typeface="+mn-lt"/>
                <a:ea typeface="+mn-ea"/>
                <a:cs typeface="+mn-cs"/>
              </a:rPr>
              <a:t>\</a:t>
            </a:r>
            <a:r>
              <a:rPr lang="en-US" altLang="zh-CN" sz="1200" kern="1200" baseline="0" dirty="0" err="1" smtClean="0">
                <a:solidFill>
                  <a:schemeClr val="tx1"/>
                </a:solidFill>
                <a:latin typeface="+mn-lt"/>
                <a:ea typeface="+mn-ea"/>
                <a:cs typeface="+mn-cs"/>
              </a:rPr>
              <a:t>xff</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（十进制</a:t>
            </a:r>
            <a:r>
              <a:rPr lang="en-US" altLang="zh-CN" sz="1200" kern="1200" baseline="0" dirty="0" smtClean="0">
                <a:solidFill>
                  <a:schemeClr val="tx1"/>
                </a:solidFill>
                <a:latin typeface="+mn-lt"/>
                <a:ea typeface="+mn-ea"/>
                <a:cs typeface="+mn-cs"/>
              </a:rPr>
              <a:t>255</a:t>
            </a:r>
            <a:r>
              <a:rPr lang="zh-CN" altLang="en-US" sz="1200" kern="1200" baseline="0" dirty="0" smtClean="0">
                <a:solidFill>
                  <a:schemeClr val="tx1"/>
                </a:solidFill>
                <a:latin typeface="+mn-lt"/>
                <a:ea typeface="+mn-ea"/>
                <a:cs typeface="+mn-cs"/>
              </a:rPr>
              <a:t>），那么它</a:t>
            </a:r>
          </a:p>
          <a:p>
            <a:r>
              <a:rPr lang="zh-CN" altLang="en-US" sz="1200" kern="1200" baseline="0" dirty="0" smtClean="0">
                <a:solidFill>
                  <a:schemeClr val="tx1"/>
                </a:solidFill>
                <a:latin typeface="+mn-lt"/>
                <a:ea typeface="+mn-ea"/>
                <a:cs typeface="+mn-cs"/>
              </a:rPr>
              <a:t>将被解释为</a:t>
            </a:r>
            <a:r>
              <a:rPr lang="en-US" altLang="zh-CN" sz="1200" kern="1200" baseline="0" dirty="0" smtClean="0">
                <a:solidFill>
                  <a:schemeClr val="tx1"/>
                </a:solidFill>
                <a:latin typeface="+mn-lt"/>
                <a:ea typeface="+mn-ea"/>
                <a:cs typeface="+mn-cs"/>
              </a:rPr>
              <a:t>EOF </a:t>
            </a:r>
            <a:r>
              <a:rPr lang="zh-CN" altLang="en-US" sz="1200" kern="1200" baseline="0" dirty="0" smtClean="0">
                <a:solidFill>
                  <a:schemeClr val="tx1"/>
                </a:solidFill>
                <a:latin typeface="+mn-lt"/>
                <a:ea typeface="+mn-ea"/>
                <a:cs typeface="+mn-cs"/>
              </a:rPr>
              <a:t>，因为这个值会被符号扩展为</a:t>
            </a:r>
            <a:r>
              <a:rPr lang="en-US" altLang="zh-CN" sz="1200" kern="1200" baseline="0" dirty="0" smtClean="0">
                <a:solidFill>
                  <a:schemeClr val="tx1"/>
                </a:solidFill>
                <a:latin typeface="+mn-lt"/>
                <a:ea typeface="+mn-ea"/>
                <a:cs typeface="+mn-cs"/>
              </a:rPr>
              <a:t>0xFFFFFFFF </a:t>
            </a:r>
            <a:r>
              <a:rPr lang="zh-CN" altLang="en-US" sz="1200" kern="1200" baseline="0" dirty="0" smtClean="0">
                <a:solidFill>
                  <a:schemeClr val="tx1"/>
                </a:solidFill>
                <a:latin typeface="+mn-lt"/>
                <a:ea typeface="+mn-ea"/>
                <a:cs typeface="+mn-cs"/>
              </a:rPr>
              <a:t>（</a:t>
            </a:r>
            <a:r>
              <a:rPr lang="en-US" altLang="zh-CN" sz="1200" kern="1200" baseline="0" dirty="0" smtClean="0">
                <a:solidFill>
                  <a:schemeClr val="tx1"/>
                </a:solidFill>
                <a:latin typeface="+mn-lt"/>
                <a:ea typeface="+mn-ea"/>
                <a:cs typeface="+mn-cs"/>
              </a:rPr>
              <a:t>EOF</a:t>
            </a:r>
            <a:r>
              <a:rPr lang="zh-CN" altLang="en-US" sz="1200" kern="1200" baseline="0" dirty="0" smtClean="0">
                <a:solidFill>
                  <a:schemeClr val="tx1"/>
                </a:solidFill>
                <a:latin typeface="+mn-lt"/>
                <a:ea typeface="+mn-ea"/>
                <a:cs typeface="+mn-cs"/>
              </a:rPr>
              <a:t>的值）来进行比较。</a:t>
            </a:r>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这段代码有两个问题。</a:t>
            </a:r>
          </a:p>
          <a:p>
            <a:r>
              <a:rPr lang="zh-CN" altLang="en-US" sz="1200" kern="1200" baseline="0" dirty="0" smtClean="0">
                <a:solidFill>
                  <a:schemeClr val="tx1"/>
                </a:solidFill>
                <a:latin typeface="+mn-lt"/>
                <a:ea typeface="+mn-ea"/>
                <a:cs typeface="+mn-cs"/>
              </a:rPr>
              <a:t>第一， </a:t>
            </a:r>
            <a:r>
              <a:rPr lang="en-US" altLang="zh-CN" sz="1200" kern="1200" baseline="0" dirty="0" err="1" smtClean="0">
                <a:solidFill>
                  <a:schemeClr val="tx1"/>
                </a:solidFill>
                <a:latin typeface="+mn-lt"/>
                <a:ea typeface="+mn-ea"/>
                <a:cs typeface="+mn-cs"/>
              </a:rPr>
              <a:t>getwc</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的返回值在与</a:t>
            </a:r>
            <a:r>
              <a:rPr lang="en-US" altLang="zh-CN" sz="1200" kern="1200" baseline="0" dirty="0" smtClean="0">
                <a:solidFill>
                  <a:schemeClr val="tx1"/>
                </a:solidFill>
                <a:latin typeface="+mn-lt"/>
                <a:ea typeface="+mn-ea"/>
                <a:cs typeface="+mn-cs"/>
              </a:rPr>
              <a:t>WEOF </a:t>
            </a:r>
            <a:r>
              <a:rPr lang="zh-CN" altLang="en-US" sz="1200" kern="1200" baseline="0" dirty="0" smtClean="0">
                <a:solidFill>
                  <a:schemeClr val="tx1"/>
                </a:solidFill>
                <a:latin typeface="+mn-lt"/>
                <a:ea typeface="+mn-ea"/>
                <a:cs typeface="+mn-cs"/>
              </a:rPr>
              <a:t>比较之前被立即转换为了</a:t>
            </a:r>
            <a:r>
              <a:rPr lang="en-US" altLang="zh-CN" sz="1200" kern="1200" baseline="0" dirty="0" err="1" smtClean="0">
                <a:solidFill>
                  <a:schemeClr val="tx1"/>
                </a:solidFill>
                <a:latin typeface="+mn-lt"/>
                <a:ea typeface="+mn-ea"/>
                <a:cs typeface="+mn-cs"/>
              </a:rPr>
              <a:t>wchar_t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类型。</a:t>
            </a:r>
          </a:p>
          <a:p>
            <a:r>
              <a:rPr lang="zh-CN" altLang="en-US" sz="1200" kern="1200" baseline="0" dirty="0" smtClean="0">
                <a:solidFill>
                  <a:schemeClr val="tx1"/>
                </a:solidFill>
                <a:latin typeface="+mn-lt"/>
                <a:ea typeface="+mn-ea"/>
                <a:cs typeface="+mn-cs"/>
              </a:rPr>
              <a:t>第二，没有确保</a:t>
            </a:r>
            <a:r>
              <a:rPr lang="en-US" altLang="zh-CN" sz="1200" kern="1200" baseline="0" dirty="0" err="1" smtClean="0">
                <a:solidFill>
                  <a:schemeClr val="tx1"/>
                </a:solidFill>
                <a:latin typeface="+mn-lt"/>
                <a:ea typeface="+mn-ea"/>
                <a:cs typeface="+mn-cs"/>
              </a:rPr>
              <a:t>wint_t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类型宽于</a:t>
            </a:r>
            <a:r>
              <a:rPr lang="en-US" altLang="zh-CN" sz="1200" kern="1200" baseline="0" dirty="0" err="1" smtClean="0">
                <a:solidFill>
                  <a:schemeClr val="tx1"/>
                </a:solidFill>
                <a:latin typeface="+mn-lt"/>
                <a:ea typeface="+mn-ea"/>
                <a:cs typeface="+mn-cs"/>
              </a:rPr>
              <a:t>wchar_t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类型的检查。</a:t>
            </a:r>
          </a:p>
          <a:p>
            <a:r>
              <a:rPr lang="zh-CN" altLang="en-US" sz="1200" kern="1200" baseline="0" dirty="0" smtClean="0">
                <a:solidFill>
                  <a:schemeClr val="tx1"/>
                </a:solidFill>
                <a:latin typeface="+mn-lt"/>
                <a:ea typeface="+mn-ea"/>
                <a:cs typeface="+mn-cs"/>
              </a:rPr>
              <a:t>这两个问题使一个攻击者通过在文件中提供一个和</a:t>
            </a:r>
            <a:r>
              <a:rPr lang="en-US" altLang="zh-CN" sz="1200" kern="1200" baseline="0" dirty="0" smtClean="0">
                <a:solidFill>
                  <a:schemeClr val="tx1"/>
                </a:solidFill>
                <a:latin typeface="+mn-lt"/>
                <a:ea typeface="+mn-ea"/>
                <a:cs typeface="+mn-cs"/>
              </a:rPr>
              <a:t>WEOF </a:t>
            </a:r>
            <a:r>
              <a:rPr lang="zh-CN" altLang="en-US" sz="1200" kern="1200" baseline="0" dirty="0" smtClean="0">
                <a:solidFill>
                  <a:schemeClr val="tx1"/>
                </a:solidFill>
                <a:latin typeface="+mn-lt"/>
                <a:ea typeface="+mn-ea"/>
                <a:cs typeface="+mn-cs"/>
              </a:rPr>
              <a:t>匹配的宽字符值来提前终止循环成为可能。</a:t>
            </a:r>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这个不合规代码示例试图删除一个输入行的行尾换行符（ </a:t>
            </a:r>
            <a:r>
              <a:rPr lang="en-US" altLang="zh-CN" sz="1200" kern="1200" baseline="0" dirty="0" smtClean="0">
                <a:solidFill>
                  <a:schemeClr val="tx1"/>
                </a:solidFill>
                <a:latin typeface="+mn-lt"/>
                <a:ea typeface="+mn-ea"/>
                <a:cs typeface="+mn-cs"/>
              </a:rPr>
              <a:t>\n </a:t>
            </a:r>
            <a:r>
              <a:rPr lang="zh-CN" altLang="en-US" sz="1200" kern="1200" baseline="0" dirty="0" smtClean="0">
                <a:solidFill>
                  <a:schemeClr val="tx1"/>
                </a:solidFill>
                <a:latin typeface="+mn-lt"/>
                <a:ea typeface="+mn-ea"/>
                <a:cs typeface="+mn-cs"/>
              </a:rPr>
              <a:t>）</a:t>
            </a:r>
            <a:endParaRPr lang="en-US" altLang="zh-CN" sz="1200" kern="1200" baseline="0" dirty="0" smtClean="0">
              <a:solidFill>
                <a:schemeClr val="tx1"/>
              </a:solidFill>
              <a:latin typeface="+mn-lt"/>
              <a:ea typeface="+mn-ea"/>
              <a:cs typeface="+mn-cs"/>
            </a:endParaRPr>
          </a:p>
          <a:p>
            <a:endParaRPr lang="en-US" altLang="zh-CN" dirty="0" smtClean="0"/>
          </a:p>
          <a:p>
            <a:r>
              <a:rPr lang="zh-CN" altLang="en-US" dirty="0" smtClean="0"/>
              <a:t>如果读取的数据第一个就是</a:t>
            </a:r>
            <a:r>
              <a:rPr lang="en-US" altLang="zh-CN" dirty="0" smtClean="0"/>
              <a:t>null,</a:t>
            </a:r>
            <a:r>
              <a:rPr lang="zh-CN" altLang="en-US" dirty="0" smtClean="0"/>
              <a:t>那么</a:t>
            </a:r>
            <a:r>
              <a:rPr lang="en-US" altLang="zh-CN" dirty="0" err="1" smtClean="0"/>
              <a:t>strlen</a:t>
            </a:r>
            <a:r>
              <a:rPr lang="en-US" altLang="zh-CN" dirty="0" smtClean="0"/>
              <a:t>(</a:t>
            </a:r>
            <a:r>
              <a:rPr lang="en-US" altLang="zh-CN" dirty="0" err="1" smtClean="0"/>
              <a:t>buf</a:t>
            </a:r>
            <a:r>
              <a:rPr lang="en-US" altLang="zh-CN" dirty="0" smtClean="0"/>
              <a:t>)=0,</a:t>
            </a:r>
            <a:r>
              <a:rPr lang="en-US" altLang="zh-CN" baseline="0" dirty="0" smtClean="0"/>
              <a:t> </a:t>
            </a:r>
            <a:r>
              <a:rPr lang="en-US" altLang="zh-CN" baseline="0" dirty="0" err="1" smtClean="0"/>
              <a:t>strlen</a:t>
            </a:r>
            <a:r>
              <a:rPr lang="en-US" altLang="zh-CN" baseline="0" dirty="0" smtClean="0"/>
              <a:t>(</a:t>
            </a:r>
            <a:r>
              <a:rPr lang="en-US" altLang="zh-CN" baseline="0" dirty="0" err="1" smtClean="0"/>
              <a:t>buf</a:t>
            </a:r>
            <a:r>
              <a:rPr lang="en-US" altLang="zh-CN" baseline="0" dirty="0" smtClean="0"/>
              <a:t>)-1</a:t>
            </a:r>
            <a:r>
              <a:rPr lang="zh-CN" altLang="en-US" baseline="0" dirty="0" smtClean="0"/>
              <a:t>就是一个巨大的数字</a:t>
            </a:r>
            <a:r>
              <a:rPr lang="en-US" altLang="zh-CN" baseline="0" dirty="0" smtClean="0"/>
              <a:t>,</a:t>
            </a:r>
            <a:r>
              <a:rPr lang="zh-CN" altLang="en-US" baseline="0" dirty="0" smtClean="0"/>
              <a:t>就越界了</a:t>
            </a:r>
            <a:r>
              <a:rPr lang="en-US" altLang="zh-CN" baseline="0" dirty="0" smtClean="0"/>
              <a:t>.</a:t>
            </a:r>
          </a:p>
          <a:p>
            <a:endParaRPr lang="en-US" altLang="zh-CN" baseline="0" dirty="0" smtClean="0"/>
          </a:p>
          <a:p>
            <a:r>
              <a:rPr lang="zh-CN" altLang="en-US" baseline="0" dirty="0" smtClean="0"/>
              <a:t>解决方案</a:t>
            </a:r>
            <a:r>
              <a:rPr lang="en-US" altLang="zh-CN" baseline="0" dirty="0" smtClean="0"/>
              <a:t>:</a:t>
            </a:r>
            <a:r>
              <a:rPr lang="zh-CN" altLang="en-US" baseline="0" dirty="0" smtClean="0"/>
              <a:t>使用</a:t>
            </a:r>
            <a:r>
              <a:rPr lang="en-US" altLang="zh-CN" baseline="0" dirty="0" err="1" smtClean="0"/>
              <a:t>strchr</a:t>
            </a:r>
            <a:r>
              <a:rPr lang="zh-CN" altLang="en-US" baseline="0" dirty="0" smtClean="0"/>
              <a:t>查找</a:t>
            </a:r>
            <a:r>
              <a:rPr lang="en-US" altLang="zh-CN" baseline="0" dirty="0" smtClean="0"/>
              <a:t>\n</a:t>
            </a:r>
            <a:r>
              <a:rPr lang="zh-CN" altLang="en-US" baseline="0" dirty="0" smtClean="0"/>
              <a:t>并替换</a:t>
            </a:r>
            <a:endParaRPr lang="en-US" altLang="zh-CN" baseline="0" dirty="0" smtClean="0"/>
          </a:p>
        </p:txBody>
      </p:sp>
      <p:sp>
        <p:nvSpPr>
          <p:cNvPr id="4" name="灯片编号占位符 3"/>
          <p:cNvSpPr>
            <a:spLocks noGrp="1"/>
          </p:cNvSpPr>
          <p:nvPr>
            <p:ph type="sldNum" sz="quarter" idx="10"/>
          </p:nvPr>
        </p:nvSpPr>
        <p:spPr/>
        <p:txBody>
          <a:bodyPr/>
          <a:lstStyle/>
          <a:p>
            <a:fld id="{C58DE820-E9C5-4205-8699-8324CA3065F7}"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3" y="2390775"/>
            <a:ext cx="4478337" cy="1008063"/>
          </a:xfrm>
        </p:spPr>
        <p:txBody>
          <a:bodyPr/>
          <a:lstStyle/>
          <a:p>
            <a:pPr lvl="0"/>
            <a:r>
              <a:rPr lang="zh-CN" altLang="en-US" sz="1400" smtClean="0">
                <a:solidFill>
                  <a:srgbClr val="FFFFFF"/>
                </a:solidFill>
                <a:latin typeface="微软雅黑" pitchFamily="34" charset="-122"/>
                <a:cs typeface="Arial" pitchFamily="34" charset="0"/>
              </a:rPr>
              <a:t>单击此处编辑母版文本样式</a:t>
            </a:r>
          </a:p>
        </p:txBody>
      </p:sp>
      <p:sp>
        <p:nvSpPr>
          <p:cNvPr id="5" name="Subtitle 6"/>
          <p:cNvSpPr>
            <a:spLocks noGrp="1"/>
          </p:cNvSpPr>
          <p:nvPr userDrawn="1">
            <p:ph type="subTitle" idx="4294967295"/>
          </p:nvPr>
        </p:nvSpPr>
        <p:spPr>
          <a:xfrm>
            <a:off x="430213" y="1314450"/>
            <a:ext cx="6400800" cy="561975"/>
          </a:xfrm>
        </p:spPr>
        <p:txBody>
          <a:bodyPr/>
          <a:lstStyle/>
          <a:p>
            <a:pPr>
              <a:lnSpc>
                <a:spcPct val="100000"/>
              </a:lnSpc>
            </a:pPr>
            <a:r>
              <a:rPr lang="zh-CN" altLang="en-US" sz="2200" smtClean="0">
                <a:solidFill>
                  <a:srgbClr val="8CC63E"/>
                </a:solidFill>
                <a:latin typeface="微软雅黑" pitchFamily="34" charset="-122"/>
              </a:rPr>
              <a:t>单击此处编辑母版副标题样式</a:t>
            </a:r>
            <a:endParaRPr lang="en-US" sz="2200">
              <a:solidFill>
                <a:srgbClr val="8CC63E"/>
              </a:solidFill>
              <a:latin typeface="微软雅黑" pitchFamily="34" charset="-122"/>
            </a:endParaRPr>
          </a:p>
        </p:txBody>
      </p:sp>
      <p:sp>
        <p:nvSpPr>
          <p:cNvPr id="7" name="Title 7"/>
          <p:cNvSpPr>
            <a:spLocks noGrp="1"/>
          </p:cNvSpPr>
          <p:nvPr userDrawn="1">
            <p:ph type="ctrTitle" idx="4294967295"/>
          </p:nvPr>
        </p:nvSpPr>
        <p:spPr>
          <a:xfrm>
            <a:off x="430213" y="860425"/>
            <a:ext cx="6400800" cy="444500"/>
          </a:xfrm>
        </p:spPr>
        <p:txBody>
          <a:bodyPr/>
          <a:lstStyle/>
          <a:p>
            <a:r>
              <a:rPr lang="zh-CN" altLang="en-US" sz="2800" b="1" smtClean="0">
                <a:solidFill>
                  <a:schemeClr val="bg1"/>
                </a:solidFill>
                <a:latin typeface="微软雅黑" pitchFamily="34" charset="-122"/>
              </a:rPr>
              <a:t>单击此处编辑母版标题样式</a:t>
            </a:r>
            <a:endParaRPr lang="en-US" sz="2800" b="1" dirty="0">
              <a:solidFill>
                <a:schemeClr val="bg1"/>
              </a:solidFill>
              <a:latin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5065280"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9527" y="1200150"/>
            <a:ext cx="3280786"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4" name="标题 1"/>
          <p:cNvSpPr txBox="1">
            <a:spLocks/>
          </p:cNvSpPr>
          <p:nvPr userDrawn="1"/>
        </p:nvSpPr>
        <p:spPr bwMode="auto">
          <a:xfrm>
            <a:off x="1338944" y="1396723"/>
            <a:ext cx="2429189" cy="1101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4000"/>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4800" b="0" i="0" u="none" strike="noStrike" kern="0" cap="none" spc="0" normalizeH="0" baseline="0" noProof="0" dirty="0" smtClean="0">
                <a:ln>
                  <a:noFill/>
                </a:ln>
                <a:solidFill>
                  <a:schemeClr val="bg1"/>
                </a:solidFill>
                <a:effectLst/>
                <a:uLnTx/>
                <a:uFillTx/>
                <a:latin typeface="+mj-lt"/>
                <a:ea typeface="+mj-ea"/>
                <a:cs typeface="+mj-cs"/>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76513"/>
            <a:ext cx="1360488" cy="123507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Size：32-24-pt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Size：20pt</a:t>
            </a:r>
          </a:p>
          <a:p>
            <a:pPr defTabSz="935038"/>
            <a:r>
              <a:rPr lang="en-US" altLang="en-US" sz="800" noProof="1">
                <a:solidFill>
                  <a:schemeClr val="bg1"/>
                </a:solidFill>
                <a:latin typeface="Arial" pitchFamily="34" charset="0"/>
                <a:ea typeface="Heiti SC Light"/>
                <a:cs typeface="Heiti SC Light"/>
              </a:rPr>
              <a:t>Color: The ZTE green</a:t>
            </a:r>
          </a:p>
        </p:txBody>
      </p:sp>
      <p:sp>
        <p:nvSpPr>
          <p:cNvPr id="2051" name="TextBox 4"/>
          <p:cNvSpPr txBox="1">
            <a:spLocks noChangeArrowheads="1"/>
          </p:cNvSpPr>
          <p:nvPr/>
        </p:nvSpPr>
        <p:spPr bwMode="auto">
          <a:xfrm>
            <a:off x="5848350" y="4454525"/>
            <a:ext cx="309563" cy="365125"/>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2" name="TextBox 5"/>
          <p:cNvSpPr txBox="1">
            <a:spLocks noChangeArrowheads="1"/>
          </p:cNvSpPr>
          <p:nvPr/>
        </p:nvSpPr>
        <p:spPr bwMode="auto">
          <a:xfrm>
            <a:off x="4814888" y="4170363"/>
            <a:ext cx="309562" cy="36671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3" name="TextBox 6"/>
          <p:cNvSpPr txBox="1">
            <a:spLocks noChangeArrowheads="1"/>
          </p:cNvSpPr>
          <p:nvPr/>
        </p:nvSpPr>
        <p:spPr bwMode="auto">
          <a:xfrm>
            <a:off x="4037013" y="3638550"/>
            <a:ext cx="309562" cy="365125"/>
          </a:xfrm>
          <a:prstGeom prst="rect">
            <a:avLst/>
          </a:prstGeom>
          <a:noFill/>
          <a:ln w="9525">
            <a:noFill/>
            <a:miter lim="800000"/>
            <a:headEnd/>
            <a:tailEnd/>
          </a:ln>
        </p:spPr>
        <p:txBody>
          <a:bodyPr wrap="none">
            <a:spAutoFit/>
          </a:bodyPr>
          <a:lstStyle/>
          <a:p>
            <a:endParaRPr lang="en-US">
              <a:latin typeface="Arial" pitchFamily="34" charset="0"/>
            </a:endParaRPr>
          </a:p>
        </p:txBody>
      </p:sp>
      <p:grpSp>
        <p:nvGrpSpPr>
          <p:cNvPr id="2054" name="组 5"/>
          <p:cNvGrpSpPr>
            <a:grpSpLocks/>
          </p:cNvGrpSpPr>
          <p:nvPr/>
        </p:nvGrpSpPr>
        <p:grpSpPr bwMode="auto">
          <a:xfrm>
            <a:off x="9364663" y="3851275"/>
            <a:ext cx="1392237" cy="989013"/>
            <a:chOff x="0" y="0"/>
            <a:chExt cx="1392554" cy="989008"/>
          </a:xfrm>
        </p:grpSpPr>
        <p:grpSp>
          <p:nvGrpSpPr>
            <p:cNvPr id="2055" name="组 6"/>
            <p:cNvGrpSpPr>
              <a:grpSpLocks/>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57" name="文本框 19"/>
              <p:cNvSpPr txBox="1">
                <a:spLocks noChangeArrowheads="1"/>
              </p:cNvSpPr>
              <p:nvPr/>
            </p:nvSpPr>
            <p:spPr bwMode="auto">
              <a:xfrm>
                <a:off x="217344" y="31110"/>
                <a:ext cx="717814"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2058" name="组 9"/>
            <p:cNvGrpSpPr>
              <a:grpSpLocks/>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0" name="文本框 15"/>
              <p:cNvSpPr txBox="1">
                <a:spLocks noChangeArrowheads="1"/>
              </p:cNvSpPr>
              <p:nvPr/>
            </p:nvSpPr>
            <p:spPr bwMode="auto">
              <a:xfrm>
                <a:off x="217344" y="31110"/>
                <a:ext cx="982018"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2" name="文本框 12"/>
            <p:cNvSpPr txBox="1">
              <a:spLocks noChangeArrowheads="1"/>
            </p:cNvSpPr>
            <p:nvPr/>
          </p:nvSpPr>
          <p:spPr bwMode="auto">
            <a:xfrm>
              <a:off x="217344" y="765728"/>
              <a:ext cx="1175210"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2063" name="TextBox 18"/>
          <p:cNvSpPr txBox="1">
            <a:spLocks noChangeArrowheads="1"/>
          </p:cNvSpPr>
          <p:nvPr/>
        </p:nvSpPr>
        <p:spPr bwMode="auto">
          <a:xfrm>
            <a:off x="8153400" y="10160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4" name="TextBox 19"/>
          <p:cNvSpPr txBox="1">
            <a:spLocks noChangeArrowheads="1"/>
          </p:cNvSpPr>
          <p:nvPr/>
        </p:nvSpPr>
        <p:spPr bwMode="auto">
          <a:xfrm>
            <a:off x="4864100" y="33782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5" name="标题占位符 1"/>
          <p:cNvSpPr>
            <a:spLocks noGrp="1" noChangeArrowheads="1"/>
          </p:cNvSpPr>
          <p:nvPr>
            <p:ph type="title"/>
          </p:nvPr>
        </p:nvSpPr>
        <p:spPr bwMode="auto">
          <a:xfrm>
            <a:off x="333375" y="342900"/>
            <a:ext cx="6767513" cy="720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2066"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pic>
        <p:nvPicPr>
          <p:cNvPr id="2067" name="Picture 19" descr="1-01"/>
          <p:cNvPicPr>
            <a:picLocks noChangeAspect="1" noChangeArrowheads="1"/>
          </p:cNvPicPr>
          <p:nvPr/>
        </p:nvPicPr>
        <p:blipFill>
          <a:blip r:embed="rId4" cstate="print"/>
          <a:srcRect/>
          <a:stretch>
            <a:fillRect/>
          </a:stretch>
        </p:blipFill>
        <p:spPr bwMode="auto">
          <a:xfrm>
            <a:off x="7158038" y="69850"/>
            <a:ext cx="1789112" cy="134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2pPr>
      <a:lvl3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3pPr>
      <a:lvl4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4pPr>
      <a:lvl5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5pPr>
      <a:lvl6pPr marL="4572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6pPr>
      <a:lvl7pPr marL="9144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7pPr>
      <a:lvl8pPr marL="13716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8pPr>
      <a:lvl9pPr marL="18288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eaLnBrk="1" fontAlgn="base" hangingPunct="1">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2576513"/>
            <a:ext cx="1360488" cy="123507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Size：16-20pt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3075" name="组 5"/>
          <p:cNvGrpSpPr>
            <a:grpSpLocks/>
          </p:cNvGrpSpPr>
          <p:nvPr/>
        </p:nvGrpSpPr>
        <p:grpSpPr bwMode="auto">
          <a:xfrm>
            <a:off x="9364663" y="3851275"/>
            <a:ext cx="1392237" cy="989013"/>
            <a:chOff x="0" y="0"/>
            <a:chExt cx="1392554" cy="989008"/>
          </a:xfrm>
        </p:grpSpPr>
        <p:grpSp>
          <p:nvGrpSpPr>
            <p:cNvPr id="3076" name="组 6"/>
            <p:cNvGrpSpPr>
              <a:grpSpLocks/>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78" name="文本框 19"/>
              <p:cNvSpPr txBox="1">
                <a:spLocks noChangeArrowheads="1"/>
              </p:cNvSpPr>
              <p:nvPr/>
            </p:nvSpPr>
            <p:spPr bwMode="auto">
              <a:xfrm>
                <a:off x="217344" y="31110"/>
                <a:ext cx="717814"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3079" name="组 9"/>
            <p:cNvGrpSpPr>
              <a:grpSpLocks/>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1" name="文本框 15"/>
              <p:cNvSpPr txBox="1">
                <a:spLocks noChangeArrowheads="1"/>
              </p:cNvSpPr>
              <p:nvPr/>
            </p:nvSpPr>
            <p:spPr bwMode="auto">
              <a:xfrm>
                <a:off x="217344" y="31110"/>
                <a:ext cx="982018"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3" name="文本框 12"/>
            <p:cNvSpPr txBox="1">
              <a:spLocks noChangeArrowheads="1"/>
            </p:cNvSpPr>
            <p:nvPr/>
          </p:nvSpPr>
          <p:spPr bwMode="auto">
            <a:xfrm>
              <a:off x="217344" y="765728"/>
              <a:ext cx="1175210"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3084" name="标题占位符 1"/>
          <p:cNvSpPr>
            <a:spLocks noGrp="1" noChangeArrowheads="1"/>
          </p:cNvSpPr>
          <p:nvPr>
            <p:ph type="title"/>
          </p:nvPr>
        </p:nvSpPr>
        <p:spPr bwMode="auto">
          <a:xfrm>
            <a:off x="1257299" y="341313"/>
            <a:ext cx="7593013"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3085" name="文本占位符 2"/>
          <p:cNvSpPr>
            <a:spLocks noGrp="1" noChangeArrowheads="1"/>
          </p:cNvSpPr>
          <p:nvPr>
            <p:ph type="body" idx="1"/>
          </p:nvPr>
        </p:nvSpPr>
        <p:spPr bwMode="auto">
          <a:xfrm>
            <a:off x="1257299" y="1200150"/>
            <a:ext cx="7593014"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dirty="0" smtClean="0"/>
              <a:t>单击此处编辑母版文本样式</a:t>
            </a:r>
          </a:p>
          <a:p>
            <a:pPr lvl="1"/>
            <a:r>
              <a:rPr lang="zh-CN" dirty="0" smtClean="0"/>
              <a:t>二级</a:t>
            </a:r>
          </a:p>
          <a:p>
            <a:pPr lvl="2"/>
            <a:r>
              <a:rPr lang="zh-CN" dirty="0" smtClean="0"/>
              <a:t>三级</a:t>
            </a:r>
          </a:p>
          <a:p>
            <a:pPr lvl="3"/>
            <a:r>
              <a:rPr lang="zh-CN" dirty="0" smtClean="0"/>
              <a:t>四级</a:t>
            </a:r>
          </a:p>
          <a:p>
            <a:pPr lvl="4"/>
            <a:r>
              <a:rPr lang="zh-CN" dirty="0" smtClean="0"/>
              <a:t>五级</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5" cstate="print"/>
          <a:srcRect/>
          <a:stretch>
            <a:fillRect/>
          </a:stretch>
        </p:blipFill>
        <p:spPr bwMode="auto">
          <a:xfrm>
            <a:off x="0" y="0"/>
            <a:ext cx="9144000" cy="5143500"/>
          </a:xfrm>
          <a:prstGeom prst="rect">
            <a:avLst/>
          </a:prstGeom>
          <a:noFill/>
          <a:ln w="9525">
            <a:noFill/>
            <a:miter lim="800000"/>
            <a:headEnd/>
            <a:tailEnd/>
          </a:ln>
        </p:spPr>
      </p:pic>
      <p:sp>
        <p:nvSpPr>
          <p:cNvPr id="4099" name="Rectangle 8"/>
          <p:cNvSpPr>
            <a:spLocks noChangeArrowheads="1"/>
          </p:cNvSpPr>
          <p:nvPr/>
        </p:nvSpPr>
        <p:spPr bwMode="auto">
          <a:xfrm>
            <a:off x="9236075" y="2576513"/>
            <a:ext cx="1360488" cy="123507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Size：14-18pt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4100" name="组 5"/>
          <p:cNvGrpSpPr>
            <a:grpSpLocks/>
          </p:cNvGrpSpPr>
          <p:nvPr/>
        </p:nvGrpSpPr>
        <p:grpSpPr bwMode="auto">
          <a:xfrm>
            <a:off x="9364663" y="3851275"/>
            <a:ext cx="1392237" cy="989013"/>
            <a:chOff x="0" y="0"/>
            <a:chExt cx="1392554" cy="989008"/>
          </a:xfrm>
        </p:grpSpPr>
        <p:grpSp>
          <p:nvGrpSpPr>
            <p:cNvPr id="4101" name="组 6"/>
            <p:cNvGrpSpPr>
              <a:grpSpLocks/>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3" name="文本框 19"/>
              <p:cNvSpPr txBox="1">
                <a:spLocks noChangeArrowheads="1"/>
              </p:cNvSpPr>
              <p:nvPr/>
            </p:nvSpPr>
            <p:spPr bwMode="auto">
              <a:xfrm>
                <a:off x="217344" y="31110"/>
                <a:ext cx="717814"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4104" name="组 9"/>
            <p:cNvGrpSpPr>
              <a:grpSpLocks/>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6" name="文本框 15"/>
              <p:cNvSpPr txBox="1">
                <a:spLocks noChangeArrowheads="1"/>
              </p:cNvSpPr>
              <p:nvPr/>
            </p:nvSpPr>
            <p:spPr bwMode="auto">
              <a:xfrm>
                <a:off x="217344" y="31110"/>
                <a:ext cx="982018"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8" name="文本框 12"/>
            <p:cNvSpPr txBox="1">
              <a:spLocks noChangeArrowheads="1"/>
            </p:cNvSpPr>
            <p:nvPr/>
          </p:nvSpPr>
          <p:spPr bwMode="auto">
            <a:xfrm>
              <a:off x="217344" y="765728"/>
              <a:ext cx="1175210"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4109" name="TextBox 16"/>
          <p:cNvSpPr txBox="1">
            <a:spLocks noChangeArrowheads="1"/>
          </p:cNvSpPr>
          <p:nvPr/>
        </p:nvSpPr>
        <p:spPr bwMode="auto">
          <a:xfrm>
            <a:off x="5030506" y="4852554"/>
            <a:ext cx="2190750" cy="169863"/>
          </a:xfrm>
          <a:prstGeom prst="rect">
            <a:avLst/>
          </a:prstGeom>
          <a:noFill/>
          <a:ln w="9525">
            <a:noFill/>
            <a:miter lim="800000"/>
            <a:headEnd/>
            <a:tailEnd/>
          </a:ln>
        </p:spPr>
        <p:txBody>
          <a:bodyPr lIns="0" tIns="0" rIns="0" bIns="0"/>
          <a:lstStyle/>
          <a:p>
            <a:r>
              <a:rPr lang="en-US" sz="600" dirty="0">
                <a:solidFill>
                  <a:srgbClr val="7F7F7F"/>
                </a:solidFill>
                <a:latin typeface="Arial" pitchFamily="34" charset="0"/>
              </a:rPr>
              <a:t>© ZTE Corporation. All rights reserved</a:t>
            </a:r>
          </a:p>
        </p:txBody>
      </p:sp>
      <p:sp>
        <p:nvSpPr>
          <p:cNvPr id="4110" name="Slide Number Placeholder 5"/>
          <p:cNvSpPr>
            <a:spLocks noGrp="1" noChangeArrowheads="1"/>
          </p:cNvSpPr>
          <p:nvPr/>
        </p:nvSpPr>
        <p:spPr bwMode="auto">
          <a:xfrm>
            <a:off x="238125" y="4849813"/>
            <a:ext cx="419100" cy="365125"/>
          </a:xfrm>
          <a:prstGeom prst="rect">
            <a:avLst/>
          </a:prstGeom>
          <a:noFill/>
          <a:ln w="9525">
            <a:noFill/>
            <a:miter lim="800000"/>
            <a:headEnd/>
            <a:tailEnd/>
          </a:ln>
        </p:spPr>
        <p:txBody>
          <a:bodyPr anchor="ctr"/>
          <a:lstStyle/>
          <a:p>
            <a:fld id="{63A232AC-B835-42C1-99DB-2C459B2C1403}" type="slidenum">
              <a:rPr lang="en-US" sz="800">
                <a:solidFill>
                  <a:srgbClr val="404040"/>
                </a:solidFill>
                <a:latin typeface="Arial" pitchFamily="34" charset="0"/>
              </a:rPr>
              <a:pPr/>
              <a:t>‹#›</a:t>
            </a:fld>
            <a:endParaRPr lang="en-US" sz="800">
              <a:solidFill>
                <a:srgbClr val="404040"/>
              </a:solidFill>
              <a:latin typeface="Arial" pitchFamily="34" charset="0"/>
            </a:endParaRPr>
          </a:p>
        </p:txBody>
      </p:sp>
      <p:sp>
        <p:nvSpPr>
          <p:cNvPr id="4111" name="标题占位符 1"/>
          <p:cNvSpPr>
            <a:spLocks noGrp="1" noChangeArrowheads="1"/>
          </p:cNvSpPr>
          <p:nvPr>
            <p:ph type="title"/>
          </p:nvPr>
        </p:nvSpPr>
        <p:spPr bwMode="auto">
          <a:xfrm>
            <a:off x="333375" y="341313"/>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411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
        <p:nvSpPr>
          <p:cNvPr id="4113" name="TextBox 17"/>
          <p:cNvSpPr txBox="1">
            <a:spLocks noChangeArrowheads="1"/>
          </p:cNvSpPr>
          <p:nvPr/>
        </p:nvSpPr>
        <p:spPr bwMode="auto">
          <a:xfrm>
            <a:off x="8210408" y="110548"/>
            <a:ext cx="777737" cy="230765"/>
          </a:xfrm>
          <a:prstGeom prst="rect">
            <a:avLst/>
          </a:prstGeom>
          <a:noFill/>
          <a:ln w="9525" cap="flat" cmpd="sng">
            <a:noFill/>
            <a:bevel/>
            <a:headEnd/>
            <a:tailEnd/>
          </a:ln>
          <a:effectLst/>
        </p:spPr>
        <p:txBody>
          <a:bodyPr lIns="0" tIns="0" rIns="0" bIns="0"/>
          <a:lstStyle/>
          <a:p>
            <a:r>
              <a:rPr lang="zh-CN" altLang="en-US" sz="1000" dirty="0" smtClean="0">
                <a:solidFill>
                  <a:srgbClr val="404040"/>
                </a:solidFill>
                <a:latin typeface="微软雅黑" pitchFamily="34" charset="-122"/>
                <a:ea typeface="微软雅黑" pitchFamily="34" charset="-122"/>
                <a:cs typeface="Heiti SC Light"/>
              </a:rPr>
              <a:t>内部公开</a:t>
            </a:r>
            <a:r>
              <a:rPr lang="en-US" sz="1000" dirty="0" smtClean="0">
                <a:solidFill>
                  <a:srgbClr val="404040"/>
                </a:solidFill>
                <a:latin typeface="微软雅黑" pitchFamily="34" charset="-122"/>
                <a:ea typeface="Heiti SC Light"/>
                <a:cs typeface="Heiti SC Light"/>
              </a:rPr>
              <a:t>▲</a:t>
            </a:r>
            <a:endParaRPr lang="en-US" sz="1000" dirty="0">
              <a:solidFill>
                <a:srgbClr val="404040"/>
              </a:solidFill>
              <a:latin typeface="微软雅黑"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715" r:id="rId1"/>
    <p:sldLayoutId id="2147483717" r:id="rId2"/>
    <p:sldLayoutId id="2147483758"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ZTE-PPT-4x3-05"/>
          <p:cNvPicPr>
            <a:picLocks noChangeAspect="1" noChangeArrowheads="1"/>
          </p:cNvPicPr>
          <p:nvPr/>
        </p:nvPicPr>
        <p:blipFill>
          <a:blip r:embed="rId3" cstate="print"/>
          <a:srcRect/>
          <a:stretch>
            <a:fillRect/>
          </a:stretch>
        </p:blipFill>
        <p:spPr bwMode="auto">
          <a:xfrm>
            <a:off x="-26988" y="-822325"/>
            <a:ext cx="9191626" cy="6896100"/>
          </a:xfrm>
          <a:prstGeom prst="rect">
            <a:avLst/>
          </a:prstGeom>
          <a:noFill/>
          <a:ln w="9525">
            <a:noFill/>
            <a:miter lim="800000"/>
            <a:headEnd/>
            <a:tailEnd/>
          </a:ln>
        </p:spPr>
      </p:pic>
      <p:sp>
        <p:nvSpPr>
          <p:cNvPr id="7171" name="标题占位符 1"/>
          <p:cNvSpPr>
            <a:spLocks noGrp="1" noChangeArrowheads="1"/>
          </p:cNvSpPr>
          <p:nvPr>
            <p:ph type="title"/>
          </p:nvPr>
        </p:nvSpPr>
        <p:spPr bwMode="auto">
          <a:xfrm>
            <a:off x="333375" y="341313"/>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717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Tree>
  </p:cSld>
  <p:clrMap bg1="lt1" tx1="dk1" bg2="lt2" tx2="dk2" accent1="accent1" accent2="accent2" accent3="accent3" accent4="accent4" accent5="accent5" accent6="accent6" hlink="hlink" folHlink="folHlink"/>
  <p:sldLayoutIdLst>
    <p:sldLayoutId id="2147483748"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8" name="Text Placeholder 2"/>
          <p:cNvSpPr>
            <a:spLocks noGrp="1"/>
          </p:cNvSpPr>
          <p:nvPr>
            <p:ph type="body" sz="quarter" idx="4294967295"/>
          </p:nvPr>
        </p:nvSpPr>
        <p:spPr>
          <a:xfrm>
            <a:off x="430213" y="2390775"/>
            <a:ext cx="4478337" cy="1008063"/>
          </a:xfrm>
        </p:spPr>
        <p:txBody>
          <a:bodyPr/>
          <a:lstStyle/>
          <a:p>
            <a:endParaRPr lang="en-US" sz="1400">
              <a:solidFill>
                <a:srgbClr val="FFFFFF"/>
              </a:solidFill>
              <a:latin typeface="微软雅黑" pitchFamily="34" charset="-122"/>
              <a:cs typeface="Arial" pitchFamily="34" charset="0"/>
            </a:endParaRPr>
          </a:p>
        </p:txBody>
      </p:sp>
      <p:sp>
        <p:nvSpPr>
          <p:cNvPr id="9219" name="Subtitle 6"/>
          <p:cNvSpPr>
            <a:spLocks noGrp="1"/>
          </p:cNvSpPr>
          <p:nvPr>
            <p:ph type="subTitle" idx="4294967295"/>
          </p:nvPr>
        </p:nvSpPr>
        <p:spPr>
          <a:xfrm>
            <a:off x="430213" y="1314450"/>
            <a:ext cx="6400800" cy="561975"/>
          </a:xfrm>
        </p:spPr>
        <p:txBody>
          <a:bodyPr/>
          <a:lstStyle/>
          <a:p>
            <a:pPr>
              <a:lnSpc>
                <a:spcPct val="100000"/>
              </a:lnSpc>
            </a:pPr>
            <a:endParaRPr lang="en-US" sz="2200">
              <a:solidFill>
                <a:srgbClr val="8CC63E"/>
              </a:solidFill>
              <a:latin typeface="微软雅黑" pitchFamily="34" charset="-122"/>
            </a:endParaRPr>
          </a:p>
        </p:txBody>
      </p:sp>
      <p:sp>
        <p:nvSpPr>
          <p:cNvPr id="9220" name="Title 7"/>
          <p:cNvSpPr>
            <a:spLocks noGrp="1"/>
          </p:cNvSpPr>
          <p:nvPr>
            <p:ph type="ctrTitle" idx="4294967295"/>
          </p:nvPr>
        </p:nvSpPr>
        <p:spPr>
          <a:xfrm>
            <a:off x="430213" y="860425"/>
            <a:ext cx="6400800" cy="444500"/>
          </a:xfrm>
        </p:spPr>
        <p:txBody>
          <a:bodyPr/>
          <a:lstStyle/>
          <a:p>
            <a:endParaRPr lang="en-US" sz="2800" b="1" dirty="0">
              <a:solidFill>
                <a:schemeClr val="bg1"/>
              </a:solidFill>
              <a:latin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7275" y="1021976"/>
            <a:ext cx="8277623" cy="2862322"/>
          </a:xfrm>
          <a:prstGeom prst="rect">
            <a:avLst/>
          </a:prstGeom>
          <a:noFill/>
        </p:spPr>
        <p:txBody>
          <a:bodyPr wrap="square" rtlCol="0">
            <a:spAutoFit/>
          </a:bodyPr>
          <a:lstStyle/>
          <a:p>
            <a:r>
              <a:rPr lang="zh-CN" altLang="en-US" dirty="0" smtClean="0"/>
              <a:t>字节输入输出函数</a:t>
            </a:r>
            <a:r>
              <a:rPr lang="en-US" altLang="zh-CN" dirty="0" err="1" smtClean="0"/>
              <a:t>fgetc</a:t>
            </a:r>
            <a:r>
              <a:rPr lang="en-US" altLang="zh-CN" dirty="0" smtClean="0"/>
              <a:t>() </a:t>
            </a:r>
            <a:r>
              <a:rPr lang="zh-CN" altLang="en-US" dirty="0" smtClean="0"/>
              <a:t>、</a:t>
            </a:r>
            <a:r>
              <a:rPr lang="en-US" altLang="zh-CN" dirty="0" err="1" smtClean="0"/>
              <a:t>getc</a:t>
            </a:r>
            <a:r>
              <a:rPr lang="en-US" altLang="zh-CN" dirty="0" smtClean="0"/>
              <a:t>() </a:t>
            </a:r>
            <a:r>
              <a:rPr lang="zh-CN" altLang="en-US" dirty="0" smtClean="0"/>
              <a:t>和</a:t>
            </a:r>
            <a:r>
              <a:rPr lang="en-US" altLang="zh-CN" dirty="0" err="1" smtClean="0"/>
              <a:t>getchar</a:t>
            </a:r>
            <a:r>
              <a:rPr lang="en-US" altLang="zh-CN" dirty="0" smtClean="0"/>
              <a:t>() </a:t>
            </a:r>
            <a:r>
              <a:rPr lang="zh-CN" altLang="en-US" dirty="0" smtClean="0"/>
              <a:t>都是从一个流中读取一个字符并返一个</a:t>
            </a:r>
            <a:r>
              <a:rPr lang="en-US" altLang="zh-CN" dirty="0" err="1" smtClean="0"/>
              <a:t>int</a:t>
            </a:r>
            <a:r>
              <a:rPr lang="en-US" altLang="zh-CN" dirty="0" smtClean="0"/>
              <a:t> </a:t>
            </a:r>
            <a:r>
              <a:rPr lang="zh-CN" altLang="en-US" dirty="0" smtClean="0"/>
              <a:t>。如果这个流在文件尾，则该流的文件尾指示器被设置且函数返回</a:t>
            </a:r>
            <a:r>
              <a:rPr lang="en-US" altLang="zh-CN" dirty="0" smtClean="0"/>
              <a:t>EOF </a:t>
            </a:r>
            <a:r>
              <a:rPr lang="zh-CN" altLang="en-US" dirty="0" smtClean="0"/>
              <a:t>。如果发生读取错误，则该流的错误指示器被设置且函数返回</a:t>
            </a:r>
            <a:r>
              <a:rPr lang="en-US" altLang="zh-CN" dirty="0" smtClean="0"/>
              <a:t>EOF </a:t>
            </a:r>
            <a:r>
              <a:rPr lang="zh-CN" altLang="en-US" dirty="0" smtClean="0"/>
              <a:t>。如果这些函数执行成功，它们会将返回的字符转换为一个</a:t>
            </a:r>
            <a:r>
              <a:rPr lang="en-US" altLang="zh-CN" dirty="0" smtClean="0"/>
              <a:t>unsigned char </a:t>
            </a:r>
            <a:r>
              <a:rPr lang="zh-CN" altLang="en-US" dirty="0" smtClean="0"/>
              <a:t>。</a:t>
            </a:r>
            <a:endParaRPr lang="en-US" altLang="zh-CN" dirty="0" smtClean="0"/>
          </a:p>
          <a:p>
            <a:endParaRPr lang="en-US" altLang="zh-CN" dirty="0" smtClean="0"/>
          </a:p>
          <a:p>
            <a:r>
              <a:rPr lang="zh-CN" altLang="en-US" dirty="0" smtClean="0"/>
              <a:t>虽然罕见， </a:t>
            </a:r>
            <a:r>
              <a:rPr lang="en-US" altLang="zh-CN" dirty="0" smtClean="0"/>
              <a:t>(</a:t>
            </a:r>
            <a:r>
              <a:rPr lang="en-US" altLang="zh-CN" dirty="0" err="1" smtClean="0"/>
              <a:t>int</a:t>
            </a:r>
            <a:r>
              <a:rPr lang="en-US" altLang="zh-CN" dirty="0" smtClean="0"/>
              <a:t>)(unsigned char)65535 == ‐1 </a:t>
            </a:r>
            <a:r>
              <a:rPr lang="zh-CN" altLang="en-US" dirty="0" smtClean="0"/>
              <a:t>这</a:t>
            </a:r>
            <a:r>
              <a:rPr lang="zh-CN" altLang="en-US" dirty="0" smtClean="0"/>
              <a:t>种情</a:t>
            </a:r>
            <a:r>
              <a:rPr lang="zh-CN" altLang="en-US" dirty="0" smtClean="0"/>
              <a:t>形会导致整数常量表达式</a:t>
            </a:r>
            <a:r>
              <a:rPr lang="en-US" altLang="zh-CN" dirty="0" smtClean="0"/>
              <a:t>EOF </a:t>
            </a:r>
            <a:r>
              <a:rPr lang="zh-CN" altLang="en-US" dirty="0" smtClean="0"/>
              <a:t>和一个有效的字符无法区分。因此，在</a:t>
            </a:r>
            <a:r>
              <a:rPr lang="en-US" altLang="zh-CN" dirty="0" err="1" smtClean="0"/>
              <a:t>sizeof</a:t>
            </a:r>
            <a:r>
              <a:rPr lang="en-US" altLang="zh-CN" dirty="0" smtClean="0"/>
              <a:t>(</a:t>
            </a:r>
            <a:r>
              <a:rPr lang="en-US" altLang="zh-CN" dirty="0" err="1" smtClean="0"/>
              <a:t>int</a:t>
            </a:r>
            <a:r>
              <a:rPr lang="en-US" altLang="zh-CN" dirty="0" smtClean="0"/>
              <a:t>) == </a:t>
            </a:r>
            <a:r>
              <a:rPr lang="en-US" altLang="zh-CN" dirty="0" err="1" smtClean="0"/>
              <a:t>sizeof</a:t>
            </a:r>
            <a:r>
              <a:rPr lang="en-US" altLang="zh-CN" dirty="0" smtClean="0"/>
              <a:t>(char) </a:t>
            </a:r>
            <a:r>
              <a:rPr lang="zh-CN" altLang="en-US" dirty="0" smtClean="0"/>
              <a:t>这样稀有的实现下，未能</a:t>
            </a:r>
            <a:r>
              <a:rPr lang="zh-CN" altLang="en-US" dirty="0" smtClean="0"/>
              <a:t>使用</a:t>
            </a:r>
            <a:r>
              <a:rPr lang="en-US" altLang="zh-CN" dirty="0" err="1" smtClean="0"/>
              <a:t>feof</a:t>
            </a:r>
            <a:r>
              <a:rPr lang="en-US" altLang="zh-CN" dirty="0" smtClean="0"/>
              <a:t>() </a:t>
            </a:r>
            <a:r>
              <a:rPr lang="zh-CN" altLang="en-US" dirty="0" smtClean="0"/>
              <a:t>和</a:t>
            </a:r>
            <a:r>
              <a:rPr lang="en-US" altLang="zh-CN" dirty="0" err="1" smtClean="0"/>
              <a:t>ferror</a:t>
            </a:r>
            <a:r>
              <a:rPr lang="en-US" altLang="zh-CN" dirty="0" smtClean="0"/>
              <a:t>() </a:t>
            </a:r>
            <a:r>
              <a:rPr lang="zh-CN" altLang="en-US" dirty="0" smtClean="0"/>
              <a:t>来判断文件尾和文件错误会导致错误地识别</a:t>
            </a:r>
            <a:r>
              <a:rPr lang="en-US" altLang="zh-CN" dirty="0" smtClean="0"/>
              <a:t>EOF </a:t>
            </a:r>
            <a:r>
              <a:rPr lang="zh-CN" altLang="en-US" dirty="0" smtClean="0"/>
              <a:t>字</a:t>
            </a:r>
            <a:r>
              <a:rPr lang="zh-CN" altLang="en-US" dirty="0" smtClean="0"/>
              <a:t>符</a:t>
            </a:r>
            <a:endParaRPr lang="en-US" altLang="zh-CN" dirty="0" smtClean="0"/>
          </a:p>
          <a:p>
            <a:endParaRPr lang="en-US" altLang="zh-CN" dirty="0" smtClean="0"/>
          </a:p>
          <a:p>
            <a:r>
              <a:rPr lang="en-US" altLang="zh-CN" dirty="0" smtClean="0"/>
              <a:t>C </a:t>
            </a:r>
            <a:r>
              <a:rPr lang="zh-CN" altLang="en-US" dirty="0" smtClean="0"/>
              <a:t>语言标准的</a:t>
            </a:r>
            <a:r>
              <a:rPr lang="en-US" altLang="zh-CN" dirty="0" err="1" smtClean="0"/>
              <a:t>feof</a:t>
            </a:r>
            <a:r>
              <a:rPr lang="en-US" altLang="zh-CN" dirty="0" smtClean="0"/>
              <a:t>() </a:t>
            </a:r>
            <a:r>
              <a:rPr lang="zh-CN" altLang="en-US" dirty="0" smtClean="0"/>
              <a:t>和</a:t>
            </a:r>
            <a:r>
              <a:rPr lang="en-US" altLang="zh-CN" dirty="0" err="1" smtClean="0"/>
              <a:t>ferror</a:t>
            </a:r>
            <a:r>
              <a:rPr lang="en-US" altLang="zh-CN" dirty="0" smtClean="0"/>
              <a:t>() </a:t>
            </a:r>
            <a:r>
              <a:rPr lang="zh-CN" altLang="en-US" dirty="0" smtClean="0"/>
              <a:t>函数不受这个字符和整数大小关系问题的限</a:t>
            </a:r>
            <a:r>
              <a:rPr lang="zh-CN" altLang="en-US" dirty="0" smtClean="0"/>
              <a:t>制</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r>
              <a:rPr lang="en-US" altLang="zh-CN" dirty="0" smtClean="0"/>
              <a:t>1</a:t>
            </a:r>
            <a:endParaRPr lang="zh-CN" altLang="en-US" dirty="0"/>
          </a:p>
        </p:txBody>
      </p:sp>
      <p:pic>
        <p:nvPicPr>
          <p:cNvPr id="4098" name="Picture 2"/>
          <p:cNvPicPr>
            <a:picLocks noGrp="1" noChangeAspect="1" noChangeArrowheads="1"/>
          </p:cNvPicPr>
          <p:nvPr>
            <p:ph sz="half" idx="1"/>
          </p:nvPr>
        </p:nvPicPr>
        <p:blipFill>
          <a:blip r:embed="rId3" cstate="print"/>
          <a:srcRect/>
          <a:stretch>
            <a:fillRect/>
          </a:stretch>
        </p:blipFill>
        <p:spPr bwMode="auto">
          <a:xfrm>
            <a:off x="557333" y="1344248"/>
            <a:ext cx="2495550" cy="2105025"/>
          </a:xfrm>
          <a:prstGeom prst="rect">
            <a:avLst/>
          </a:prstGeom>
          <a:noFill/>
          <a:ln w="9525">
            <a:noFill/>
            <a:miter lim="800000"/>
            <a:headEnd/>
            <a:tailEnd/>
          </a:ln>
        </p:spPr>
      </p:pic>
      <p:pic>
        <p:nvPicPr>
          <p:cNvPr id="6" name="Picture 2"/>
          <p:cNvPicPr>
            <a:picLocks noGrp="1" noChangeAspect="1" noChangeArrowheads="1"/>
          </p:cNvPicPr>
          <p:nvPr>
            <p:ph sz="half" idx="1"/>
          </p:nvPr>
        </p:nvPicPr>
        <p:blipFill>
          <a:blip r:embed="rId4" cstate="print"/>
          <a:srcRect/>
          <a:stretch>
            <a:fillRect/>
          </a:stretch>
        </p:blipFill>
        <p:spPr bwMode="auto">
          <a:xfrm>
            <a:off x="3389962" y="1200150"/>
            <a:ext cx="4685800" cy="31892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a:t>
            </a:r>
            <a:r>
              <a:rPr lang="zh-CN" altLang="en-US" dirty="0" smtClean="0"/>
              <a:t>例</a:t>
            </a:r>
            <a:r>
              <a:rPr lang="en-US" altLang="zh-CN" dirty="0" smtClean="0"/>
              <a:t>2</a:t>
            </a:r>
            <a:r>
              <a:rPr lang="zh-CN" altLang="en-US" dirty="0" smtClean="0"/>
              <a:t>（</a:t>
            </a:r>
            <a:r>
              <a:rPr lang="zh-CN" altLang="en-US" dirty="0" smtClean="0"/>
              <a:t>不可移植的）</a:t>
            </a:r>
            <a:endParaRPr lang="zh-CN" altLang="en-US" dirty="0"/>
          </a:p>
        </p:txBody>
      </p:sp>
      <p:pic>
        <p:nvPicPr>
          <p:cNvPr id="6146" name="Picture 2"/>
          <p:cNvPicPr>
            <a:picLocks noGrp="1" noChangeAspect="1" noChangeArrowheads="1"/>
          </p:cNvPicPr>
          <p:nvPr>
            <p:ph sz="half" idx="1"/>
          </p:nvPr>
        </p:nvPicPr>
        <p:blipFill>
          <a:blip r:embed="rId3" cstate="print"/>
          <a:srcRect/>
          <a:stretch>
            <a:fillRect/>
          </a:stretch>
        </p:blipFill>
        <p:spPr bwMode="auto">
          <a:xfrm>
            <a:off x="358776" y="1526148"/>
            <a:ext cx="4503680" cy="2537292"/>
          </a:xfrm>
          <a:prstGeom prst="rect">
            <a:avLst/>
          </a:prstGeom>
          <a:noFill/>
          <a:ln w="9525">
            <a:noFill/>
            <a:miter lim="800000"/>
            <a:headEnd/>
            <a:tailEnd/>
          </a:ln>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862456" y="1526148"/>
            <a:ext cx="3987857" cy="287372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a:t>
            </a:r>
            <a:r>
              <a:rPr lang="zh-CN" altLang="en-US" dirty="0" smtClean="0"/>
              <a:t>例</a:t>
            </a:r>
            <a:r>
              <a:rPr lang="en-US" altLang="zh-CN" dirty="0" smtClean="0"/>
              <a:t>3</a:t>
            </a:r>
            <a:r>
              <a:rPr lang="zh-CN" altLang="en-US" dirty="0" smtClean="0"/>
              <a:t>（</a:t>
            </a:r>
            <a:r>
              <a:rPr lang="zh-CN" altLang="en-US" dirty="0" smtClean="0"/>
              <a:t>宽字符）</a:t>
            </a:r>
            <a:endParaRPr lang="zh-CN" altLang="en-US" dirty="0"/>
          </a:p>
        </p:txBody>
      </p:sp>
      <p:pic>
        <p:nvPicPr>
          <p:cNvPr id="7170" name="Picture 2"/>
          <p:cNvPicPr>
            <a:picLocks noGrp="1" noChangeAspect="1" noChangeArrowheads="1"/>
          </p:cNvPicPr>
          <p:nvPr>
            <p:ph sz="half" idx="1"/>
          </p:nvPr>
        </p:nvPicPr>
        <p:blipFill>
          <a:blip r:embed="rId3" cstate="print"/>
          <a:srcRect/>
          <a:stretch>
            <a:fillRect/>
          </a:stretch>
        </p:blipFill>
        <p:spPr bwMode="auto">
          <a:xfrm>
            <a:off x="961881" y="1200150"/>
            <a:ext cx="3859501" cy="3189288"/>
          </a:xfrm>
          <a:prstGeom prst="rect">
            <a:avLst/>
          </a:prstGeom>
          <a:noFill/>
          <a:ln w="9525">
            <a:noFill/>
            <a:miter lim="800000"/>
            <a:headEnd/>
            <a:tailEnd/>
          </a:ln>
        </p:spPr>
      </p:pic>
      <p:pic>
        <p:nvPicPr>
          <p:cNvPr id="7171" name="Picture 3"/>
          <p:cNvPicPr>
            <a:picLocks noGrp="1" noChangeAspect="1" noChangeArrowheads="1"/>
          </p:cNvPicPr>
          <p:nvPr>
            <p:ph sz="half" idx="2"/>
          </p:nvPr>
        </p:nvPicPr>
        <p:blipFill>
          <a:blip r:embed="rId4" cstate="print"/>
          <a:srcRect/>
          <a:stretch>
            <a:fillRect/>
          </a:stretch>
        </p:blipFill>
        <p:spPr bwMode="auto">
          <a:xfrm>
            <a:off x="4821382" y="1200150"/>
            <a:ext cx="4028932" cy="306026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例外</a:t>
            </a:r>
            <a:endParaRPr lang="zh-CN" altLang="en-US" dirty="0"/>
          </a:p>
        </p:txBody>
      </p:sp>
      <p:sp>
        <p:nvSpPr>
          <p:cNvPr id="5" name="TextBox 4"/>
          <p:cNvSpPr txBox="1"/>
          <p:nvPr/>
        </p:nvSpPr>
        <p:spPr>
          <a:xfrm>
            <a:off x="333375" y="1194099"/>
            <a:ext cx="8240470" cy="923330"/>
          </a:xfrm>
          <a:prstGeom prst="rect">
            <a:avLst/>
          </a:prstGeom>
          <a:noFill/>
        </p:spPr>
        <p:txBody>
          <a:bodyPr wrap="square" rtlCol="0">
            <a:spAutoFit/>
          </a:bodyPr>
          <a:lstStyle/>
          <a:p>
            <a:r>
              <a:rPr lang="en-US" altLang="zh-CN" dirty="0" smtClean="0"/>
              <a:t>FIO34-C-EX1: </a:t>
            </a:r>
            <a:r>
              <a:rPr lang="zh-CN" altLang="en-US" dirty="0" smtClean="0"/>
              <a:t>一些 </a:t>
            </a:r>
            <a:r>
              <a:rPr lang="en-US" altLang="zh-CN" dirty="0" smtClean="0"/>
              <a:t>C </a:t>
            </a:r>
            <a:r>
              <a:rPr lang="zh-CN" altLang="en-US" dirty="0" smtClean="0"/>
              <a:t>函数不返回字符但是可以返回</a:t>
            </a:r>
            <a:r>
              <a:rPr lang="en-US" altLang="zh-CN" dirty="0" smtClean="0"/>
              <a:t>EOF </a:t>
            </a:r>
            <a:r>
              <a:rPr lang="zh-CN" altLang="en-US" dirty="0" smtClean="0"/>
              <a:t>作为状态码。这些函数包</a:t>
            </a:r>
            <a:r>
              <a:rPr lang="zh-CN" altLang="en-US" dirty="0" smtClean="0"/>
              <a:t>括</a:t>
            </a:r>
            <a:r>
              <a:rPr lang="en-US" altLang="zh-CN" dirty="0" err="1" smtClean="0"/>
              <a:t>fclose</a:t>
            </a:r>
            <a:r>
              <a:rPr lang="en-US" altLang="zh-CN" dirty="0" smtClean="0"/>
              <a:t>() </a:t>
            </a:r>
            <a:r>
              <a:rPr lang="zh-CN" altLang="en-US" dirty="0" smtClean="0"/>
              <a:t>、</a:t>
            </a:r>
            <a:r>
              <a:rPr lang="en-US" altLang="zh-CN" dirty="0" err="1" smtClean="0"/>
              <a:t>fflush</a:t>
            </a:r>
            <a:r>
              <a:rPr lang="en-US" altLang="zh-CN" dirty="0" smtClean="0"/>
              <a:t>() </a:t>
            </a:r>
            <a:r>
              <a:rPr lang="zh-CN" altLang="en-US" dirty="0" smtClean="0"/>
              <a:t>、</a:t>
            </a:r>
            <a:r>
              <a:rPr lang="en-US" altLang="zh-CN" dirty="0" err="1" smtClean="0"/>
              <a:t>fputs</a:t>
            </a:r>
            <a:r>
              <a:rPr lang="en-US" altLang="zh-CN" dirty="0" smtClean="0"/>
              <a:t>() </a:t>
            </a:r>
            <a:r>
              <a:rPr lang="zh-CN" altLang="en-US" dirty="0" smtClean="0"/>
              <a:t>、</a:t>
            </a:r>
            <a:r>
              <a:rPr lang="en-US" altLang="zh-CN" dirty="0" err="1" smtClean="0"/>
              <a:t>fscanf</a:t>
            </a:r>
            <a:r>
              <a:rPr lang="en-US" altLang="zh-CN" dirty="0" smtClean="0"/>
              <a:t>() </a:t>
            </a:r>
            <a:r>
              <a:rPr lang="zh-CN" altLang="en-US" dirty="0" smtClean="0"/>
              <a:t>、</a:t>
            </a:r>
            <a:r>
              <a:rPr lang="en-US" altLang="zh-CN" dirty="0" smtClean="0"/>
              <a:t>puts() </a:t>
            </a:r>
            <a:r>
              <a:rPr lang="zh-CN" altLang="en-US" dirty="0" smtClean="0"/>
              <a:t>、</a:t>
            </a:r>
            <a:r>
              <a:rPr lang="en-US" altLang="zh-CN" dirty="0" err="1" smtClean="0"/>
              <a:t>scanf</a:t>
            </a:r>
            <a:r>
              <a:rPr lang="en-US" altLang="zh-CN" dirty="0" smtClean="0"/>
              <a:t>() </a:t>
            </a:r>
            <a:r>
              <a:rPr lang="zh-CN" altLang="en-US" dirty="0" smtClean="0"/>
              <a:t>、</a:t>
            </a:r>
            <a:r>
              <a:rPr lang="en-US" altLang="zh-CN" dirty="0" err="1" smtClean="0"/>
              <a:t>sscanf</a:t>
            </a:r>
            <a:r>
              <a:rPr lang="en-US" altLang="zh-CN" dirty="0" smtClean="0"/>
              <a:t>() </a:t>
            </a:r>
            <a:r>
              <a:rPr lang="zh-CN" altLang="en-US" dirty="0" smtClean="0"/>
              <a:t>、</a:t>
            </a:r>
            <a:r>
              <a:rPr lang="en-US" altLang="zh-CN" dirty="0" err="1" smtClean="0"/>
              <a:t>vfscanf</a:t>
            </a:r>
            <a:r>
              <a:rPr lang="en-US" altLang="zh-CN" dirty="0" smtClean="0"/>
              <a:t>() </a:t>
            </a:r>
            <a:r>
              <a:rPr lang="zh-CN" altLang="en-US" dirty="0" smtClean="0"/>
              <a:t>和</a:t>
            </a:r>
            <a:r>
              <a:rPr lang="en-US" altLang="zh-CN" dirty="0" err="1" smtClean="0"/>
              <a:t>vscanf</a:t>
            </a:r>
            <a:r>
              <a:rPr lang="en-US" altLang="zh-CN" dirty="0" smtClean="0"/>
              <a:t>() </a:t>
            </a:r>
            <a:r>
              <a:rPr lang="zh-CN" altLang="en-US" dirty="0" smtClean="0"/>
              <a:t>。这些返回值可以在不</a:t>
            </a:r>
            <a:r>
              <a:rPr lang="zh-CN" altLang="en-US" dirty="0" smtClean="0"/>
              <a:t>验证</a:t>
            </a:r>
            <a:r>
              <a:rPr lang="zh-CN" altLang="en-US" dirty="0" smtClean="0"/>
              <a:t>结果的情况下和</a:t>
            </a:r>
            <a:r>
              <a:rPr lang="en-US" altLang="zh-CN" dirty="0" smtClean="0"/>
              <a:t>EOF </a:t>
            </a:r>
            <a:r>
              <a:rPr lang="zh-CN" altLang="en-US" dirty="0" smtClean="0"/>
              <a:t>进行比较。</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29092" y="2260115"/>
            <a:ext cx="8541572" cy="1000125"/>
          </a:xfrm>
          <a:prstGeom prst="rect">
            <a:avLst/>
          </a:prstGeom>
          <a:noFill/>
          <a:ln w="9525">
            <a:noFill/>
            <a:miter lim="800000"/>
            <a:headEnd/>
            <a:tailEnd/>
          </a:ln>
        </p:spPr>
      </p:pic>
      <p:sp>
        <p:nvSpPr>
          <p:cNvPr id="6" name="TextBox 5"/>
          <p:cNvSpPr txBox="1"/>
          <p:nvPr/>
        </p:nvSpPr>
        <p:spPr>
          <a:xfrm>
            <a:off x="297476" y="1366221"/>
            <a:ext cx="8846524" cy="369332"/>
          </a:xfrm>
          <a:prstGeom prst="rect">
            <a:avLst/>
          </a:prstGeom>
          <a:noFill/>
        </p:spPr>
        <p:txBody>
          <a:bodyPr wrap="none" rtlCol="0">
            <a:spAutoFit/>
          </a:bodyPr>
          <a:lstStyle/>
          <a:p>
            <a:r>
              <a:rPr lang="zh-CN" altLang="en-US" dirty="0" smtClean="0"/>
              <a:t>错误地假设文件中的字符不能匹配</a:t>
            </a:r>
            <a:r>
              <a:rPr lang="en-US" altLang="zh-CN" dirty="0" smtClean="0"/>
              <a:t>EOF </a:t>
            </a:r>
            <a:r>
              <a:rPr lang="zh-CN" altLang="en-US" dirty="0" smtClean="0"/>
              <a:t>或</a:t>
            </a:r>
            <a:r>
              <a:rPr lang="en-US" altLang="zh-CN" dirty="0" smtClean="0"/>
              <a:t>WEOF </a:t>
            </a:r>
            <a:r>
              <a:rPr lang="zh-CN" altLang="en-US" dirty="0" smtClean="0"/>
              <a:t>导致重大缺陷，包括命令注入攻击</a:t>
            </a:r>
            <a:r>
              <a:rPr lang="zh-CN" altLang="en-US" dirty="0" smtClean="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1904104"/>
            <a:ext cx="8516938" cy="722312"/>
          </a:xfrm>
        </p:spPr>
        <p:txBody>
          <a:bodyPr/>
          <a:lstStyle/>
          <a:p>
            <a:r>
              <a:rPr lang="en-US" altLang="zh-CN" sz="3200" b="1" dirty="0" smtClean="0"/>
              <a:t>FIO37-C </a:t>
            </a:r>
            <a:r>
              <a:rPr lang="zh-CN" altLang="en-US" sz="3200" dirty="0" smtClean="0"/>
              <a:t>不要假设</a:t>
            </a:r>
            <a:r>
              <a:rPr lang="en-US" altLang="zh-CN" sz="3200" b="1" dirty="0" err="1" smtClean="0"/>
              <a:t>fget</a:t>
            </a:r>
            <a:r>
              <a:rPr lang="en-US" altLang="zh-CN" sz="3200" b="1" dirty="0" smtClean="0"/>
              <a:t>() </a:t>
            </a:r>
            <a:r>
              <a:rPr lang="zh-CN" altLang="en-US" sz="3200" dirty="0" smtClean="0"/>
              <a:t>或</a:t>
            </a:r>
            <a:r>
              <a:rPr lang="en-US" altLang="zh-CN" sz="3200" b="1" dirty="0" err="1" smtClean="0"/>
              <a:t>fgetws</a:t>
            </a:r>
            <a:r>
              <a:rPr lang="en-US" altLang="zh-CN" sz="3200" b="1" dirty="0" smtClean="0"/>
              <a:t>() </a:t>
            </a:r>
            <a:r>
              <a:rPr lang="zh-CN" altLang="en-US" sz="3200" dirty="0" smtClean="0"/>
              <a:t>在执行成功时返回一个非空字符串</a:t>
            </a:r>
            <a:endParaRPr lang="zh-CN" alt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1129553"/>
            <a:ext cx="8516938" cy="3284014"/>
          </a:xfrm>
        </p:spPr>
        <p:txBody>
          <a:bodyPr/>
          <a:lstStyle/>
          <a:p>
            <a:r>
              <a:rPr lang="zh-CN" altLang="en-US" dirty="0" smtClean="0"/>
              <a:t>如</a:t>
            </a:r>
            <a:r>
              <a:rPr lang="zh-CN" altLang="en-US" dirty="0" smtClean="0"/>
              <a:t>果</a:t>
            </a:r>
            <a:r>
              <a:rPr lang="en-US" altLang="zh-CN" dirty="0" err="1" smtClean="0"/>
              <a:t>fgets</a:t>
            </a:r>
            <a:r>
              <a:rPr lang="en-US" altLang="zh-CN" dirty="0" smtClean="0"/>
              <a:t>() </a:t>
            </a:r>
            <a:r>
              <a:rPr lang="zh-CN" altLang="en-US" dirty="0" smtClean="0"/>
              <a:t>或</a:t>
            </a:r>
            <a:r>
              <a:rPr lang="en-US" altLang="zh-CN" dirty="0" err="1" smtClean="0"/>
              <a:t>fgetws</a:t>
            </a:r>
            <a:r>
              <a:rPr lang="en-US" altLang="zh-CN" dirty="0" smtClean="0"/>
              <a:t>() </a:t>
            </a:r>
            <a:r>
              <a:rPr lang="zh-CN" altLang="en-US" dirty="0" smtClean="0"/>
              <a:t>返回一个非空指针，那么假设数组有数据是安全的。</a:t>
            </a:r>
            <a:r>
              <a:rPr lang="zh-CN" altLang="en-US" dirty="0" smtClean="0"/>
              <a:t>然而</a:t>
            </a:r>
            <a:r>
              <a:rPr lang="zh-CN" altLang="en-US" dirty="0" smtClean="0"/>
              <a:t>，假设数组中包含一个非空字符串则是错误的，因为数据中可能包含空字符（</a:t>
            </a:r>
            <a:r>
              <a:rPr lang="en-US" altLang="zh-CN" dirty="0" smtClean="0"/>
              <a:t>null</a:t>
            </a:r>
            <a:r>
              <a:rPr lang="zh-CN" altLang="en-US" dirty="0" smtClean="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a:t>
            </a:r>
            <a:r>
              <a:rPr lang="zh-CN" altLang="en-US" dirty="0" smtClean="0"/>
              <a:t>例</a:t>
            </a:r>
            <a:endParaRPr lang="zh-CN" altLang="en-US" dirty="0"/>
          </a:p>
        </p:txBody>
      </p:sp>
      <p:pic>
        <p:nvPicPr>
          <p:cNvPr id="9218" name="Picture 2"/>
          <p:cNvPicPr>
            <a:picLocks noGrp="1" noChangeAspect="1" noChangeArrowheads="1"/>
          </p:cNvPicPr>
          <p:nvPr>
            <p:ph sz="half" idx="1"/>
          </p:nvPr>
        </p:nvPicPr>
        <p:blipFill>
          <a:blip r:embed="rId3" cstate="print"/>
          <a:srcRect/>
          <a:stretch>
            <a:fillRect/>
          </a:stretch>
        </p:blipFill>
        <p:spPr bwMode="auto">
          <a:xfrm>
            <a:off x="853281" y="1327944"/>
            <a:ext cx="4076700" cy="2933700"/>
          </a:xfrm>
          <a:prstGeom prst="rect">
            <a:avLst/>
          </a:prstGeom>
          <a:noFill/>
          <a:ln w="9525">
            <a:noFill/>
            <a:miter lim="800000"/>
            <a:headEnd/>
            <a:tailEnd/>
          </a:ln>
        </p:spPr>
      </p:pic>
      <p:pic>
        <p:nvPicPr>
          <p:cNvPr id="9219" name="Picture 3"/>
          <p:cNvPicPr>
            <a:picLocks noGrp="1" noChangeAspect="1" noChangeArrowheads="1"/>
          </p:cNvPicPr>
          <p:nvPr>
            <p:ph sz="half" idx="2"/>
          </p:nvPr>
        </p:nvPicPr>
        <p:blipFill>
          <a:blip r:embed="rId4" cstate="print"/>
          <a:srcRect/>
          <a:stretch>
            <a:fillRect/>
          </a:stretch>
        </p:blipFill>
        <p:spPr bwMode="auto">
          <a:xfrm>
            <a:off x="5099126" y="1200150"/>
            <a:ext cx="3559504" cy="31892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sp>
        <p:nvSpPr>
          <p:cNvPr id="5" name="TextBox 4"/>
          <p:cNvSpPr txBox="1"/>
          <p:nvPr/>
        </p:nvSpPr>
        <p:spPr>
          <a:xfrm>
            <a:off x="892885" y="1333948"/>
            <a:ext cx="7340471" cy="369332"/>
          </a:xfrm>
          <a:prstGeom prst="rect">
            <a:avLst/>
          </a:prstGeom>
          <a:noFill/>
        </p:spPr>
        <p:txBody>
          <a:bodyPr wrap="none" rtlCol="0">
            <a:spAutoFit/>
          </a:bodyPr>
          <a:lstStyle/>
          <a:p>
            <a:r>
              <a:rPr lang="zh-CN" altLang="en-US" dirty="0" smtClean="0"/>
              <a:t>错误的假设被读取的字符数据会导致内存写越界或其他有缺陷的逻辑。</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333375" y="2775473"/>
            <a:ext cx="8233356" cy="981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noChangeArrowheads="1"/>
          </p:cNvSpPr>
          <p:nvPr>
            <p:ph idx="4294967295"/>
          </p:nvPr>
        </p:nvSpPr>
        <p:spPr>
          <a:xfrm>
            <a:off x="1245326" y="1133475"/>
            <a:ext cx="7715794" cy="3044825"/>
          </a:xfrm>
          <a:ln/>
        </p:spPr>
        <p:txBody>
          <a:bodyPr/>
          <a:lstStyle/>
          <a:p>
            <a:pPr>
              <a:buFont typeface="Wingdings" pitchFamily="2" charset="2"/>
              <a:buChar char="Ø"/>
            </a:pPr>
            <a:r>
              <a:rPr lang="en-US" altLang="zh-CN" sz="2400" dirty="0" smtClean="0"/>
              <a:t>FIO30-C </a:t>
            </a:r>
            <a:r>
              <a:rPr lang="zh-CN" altLang="en-US" sz="2400" dirty="0" smtClean="0"/>
              <a:t>排除格式字符串中的用户输</a:t>
            </a:r>
            <a:r>
              <a:rPr lang="zh-CN" altLang="en-US" sz="2400" dirty="0" smtClean="0"/>
              <a:t>入</a:t>
            </a:r>
            <a:endParaRPr lang="en-US" altLang="zh-CN" sz="2400" dirty="0" smtClean="0"/>
          </a:p>
          <a:p>
            <a:pPr>
              <a:buFont typeface="Wingdings" pitchFamily="2" charset="2"/>
              <a:buChar char="Ø"/>
            </a:pPr>
            <a:endParaRPr lang="en-US" altLang="zh-CN" dirty="0" smtClean="0"/>
          </a:p>
          <a:p>
            <a:pPr>
              <a:buFont typeface="Wingdings" pitchFamily="2" charset="2"/>
              <a:buChar char="Ø"/>
            </a:pPr>
            <a:r>
              <a:rPr lang="en-US" altLang="zh-CN" sz="2400" dirty="0" smtClean="0"/>
              <a:t>FIO34-C </a:t>
            </a:r>
            <a:r>
              <a:rPr lang="zh-CN" altLang="en-US" sz="2400" dirty="0" smtClean="0"/>
              <a:t>区分从文件中读取的字符和</a:t>
            </a:r>
            <a:r>
              <a:rPr lang="en-US" altLang="zh-CN" sz="2400" dirty="0" smtClean="0"/>
              <a:t>EOF </a:t>
            </a:r>
            <a:r>
              <a:rPr lang="zh-CN" altLang="en-US" sz="2400" dirty="0" smtClean="0"/>
              <a:t>或</a:t>
            </a:r>
            <a:r>
              <a:rPr lang="en-US" altLang="zh-CN" sz="2400" dirty="0" smtClean="0"/>
              <a:t>WEOF</a:t>
            </a:r>
          </a:p>
          <a:p>
            <a:pPr>
              <a:buFont typeface="Wingdings" pitchFamily="2" charset="2"/>
              <a:buChar char="Ø"/>
            </a:pPr>
            <a:endParaRPr lang="en-US" altLang="zh-CN" dirty="0" smtClean="0"/>
          </a:p>
          <a:p>
            <a:pPr>
              <a:buFont typeface="Wingdings" pitchFamily="2" charset="2"/>
              <a:buChar char="Ø"/>
            </a:pPr>
            <a:r>
              <a:rPr lang="en-US" altLang="zh-CN" sz="2400" dirty="0" smtClean="0"/>
              <a:t>FIO37-C </a:t>
            </a:r>
            <a:r>
              <a:rPr lang="zh-CN" altLang="en-US" sz="2400" dirty="0" smtClean="0"/>
              <a:t>不要假设</a:t>
            </a:r>
            <a:r>
              <a:rPr lang="en-US" altLang="zh-CN" sz="2400" dirty="0" err="1" smtClean="0"/>
              <a:t>fget</a:t>
            </a:r>
            <a:r>
              <a:rPr lang="en-US" altLang="zh-CN" sz="2400" dirty="0" smtClean="0"/>
              <a:t>() </a:t>
            </a:r>
            <a:r>
              <a:rPr lang="zh-CN" altLang="en-US" sz="2400" dirty="0" smtClean="0"/>
              <a:t>或</a:t>
            </a:r>
            <a:r>
              <a:rPr lang="en-US" altLang="zh-CN" sz="2400" dirty="0" err="1" smtClean="0"/>
              <a:t>fgetws</a:t>
            </a:r>
            <a:r>
              <a:rPr lang="en-US" altLang="zh-CN" sz="2400" dirty="0" smtClean="0"/>
              <a:t>() </a:t>
            </a:r>
            <a:r>
              <a:rPr lang="zh-CN" altLang="en-US" sz="2400" dirty="0" smtClean="0"/>
              <a:t>在执行成功时返回一个非空字符串</a:t>
            </a:r>
            <a:endParaRPr lang="zh-CN" altLang="zh-CN" sz="2400" dirty="0"/>
          </a:p>
        </p:txBody>
      </p:sp>
      <p:sp>
        <p:nvSpPr>
          <p:cNvPr id="10243" name="Title 3"/>
          <p:cNvSpPr>
            <a:spLocks noGrp="1"/>
          </p:cNvSpPr>
          <p:nvPr>
            <p:ph type="ctrTitle" idx="4294967295"/>
          </p:nvPr>
        </p:nvSpPr>
        <p:spPr>
          <a:xfrm>
            <a:off x="2222500" y="414338"/>
            <a:ext cx="6921500" cy="719137"/>
          </a:xfrm>
        </p:spPr>
        <p:txBody>
          <a:bodyPr/>
          <a:lstStyle/>
          <a:p>
            <a:r>
              <a:rPr lang="zh-CN" dirty="0">
                <a:solidFill>
                  <a:srgbClr val="008FD4"/>
                </a:solidFill>
                <a:latin typeface="+mj-ea"/>
              </a:rPr>
              <a:t>目录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33375" y="1904104"/>
            <a:ext cx="8516938" cy="722312"/>
          </a:xfrm>
        </p:spPr>
        <p:txBody>
          <a:bodyPr/>
          <a:lstStyle/>
          <a:p>
            <a:r>
              <a:rPr lang="en-US" altLang="zh-CN" sz="3200" b="1" dirty="0" smtClean="0"/>
              <a:t>FIO30-C</a:t>
            </a:r>
            <a:r>
              <a:rPr lang="en-US" altLang="zh-CN" sz="3200" dirty="0" smtClean="0"/>
              <a:t> </a:t>
            </a:r>
            <a:r>
              <a:rPr lang="zh-CN" altLang="en-US" sz="3200" dirty="0" smtClean="0"/>
              <a:t>排除格式字符串中的用户输入</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58775" y="1200150"/>
            <a:ext cx="8161281" cy="3189288"/>
          </a:xfrm>
        </p:spPr>
        <p:txBody>
          <a:bodyPr/>
          <a:lstStyle/>
          <a:p>
            <a:r>
              <a:rPr lang="zh-CN" altLang="en-US" dirty="0" smtClean="0"/>
              <a:t>永远不要使用包含</a:t>
            </a:r>
            <a:r>
              <a:rPr lang="zh-CN" altLang="en-US" b="1" dirty="0" smtClean="0"/>
              <a:t>污染值</a:t>
            </a:r>
            <a:r>
              <a:rPr lang="zh-CN" altLang="en-US" dirty="0" smtClean="0"/>
              <a:t>的格式字符串调用格式化输入输出函数</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代码示</a:t>
            </a:r>
            <a:r>
              <a:rPr lang="zh-CN" altLang="en-US" dirty="0" smtClean="0"/>
              <a:t>例</a:t>
            </a:r>
            <a:r>
              <a:rPr lang="en-US" altLang="zh-CN" dirty="0" smtClean="0"/>
              <a:t>1</a:t>
            </a:r>
            <a:endParaRPr lang="zh-CN" altLang="en-US" dirty="0"/>
          </a:p>
        </p:txBody>
      </p:sp>
      <p:pic>
        <p:nvPicPr>
          <p:cNvPr id="2" name="Picture 2"/>
          <p:cNvPicPr>
            <a:picLocks noGrp="1" noChangeAspect="1" noChangeArrowheads="1"/>
          </p:cNvPicPr>
          <p:nvPr>
            <p:ph sz="half" idx="1"/>
          </p:nvPr>
        </p:nvPicPr>
        <p:blipFill>
          <a:blip r:embed="rId3" cstate="print"/>
          <a:srcRect/>
          <a:stretch>
            <a:fillRect/>
          </a:stretch>
        </p:blipFill>
        <p:spPr bwMode="auto">
          <a:xfrm>
            <a:off x="547583" y="1200150"/>
            <a:ext cx="3791158" cy="3189288"/>
          </a:xfrm>
          <a:prstGeom prst="rect">
            <a:avLst/>
          </a:prstGeom>
          <a:noFill/>
          <a:ln w="9525">
            <a:noFill/>
            <a:miter lim="800000"/>
            <a:headEnd/>
            <a:tailEnd/>
          </a:ln>
        </p:spPr>
      </p:pic>
      <p:pic>
        <p:nvPicPr>
          <p:cNvPr id="3" name="Picture 3"/>
          <p:cNvPicPr>
            <a:picLocks noGrp="1" noChangeAspect="1" noChangeArrowheads="1"/>
          </p:cNvPicPr>
          <p:nvPr>
            <p:ph sz="half" idx="2"/>
          </p:nvPr>
        </p:nvPicPr>
        <p:blipFill>
          <a:blip r:embed="rId4" cstate="print"/>
          <a:srcRect/>
          <a:stretch>
            <a:fillRect/>
          </a:stretch>
        </p:blipFill>
        <p:spPr bwMode="auto">
          <a:xfrm>
            <a:off x="5020901" y="1200150"/>
            <a:ext cx="3488460" cy="318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half" idx="1"/>
          </p:nvPr>
        </p:nvPicPr>
        <p:blipFill>
          <a:blip r:embed="rId3" cstate="print"/>
          <a:srcRect/>
          <a:stretch>
            <a:fillRect/>
          </a:stretch>
        </p:blipFill>
        <p:spPr bwMode="auto">
          <a:xfrm>
            <a:off x="333375" y="1594012"/>
            <a:ext cx="4168775" cy="106077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代码示例</a:t>
            </a:r>
            <a:r>
              <a:rPr lang="en-US" altLang="zh-CN" dirty="0" smtClean="0"/>
              <a:t>2(POSIX)</a:t>
            </a:r>
            <a:endParaRPr lang="zh-CN" altLang="en-US" dirty="0"/>
          </a:p>
        </p:txBody>
      </p:sp>
      <p:pic>
        <p:nvPicPr>
          <p:cNvPr id="2050" name="Picture 2"/>
          <p:cNvPicPr>
            <a:picLocks noGrp="1" noChangeAspect="1" noChangeArrowheads="1"/>
          </p:cNvPicPr>
          <p:nvPr>
            <p:ph sz="half" idx="1"/>
          </p:nvPr>
        </p:nvPicPr>
        <p:blipFill>
          <a:blip r:embed="rId3" cstate="print"/>
          <a:srcRect/>
          <a:stretch>
            <a:fillRect/>
          </a:stretch>
        </p:blipFill>
        <p:spPr bwMode="auto">
          <a:xfrm>
            <a:off x="333375" y="1200150"/>
            <a:ext cx="3480752" cy="3189288"/>
          </a:xfrm>
          <a:prstGeom prst="rect">
            <a:avLst/>
          </a:prstGeom>
          <a:noFill/>
          <a:ln w="9525">
            <a:noFill/>
            <a:miter lim="800000"/>
            <a:headEnd/>
            <a:tailEnd/>
          </a:ln>
        </p:spPr>
      </p:pic>
      <p:pic>
        <p:nvPicPr>
          <p:cNvPr id="2051" name="Picture 3"/>
          <p:cNvPicPr>
            <a:picLocks noGrp="1" noChangeAspect="1" noChangeArrowheads="1"/>
          </p:cNvPicPr>
          <p:nvPr>
            <p:ph sz="half" idx="2"/>
          </p:nvPr>
        </p:nvPicPr>
        <p:blipFill>
          <a:blip r:embed="rId4" cstate="print"/>
          <a:srcRect/>
          <a:stretch>
            <a:fillRect/>
          </a:stretch>
        </p:blipFill>
        <p:spPr bwMode="auto">
          <a:xfrm>
            <a:off x="4729853" y="1984580"/>
            <a:ext cx="3281363" cy="810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211922" y="2657139"/>
            <a:ext cx="8638391" cy="1057275"/>
          </a:xfrm>
          <a:prstGeom prst="rect">
            <a:avLst/>
          </a:prstGeom>
          <a:noFill/>
          <a:ln w="9525">
            <a:noFill/>
            <a:miter lim="800000"/>
            <a:headEnd/>
            <a:tailEnd/>
          </a:ln>
        </p:spPr>
      </p:pic>
      <p:sp>
        <p:nvSpPr>
          <p:cNvPr id="6" name="TextBox 5"/>
          <p:cNvSpPr txBox="1"/>
          <p:nvPr/>
        </p:nvSpPr>
        <p:spPr>
          <a:xfrm>
            <a:off x="0" y="1355463"/>
            <a:ext cx="8850313" cy="923330"/>
          </a:xfrm>
          <a:prstGeom prst="rect">
            <a:avLst/>
          </a:prstGeom>
          <a:noFill/>
        </p:spPr>
        <p:txBody>
          <a:bodyPr wrap="square" rtlCol="0">
            <a:spAutoFit/>
          </a:bodyPr>
          <a:lstStyle/>
          <a:p>
            <a:r>
              <a:rPr lang="zh-CN" altLang="en-US" dirty="0" smtClean="0"/>
              <a:t>未能排除格式指示符中的用户输入可能允许一个攻击者使有缺陷的进程崩溃、查看堆栈的内容、查看内存的内容或写入到任意内存位置并</a:t>
            </a:r>
          </a:p>
          <a:p>
            <a:r>
              <a:rPr lang="zh-CN" altLang="en-US" dirty="0" smtClean="0"/>
              <a:t>因此在有缺陷的进程的权限下执行任意代码。</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2065468"/>
            <a:ext cx="8516938" cy="722312"/>
          </a:xfrm>
        </p:spPr>
        <p:txBody>
          <a:bodyPr/>
          <a:lstStyle/>
          <a:p>
            <a:r>
              <a:rPr lang="en-US" altLang="zh-CN" sz="3200" b="1" dirty="0" smtClean="0"/>
              <a:t>FIO34-C</a:t>
            </a:r>
            <a:r>
              <a:rPr lang="en-US" altLang="zh-CN" sz="3200" dirty="0" smtClean="0"/>
              <a:t> </a:t>
            </a:r>
            <a:r>
              <a:rPr lang="zh-CN" altLang="en-US" sz="3200" dirty="0" smtClean="0"/>
              <a:t>区分从文件中读取的字符和</a:t>
            </a:r>
            <a:r>
              <a:rPr lang="en-US" altLang="zh-CN" sz="3200" b="1" dirty="0" smtClean="0"/>
              <a:t>EOF</a:t>
            </a:r>
            <a:r>
              <a:rPr lang="en-US" altLang="zh-CN" sz="3200" dirty="0" smtClean="0"/>
              <a:t> </a:t>
            </a:r>
            <a:r>
              <a:rPr lang="zh-CN" altLang="en-US" sz="3200" dirty="0" smtClean="0"/>
              <a:t>或</a:t>
            </a:r>
            <a:r>
              <a:rPr lang="en-US" altLang="zh-CN" sz="3200" b="1" dirty="0" smtClean="0"/>
              <a:t>WEOF</a:t>
            </a:r>
            <a:r>
              <a:rPr lang="en-US" altLang="zh-CN" dirty="0" smtClean="0"/>
              <a:t/>
            </a:r>
            <a:br>
              <a:rPr lang="en-US" altLang="zh-CN" dirty="0" smtClean="0"/>
            </a:br>
            <a:endParaRPr lang="zh-CN" altLang="en-US" dirty="0"/>
          </a:p>
        </p:txBody>
      </p:sp>
    </p:spTree>
  </p:cSld>
  <p:clrMapOvr>
    <a:masterClrMapping/>
  </p:clrMapOvr>
</p:sld>
</file>

<file path=ppt/theme/theme1.xml><?xml version="1.0" encoding="utf-8"?>
<a:theme xmlns:a="http://schemas.openxmlformats.org/drawingml/2006/main" name="ZTE-内部公开-16X9">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封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ZTE-内部公开-16X9</Template>
  <TotalTime>215</TotalTime>
  <Pages>0</Pages>
  <Words>1254</Words>
  <Characters>0</Characters>
  <Application>Microsoft Office PowerPoint</Application>
  <DocSecurity>0</DocSecurity>
  <PresentationFormat>全屏显示(16:9)</PresentationFormat>
  <Lines>0</Lines>
  <Paragraphs>59</Paragraphs>
  <Slides>20</Slides>
  <Notes>8</Notes>
  <HiddenSlides>0</HiddenSlides>
  <MMClips>0</MMClips>
  <ScaleCrop>false</ScaleCrop>
  <HeadingPairs>
    <vt:vector size="4" baseType="variant">
      <vt:variant>
        <vt:lpstr>主题</vt:lpstr>
      </vt:variant>
      <vt:variant>
        <vt:i4>4</vt:i4>
      </vt:variant>
      <vt:variant>
        <vt:lpstr>幻灯片标题</vt:lpstr>
      </vt:variant>
      <vt:variant>
        <vt:i4>20</vt:i4>
      </vt:variant>
    </vt:vector>
  </HeadingPairs>
  <TitlesOfParts>
    <vt:vector size="24" baseType="lpstr">
      <vt:lpstr>ZTE-内部公开-16X9</vt:lpstr>
      <vt:lpstr>目录</vt:lpstr>
      <vt:lpstr>正文</vt:lpstr>
      <vt:lpstr>封底</vt:lpstr>
      <vt:lpstr>幻灯片 1</vt:lpstr>
      <vt:lpstr>目录</vt:lpstr>
      <vt:lpstr>FIO30-C 排除格式字符串中的用户输入 </vt:lpstr>
      <vt:lpstr>幻灯片 4</vt:lpstr>
      <vt:lpstr>代码示例1</vt:lpstr>
      <vt:lpstr>幻灯片 6</vt:lpstr>
      <vt:lpstr>代码示例2(POSIX)</vt:lpstr>
      <vt:lpstr>风险评估</vt:lpstr>
      <vt:lpstr>FIO34-C 区分从文件中读取的字符和EOF 或WEOF </vt:lpstr>
      <vt:lpstr>幻灯片 10</vt:lpstr>
      <vt:lpstr>代码示例1</vt:lpstr>
      <vt:lpstr>代码示例2（不可移植的）</vt:lpstr>
      <vt:lpstr>代码示例3（宽字符）</vt:lpstr>
      <vt:lpstr>例外</vt:lpstr>
      <vt:lpstr>风险评估</vt:lpstr>
      <vt:lpstr>FIO37-C 不要假设fget() 或fgetws() 在执行成功时返回一个非空字符串</vt:lpstr>
      <vt:lpstr>如果fgets() 或fgetws() 返回一个非空指针，那么假设数组有数据是安全的。然而，假设数组中包含一个非空字符串则是错误的，因为数据中可能包含空字符（null）</vt:lpstr>
      <vt:lpstr>代码示例</vt:lpstr>
      <vt:lpstr>风险评估</vt:lpstr>
      <vt:lpstr>幻灯片 20</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peng</dc:creator>
  <cp:lastModifiedBy>yj</cp:lastModifiedBy>
  <cp:revision>88</cp:revision>
  <dcterms:created xsi:type="dcterms:W3CDTF">2015-07-31T08:20:59Z</dcterms:created>
  <dcterms:modified xsi:type="dcterms:W3CDTF">2017-06-19T08:47:47Z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2052-9.1.0.5041</vt:lpwstr>
  </property>
</Properties>
</file>