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48"/>
  </p:notesMasterIdLst>
  <p:handoutMasterIdLst>
    <p:handoutMasterId r:id="rId49"/>
  </p:handoutMasterIdLst>
  <p:sldIdLst>
    <p:sldId id="256" r:id="rId5"/>
    <p:sldId id="297" r:id="rId6"/>
    <p:sldId id="277" r:id="rId7"/>
    <p:sldId id="262" r:id="rId8"/>
    <p:sldId id="295" r:id="rId9"/>
    <p:sldId id="296" r:id="rId10"/>
    <p:sldId id="258" r:id="rId11"/>
    <p:sldId id="278" r:id="rId12"/>
    <p:sldId id="298" r:id="rId13"/>
    <p:sldId id="292" r:id="rId14"/>
    <p:sldId id="299" r:id="rId15"/>
    <p:sldId id="300" r:id="rId16"/>
    <p:sldId id="306" r:id="rId17"/>
    <p:sldId id="307" r:id="rId18"/>
    <p:sldId id="301" r:id="rId19"/>
    <p:sldId id="302" r:id="rId20"/>
    <p:sldId id="303" r:id="rId21"/>
    <p:sldId id="309" r:id="rId22"/>
    <p:sldId id="314" r:id="rId23"/>
    <p:sldId id="310" r:id="rId24"/>
    <p:sldId id="311" r:id="rId25"/>
    <p:sldId id="312" r:id="rId26"/>
    <p:sldId id="305" r:id="rId27"/>
    <p:sldId id="313" r:id="rId28"/>
    <p:sldId id="334" r:id="rId29"/>
    <p:sldId id="315" r:id="rId30"/>
    <p:sldId id="320" r:id="rId31"/>
    <p:sldId id="316" r:id="rId32"/>
    <p:sldId id="333" r:id="rId33"/>
    <p:sldId id="322" r:id="rId34"/>
    <p:sldId id="317" r:id="rId35"/>
    <p:sldId id="323" r:id="rId36"/>
    <p:sldId id="324" r:id="rId37"/>
    <p:sldId id="332" r:id="rId38"/>
    <p:sldId id="289" r:id="rId39"/>
    <p:sldId id="318" r:id="rId40"/>
    <p:sldId id="327" r:id="rId41"/>
    <p:sldId id="276" r:id="rId42"/>
    <p:sldId id="326" r:id="rId43"/>
    <p:sldId id="325" r:id="rId44"/>
    <p:sldId id="328" r:id="rId45"/>
    <p:sldId id="330" r:id="rId46"/>
    <p:sldId id="331" r:id="rId47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9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6540" y="16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commentAuthors" Target="commentAuthors.xml"/><Relationship Id="rId55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59C0EB-A4A6-4381-8AD1-E132B91206FB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2025/5/18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0D1635C-4EFD-464D-8219-0C25BE709D42}" type="datetime1">
              <a:rPr lang="zh-TW" altLang="en-US" noProof="0" smtClean="0"/>
              <a:t>2025/5/18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4B9A9E5-4F7F-4A7D-9DE1-89923232926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346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9363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5A620-AA36-CC25-B213-3E109BBBC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1F3AA3E-1EBB-BBAB-613E-03B3A63933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D4C0831-7162-42AC-12B7-377B6BB3C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10425D-AC29-F041-1655-59611FA68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1286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50BF7-F844-5768-4F6A-0EF80F04F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D768D71-0E1A-672F-80F4-FCAB5231E3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97F1689-A302-C344-EA9F-ED1209C3F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B042B9-4325-A200-0FAE-9EEF42B9B0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9101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3DA01-559F-C96A-41A3-B06344FEB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181D02D-1A36-112D-5395-8BD2B1E14F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24279E7-F974-6AC3-4336-68CF28F66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E9B0A8-48EC-EA91-10A7-9E71C76DC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0331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A1D5E-FB30-DD51-5383-139D42353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9F2730A-44D1-122B-03CC-F0A9B68C00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8BBC8E5-1E74-1BB6-4E3B-64F08DEA5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F0CD06-5923-76F3-7D5F-253DBCB155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1724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896CB-DB68-C02A-DFE9-DFAD22000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F721EA3-8BA4-7711-AEC9-828CE56714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853D120-7A23-3D91-69D1-1165A6056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9182CF-1CB8-FCB9-D96D-0CBCE32BFC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7114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0E632-63F6-51C2-2A4D-A13876879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B5349C3-6B7D-DDCD-7659-BC72802364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1542B27-32A2-3F7D-E202-0E6EB8114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68E1E3-F807-66CD-F81C-CC6DB95C8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3024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269E9-5797-B69D-96DD-7D760A444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643931E-FCE5-035A-662C-51EEEB063C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28ACAD8-6619-C997-304A-5F676487B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1FC2A7-0E2C-0A17-D59E-B6C399958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8125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BDAF5-558D-B059-0D88-984DD69DE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E74BB47-FA89-03A1-49A9-470045D383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FD9920A-A730-1EA5-690C-A2B8917B1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47A933-437B-6020-8FF5-D9C12875CB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7779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CD5F3-CD3E-17EC-73AD-BCE816213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5279510-05DB-0CB2-9C82-76645DC10B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13BDB0F-336F-23C4-F48E-034836DF6A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C4A191-BB22-E21F-8B8E-F0C9E03959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0797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44B40-AFDF-738B-3BE0-5818F0739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69ADEE7-C6B6-F884-04C4-01EF09906D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BF03B75-58A3-DAF1-F63F-02BEE8835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3CF7F6-30AD-C6DA-3FEE-6DA7FF846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4622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27281-F094-F8B1-8DBB-33D0556D5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693D0BD-FFB5-1439-42CA-6AB3716E1D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D454A6B-48D3-85AD-18C2-1D82B1DB5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0D6E0E-7987-26F8-56E4-B030B4CE1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1569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41005-FADB-52A5-A1ED-765F7D0AE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C036A4D-CD33-ADB1-08AB-F78BCCA70C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79E9934-9FDF-E52F-FF38-7D876DE7C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519F8C-0A6E-130F-B200-B8911B37A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230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F1824-C846-121F-2382-B9043919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BEE4775-8E50-4D71-866A-464C83FBEF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88B6DFD-BE5E-01EA-0C12-C458BB6F5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F159B1-E9E4-2CFE-4E18-F98DF2FCB6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5807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7AA71-6BD1-1264-7973-071E1FE45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58B0DAF-0CE7-7EB6-F492-AB752C9756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2AC1CF8-1B0B-3A73-978C-520380B56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CFD0D6-5E54-A91E-6C1D-BBD7A0C83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3272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A7AC8-04CB-9D34-174B-91E2AE1AE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0B931B9-7CE1-11F7-6AF7-662B2C67C0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8C10500-7EFC-23E6-F927-02816C7C1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C6B784-8427-764E-1C98-2105C08CC6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9880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AF520-2E59-A3C1-3D80-347818FE4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1803575-72FA-9D94-F38C-F6C493EEB9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408F366-D4A5-494E-1502-9AE3F4101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1E59CE-DEA3-60A1-2BD3-C50B7F077F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34254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5AF3F-66FA-FBE6-EB76-F1DA62AB5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78909F9-6064-5FBA-675B-F27AC3F5FB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6F5455B-3C35-6E95-E316-FF06EBCE36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6D4CB9-2B3E-07DE-9229-8D6B91923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3760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1C718-D0E4-6168-BBEF-F089BB3C5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9E63604-4750-D345-EAAD-F4C9F0939D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123F03A-C945-EF31-6B66-5C89D22FC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1D014D-DD4B-E090-BA1F-40995071A1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6168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F55B4-875F-94BA-3060-80C6E7860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A199593-1188-699C-0F0B-DAD5A24A22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F6ABF61-0175-4B37-B87A-AD3D12DB9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7F9B3F-71C0-00CA-539B-E1B714B2F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71891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4C759-6AE4-756B-F81F-2B78F484C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CAB15D5-87E4-1296-40E1-3F4C369280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B3BA7CA-662B-4EFA-D0A1-BCDBD59CC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D59C43-2295-135F-5E11-16640345A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6437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16852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C9B3B-D74A-DF58-61DD-CC74F8DB8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2AAAF0E-EB5C-B2C0-AA43-C0093BAE8C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3EE2894-0A4F-4A6E-DE0B-B88E5F769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BD655-996E-E189-477C-165DD178B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65052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2E151-5356-DA7B-DC94-95446327D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53BDE47-205F-1F87-549F-A9C6944B8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CBD1ECC-3406-9FE8-20C5-6AA0BAD24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250AD1-9D45-D2D4-8FC5-F11535356E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88889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18AF9-3CB6-1584-FB08-68681D5F2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F4FF834-5FDF-CB14-5F8B-07D089BA83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E02F2B3-3833-A8E5-D819-8727197E5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3C90C2-C671-B488-9758-6933139BAF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61365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1547F-A516-4038-C7E0-C2B20B521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0967D6A-E256-56FF-7161-A409639446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46B2EE5-DD24-12B1-908F-E754A8C5B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63A8B3-F6CC-7D13-B977-9145E352F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05310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1C67D-D409-2C4E-1863-247160D3F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E7E184A-39B1-59A8-81FB-B4733EFF28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BADB9C7-7000-6167-CEF9-CBB66CB71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B68C51-009E-6A90-4329-E6DACFAD2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52137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59486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78589-D258-8B83-5B94-F41D1585B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5DD41A1-EBFC-1C8D-9263-94A25632F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2A11741-73D4-2B31-1D64-F1CC1BE64C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B967AF-4B7D-2EC7-B708-1F3D0A8CB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57084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B994E-D2DB-E795-9BA2-D3AFD693E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D939627-273E-1ADC-7981-773C4DEB88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05566E1-572B-592A-E5C8-8F59C5B20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CB16E2-D647-789D-BBA0-A3B63DB1E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4190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78272-115C-DA7F-B215-FCFCBD16A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6F1E2705-4628-BB51-FD6F-47D58E3BC5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EB64810-E583-0288-9C05-C6A2D8760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C15CFC-A2F9-4667-92E0-06D82D33EE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3786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71435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38257-459A-F816-5E9D-2629D459A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EECD91CD-3E3F-6867-3FB1-2D86CA4BE1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1F21A5C-45E1-C80E-07B8-BA64676DF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E9888A-3901-8DBF-F02E-EE735F459D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21063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8B8F4-2D32-0C3C-0D2E-5921C45D2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B391EBA5-9811-25D0-610F-26766E83A4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CFA544C-A9C4-64DA-13B8-AD1299755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917844-E42D-DB67-4623-AC5009DBE5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05717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169FB-54DC-E6AA-BB63-B407D0E46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4B45BE5F-9E7D-40F5-B492-D1A1D119AB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06C8B4E-F6BA-60FE-A132-EBADCDE29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3ABB48-5087-BEB6-4DA6-CC18688748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17564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E36DC-43C8-722B-08B6-0DBC35DD6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C302EE37-21BE-E780-228E-6B1F864AEA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7C2F19F-EC1A-1A74-D55F-8B2FC6D73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DA027-394F-5A29-D442-36D92E459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3796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CBB87-C4A0-6107-EF8D-FDE4DDA2C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A9AC094-B295-B51A-361E-B60834FA5C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33E604A-3E8E-E5A0-B887-04C9865FA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FA752B-BAC3-E677-5A08-24B35802B7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2315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9A722-64BF-B758-F517-659BB3D5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40011D1-1E17-71D7-267D-919ABEB5E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70C124F-8BD0-D455-217D-9B42B6544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30D167-4691-C1E6-FB45-FE4E17151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537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9077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0830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5D335-C277-F9B7-15F4-122789299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C6FB0C3-1DD9-632E-BCB6-FF005EC9F4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2FBC70E-DCC1-8E3B-977C-22E436BEF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2FA0E4-9BD0-CB75-9290-EFBADB57BC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99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pic>
        <p:nvPicPr>
          <p:cNvPr id="8" name="圖形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市場比較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23" name="文字版面配置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24" name="文字版面配置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內容版面配置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圖形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內容版面配置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內容版面配置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</p:txBody>
      </p:sp>
      <p:sp>
        <p:nvSpPr>
          <p:cNvPr id="27" name="內容版面配置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兩項內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形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標題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20" name="文字版面配置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5" name="文字版面配置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6" name="文字版面配置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7" name="文字版面配置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8" name="文字版面配置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9" name="文字版面配置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1" name="日期版面配置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22" name="頁尾版面配置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24" name="投影片編號版面配置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時間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文字版面配置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年份</a:t>
            </a:r>
            <a:endParaRPr lang="zh-TW" altLang="en-ZA" noProof="0"/>
          </a:p>
        </p:txBody>
      </p: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8" name="文字版面配置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9" name="文字版面配置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0" name="文字版面配置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年份</a:t>
            </a:r>
            <a:endParaRPr lang="zh-TW" altLang="en-ZA" noProof="0"/>
          </a:p>
        </p:txBody>
      </p:sp>
      <p:sp>
        <p:nvSpPr>
          <p:cNvPr id="12" name="文字版面配置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3" name="文字版面配置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4" name="文字版面配置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5" name="文字版面配置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6" name="文字版面配置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7" name="文字版面配置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8" name="文字版面配置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19" name="文字版面配置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0" name="文字版面配置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1" name="文字版面配置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2" name="文字版面配置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3" name="文字版面配置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4" name="文字版面配置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5" name="文字版面配置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6" name="文字版面配置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7" name="文字版面配置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8" name="文字版面配置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29" name="文字版面配置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30" name="文字版面配置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31" name="文字版面配置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ZA" noProof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日期版面配置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37" name="頁尾版面配置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38" name="投影片編號版面配置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預留位置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 </a:t>
            </a:r>
            <a:r>
              <a:rPr lang="en-US" altLang="zh-TW" noProof="0"/>
              <a:t>SmartArt </a:t>
            </a:r>
            <a:r>
              <a:rPr lang="zh-TW" altLang="en-US" noProof="0"/>
              <a:t>圖形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團隊投影片 4 人員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7" name="圖片版面配置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圖片版面配置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zh-TW" altLang="en-US" noProof="0"/>
              <a:t>按一下圖示以新增圖片</a:t>
            </a:r>
          </a:p>
        </p:txBody>
      </p:sp>
      <p:sp>
        <p:nvSpPr>
          <p:cNvPr id="19" name="圖片版面配置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文字版面配置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4" name="文字版面配置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文字版面配置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8" name="文字版面配置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團隊投影片 8 人員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7" name="圖片版面配置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圖片版面配置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zh-TW" altLang="en-US" noProof="0"/>
              <a:t>按一下圖示以新增圖片</a:t>
            </a:r>
          </a:p>
        </p:txBody>
      </p:sp>
      <p:sp>
        <p:nvSpPr>
          <p:cNvPr id="19" name="圖片版面配置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文字版面配置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文字版面配置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4" name="文字版面配置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8" name="文字版面配置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5" name="圖片版面配置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6" name="圖片版面配置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7" name="圖片版面配置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zh-TW" altLang="en-US" noProof="0"/>
              <a:t>按一下圖示以新增圖片</a:t>
            </a:r>
          </a:p>
        </p:txBody>
      </p:sp>
      <p:sp>
        <p:nvSpPr>
          <p:cNvPr id="58" name="圖片版面配置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4" name="文字版面配置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2" name="文字版面配置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9" name="文字版面配置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3" name="文字版面配置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0" name="文字版面配置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4" name="文字版面配置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1" name="文字版面配置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5" name="文字版面配置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pic>
        <p:nvPicPr>
          <p:cNvPr id="13" name="圖形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圖形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17" name="文字版面配置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4" name="內容版面配置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18" name="文字版面配置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內容版面配置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21" name="文字版面配置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19" name="文字版面配置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內容版面配置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內容版面配置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TW" noProof="0"/>
              <a:t>#</a:t>
            </a:r>
          </a:p>
        </p:txBody>
      </p:sp>
      <p:sp>
        <p:nvSpPr>
          <p:cNvPr id="23" name="文字版面配置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16" name="直線接點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內容版面配置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23" name="直線接點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日期版面配置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22" name="頁尾版面配置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24" name="投影片編號版面配置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結語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pic>
        <p:nvPicPr>
          <p:cNvPr id="6" name="圖形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日期版面配置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0" name="頁尾版面配置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議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形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時間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圖形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按一下以編輯標題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7" name="文字版面配置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8" name="文字版面配置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9" name="文字版面配置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4" name="文字版面配置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文字版面配置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6" name="文字版面配置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7" name="文字版面配置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線接點​​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3 欄位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5" name="文字版面配置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7" name="文字版面配置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1" name="文字版面配置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按一下以新增副標題</a:t>
            </a:r>
          </a:p>
        </p:txBody>
      </p:sp>
      <p:sp>
        <p:nvSpPr>
          <p:cNvPr id="32" name="文字版面配置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3" name="文字版面配置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按一下以新增副標題</a:t>
            </a:r>
          </a:p>
        </p:txBody>
      </p:sp>
      <p:sp>
        <p:nvSpPr>
          <p:cNvPr id="34" name="文字版面配置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2" name="文字版面配置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按一下以新增副標題</a:t>
            </a:r>
          </a:p>
        </p:txBody>
      </p:sp>
      <p:sp>
        <p:nvSpPr>
          <p:cNvPr id="13" name="文字版面配置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2" name="直線接點​​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​​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形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2 欄位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5" name="文字版面配置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7" name="文字版面配置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8" name="文字版面配置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9" name="文字版面配置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0" name="文字版面配置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3" name="文字版面配置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4" name="文字版面配置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pic>
        <p:nvPicPr>
          <p:cNvPr id="2" name="圖形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簡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版面配置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0" name="頁尾版面配置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節符號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pic>
        <p:nvPicPr>
          <p:cNvPr id="5" name="圖形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形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版面配置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2" name="文字版面配置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3" name="文字版面配置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4" name="文字版面配置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5" name="文字版面配置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6" name="文字版面配置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7" name="日期版面配置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8" name="頁尾版面配置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19" name="投影片編號版面配置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個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1" name="文字版面配置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內容版面配置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6" name="直線接點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/>
              <a:t>20XX 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/>
              <a:t>募資簡報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2530" y="4434840"/>
            <a:ext cx="8575282" cy="1122202"/>
          </a:xfrm>
        </p:spPr>
        <p:txBody>
          <a:bodyPr rtlCol="0"/>
          <a:lstStyle/>
          <a:p>
            <a:pPr rtl="0"/>
            <a:r>
              <a:rPr lang="zh-TW" altLang="en-US" dirty="0"/>
              <a:t>基於新聞文本採礦的股市波動研究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zh-TW" altLang="en-US" dirty="0"/>
              <a:t>李柏霖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20"/>
    </mc:Choice>
    <mc:Fallback>
      <p:transition spd="slow" advTm="772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zh-TW" altLang="en-US" dirty="0"/>
              <a:t>計算每天各主題討論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3855" y="3064615"/>
            <a:ext cx="1517545" cy="823912"/>
          </a:xfrm>
        </p:spPr>
        <p:txBody>
          <a:bodyPr rtlCol="0"/>
          <a:lstStyle/>
          <a:p>
            <a:pPr rtl="0"/>
            <a:r>
              <a:rPr lang="en-US" altLang="zh-TW" sz="2000" dirty="0"/>
              <a:t>LDA</a:t>
            </a:r>
            <a:r>
              <a:rPr lang="zh-TW" altLang="en-US" sz="2000" dirty="0"/>
              <a:t>分類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475514" y="3064615"/>
            <a:ext cx="1240971" cy="823912"/>
          </a:xfrm>
        </p:spPr>
        <p:txBody>
          <a:bodyPr rtlCol="0"/>
          <a:lstStyle/>
          <a:p>
            <a:pPr rtl="0"/>
            <a:r>
              <a:rPr lang="zh-TW" altLang="en-US" sz="2000" dirty="0"/>
              <a:t>關鍵字權重</a:t>
            </a:r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750710" y="3064615"/>
            <a:ext cx="1377435" cy="823912"/>
          </a:xfrm>
        </p:spPr>
        <p:txBody>
          <a:bodyPr rtlCol="0"/>
          <a:lstStyle/>
          <a:p>
            <a:pPr rtl="0"/>
            <a:r>
              <a:rPr lang="zh-TW" altLang="en-US" sz="2000" dirty="0"/>
              <a:t>綜合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zh-TW" altLang="en-US" dirty="0"/>
              <a:t>用</a:t>
            </a:r>
            <a:r>
              <a:rPr lang="en-US" altLang="zh-TW" dirty="0"/>
              <a:t>LDA</a:t>
            </a:r>
            <a:r>
              <a:rPr lang="zh-TW" altLang="en-US" dirty="0"/>
              <a:t>非監督式給出主要</a:t>
            </a:r>
            <a:r>
              <a:rPr lang="en-US" altLang="zh-TW" dirty="0"/>
              <a:t>43</a:t>
            </a:r>
            <a:r>
              <a:rPr lang="zh-TW" altLang="en-US" dirty="0"/>
              <a:t>類的分布</a:t>
            </a:r>
          </a:p>
        </p:txBody>
      </p:sp>
      <p:sp>
        <p:nvSpPr>
          <p:cNvPr id="20" name="內容版面配置區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zh-TW" altLang="en-US" dirty="0"/>
              <a:t>給予四種權重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zh-TW" altLang="en-US" sz="2000" dirty="0"/>
              <a:t>依文章綜合再依天綜合</a:t>
            </a:r>
          </a:p>
          <a:p>
            <a:pPr rtl="0"/>
            <a:endParaRPr lang="zh-TW" altLang="en-US" dirty="0"/>
          </a:p>
        </p:txBody>
      </p:sp>
      <p:sp>
        <p:nvSpPr>
          <p:cNvPr id="22" name="內容版面配置區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38201" y="5532731"/>
            <a:ext cx="3415590" cy="462927"/>
          </a:xfrm>
        </p:spPr>
        <p:txBody>
          <a:bodyPr rtlCol="0">
            <a:normAutofit fontScale="92500"/>
          </a:bodyPr>
          <a:lstStyle/>
          <a:p>
            <a:pPr rtl="0"/>
            <a:r>
              <a:rPr lang="zh-TW" altLang="en-US" dirty="0"/>
              <a:t>比較其連貫性</a:t>
            </a:r>
            <a:r>
              <a:rPr lang="en-US" altLang="zh-TW" dirty="0"/>
              <a:t>(coherence, </a:t>
            </a:r>
            <a:r>
              <a:rPr lang="en-US" altLang="zh-TW" dirty="0" err="1"/>
              <a:t>c_v</a:t>
            </a:r>
            <a:r>
              <a:rPr lang="en-US" altLang="zh-TW" dirty="0"/>
              <a:t>)</a:t>
            </a:r>
            <a:r>
              <a:rPr lang="zh-TW" altLang="en-US" dirty="0"/>
              <a:t>挑選主題數</a:t>
            </a:r>
          </a:p>
        </p:txBody>
      </p:sp>
      <p:sp>
        <p:nvSpPr>
          <p:cNvPr id="23" name="內容版面配置區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532731"/>
            <a:ext cx="3139479" cy="462927"/>
          </a:xfrm>
        </p:spPr>
        <p:txBody>
          <a:bodyPr rtlCol="0"/>
          <a:lstStyle/>
          <a:p>
            <a:pPr rtl="0"/>
            <a:r>
              <a:rPr lang="zh-TW" altLang="en-US" dirty="0"/>
              <a:t>討論大小波動下分布差異</a:t>
            </a:r>
          </a:p>
        </p:txBody>
      </p:sp>
      <p:sp>
        <p:nvSpPr>
          <p:cNvPr id="24" name="內容版面配置區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45612" y="5530091"/>
            <a:ext cx="3124093" cy="462927"/>
          </a:xfrm>
        </p:spPr>
        <p:txBody>
          <a:bodyPr rtlCol="0"/>
          <a:lstStyle/>
          <a:p>
            <a:pPr rtl="0"/>
            <a:r>
              <a:rPr lang="zh-TW" altLang="en-US" dirty="0"/>
              <a:t>挑出權重大的主題納入模型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981"/>
    </mc:Choice>
    <mc:Fallback>
      <p:transition spd="slow" advTm="1598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0FF7B-B1A8-5835-58B3-E34735D96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26B887-6945-8C63-9373-88F964A6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zh-TW" altLang="en-US" dirty="0"/>
              <a:t>依關鍵字賦予權重</a:t>
            </a:r>
          </a:p>
        </p:txBody>
      </p:sp>
      <p:sp>
        <p:nvSpPr>
          <p:cNvPr id="82" name="投影片編號版面配置區 81">
            <a:extLst>
              <a:ext uri="{FF2B5EF4-FFF2-40B4-BE49-F238E27FC236}">
                <a16:creationId xmlns:a16="http://schemas.microsoft.com/office/drawing/2014/main" id="{27CD4BD8-4301-DDA8-9311-A67496ED26A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11</a:t>
            </a:fld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2A14132-6E14-6119-A2F2-D2C116D6B705}"/>
              </a:ext>
            </a:extLst>
          </p:cNvPr>
          <p:cNvSpPr txBox="1"/>
          <p:nvPr/>
        </p:nvSpPr>
        <p:spPr>
          <a:xfrm>
            <a:off x="1769808" y="2324809"/>
            <a:ext cx="83082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定義波動：將整體波動的</a:t>
            </a:r>
            <a:r>
              <a:rPr lang="en-US" altLang="zh-TW" dirty="0"/>
              <a:t>45</a:t>
            </a:r>
            <a:r>
              <a:rPr lang="zh-TW" altLang="en-US" dirty="0"/>
              <a:t>分位數以下的天數定義為小波動，</a:t>
            </a:r>
            <a:r>
              <a:rPr lang="en-US" altLang="zh-TW" dirty="0"/>
              <a:t>55</a:t>
            </a:r>
            <a:r>
              <a:rPr lang="zh-TW" altLang="en-US" dirty="0"/>
              <a:t>分位數以上的天數定義為大波動</a:t>
            </a:r>
          </a:p>
          <a:p>
            <a:r>
              <a:rPr lang="zh-TW" altLang="en-US" dirty="0"/>
              <a:t>定義 </a:t>
            </a:r>
            <a:r>
              <a:rPr lang="en-US" altLang="zh-TW" dirty="0"/>
              <a:t>OFFSET_DAYS </a:t>
            </a:r>
            <a:r>
              <a:rPr lang="zh-TW" altLang="en-US" dirty="0"/>
              <a:t>為所有新聞影響的天數</a:t>
            </a:r>
            <a:endParaRPr lang="en-US" altLang="zh-TW" dirty="0"/>
          </a:p>
          <a:p>
            <a:r>
              <a:rPr lang="en-US" altLang="zh-TW" dirty="0"/>
              <a:t>- "weight": (</a:t>
            </a:r>
            <a:r>
              <a:rPr lang="zh-TW" altLang="en-US" dirty="0"/>
              <a:t>大波動次數</a:t>
            </a:r>
            <a:r>
              <a:rPr lang="en-US" altLang="zh-TW" dirty="0"/>
              <a:t>-</a:t>
            </a:r>
            <a:r>
              <a:rPr lang="zh-TW" altLang="en-US" dirty="0"/>
              <a:t>小波動次數</a:t>
            </a:r>
            <a:r>
              <a:rPr lang="en-US" altLang="zh-TW" dirty="0"/>
              <a:t>)/(</a:t>
            </a:r>
            <a:r>
              <a:rPr lang="zh-TW" altLang="en-US" dirty="0"/>
              <a:t>總關鍵字出現次數</a:t>
            </a:r>
            <a:r>
              <a:rPr lang="en-US" altLang="zh-TW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“</a:t>
            </a:r>
            <a:r>
              <a:rPr lang="en-US" altLang="zh-TW" dirty="0" err="1"/>
              <a:t>p_value</a:t>
            </a:r>
            <a:r>
              <a:rPr lang="en-US" altLang="zh-TW" dirty="0"/>
              <a:t>”: </a:t>
            </a:r>
            <a:r>
              <a:rPr lang="zh-TW" altLang="en-US" dirty="0"/>
              <a:t>使用費雪精確檢定（</a:t>
            </a:r>
            <a:r>
              <a:rPr lang="en-US" altLang="zh-TW" dirty="0"/>
              <a:t>Fisher‘s Exact Test)</a:t>
            </a:r>
            <a:r>
              <a:rPr lang="zh-TW" altLang="en-US" dirty="0"/>
              <a:t>計算大波動和小波動數量是   </a:t>
            </a:r>
            <a:endParaRPr lang="en-US" altLang="zh-TW" dirty="0"/>
          </a:p>
          <a:p>
            <a:pPr marL="285750" indent="-285750">
              <a:buFontTx/>
              <a:buChar char="-"/>
            </a:pPr>
            <a:r>
              <a:rPr lang="zh-TW" altLang="en-US" dirty="0"/>
              <a:t>                  否有顯著差異的 </a:t>
            </a:r>
            <a:r>
              <a:rPr lang="en-US" altLang="zh-TW" dirty="0"/>
              <a:t>p-value</a:t>
            </a:r>
            <a:r>
              <a:rPr lang="zh-TW" altLang="en-US" dirty="0"/>
              <a:t>，再轉換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“</a:t>
            </a:r>
            <a:r>
              <a:rPr lang="en-US" altLang="zh-TW" dirty="0" err="1"/>
              <a:t>gw</a:t>
            </a:r>
            <a:r>
              <a:rPr lang="en-US" altLang="zh-TW" dirty="0"/>
              <a:t>”: </a:t>
            </a:r>
            <a:r>
              <a:rPr lang="zh-TW" altLang="en-US" dirty="0"/>
              <a:t>計算關鍵字後 </a:t>
            </a:r>
            <a:r>
              <a:rPr lang="en-US" altLang="zh-TW" dirty="0"/>
              <a:t>OFFSET_DAYS </a:t>
            </a:r>
            <a:r>
              <a:rPr lang="zh-TW" altLang="en-US" dirty="0"/>
              <a:t>內的波動數值的幾何平均 </a:t>
            </a:r>
            <a:r>
              <a:rPr lang="en-US" altLang="zh-TW" dirty="0" err="1"/>
              <a:t>keyword_geo</a:t>
            </a:r>
            <a:r>
              <a:rPr lang="zh-TW" altLang="en-US" dirty="0"/>
              <a:t>，以</a:t>
            </a:r>
            <a:endParaRPr lang="en-US" altLang="zh-TW" dirty="0"/>
          </a:p>
          <a:p>
            <a:r>
              <a:rPr lang="zh-TW" altLang="en-US" dirty="0"/>
              <a:t>               及整體的幾何平均 </a:t>
            </a:r>
            <a:r>
              <a:rPr lang="en-US" altLang="zh-TW" dirty="0" err="1"/>
              <a:t>global_geogw</a:t>
            </a:r>
            <a:r>
              <a:rPr lang="zh-TW" altLang="en-US" dirty="0"/>
              <a:t>差異，再轉換</a:t>
            </a:r>
          </a:p>
          <a:p>
            <a:r>
              <a:rPr lang="en-US" altLang="zh-TW" dirty="0"/>
              <a:t>- “wp”:</a:t>
            </a:r>
            <a:r>
              <a:rPr lang="zh-TW" altLang="en-US" dirty="0"/>
              <a:t>前三種權重綜合權重</a:t>
            </a:r>
          </a:p>
        </p:txBody>
      </p:sp>
    </p:spTree>
    <p:extLst>
      <p:ext uri="{BB962C8B-B14F-4D97-AF65-F5344CB8AC3E}">
        <p14:creationId xmlns:p14="http://schemas.microsoft.com/office/powerpoint/2010/main" val="629033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898"/>
    </mc:Choice>
    <mc:Fallback>
      <p:transition spd="slow" advTm="7589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D439F-86B4-F284-A96E-64757A021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374B1-E718-5EC8-00FA-283989A6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zh-TW" altLang="en-US" dirty="0"/>
              <a:t>依文章賦予權重</a:t>
            </a:r>
          </a:p>
        </p:txBody>
      </p:sp>
      <p:sp>
        <p:nvSpPr>
          <p:cNvPr id="82" name="投影片編號版面配置區 81">
            <a:extLst>
              <a:ext uri="{FF2B5EF4-FFF2-40B4-BE49-F238E27FC236}">
                <a16:creationId xmlns:a16="http://schemas.microsoft.com/office/drawing/2014/main" id="{9F19ACD3-BFEF-8DC0-1BC7-5DB9BEA3370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12</a:t>
            </a:fld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D380F60-3BEE-90E0-7EB0-6BF439648991}"/>
              </a:ext>
            </a:extLst>
          </p:cNvPr>
          <p:cNvSpPr txBox="1"/>
          <p:nvPr/>
        </p:nvSpPr>
        <p:spPr>
          <a:xfrm>
            <a:off x="1769808" y="2324809"/>
            <a:ext cx="83082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波動、</a:t>
            </a:r>
            <a:r>
              <a:rPr lang="en-US" altLang="zh-TW" dirty="0"/>
              <a:t>OFFSET_DAYS</a:t>
            </a:r>
            <a:r>
              <a:rPr lang="zh-TW" altLang="en-US" dirty="0"/>
              <a:t>同前定義</a:t>
            </a:r>
            <a:endParaRPr lang="en-US" altLang="zh-TW" dirty="0"/>
          </a:p>
          <a:p>
            <a:r>
              <a:rPr lang="zh-TW" altLang="en-US" dirty="0"/>
              <a:t>處理對象為文章中每個字</a:t>
            </a:r>
            <a:endParaRPr lang="en-US" altLang="zh-TW" dirty="0"/>
          </a:p>
          <a:p>
            <a:r>
              <a:rPr lang="en-US" altLang="zh-TW" dirty="0"/>
              <a:t> -“</a:t>
            </a:r>
            <a:r>
              <a:rPr lang="en-US" altLang="zh-TW" dirty="0" err="1"/>
              <a:t>combined_ctfidf</a:t>
            </a:r>
            <a:r>
              <a:rPr lang="en-US" altLang="zh-TW" dirty="0"/>
              <a:t>”:</a:t>
            </a:r>
            <a:r>
              <a:rPr lang="zh-TW" altLang="en-US" dirty="0"/>
              <a:t>將文章分別以主題和波動分類計算分別</a:t>
            </a:r>
            <a:r>
              <a:rPr lang="en-US" altLang="zh-TW" dirty="0" err="1"/>
              <a:t>ctfidf</a:t>
            </a:r>
            <a:r>
              <a:rPr lang="zh-TW" altLang="en-US" dirty="0"/>
              <a:t>，相乘</a:t>
            </a:r>
            <a:endParaRPr lang="en-US" altLang="zh-TW" dirty="0"/>
          </a:p>
          <a:p>
            <a:r>
              <a:rPr lang="en-US" altLang="zh-TW" dirty="0"/>
              <a:t>- “weight”</a:t>
            </a:r>
            <a:r>
              <a:rPr lang="zh-TW" altLang="en-US" dirty="0"/>
              <a:t>*</a:t>
            </a:r>
            <a:r>
              <a:rPr lang="en-US" altLang="zh-TW" dirty="0"/>
              <a:t>= </a:t>
            </a:r>
            <a:r>
              <a:rPr lang="en-US" altLang="zh-TW" dirty="0" err="1"/>
              <a:t>combined_ctfidf</a:t>
            </a:r>
            <a:endParaRPr lang="en-US" altLang="zh-TW" dirty="0"/>
          </a:p>
          <a:p>
            <a:r>
              <a:rPr lang="en-US" altLang="zh-TW" dirty="0"/>
              <a:t>- “</a:t>
            </a:r>
            <a:r>
              <a:rPr lang="en-US" altLang="zh-TW" dirty="0" err="1"/>
              <a:t>p_value</a:t>
            </a:r>
            <a:r>
              <a:rPr lang="en-US" altLang="zh-TW" dirty="0"/>
              <a:t>”</a:t>
            </a:r>
            <a:r>
              <a:rPr lang="zh-TW" altLang="en-US" dirty="0"/>
              <a:t>*</a:t>
            </a:r>
            <a:r>
              <a:rPr lang="en-US" altLang="zh-TW" dirty="0"/>
              <a:t>=</a:t>
            </a:r>
            <a:r>
              <a:rPr lang="en-US" altLang="zh-TW" dirty="0" err="1"/>
              <a:t>combined_ctfidf</a:t>
            </a:r>
            <a:endParaRPr lang="zh-TW" altLang="en-US" dirty="0"/>
          </a:p>
          <a:p>
            <a:r>
              <a:rPr lang="en-US" altLang="zh-TW" dirty="0"/>
              <a:t>- “</a:t>
            </a:r>
            <a:r>
              <a:rPr lang="en-US" altLang="zh-TW" dirty="0" err="1"/>
              <a:t>gw</a:t>
            </a:r>
            <a:r>
              <a:rPr lang="en-US" altLang="zh-TW" dirty="0"/>
              <a:t>”</a:t>
            </a:r>
            <a:r>
              <a:rPr lang="zh-TW" altLang="en-US" dirty="0"/>
              <a:t>*</a:t>
            </a:r>
            <a:r>
              <a:rPr lang="en-US" altLang="zh-TW" dirty="0"/>
              <a:t>=</a:t>
            </a:r>
            <a:r>
              <a:rPr lang="en-US" altLang="zh-TW" dirty="0" err="1"/>
              <a:t>combined_ctfidf</a:t>
            </a:r>
            <a:endParaRPr lang="zh-TW" altLang="en-US" dirty="0"/>
          </a:p>
          <a:p>
            <a:r>
              <a:rPr lang="en-US" altLang="zh-TW" dirty="0"/>
              <a:t>- “wp”</a:t>
            </a:r>
            <a:r>
              <a:rPr lang="zh-TW" altLang="en-US" dirty="0"/>
              <a:t>*</a:t>
            </a:r>
            <a:r>
              <a:rPr lang="en-US" altLang="zh-TW" dirty="0"/>
              <a:t>= </a:t>
            </a:r>
            <a:r>
              <a:rPr lang="en-US" altLang="zh-TW" dirty="0" err="1"/>
              <a:t>combined_ctfidf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3847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625"/>
    </mc:Choice>
    <mc:Fallback>
      <p:transition spd="slow" advTm="2662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6EC9E-E2B8-6731-5128-320408155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B7E8B-C5BD-A8DC-A7FF-8020D862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zh-TW" altLang="en-US" dirty="0"/>
              <a:t>參數處理</a:t>
            </a:r>
          </a:p>
        </p:txBody>
      </p:sp>
      <p:sp>
        <p:nvSpPr>
          <p:cNvPr id="82" name="投影片編號版面配置區 81">
            <a:extLst>
              <a:ext uri="{FF2B5EF4-FFF2-40B4-BE49-F238E27FC236}">
                <a16:creationId xmlns:a16="http://schemas.microsoft.com/office/drawing/2014/main" id="{731ADB58-249C-5064-EC73-2D2D73DA41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13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7123858B-7DC8-D880-A0A4-1B55A2874E48}"/>
                  </a:ext>
                </a:extLst>
              </p:cNvPr>
              <p:cNvSpPr txBox="1"/>
              <p:nvPr/>
            </p:nvSpPr>
            <p:spPr>
              <a:xfrm>
                <a:off x="1769807" y="2324809"/>
                <a:ext cx="8770373" cy="219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1. </a:t>
                </a:r>
                <a:r>
                  <a:rPr lang="zh-TW" altLang="en-US" dirty="0"/>
                  <a:t>共有</a:t>
                </a:r>
                <a:r>
                  <a:rPr lang="en-US" altLang="zh-TW" dirty="0"/>
                  <a:t>43</a:t>
                </a:r>
                <a:r>
                  <a:rPr lang="zh-TW" altLang="en-US" dirty="0"/>
                  <a:t>種主題</a:t>
                </a:r>
                <a:r>
                  <a:rPr lang="en-US" altLang="zh-TW" dirty="0"/>
                  <a:t>×4</a:t>
                </a:r>
                <a:r>
                  <a:rPr lang="zh-TW" altLang="en-US" dirty="0"/>
                  <a:t>種權重</a:t>
                </a:r>
                <a:r>
                  <a:rPr lang="en-US" altLang="zh-TW" dirty="0"/>
                  <a:t>×2</a:t>
                </a:r>
                <a:r>
                  <a:rPr lang="zh-TW" altLang="en-US" dirty="0"/>
                  <a:t>種正負個參數</a:t>
                </a:r>
              </a:p>
              <a:p>
                <a:r>
                  <a:rPr lang="en-US" altLang="zh-TW" dirty="0"/>
                  <a:t>2. </a:t>
                </a:r>
                <a:r>
                  <a:rPr lang="zh-TW" altLang="en-US" dirty="0"/>
                  <a:t>記錄每個權重正負中取絕對值的</a:t>
                </a:r>
                <a:r>
                  <a:rPr lang="en-US" altLang="zh-TW" dirty="0"/>
                  <a:t>75</a:t>
                </a:r>
                <a:r>
                  <a:rPr lang="zh-TW" altLang="en-US" dirty="0"/>
                  <a:t>分位數，計算新聞在主題占比大於</a:t>
                </a:r>
                <a:r>
                  <a:rPr lang="en-US" altLang="zh-TW" dirty="0"/>
                  <a:t>0.1</a:t>
                </a:r>
                <a:r>
                  <a:rPr lang="zh-TW" altLang="en-US" dirty="0"/>
                  <a:t>下的正負權</a:t>
                </a:r>
                <a:endParaRPr lang="en-US" altLang="zh-TW" dirty="0"/>
              </a:p>
              <a:p>
                <a:r>
                  <a:rPr lang="zh-TW" altLang="en-US" dirty="0"/>
                  <a:t>    重各出現數量 </a:t>
                </a:r>
                <a:r>
                  <a:rPr lang="en-US" altLang="zh-TW" dirty="0" err="1"/>
                  <a:t>total_days</a:t>
                </a:r>
                <a:endParaRPr lang="en-US" altLang="zh-TW" dirty="0"/>
              </a:p>
              <a:p>
                <a:r>
                  <a:rPr lang="en-US" altLang="zh-TW" dirty="0"/>
                  <a:t>3. </a:t>
                </a:r>
                <a:r>
                  <a:rPr lang="zh-TW" altLang="en-US" dirty="0"/>
                  <a:t>分別紀錄其中取絕對值大於</a:t>
                </a:r>
                <a:r>
                  <a:rPr lang="en-US" altLang="zh-TW" dirty="0"/>
                  <a:t>75</a:t>
                </a:r>
                <a:r>
                  <a:rPr lang="zh-TW" altLang="en-US" dirty="0"/>
                  <a:t>分位數的數量 </a:t>
                </a:r>
                <a:r>
                  <a:rPr lang="en-US" altLang="zh-TW" dirty="0" err="1"/>
                  <a:t>days_set</a:t>
                </a:r>
                <a:r>
                  <a:rPr lang="zh-TW" altLang="en-US" dirty="0"/>
                  <a:t>，找出符合</a:t>
                </a:r>
                <a:endParaRPr lang="en-US" altLang="zh-TW" dirty="0"/>
              </a:p>
              <a:p>
                <a:r>
                  <a:rPr lang="zh-TW" altLang="en-US" dirty="0"/>
                  <a:t>    </a:t>
                </a:r>
                <a:r>
                  <a:rPr lang="en-US" altLang="zh-TW" dirty="0" err="1"/>
                  <a:t>days_set</a:t>
                </a:r>
                <a:r>
                  <a:rPr lang="en-US" altLang="zh-TW" dirty="0"/>
                  <a:t>/</a:t>
                </a:r>
                <a:r>
                  <a:rPr lang="en-US" altLang="zh-TW" dirty="0" err="1"/>
                  <a:t>total_days</a:t>
                </a:r>
                <a:r>
                  <a:rPr lang="en-US" altLang="zh-TW" dirty="0"/>
                  <a:t> &gt; 0.3 </a:t>
                </a:r>
                <a:r>
                  <a:rPr lang="zh-TW" altLang="en-US" dirty="0"/>
                  <a:t>且 </a:t>
                </a:r>
                <a:r>
                  <a:rPr lang="en-US" altLang="zh-TW" dirty="0" err="1"/>
                  <a:t>total_days</a:t>
                </a:r>
                <a:r>
                  <a:rPr lang="en-US" altLang="zh-TW" dirty="0"/>
                  <a:t> </a:t>
                </a:r>
                <a:r>
                  <a:rPr lang="zh-TW" altLang="en-US" dirty="0"/>
                  <a:t>大於總天數*</a:t>
                </a:r>
                <a:r>
                  <a:rPr lang="en-US" altLang="zh-TW" dirty="0"/>
                  <a:t>0.3</a:t>
                </a:r>
                <a:r>
                  <a:rPr lang="zh-TW" altLang="en-US" dirty="0"/>
                  <a:t>的參數</a:t>
                </a:r>
              </a:p>
              <a:p>
                <a:r>
                  <a:rPr lang="en-US" altLang="zh-TW" dirty="0"/>
                  <a:t>4. </a:t>
                </a:r>
                <a:r>
                  <a:rPr lang="zh-TW" altLang="en-US" dirty="0"/>
                  <a:t>在</a:t>
                </a:r>
                <a:r>
                  <a:rPr lang="en-US" altLang="zh-TW" dirty="0"/>
                  <a:t>2021~2024</a:t>
                </a:r>
                <a:r>
                  <a:rPr lang="zh-TW" altLang="en-US" dirty="0"/>
                  <a:t>年和</a:t>
                </a:r>
                <a:r>
                  <a:rPr lang="en-US" altLang="zh-TW" dirty="0"/>
                  <a:t>2024~2025</a:t>
                </a:r>
                <a:r>
                  <a:rPr lang="zh-TW" altLang="en-US" dirty="0"/>
                  <a:t>年的資料中分別篩選出參數，取交集得到最終篩選參數</a:t>
                </a:r>
              </a:p>
              <a:p>
                <a:r>
                  <a:rPr lang="en-US" altLang="zh-TW" dirty="0"/>
                  <a:t>5.</a:t>
                </a:r>
                <a:r>
                  <a:rPr lang="zh-TW" altLang="en-US" dirty="0"/>
                  <a:t> 將參數進行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其中</a:t>
                </a:r>
                <a:r>
                  <a:rPr lang="en-US" altLang="zh-TW" dirty="0" err="1"/>
                  <a:t>P_t</a:t>
                </a:r>
                <a:r>
                  <a:rPr lang="zh-TW" altLang="en-US" dirty="0"/>
                  <a:t>為該參數數值轉換</a:t>
                </a:r>
                <a:endParaRPr lang="en-US" altLang="zh-TW" dirty="0"/>
              </a:p>
            </p:txBody>
          </p:sp>
        </mc:Choice>
        <mc:Fallback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7123858B-7DC8-D880-A0A4-1B55A2874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07" y="2324809"/>
                <a:ext cx="8770373" cy="2196242"/>
              </a:xfrm>
              <a:prstGeom prst="rect">
                <a:avLst/>
              </a:prstGeom>
              <a:blipFill>
                <a:blip r:embed="rId3"/>
                <a:stretch>
                  <a:fillRect l="-556" t="-1385" r="-3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351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82"/>
    </mc:Choice>
    <mc:Fallback>
      <p:transition spd="slow" advTm="5608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0D400-BD83-02D2-2F9A-FB351FB53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EC698-DA16-E147-0205-C1AB1E9D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zh-TW" altLang="en-US" dirty="0"/>
              <a:t>輸入參數</a:t>
            </a:r>
          </a:p>
        </p:txBody>
      </p:sp>
      <p:sp>
        <p:nvSpPr>
          <p:cNvPr id="82" name="投影片編號版面配置區 81">
            <a:extLst>
              <a:ext uri="{FF2B5EF4-FFF2-40B4-BE49-F238E27FC236}">
                <a16:creationId xmlns:a16="http://schemas.microsoft.com/office/drawing/2014/main" id="{AD39425F-D506-E699-43D9-456B3BE9BE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14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0F7BD11-8408-311B-7D98-6C3EB29F2611}"/>
                  </a:ext>
                </a:extLst>
              </p:cNvPr>
              <p:cNvSpPr txBox="1"/>
              <p:nvPr/>
            </p:nvSpPr>
            <p:spPr>
              <a:xfrm>
                <a:off x="1769807" y="2324809"/>
                <a:ext cx="8770373" cy="219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研究設計兩種輸入情境：</a:t>
                </a:r>
              </a:p>
              <a:p>
                <a:r>
                  <a:rPr lang="en-US" altLang="zh-TW" dirty="0"/>
                  <a:t>1. </a:t>
                </a:r>
                <a:r>
                  <a:rPr lang="zh-TW" altLang="en-US" dirty="0"/>
                  <a:t>僅使用最終篩選的新聞參數（僅新聞）</a:t>
                </a:r>
              </a:p>
              <a:p>
                <a:r>
                  <a:rPr lang="en-US" altLang="zh-TW" dirty="0"/>
                  <a:t>2. </a:t>
                </a:r>
                <a:r>
                  <a:rPr lang="zh-TW" altLang="en-US" dirty="0"/>
                  <a:t>加入開盤</a:t>
                </a:r>
                <a:r>
                  <a:rPr lang="en-US" altLang="zh-TW" dirty="0"/>
                  <a:t>_ratio</a:t>
                </a:r>
                <a:r>
                  <a:rPr lang="zh-TW" altLang="en-US" dirty="0"/>
                  <a:t>、收盤</a:t>
                </a:r>
                <a:r>
                  <a:rPr lang="en-US" altLang="zh-TW" dirty="0"/>
                  <a:t>_ratio</a:t>
                </a:r>
                <a:r>
                  <a:rPr lang="zh-TW" altLang="en-US" dirty="0"/>
                  <a:t>、開盤指數</a:t>
                </a:r>
                <a:r>
                  <a:rPr lang="en-US" altLang="zh-TW" dirty="0"/>
                  <a:t>_</a:t>
                </a:r>
                <a:r>
                  <a:rPr lang="en-US" altLang="zh-TW" dirty="0" err="1"/>
                  <a:t>lognormal_abs</a:t>
                </a:r>
                <a:r>
                  <a:rPr lang="zh-TW" altLang="en-US" dirty="0"/>
                  <a:t>、收盤指數</a:t>
                </a:r>
                <a:r>
                  <a:rPr lang="en-US" altLang="zh-TW" dirty="0"/>
                  <a:t>_</a:t>
                </a:r>
                <a:r>
                  <a:rPr lang="en-US" altLang="zh-TW" dirty="0" err="1"/>
                  <a:t>lognormal_abs</a:t>
                </a:r>
                <a:endParaRPr lang="en-US" altLang="zh-TW" dirty="0"/>
              </a:p>
              <a:p>
                <a:r>
                  <a:rPr lang="zh-TW" altLang="en-US" dirty="0"/>
                  <a:t>    等歷史資料</a:t>
                </a:r>
              </a:p>
              <a:p>
                <a:r>
                  <a:rPr lang="zh-TW" altLang="en-US" dirty="0"/>
                  <a:t>研究設計新聞的兩種參數情境：</a:t>
                </a:r>
              </a:p>
              <a:p>
                <a:r>
                  <a:rPr lang="en-US" altLang="zh-TW" dirty="0"/>
                  <a:t>1.</a:t>
                </a:r>
                <a:r>
                  <a:rPr lang="zh-TW" altLang="en-US" dirty="0"/>
                  <a:t> 只有放入進行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TW" dirty="0"/>
                  <a:t> (</a:t>
                </a:r>
                <a:r>
                  <a:rPr lang="zh-TW" altLang="en-US" dirty="0"/>
                  <a:t>其中</a:t>
                </a:r>
                <a:r>
                  <a:rPr lang="en-US" altLang="zh-TW" dirty="0" err="1"/>
                  <a:t>P_t</a:t>
                </a:r>
                <a:r>
                  <a:rPr lang="zh-TW" altLang="en-US" dirty="0"/>
                  <a:t>為主題影響力參數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轉換後的參數</a:t>
                </a:r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 放入轉換後的參數和原始參數</a:t>
                </a:r>
              </a:p>
            </p:txBody>
          </p:sp>
        </mc:Choice>
        <mc:Fallback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0F7BD11-8408-311B-7D98-6C3EB29F2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07" y="2324809"/>
                <a:ext cx="8770373" cy="2196242"/>
              </a:xfrm>
              <a:prstGeom prst="rect">
                <a:avLst/>
              </a:prstGeom>
              <a:blipFill>
                <a:blip r:embed="rId3"/>
                <a:stretch>
                  <a:fillRect l="-556" t="-1108" b="-36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341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958"/>
    </mc:Choice>
    <mc:Fallback>
      <p:transition spd="slow" advTm="2395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66C24-58F2-55D4-04BB-CAE9C75DF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764DB1-3E84-ED64-4E34-D98419DE9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zh-TW" altLang="en-US" dirty="0"/>
              <a:t>模型設計</a:t>
            </a:r>
          </a:p>
        </p:txBody>
      </p:sp>
    </p:spTree>
    <p:extLst>
      <p:ext uri="{BB962C8B-B14F-4D97-AF65-F5344CB8AC3E}">
        <p14:creationId xmlns:p14="http://schemas.microsoft.com/office/powerpoint/2010/main" val="3358882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5"/>
    </mc:Choice>
    <mc:Fallback>
      <p:transition spd="slow" advTm="109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0B566-4FDD-73E7-9426-89A13A0A6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6740D0-636B-1C30-205D-8FB1484D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zh-TW" altLang="en-US" dirty="0"/>
              <a:t>預測目標</a:t>
            </a:r>
          </a:p>
        </p:txBody>
      </p:sp>
      <p:sp>
        <p:nvSpPr>
          <p:cNvPr id="82" name="投影片編號版面配置區 81">
            <a:extLst>
              <a:ext uri="{FF2B5EF4-FFF2-40B4-BE49-F238E27FC236}">
                <a16:creationId xmlns:a16="http://schemas.microsoft.com/office/drawing/2014/main" id="{503DCECF-C94A-679B-368E-05060A30179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16</a:t>
            </a:fld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E479F62-0C18-B322-3F07-0191B6EE3CBE}"/>
              </a:ext>
            </a:extLst>
          </p:cNvPr>
          <p:cNvSpPr txBox="1"/>
          <p:nvPr/>
        </p:nvSpPr>
        <p:spPr>
          <a:xfrm>
            <a:off x="1769808" y="2324809"/>
            <a:ext cx="8308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TW" altLang="en-US" dirty="0"/>
              <a:t>定義</a:t>
            </a:r>
            <a:r>
              <a:rPr lang="en-US" altLang="zh-TW" dirty="0"/>
              <a:t>"</a:t>
            </a:r>
            <a:r>
              <a:rPr lang="zh-TW" altLang="en-US" dirty="0"/>
              <a:t>收盤</a:t>
            </a:r>
            <a:r>
              <a:rPr lang="en-US" altLang="zh-TW" dirty="0"/>
              <a:t>_ratio"</a:t>
            </a:r>
            <a:r>
              <a:rPr lang="zh-TW" altLang="en-US" dirty="0"/>
              <a:t>為該天開盤指數除前一天收盤指數</a:t>
            </a:r>
            <a:endParaRPr lang="en-US" altLang="zh-TW" dirty="0"/>
          </a:p>
          <a:p>
            <a:pPr marL="285750" indent="-285750">
              <a:buFontTx/>
              <a:buChar char="-"/>
            </a:pPr>
            <a:r>
              <a:rPr lang="zh-TW" altLang="en-US" dirty="0"/>
              <a:t>預測目標為</a:t>
            </a:r>
            <a:r>
              <a:rPr lang="en-US" altLang="zh-TW" dirty="0"/>
              <a:t>ln(</a:t>
            </a:r>
            <a:r>
              <a:rPr lang="zh-TW" altLang="en-US" dirty="0"/>
              <a:t>收盤</a:t>
            </a:r>
            <a:r>
              <a:rPr lang="en-US" altLang="zh-TW" dirty="0"/>
              <a:t>_ratio)</a:t>
            </a: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C2EB2BA-FA0A-845F-DCD5-F2BC24963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24" y="3124766"/>
            <a:ext cx="5151028" cy="284105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B04BE57-5C51-DE64-6BB5-520E98CAA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150" y="3124766"/>
            <a:ext cx="5334108" cy="29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9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33"/>
    </mc:Choice>
    <mc:Fallback>
      <p:transition spd="slow" advTm="163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032CD-1CE0-2E27-92B0-2239F765C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7C875-43CE-AAE3-B988-FDC1509A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zh-TW" altLang="en-US" dirty="0"/>
              <a:t>損失函數</a:t>
            </a:r>
          </a:p>
        </p:txBody>
      </p:sp>
      <p:sp>
        <p:nvSpPr>
          <p:cNvPr id="82" name="投影片編號版面配置區 81">
            <a:extLst>
              <a:ext uri="{FF2B5EF4-FFF2-40B4-BE49-F238E27FC236}">
                <a16:creationId xmlns:a16="http://schemas.microsoft.com/office/drawing/2014/main" id="{9AB7AA7B-A581-97F7-A54B-BB2A6E4CB82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17</a:t>
            </a:fld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178D028-861D-58A1-CA75-255BC233CCD5}"/>
              </a:ext>
            </a:extLst>
          </p:cNvPr>
          <p:cNvSpPr txBox="1"/>
          <p:nvPr/>
        </p:nvSpPr>
        <p:spPr>
          <a:xfrm>
            <a:off x="1769808" y="2324809"/>
            <a:ext cx="83082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**輸出轉換**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每時間刻輸出帶入</a:t>
            </a:r>
            <a:r>
              <a:rPr lang="en-US" altLang="zh-TW" dirty="0"/>
              <a:t>exp</a:t>
            </a:r>
            <a:r>
              <a:rPr lang="zh-TW" altLang="en-US" dirty="0"/>
              <a:t>後乘上一刻收盤指數，作為開盤指數的估計</a:t>
            </a:r>
            <a:endParaRPr lang="en-US" altLang="zh-TW" dirty="0"/>
          </a:p>
          <a:p>
            <a:r>
              <a:rPr lang="en-US" altLang="zh-TW" dirty="0"/>
              <a:t>**</a:t>
            </a:r>
            <a:r>
              <a:rPr lang="zh-TW" altLang="en-US" dirty="0"/>
              <a:t>損失函數</a:t>
            </a:r>
            <a:r>
              <a:rPr lang="en-US" altLang="zh-TW" dirty="0"/>
              <a:t>**</a:t>
            </a:r>
          </a:p>
          <a:p>
            <a:r>
              <a:rPr lang="nb-NO" altLang="zh-TW" dirty="0"/>
              <a:t>3*sl+3*mse_loss+1e7*mse_loss_t+10*dl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sl</a:t>
            </a:r>
            <a:r>
              <a:rPr lang="zh-TW" altLang="en-US" dirty="0"/>
              <a:t> 將未轉換數據的絕對值誤差乘上</a:t>
            </a:r>
            <a:r>
              <a:rPr lang="en-US" altLang="zh-TW" dirty="0"/>
              <a:t>exp(0.1*</a:t>
            </a:r>
            <a:r>
              <a:rPr lang="zh-TW" altLang="en-US" dirty="0"/>
              <a:t>真實值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nb-NO" altLang="zh-TW" dirty="0"/>
              <a:t>mse_loss</a:t>
            </a:r>
            <a:r>
              <a:rPr lang="zh-TW" altLang="en-US" dirty="0"/>
              <a:t> 算未轉換數據的</a:t>
            </a:r>
            <a:r>
              <a:rPr lang="en-US" altLang="zh-TW" dirty="0" err="1"/>
              <a:t>mse</a:t>
            </a:r>
            <a:r>
              <a:rPr lang="zh-TW" altLang="en-US" dirty="0"/>
              <a:t>誤差</a:t>
            </a:r>
            <a:endParaRPr lang="en-US" altLang="zh-TW" dirty="0"/>
          </a:p>
          <a:p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nb-NO" altLang="zh-TW" dirty="0"/>
              <a:t>mse_loss_t</a:t>
            </a:r>
            <a:r>
              <a:rPr lang="zh-TW" altLang="en-US" dirty="0"/>
              <a:t> 算轉換數據後的</a:t>
            </a:r>
            <a:r>
              <a:rPr lang="en-US" altLang="zh-TW" dirty="0" err="1"/>
              <a:t>mse</a:t>
            </a:r>
            <a:r>
              <a:rPr lang="zh-TW" altLang="en-US" dirty="0"/>
              <a:t>誤差</a:t>
            </a:r>
            <a:endParaRPr lang="en-US" altLang="zh-TW" dirty="0"/>
          </a:p>
          <a:p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dl</a:t>
            </a:r>
            <a:r>
              <a:rPr lang="zh-TW" altLang="en-US" dirty="0"/>
              <a:t> 算未轉換數據的</a:t>
            </a:r>
            <a:r>
              <a:rPr lang="en-US" altLang="zh-TW" dirty="0"/>
              <a:t>DILATE Loss</a:t>
            </a:r>
            <a:r>
              <a:rPr lang="zh-TW" altLang="en-US" dirty="0"/>
              <a:t>誤差</a:t>
            </a:r>
            <a:endParaRPr lang="nb-NO" altLang="zh-TW" dirty="0"/>
          </a:p>
          <a:p>
            <a:r>
              <a:rPr lang="zh-TW" altLang="en-US" dirty="0"/>
              <a:t>**驗證損失函數**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轉換後輸出和開盤指數的</a:t>
            </a:r>
            <a:r>
              <a:rPr lang="en-US" altLang="zh-TW" dirty="0"/>
              <a:t>MSE</a:t>
            </a:r>
            <a:r>
              <a:rPr lang="zh-TW" altLang="en-US" dirty="0"/>
              <a:t>誤差</a:t>
            </a:r>
          </a:p>
        </p:txBody>
      </p:sp>
    </p:spTree>
    <p:extLst>
      <p:ext uri="{BB962C8B-B14F-4D97-AF65-F5344CB8AC3E}">
        <p14:creationId xmlns:p14="http://schemas.microsoft.com/office/powerpoint/2010/main" val="2926129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358"/>
    </mc:Choice>
    <mc:Fallback>
      <p:transition spd="slow" advTm="6435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95E4D-F63E-EE6F-2EE4-E12422E18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7D560-573F-427C-D018-B73CC13D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zh-TW" altLang="en-US" dirty="0"/>
              <a:t>模型共同設計</a:t>
            </a:r>
          </a:p>
        </p:txBody>
      </p:sp>
      <p:sp>
        <p:nvSpPr>
          <p:cNvPr id="82" name="投影片編號版面配置區 81">
            <a:extLst>
              <a:ext uri="{FF2B5EF4-FFF2-40B4-BE49-F238E27FC236}">
                <a16:creationId xmlns:a16="http://schemas.microsoft.com/office/drawing/2014/main" id="{B49B4D5B-3DD4-2AC6-7845-05DCF913011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18</a:t>
            </a:fld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15985E7-6725-9D79-D8D6-2D76A665C7D2}"/>
              </a:ext>
            </a:extLst>
          </p:cNvPr>
          <p:cNvSpPr txBox="1"/>
          <p:nvPr/>
        </p:nvSpPr>
        <p:spPr>
          <a:xfrm>
            <a:off x="1769808" y="2324809"/>
            <a:ext cx="83082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- optimizer = </a:t>
            </a:r>
            <a:r>
              <a:rPr lang="en-US" altLang="zh-TW" dirty="0" err="1"/>
              <a:t>optim.Adam</a:t>
            </a:r>
            <a:r>
              <a:rPr lang="en-US" altLang="zh-TW" dirty="0"/>
              <a:t>(</a:t>
            </a:r>
            <a:r>
              <a:rPr lang="en-US" altLang="zh-TW" dirty="0" err="1"/>
              <a:t>model.parameters</a:t>
            </a:r>
            <a:r>
              <a:rPr lang="en-US" altLang="zh-TW" dirty="0"/>
              <a:t>(), </a:t>
            </a:r>
            <a:r>
              <a:rPr lang="en-US" altLang="zh-TW" dirty="0" err="1"/>
              <a:t>lr</a:t>
            </a:r>
            <a:r>
              <a:rPr lang="en-US" altLang="zh-TW" dirty="0"/>
              <a:t>=</a:t>
            </a:r>
            <a:r>
              <a:rPr lang="en-US" altLang="zh-TW" dirty="0" err="1"/>
              <a:t>learning_rate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scheduler = </a:t>
            </a:r>
            <a:r>
              <a:rPr lang="en-US" altLang="zh-TW" dirty="0" err="1"/>
              <a:t>optim.lr_scheduler.ReduceLROnPlateau</a:t>
            </a:r>
            <a:r>
              <a:rPr lang="en-US" altLang="zh-TW" dirty="0"/>
              <a:t>(optimizer, 'min', patience=5, </a:t>
            </a:r>
          </a:p>
          <a:p>
            <a:r>
              <a:rPr lang="zh-TW" altLang="en-US" dirty="0"/>
              <a:t>                        </a:t>
            </a:r>
            <a:r>
              <a:rPr lang="en-US" altLang="zh-TW" dirty="0"/>
              <a:t>factor=0.5, verbose=True)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早停</a:t>
            </a:r>
            <a:r>
              <a:rPr lang="en-US" altLang="zh-TW" dirty="0"/>
              <a:t>:</a:t>
            </a:r>
            <a:r>
              <a:rPr lang="zh-TW" altLang="en-US" dirty="0"/>
              <a:t>找到最好的驗證損失函數後，若</a:t>
            </a:r>
            <a:r>
              <a:rPr lang="en-US" altLang="zh-TW" dirty="0"/>
              <a:t>50</a:t>
            </a:r>
            <a:r>
              <a:rPr lang="zh-TW" altLang="en-US" dirty="0"/>
              <a:t>次迭代仍無改善則停止訓練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9871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197"/>
    </mc:Choice>
    <mc:Fallback>
      <p:transition spd="slow" advTm="1719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0E7C9-4BA5-538A-8ACE-913FAF0F6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22C9CB-CBF4-07C6-CAAD-34156BDB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zh-TW" altLang="en-US" dirty="0"/>
              <a:t>模型參數</a:t>
            </a:r>
          </a:p>
        </p:txBody>
      </p:sp>
      <p:sp>
        <p:nvSpPr>
          <p:cNvPr id="82" name="投影片編號版面配置區 81">
            <a:extLst>
              <a:ext uri="{FF2B5EF4-FFF2-40B4-BE49-F238E27FC236}">
                <a16:creationId xmlns:a16="http://schemas.microsoft.com/office/drawing/2014/main" id="{92D9621D-1E77-6BF7-CD2C-05B00ECA50A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19</a:t>
            </a:fld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5A0EB6A-4D70-0136-53B8-AB5C1E2A32B9}"/>
              </a:ext>
            </a:extLst>
          </p:cNvPr>
          <p:cNvSpPr txBox="1"/>
          <p:nvPr/>
        </p:nvSpPr>
        <p:spPr>
          <a:xfrm>
            <a:off x="1769808" y="2324809"/>
            <a:ext cx="8308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- </a:t>
            </a:r>
            <a:r>
              <a:rPr lang="en-US" altLang="zh-TW" dirty="0" err="1"/>
              <a:t>input_day</a:t>
            </a:r>
            <a:r>
              <a:rPr lang="en-US" altLang="zh-TW" dirty="0"/>
              <a:t>=30</a:t>
            </a:r>
          </a:p>
          <a:p>
            <a:r>
              <a:rPr lang="en-US" altLang="zh-TW" dirty="0"/>
              <a:t>- </a:t>
            </a:r>
            <a:r>
              <a:rPr lang="en-US" altLang="zh-TW" dirty="0" err="1"/>
              <a:t>output_day</a:t>
            </a:r>
            <a:r>
              <a:rPr lang="en-US" altLang="zh-TW" dirty="0"/>
              <a:t>=1</a:t>
            </a:r>
          </a:p>
          <a:p>
            <a:r>
              <a:rPr lang="en-US" altLang="zh-TW" dirty="0"/>
              <a:t>- </a:t>
            </a:r>
            <a:r>
              <a:rPr lang="en-US" altLang="zh-TW" dirty="0" err="1"/>
              <a:t>hidden_size</a:t>
            </a:r>
            <a:r>
              <a:rPr lang="en-US" altLang="zh-TW" dirty="0"/>
              <a:t> = 256</a:t>
            </a:r>
          </a:p>
          <a:p>
            <a:r>
              <a:rPr lang="en-US" altLang="zh-TW" dirty="0"/>
              <a:t>- </a:t>
            </a:r>
            <a:r>
              <a:rPr lang="en-US" altLang="zh-TW" dirty="0" err="1"/>
              <a:t>num_layers</a:t>
            </a:r>
            <a:r>
              <a:rPr lang="en-US" altLang="zh-TW" dirty="0"/>
              <a:t> = 3</a:t>
            </a:r>
          </a:p>
          <a:p>
            <a:r>
              <a:rPr lang="en-US" altLang="zh-TW" dirty="0"/>
              <a:t>- </a:t>
            </a:r>
            <a:r>
              <a:rPr lang="en-US" altLang="zh-TW" dirty="0" err="1"/>
              <a:t>learning_rate</a:t>
            </a:r>
            <a:r>
              <a:rPr lang="en-US" altLang="zh-TW" dirty="0"/>
              <a:t> = 0.0001</a:t>
            </a:r>
          </a:p>
          <a:p>
            <a:r>
              <a:rPr lang="en-US" altLang="zh-TW" dirty="0"/>
              <a:t>- </a:t>
            </a:r>
            <a:r>
              <a:rPr lang="en-US" altLang="zh-TW" dirty="0" err="1"/>
              <a:t>batch_size</a:t>
            </a:r>
            <a:r>
              <a:rPr lang="en-US" altLang="zh-TW" dirty="0"/>
              <a:t> = 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498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06"/>
    </mc:Choice>
    <mc:Fallback>
      <p:transition spd="slow" advTm="770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6967B-AB6A-F2DB-F7D6-01D5E9E02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54EB3A-13B5-28BD-F59C-C82B1F1AA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532056" cy="1715531"/>
          </a:xfrm>
        </p:spPr>
        <p:txBody>
          <a:bodyPr rtlCol="0"/>
          <a:lstStyle/>
          <a:p>
            <a:pPr rtl="0"/>
            <a:r>
              <a:rPr lang="zh-TW" altLang="en-US" dirty="0"/>
              <a:t>研究動機與研究問題</a:t>
            </a:r>
          </a:p>
        </p:txBody>
      </p:sp>
    </p:spTree>
    <p:extLst>
      <p:ext uri="{BB962C8B-B14F-4D97-AF65-F5344CB8AC3E}">
        <p14:creationId xmlns:p14="http://schemas.microsoft.com/office/powerpoint/2010/main" val="1430692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3"/>
    </mc:Choice>
    <mc:Fallback>
      <p:transition spd="slow" advTm="79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25B76-2715-CDFB-AC7C-ED3242D0F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A7BFB-8625-67CA-1F64-C3FA75B4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US" altLang="zh-TW" dirty="0"/>
              <a:t>GRU</a:t>
            </a:r>
            <a:endParaRPr lang="zh-TW" altLang="en-US" dirty="0"/>
          </a:p>
        </p:txBody>
      </p:sp>
      <p:sp>
        <p:nvSpPr>
          <p:cNvPr id="82" name="投影片編號版面配置區 81">
            <a:extLst>
              <a:ext uri="{FF2B5EF4-FFF2-40B4-BE49-F238E27FC236}">
                <a16:creationId xmlns:a16="http://schemas.microsoft.com/office/drawing/2014/main" id="{3C6F937E-CCB2-B858-E0F4-690F3B80DEE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20</a:t>
            </a:fld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66A46AA-4336-8723-6695-F4496F04335D}"/>
              </a:ext>
            </a:extLst>
          </p:cNvPr>
          <p:cNvSpPr txBox="1"/>
          <p:nvPr/>
        </p:nvSpPr>
        <p:spPr>
          <a:xfrm>
            <a:off x="1769808" y="2324809"/>
            <a:ext cx="8308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TW" dirty="0"/>
              <a:t>dropout=0.5</a:t>
            </a:r>
            <a:r>
              <a:rPr lang="zh-TW" altLang="en-US" dirty="0"/>
              <a:t>，模型內和最後連結層皆加</a:t>
            </a:r>
            <a:r>
              <a:rPr lang="en-US" altLang="zh-TW" dirty="0"/>
              <a:t>dropout</a:t>
            </a:r>
          </a:p>
          <a:p>
            <a:pPr marL="285750" indent="-285750">
              <a:buFontTx/>
              <a:buChar char="-"/>
            </a:pPr>
            <a:r>
              <a:rPr lang="en-US" altLang="zh-TW" dirty="0" err="1"/>
              <a:t>layer_norm</a:t>
            </a:r>
            <a:r>
              <a:rPr lang="en-US" altLang="zh-TW" dirty="0"/>
              <a:t>:</a:t>
            </a:r>
            <a:r>
              <a:rPr lang="zh-TW" altLang="en-US" dirty="0"/>
              <a:t> 在時間塊輸出和</a:t>
            </a:r>
            <a:r>
              <a:rPr lang="en-US" altLang="zh-TW" dirty="0"/>
              <a:t>dropout</a:t>
            </a:r>
            <a:r>
              <a:rPr lang="zh-TW" altLang="en-US" dirty="0"/>
              <a:t>層之間加入</a:t>
            </a:r>
            <a:r>
              <a:rPr lang="en-US" altLang="zh-TW" dirty="0" err="1"/>
              <a:t>layer_norm</a:t>
            </a:r>
            <a:endParaRPr lang="en-US" altLang="zh-TW" dirty="0"/>
          </a:p>
          <a:p>
            <a:pPr marL="285750" indent="-285750">
              <a:buFontTx/>
              <a:buChar char="-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1662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831"/>
    </mc:Choice>
    <mc:Fallback>
      <p:transition spd="slow" advTm="1683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DD237-51D4-56FE-D29B-D74D17B9E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A35273-EC68-9DEA-6E6D-38501062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US" altLang="zh-TW" dirty="0"/>
              <a:t>LSTM</a:t>
            </a:r>
            <a:endParaRPr lang="zh-TW" altLang="en-US" dirty="0"/>
          </a:p>
        </p:txBody>
      </p:sp>
      <p:sp>
        <p:nvSpPr>
          <p:cNvPr id="82" name="投影片編號版面配置區 81">
            <a:extLst>
              <a:ext uri="{FF2B5EF4-FFF2-40B4-BE49-F238E27FC236}">
                <a16:creationId xmlns:a16="http://schemas.microsoft.com/office/drawing/2014/main" id="{D9367EFD-3111-7595-FB4A-36BA44ECDF2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21</a:t>
            </a:fld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1F4347B-74B7-B521-848A-3CCA685B2F77}"/>
              </a:ext>
            </a:extLst>
          </p:cNvPr>
          <p:cNvSpPr txBox="1"/>
          <p:nvPr/>
        </p:nvSpPr>
        <p:spPr>
          <a:xfrm>
            <a:off x="1769808" y="2324809"/>
            <a:ext cx="83082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TW" dirty="0"/>
              <a:t>dropout=0.5</a:t>
            </a:r>
            <a:r>
              <a:rPr lang="zh-TW" altLang="en-US" dirty="0"/>
              <a:t>，模型內和最後連結層皆加</a:t>
            </a:r>
            <a:r>
              <a:rPr lang="en-US" altLang="zh-TW" dirty="0"/>
              <a:t>dropout</a:t>
            </a:r>
          </a:p>
          <a:p>
            <a:pPr marL="285750" indent="-285750">
              <a:buFontTx/>
              <a:buChar char="-"/>
            </a:pPr>
            <a:r>
              <a:rPr lang="en-US" altLang="zh-TW" dirty="0" err="1"/>
              <a:t>layer_norm</a:t>
            </a:r>
            <a:r>
              <a:rPr lang="en-US" altLang="zh-TW" dirty="0"/>
              <a:t>:</a:t>
            </a:r>
            <a:r>
              <a:rPr lang="zh-TW" altLang="en-US" dirty="0"/>
              <a:t> 在時間塊輸出和</a:t>
            </a:r>
            <a:r>
              <a:rPr lang="en-US" altLang="zh-TW" dirty="0"/>
              <a:t>dropout</a:t>
            </a:r>
            <a:r>
              <a:rPr lang="zh-TW" altLang="en-US" dirty="0"/>
              <a:t>層之間加入</a:t>
            </a:r>
            <a:r>
              <a:rPr lang="en-US" altLang="zh-TW" dirty="0" err="1"/>
              <a:t>layer_norm</a:t>
            </a:r>
            <a:endParaRPr lang="en-US" altLang="zh-TW" dirty="0"/>
          </a:p>
          <a:p>
            <a:pPr marL="285750" indent="-285750">
              <a:buFontTx/>
              <a:buChar char="-"/>
            </a:pPr>
            <a:r>
              <a:rPr lang="zh-TW" altLang="en-US" dirty="0"/>
              <a:t>專注力機制</a:t>
            </a:r>
            <a:r>
              <a:rPr lang="en-US" altLang="zh-TW" dirty="0"/>
              <a:t>:</a:t>
            </a:r>
            <a:r>
              <a:rPr lang="zh-TW" altLang="en-US" dirty="0"/>
              <a:t>多頭注意力（</a:t>
            </a:r>
            <a:r>
              <a:rPr lang="en-US" altLang="zh-TW" dirty="0"/>
              <a:t>Multi-Head Attention</a:t>
            </a:r>
            <a:r>
              <a:rPr lang="zh-TW" altLang="en-US" dirty="0"/>
              <a:t>）參數為 </a:t>
            </a:r>
            <a:r>
              <a:rPr lang="pt-BR" altLang="zh-TW" dirty="0"/>
              <a:t>(num_heads = 3, </a:t>
            </a:r>
          </a:p>
          <a:p>
            <a:r>
              <a:rPr lang="zh-TW" altLang="en-US" dirty="0"/>
              <a:t>                         </a:t>
            </a:r>
            <a:r>
              <a:rPr lang="pt-BR" altLang="zh-TW" dirty="0"/>
              <a:t>dim_k = 9, dim_v = 9)</a:t>
            </a:r>
            <a:endParaRPr lang="en-US" altLang="zh-TW" dirty="0"/>
          </a:p>
          <a:p>
            <a:pPr marL="285750" indent="-285750">
              <a:buFontTx/>
              <a:buChar char="-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0666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18"/>
    </mc:Choice>
    <mc:Fallback>
      <p:transition spd="slow" advTm="1151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75310-3335-606B-EC2D-3CFD8660A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4DCF54-92C7-C4F5-74DE-0AAA1533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US" altLang="zh-TW" dirty="0"/>
              <a:t>STFT-CNN</a:t>
            </a:r>
            <a:r>
              <a:rPr lang="zh-TW" altLang="en-US" dirty="0"/>
              <a:t>和</a:t>
            </a:r>
            <a:r>
              <a:rPr lang="en-US" altLang="zh-TW" dirty="0"/>
              <a:t>LSTM</a:t>
            </a:r>
            <a:r>
              <a:rPr lang="zh-TW" altLang="en-US" dirty="0"/>
              <a:t>雙通道</a:t>
            </a:r>
          </a:p>
        </p:txBody>
      </p:sp>
      <p:sp>
        <p:nvSpPr>
          <p:cNvPr id="82" name="投影片編號版面配置區 81">
            <a:extLst>
              <a:ext uri="{FF2B5EF4-FFF2-40B4-BE49-F238E27FC236}">
                <a16:creationId xmlns:a16="http://schemas.microsoft.com/office/drawing/2014/main" id="{4D65915E-B4CD-4691-DB33-1DB81918F3E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22</a:t>
            </a:fld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0730553-DF8B-AFFA-34D1-A85E2AFE7252}"/>
              </a:ext>
            </a:extLst>
          </p:cNvPr>
          <p:cNvSpPr txBox="1"/>
          <p:nvPr/>
        </p:nvSpPr>
        <p:spPr>
          <a:xfrm>
            <a:off x="1769808" y="2324809"/>
            <a:ext cx="83082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STFT-CNN</a:t>
            </a:r>
            <a:r>
              <a:rPr lang="zh-TW" altLang="en-US" dirty="0"/>
              <a:t>通道</a:t>
            </a:r>
            <a:endParaRPr lang="en-US" altLang="zh-TW" dirty="0"/>
          </a:p>
          <a:p>
            <a:r>
              <a:rPr lang="en-US" altLang="zh-TW" dirty="0"/>
              <a:t>1.1</a:t>
            </a:r>
            <a:r>
              <a:rPr lang="zh-TW" altLang="en-US" dirty="0"/>
              <a:t> 參數進行</a:t>
            </a:r>
            <a:r>
              <a:rPr lang="en-US" altLang="zh-TW" dirty="0"/>
              <a:t>STFT(</a:t>
            </a:r>
            <a:r>
              <a:rPr lang="zh-CN" altLang="en-US" dirty="0"/>
              <a:t>短</a:t>
            </a:r>
            <a:r>
              <a:rPr lang="zh-TW" altLang="en-US" dirty="0"/>
              <a:t>時</a:t>
            </a:r>
            <a:r>
              <a:rPr lang="zh-CN" altLang="en-US" dirty="0"/>
              <a:t>傅里</a:t>
            </a:r>
            <a:r>
              <a:rPr lang="zh-TW" altLang="en-US" dirty="0"/>
              <a:t>葉變換</a:t>
            </a:r>
            <a:r>
              <a:rPr lang="en-US" altLang="zh-TW" dirty="0"/>
              <a:t>)(</a:t>
            </a:r>
            <a:r>
              <a:rPr lang="en-US" altLang="zh-TW" dirty="0" err="1"/>
              <a:t>seq_len</a:t>
            </a:r>
            <a:r>
              <a:rPr lang="en-US" altLang="zh-TW" dirty="0"/>
              <a:t>=30,nperseg=16, </a:t>
            </a:r>
            <a:r>
              <a:rPr lang="en-US" altLang="zh-TW" dirty="0" err="1"/>
              <a:t>noverlap</a:t>
            </a:r>
            <a:r>
              <a:rPr lang="en-US" altLang="zh-TW" dirty="0"/>
              <a:t>=8)</a:t>
            </a:r>
          </a:p>
          <a:p>
            <a:r>
              <a:rPr lang="en-US" altLang="zh-TW" dirty="0"/>
              <a:t>1.2</a:t>
            </a:r>
            <a:r>
              <a:rPr lang="zh-TW" altLang="en-US" dirty="0"/>
              <a:t> 捲機加</a:t>
            </a:r>
            <a:r>
              <a:rPr lang="en-US" altLang="zh-TW" dirty="0" err="1"/>
              <a:t>resNet</a:t>
            </a:r>
            <a:r>
              <a:rPr lang="en-US" altLang="zh-TW" dirty="0"/>
              <a:t>(channel</a:t>
            </a:r>
            <a:r>
              <a:rPr lang="zh-TW" altLang="en-US" dirty="0"/>
              <a:t>為</a:t>
            </a:r>
            <a:r>
              <a:rPr lang="en-US" altLang="zh-TW" dirty="0"/>
              <a:t>324,128,64,16,4</a:t>
            </a:r>
            <a:r>
              <a:rPr lang="zh-TW" altLang="en-US" dirty="0"/>
              <a:t>，中間接</a:t>
            </a:r>
            <a:r>
              <a:rPr lang="en-US" altLang="zh-TW" dirty="0" err="1"/>
              <a:t>resNet</a:t>
            </a:r>
            <a:r>
              <a:rPr lang="en-US" altLang="zh-TW" dirty="0"/>
              <a:t> 5</a:t>
            </a:r>
            <a:r>
              <a:rPr lang="zh-TW" altLang="en-US" dirty="0"/>
              <a:t>層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2. LSTM</a:t>
            </a:r>
            <a:r>
              <a:rPr lang="zh-TW" altLang="en-US" dirty="0"/>
              <a:t>通道</a:t>
            </a:r>
            <a:endParaRPr lang="en-US" altLang="zh-TW" dirty="0"/>
          </a:p>
          <a:p>
            <a:r>
              <a:rPr lang="zh-TW" altLang="en-US" dirty="0"/>
              <a:t>仿前面</a:t>
            </a:r>
            <a:r>
              <a:rPr lang="en-US" altLang="zh-TW" dirty="0"/>
              <a:t>LSTM</a:t>
            </a:r>
            <a:r>
              <a:rPr lang="zh-TW" altLang="en-US" dirty="0"/>
              <a:t>模型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合併</a:t>
            </a:r>
            <a:endParaRPr lang="en-US" altLang="zh-TW" dirty="0"/>
          </a:p>
          <a:p>
            <a:r>
              <a:rPr lang="en-US" altLang="zh-TW" dirty="0"/>
              <a:t>3.1</a:t>
            </a:r>
            <a:r>
              <a:rPr lang="zh-TW" altLang="en-US" dirty="0"/>
              <a:t> </a:t>
            </a:r>
            <a:r>
              <a:rPr lang="en-US" altLang="zh-TW" dirty="0" err="1"/>
              <a:t>layer_norm</a:t>
            </a:r>
            <a:r>
              <a:rPr lang="zh-TW" altLang="en-US" dirty="0"/>
              <a:t>和</a:t>
            </a:r>
            <a:r>
              <a:rPr lang="en-US" altLang="zh-TW" dirty="0"/>
              <a:t>dropout=0.5</a:t>
            </a:r>
          </a:p>
          <a:p>
            <a:r>
              <a:rPr lang="en-US" altLang="zh-TW" dirty="0"/>
              <a:t>3.2</a:t>
            </a:r>
            <a:r>
              <a:rPr lang="zh-TW" altLang="en-US" dirty="0"/>
              <a:t> 合併後連接後加</a:t>
            </a:r>
            <a:r>
              <a:rPr lang="en-US" altLang="zh-TW" dirty="0" err="1"/>
              <a:t>resNet</a:t>
            </a:r>
            <a:r>
              <a:rPr lang="en-US" altLang="zh-TW" dirty="0"/>
              <a:t> 10</a:t>
            </a:r>
            <a:r>
              <a:rPr lang="zh-TW" altLang="en-US" dirty="0"/>
              <a:t>層</a:t>
            </a:r>
            <a:endParaRPr lang="en-US" altLang="zh-TW" dirty="0"/>
          </a:p>
          <a:p>
            <a:r>
              <a:rPr lang="en-US" altLang="zh-TW" dirty="0"/>
              <a:t>3.3</a:t>
            </a:r>
            <a:r>
              <a:rPr lang="zh-TW" altLang="en-US" dirty="0"/>
              <a:t> 單一數字輸出，殘差預測</a:t>
            </a:r>
            <a:r>
              <a:rPr lang="en-US" altLang="zh-TW" dirty="0"/>
              <a:t>5</a:t>
            </a:r>
            <a:r>
              <a:rPr lang="zh-TW" altLang="en-US" dirty="0"/>
              <a:t>層</a:t>
            </a:r>
            <a:r>
              <a:rPr lang="en-US" altLang="zh-TW" dirty="0"/>
              <a:t>(</a:t>
            </a:r>
            <a:r>
              <a:rPr lang="zh-TW" altLang="en-US" dirty="0"/>
              <a:t>全連接層預測後，第二層起，輸入加入第一層輸</a:t>
            </a:r>
            <a:endParaRPr lang="en-US" altLang="zh-TW" dirty="0"/>
          </a:p>
          <a:p>
            <a:r>
              <a:rPr lang="zh-TW" altLang="en-US" dirty="0"/>
              <a:t>      出，後接</a:t>
            </a:r>
            <a:r>
              <a:rPr lang="en-US" altLang="zh-TW" dirty="0" err="1"/>
              <a:t>LayerNorm,tanh</a:t>
            </a:r>
            <a:r>
              <a:rPr lang="zh-TW" altLang="en-US" dirty="0"/>
              <a:t>，輸出加上第一層輸出，以此類推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2625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227"/>
    </mc:Choice>
    <mc:Fallback>
      <p:transition spd="slow" advTm="5122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0227F-F5C2-C5AC-B3DC-1522AC7E7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32F482-E06C-C652-4C9A-1B54CD452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zh-TW" altLang="en-US" dirty="0"/>
              <a:t>結果及討論</a:t>
            </a:r>
          </a:p>
        </p:txBody>
      </p:sp>
    </p:spTree>
    <p:extLst>
      <p:ext uri="{BB962C8B-B14F-4D97-AF65-F5344CB8AC3E}">
        <p14:creationId xmlns:p14="http://schemas.microsoft.com/office/powerpoint/2010/main" val="4185364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2"/>
    </mc:Choice>
    <mc:Fallback>
      <p:transition spd="slow" advTm="103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11E31-04C9-CC79-FCDD-D2F46E2F6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2D87A-88A9-244D-B7D6-F2E17B08A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zh-TW" altLang="en-US" dirty="0"/>
              <a:t>天真模型</a:t>
            </a:r>
            <a:r>
              <a:rPr lang="en-US" altLang="zh-TW"/>
              <a:t>(LSTM)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8F232BA-F63B-21E4-0C6B-3FE0AC0042A0}"/>
              </a:ext>
            </a:extLst>
          </p:cNvPr>
          <p:cNvSpPr txBox="1"/>
          <p:nvPr/>
        </p:nvSpPr>
        <p:spPr>
          <a:xfrm>
            <a:off x="8084193" y="1956620"/>
            <a:ext cx="410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僅過去資料預測未來</a:t>
            </a:r>
            <a:r>
              <a:rPr lang="en-US" altLang="zh-TW" dirty="0"/>
              <a:t>(</a:t>
            </a:r>
            <a:r>
              <a:rPr lang="zh-TW" altLang="en-US" dirty="0"/>
              <a:t>參數為過去資料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89769FA-011A-679C-AB39-43EF7970C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15" y="1956620"/>
            <a:ext cx="7522560" cy="410457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1086F01D-C522-DA46-A20D-D56E9C7FC427}"/>
              </a:ext>
            </a:extLst>
          </p:cNvPr>
          <p:cNvSpPr txBox="1"/>
          <p:nvPr/>
        </p:nvSpPr>
        <p:spPr>
          <a:xfrm>
            <a:off x="8084193" y="2338972"/>
            <a:ext cx="55576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TW" dirty="0"/>
              <a:t>Error Ratio in Training Variance: </a:t>
            </a:r>
          </a:p>
          <a:p>
            <a:r>
              <a:rPr lang="zh-TW" altLang="en-US" dirty="0"/>
              <a:t>     </a:t>
            </a:r>
            <a:r>
              <a:rPr lang="en-US" altLang="zh-TW" dirty="0"/>
              <a:t>1.3439</a:t>
            </a:r>
          </a:p>
          <a:p>
            <a:pPr marL="285750" indent="-285750">
              <a:buFontTx/>
              <a:buChar char="-"/>
            </a:pPr>
            <a:r>
              <a:rPr lang="zh-TW" altLang="en-US" dirty="0"/>
              <a:t>實際開盤價預測波動誤差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 5.2497059224831943e-05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   預測為水平線，沒有學到</a:t>
            </a:r>
          </a:p>
        </p:txBody>
      </p:sp>
    </p:spTree>
    <p:extLst>
      <p:ext uri="{BB962C8B-B14F-4D97-AF65-F5344CB8AC3E}">
        <p14:creationId xmlns:p14="http://schemas.microsoft.com/office/powerpoint/2010/main" val="2305481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905"/>
    </mc:Choice>
    <mc:Fallback>
      <p:transition spd="slow" advTm="1790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B1EF7-9E2C-6FC2-E55A-BDB94CE8D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BA904-4F84-B763-FD79-E25286BC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zh-TW" altLang="en-US" dirty="0"/>
              <a:t>加入過去資料的天真模型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0443614-D2DF-8738-6189-9A9627D657B4}"/>
              </a:ext>
            </a:extLst>
          </p:cNvPr>
          <p:cNvSpPr txBox="1"/>
          <p:nvPr/>
        </p:nvSpPr>
        <p:spPr>
          <a:xfrm>
            <a:off x="8084193" y="1956620"/>
            <a:ext cx="326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3B53FB5-66F3-3E4F-A63E-DBB819C15806}"/>
              </a:ext>
            </a:extLst>
          </p:cNvPr>
          <p:cNvSpPr txBox="1"/>
          <p:nvPr/>
        </p:nvSpPr>
        <p:spPr>
          <a:xfrm>
            <a:off x="8084193" y="2338972"/>
            <a:ext cx="55576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TW" dirty="0"/>
              <a:t>Error Ratio in Training Variance: </a:t>
            </a:r>
          </a:p>
          <a:p>
            <a:r>
              <a:rPr lang="zh-TW" altLang="en-US" dirty="0"/>
              <a:t>     </a:t>
            </a:r>
            <a:r>
              <a:rPr lang="en-US" altLang="zh-TW" dirty="0"/>
              <a:t>1.3469</a:t>
            </a:r>
          </a:p>
          <a:p>
            <a:pPr marL="285750" indent="-285750">
              <a:buFontTx/>
              <a:buChar char="-"/>
            </a:pPr>
            <a:r>
              <a:rPr lang="zh-TW" altLang="en-US" dirty="0"/>
              <a:t>實際開盤價預測波動誤差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 5.2752e-05</a:t>
            </a:r>
          </a:p>
          <a:p>
            <a:pPr marL="285750" indent="-285750">
              <a:buFontTx/>
              <a:buChar char="-"/>
            </a:pPr>
            <a:r>
              <a:rPr lang="zh-TW" altLang="en-US" dirty="0"/>
              <a:t>輸出近似水平線，未能有效學習變化</a:t>
            </a:r>
            <a:endParaRPr lang="en-US" altLang="zh-TW" dirty="0"/>
          </a:p>
          <a:p>
            <a:r>
              <a:rPr lang="zh-TW" altLang="en-US" dirty="0"/>
              <a:t>     趨勢，但趨勢比天真模型明顯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9709BE-F6D5-3631-8095-F316714C1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41" y="2141286"/>
            <a:ext cx="7376652" cy="402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4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905"/>
    </mc:Choice>
    <mc:Fallback>
      <p:transition spd="slow" advTm="1790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48E01-3C10-8432-580A-648EBB402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37F074-2454-689B-6740-8DE42D14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US" altLang="zh-TW" dirty="0"/>
              <a:t>Gru</a:t>
            </a:r>
            <a:r>
              <a:rPr lang="zh-TW" altLang="en-US" dirty="0"/>
              <a:t>比較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330E217-F0AC-39D3-DA1C-F74146FEEBEF}"/>
              </a:ext>
            </a:extLst>
          </p:cNvPr>
          <p:cNvSpPr txBox="1"/>
          <p:nvPr/>
        </p:nvSpPr>
        <p:spPr>
          <a:xfrm>
            <a:off x="8084193" y="1798198"/>
            <a:ext cx="55576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TW" dirty="0"/>
              <a:t>GRU</a:t>
            </a:r>
            <a:r>
              <a:rPr lang="zh-TW" altLang="en-US" dirty="0"/>
              <a:t>模型收斂不穩定</a:t>
            </a:r>
            <a:endParaRPr lang="en-US" altLang="zh-TW" dirty="0"/>
          </a:p>
          <a:p>
            <a:pPr marL="285750" indent="-285750">
              <a:buFontTx/>
              <a:buChar char="-"/>
            </a:pPr>
            <a:r>
              <a:rPr lang="zh-TW" altLang="en-US" dirty="0"/>
              <a:t>在</a:t>
            </a:r>
            <a:r>
              <a:rPr lang="en-US" altLang="zh-TW" dirty="0"/>
              <a:t>5~9</a:t>
            </a:r>
            <a:r>
              <a:rPr lang="zh-TW" altLang="en-US" dirty="0"/>
              <a:t>天時預測佳</a:t>
            </a:r>
            <a:endParaRPr lang="en-US" altLang="zh-TW" dirty="0"/>
          </a:p>
          <a:p>
            <a:pPr marL="285750" indent="-285750">
              <a:buFontTx/>
              <a:buChar char="-"/>
            </a:pPr>
            <a:r>
              <a:rPr lang="zh-TW" altLang="en-US" dirty="0"/>
              <a:t>加過去預測比較準</a:t>
            </a:r>
            <a:endParaRPr lang="en-US" altLang="zh-TW" dirty="0"/>
          </a:p>
          <a:p>
            <a:pPr marL="285750" indent="-285750">
              <a:buFontTx/>
              <a:buChar char="-"/>
            </a:pPr>
            <a:r>
              <a:rPr lang="zh-TW" altLang="en-US" dirty="0"/>
              <a:t>只輸入</a:t>
            </a:r>
            <a:r>
              <a:rPr lang="en-US" altLang="zh-TW" dirty="0"/>
              <a:t>ratio</a:t>
            </a:r>
            <a:r>
              <a:rPr lang="zh-TW" altLang="en-US" dirty="0"/>
              <a:t>比較準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8BEEB3D-B88A-469C-5D2F-8739512EF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889" y="1700980"/>
            <a:ext cx="6352634" cy="474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06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837"/>
    </mc:Choice>
    <mc:Fallback>
      <p:transition spd="slow" advTm="36837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C0B70-DA3A-BA30-4A88-DDA2DFEAB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6B99A-85A8-65FC-95E2-EE19A3C2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US" altLang="zh-TW" dirty="0"/>
              <a:t>Gru</a:t>
            </a:r>
            <a:r>
              <a:rPr lang="zh-TW" altLang="en-US" dirty="0"/>
              <a:t>好的結果</a:t>
            </a:r>
          </a:p>
        </p:txBody>
      </p:sp>
      <p:sp>
        <p:nvSpPr>
          <p:cNvPr id="82" name="投影片編號版面配置區 81">
            <a:extLst>
              <a:ext uri="{FF2B5EF4-FFF2-40B4-BE49-F238E27FC236}">
                <a16:creationId xmlns:a16="http://schemas.microsoft.com/office/drawing/2014/main" id="{84CE74A1-0EC1-127B-83B0-14E7C50F4A7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27</a:t>
            </a:fld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26A0DE-A0F6-394B-304F-341E7EBC5461}"/>
              </a:ext>
            </a:extLst>
          </p:cNvPr>
          <p:cNvSpPr txBox="1"/>
          <p:nvPr/>
        </p:nvSpPr>
        <p:spPr>
          <a:xfrm>
            <a:off x="8084193" y="1798198"/>
            <a:ext cx="55576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TW" dirty="0"/>
              <a:t>Error Ratio in Training Variance: </a:t>
            </a:r>
          </a:p>
          <a:p>
            <a:r>
              <a:rPr lang="zh-TW" altLang="en-US" dirty="0"/>
              <a:t>     </a:t>
            </a:r>
            <a:r>
              <a:rPr lang="en-US" altLang="zh-TW" dirty="0"/>
              <a:t>0.2546358043935335</a:t>
            </a:r>
          </a:p>
          <a:p>
            <a:pPr marL="285750" indent="-285750">
              <a:buFontTx/>
              <a:buChar char="-"/>
            </a:pPr>
            <a:r>
              <a:rPr lang="zh-TW" altLang="en-US" dirty="0"/>
              <a:t>實際開盤價預測波動誤差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    </a:t>
            </a:r>
            <a:r>
              <a:rPr lang="en-US" altLang="zh-TW" dirty="0"/>
              <a:t>9.954782e-06</a:t>
            </a:r>
          </a:p>
          <a:p>
            <a:pPr marL="285750" indent="-285750">
              <a:buFontTx/>
              <a:buChar char="-"/>
            </a:pPr>
            <a:r>
              <a:rPr lang="zh-TW" altLang="en-US" dirty="0"/>
              <a:t>改善比例</a:t>
            </a:r>
            <a:endParaRPr lang="en-US" altLang="zh-TW" dirty="0"/>
          </a:p>
          <a:p>
            <a:r>
              <a:rPr lang="zh-TW" altLang="en-US" dirty="0"/>
              <a:t>     </a:t>
            </a:r>
            <a:r>
              <a:rPr lang="en-US" altLang="zh-TW" dirty="0"/>
              <a:t>81.1%</a:t>
            </a:r>
          </a:p>
          <a:p>
            <a:pPr marL="285750" indent="-285750">
              <a:buFontTx/>
              <a:buChar char="-"/>
            </a:pPr>
            <a:r>
              <a:rPr lang="zh-TW" altLang="en-US" dirty="0"/>
              <a:t>整體趨勢貼合，但極端值有高估</a:t>
            </a:r>
            <a:endParaRPr lang="en-US" altLang="zh-TW" dirty="0"/>
          </a:p>
          <a:p>
            <a:r>
              <a:rPr lang="zh-TW" altLang="en-US" dirty="0"/>
              <a:t>     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6A49A72-DD5A-DDAD-6AA8-EDECE5AAE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69" y="2006957"/>
            <a:ext cx="7242354" cy="395886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F01AA2F-E217-1A2D-AF7D-196ED1A29987}"/>
              </a:ext>
            </a:extLst>
          </p:cNvPr>
          <p:cNvSpPr txBox="1"/>
          <p:nvPr/>
        </p:nvSpPr>
        <p:spPr>
          <a:xfrm>
            <a:off x="928821" y="1644309"/>
            <a:ext cx="2308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圖為加過去 僅</a:t>
            </a:r>
            <a:r>
              <a:rPr lang="en-US" altLang="zh-TW" sz="1400" dirty="0"/>
              <a:t>ratio offset 7</a:t>
            </a:r>
          </a:p>
        </p:txBody>
      </p:sp>
    </p:spTree>
    <p:extLst>
      <p:ext uri="{BB962C8B-B14F-4D97-AF65-F5344CB8AC3E}">
        <p14:creationId xmlns:p14="http://schemas.microsoft.com/office/powerpoint/2010/main" val="3175549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013"/>
    </mc:Choice>
    <mc:Fallback>
      <p:transition spd="slow" advTm="31013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573B2-D223-B7AE-03DE-1CFB91611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7C39D-FF36-8AB0-4D48-8361DCEA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US" altLang="zh-TW" dirty="0" err="1"/>
              <a:t>lstm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95E06F2-32A8-EE2F-B079-7949D8040C9C}"/>
              </a:ext>
            </a:extLst>
          </p:cNvPr>
          <p:cNvSpPr txBox="1"/>
          <p:nvPr/>
        </p:nvSpPr>
        <p:spPr>
          <a:xfrm>
            <a:off x="8084193" y="1798198"/>
            <a:ext cx="55576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TW" dirty="0" err="1"/>
              <a:t>lstm</a:t>
            </a:r>
            <a:r>
              <a:rPr lang="zh-TW" altLang="en-US" dirty="0"/>
              <a:t>模型收斂較</a:t>
            </a:r>
            <a:r>
              <a:rPr lang="en-US" altLang="zh-TW" dirty="0" err="1"/>
              <a:t>gru</a:t>
            </a:r>
            <a:r>
              <a:rPr lang="zh-TW" altLang="en-US" dirty="0"/>
              <a:t>穩定</a:t>
            </a:r>
            <a:endParaRPr lang="en-US" altLang="zh-TW" dirty="0"/>
          </a:p>
          <a:p>
            <a:pPr marL="285750" indent="-285750">
              <a:buFontTx/>
              <a:buChar char="-"/>
            </a:pPr>
            <a:r>
              <a:rPr lang="zh-TW" altLang="en-US" dirty="0"/>
              <a:t>在</a:t>
            </a:r>
            <a:r>
              <a:rPr lang="en-US" altLang="zh-TW" dirty="0"/>
              <a:t>4~6</a:t>
            </a:r>
            <a:r>
              <a:rPr lang="zh-TW" altLang="en-US" dirty="0"/>
              <a:t>天時預測佳</a:t>
            </a:r>
            <a:endParaRPr lang="en-US" altLang="zh-TW" dirty="0"/>
          </a:p>
          <a:p>
            <a:pPr marL="285750" indent="-285750">
              <a:buFontTx/>
              <a:buChar char="-"/>
            </a:pPr>
            <a:r>
              <a:rPr lang="zh-TW" altLang="en-US" dirty="0"/>
              <a:t>參數少時比較不穩定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僅新聞時比較差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參數只加</a:t>
            </a:r>
            <a:r>
              <a:rPr lang="en-US" altLang="zh-TW" dirty="0"/>
              <a:t>ratio</a:t>
            </a:r>
            <a:r>
              <a:rPr lang="zh-TW" altLang="en-US" dirty="0"/>
              <a:t>比較差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FE7942B-FCD5-A5D3-3FFC-03A3AA024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156" y="1902767"/>
            <a:ext cx="6102494" cy="455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20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164"/>
    </mc:Choice>
    <mc:Fallback>
      <p:transition spd="slow" advTm="44164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4700C-2385-6C71-A5F8-93EBE1387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96378-C612-F2D6-1787-5F80C7ED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US" altLang="zh-TW" dirty="0" err="1"/>
              <a:t>Lstm</a:t>
            </a:r>
            <a:r>
              <a:rPr lang="zh-TW" altLang="en-US" dirty="0"/>
              <a:t>好的結果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FE6EDA8-7AC3-614E-97F1-665C3414C07A}"/>
              </a:ext>
            </a:extLst>
          </p:cNvPr>
          <p:cNvSpPr txBox="1"/>
          <p:nvPr/>
        </p:nvSpPr>
        <p:spPr>
          <a:xfrm>
            <a:off x="8438155" y="1787261"/>
            <a:ext cx="55576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TW" dirty="0"/>
              <a:t>Error Ratio in Training Variance: </a:t>
            </a:r>
          </a:p>
          <a:p>
            <a:r>
              <a:rPr lang="zh-TW" altLang="en-US" dirty="0"/>
              <a:t>     </a:t>
            </a:r>
            <a:r>
              <a:rPr lang="en-US" altLang="zh-TW" dirty="0"/>
              <a:t>0.2496076459581044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   實際開盤價預測波動誤差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    </a:t>
            </a:r>
            <a:r>
              <a:rPr lang="en-US" altLang="zh-TW" dirty="0"/>
              <a:t>9.758211e-06</a:t>
            </a:r>
          </a:p>
          <a:p>
            <a:pPr marL="285750" indent="-285750">
              <a:buFontTx/>
              <a:buChar char="-"/>
            </a:pPr>
            <a:r>
              <a:rPr lang="zh-TW" altLang="en-US" dirty="0"/>
              <a:t>改善比例</a:t>
            </a:r>
            <a:endParaRPr lang="en-US" altLang="zh-TW" dirty="0"/>
          </a:p>
          <a:p>
            <a:r>
              <a:rPr lang="zh-TW" altLang="en-US" dirty="0"/>
              <a:t>     </a:t>
            </a:r>
            <a:r>
              <a:rPr lang="en-US" altLang="zh-TW" dirty="0"/>
              <a:t>81.14%</a:t>
            </a:r>
          </a:p>
          <a:p>
            <a:pPr marL="285750" indent="-285750">
              <a:buFontTx/>
              <a:buChar char="-"/>
            </a:pPr>
            <a:r>
              <a:rPr lang="zh-TW" altLang="en-US" dirty="0"/>
              <a:t>整體趨勢貼合，但極端值有高估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8AF8D31-E6AB-F6DD-24AE-6065A6F4ED1C}"/>
              </a:ext>
            </a:extLst>
          </p:cNvPr>
          <p:cNvSpPr txBox="1"/>
          <p:nvPr/>
        </p:nvSpPr>
        <p:spPr>
          <a:xfrm>
            <a:off x="675967" y="6079351"/>
            <a:ext cx="6818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圖為加過去 加原始參數</a:t>
            </a:r>
            <a:r>
              <a:rPr lang="en-US" altLang="zh-TW" sz="1200" dirty="0"/>
              <a:t> offset 15</a:t>
            </a:r>
            <a:r>
              <a:rPr lang="zh-TW" altLang="en-US" sz="1200" dirty="0"/>
              <a:t> 用關鍵字權重</a:t>
            </a:r>
            <a:endParaRPr lang="en-US" altLang="zh-TW" sz="12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AF338D5-0E16-4FB4-7C13-A0B9B1AE1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798198"/>
            <a:ext cx="7979827" cy="436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0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313"/>
    </mc:Choice>
    <mc:Fallback>
      <p:transition spd="slow" advTm="1731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zh-TW" altLang="en-US" dirty="0"/>
              <a:t>研究背景與動機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zh-TW" smtClean="0"/>
              <a:pPr rtl="0"/>
              <a:t>3</a:t>
            </a:fld>
            <a:endParaRPr lang="zh-TW" altLang="en-ZA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A69E764-4537-5423-9837-8D2CD5A265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3498" y="2834746"/>
            <a:ext cx="988510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台灣股市參與率高：約53%人口擁有交易帳戶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研究目標：設計自動化模型捕捉新聞內容對市場波動的影響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研究重點：專注於波動幅度而非單純漲跌方向的預測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應用價值：為投資者提供波動警示，特別有利於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長期投資，無法時刻注意股市的使用者，並提供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使用者重要新聞參考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934"/>
    </mc:Choice>
    <mc:Fallback>
      <p:transition spd="slow" advTm="3393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82BC7-D8CD-E710-F716-DA5131F24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9A86C9-3B66-5B4E-B9FE-ADCA4A95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US" altLang="zh-TW" dirty="0" err="1"/>
              <a:t>Lstm</a:t>
            </a:r>
            <a:r>
              <a:rPr lang="zh-TW" altLang="en-US" dirty="0"/>
              <a:t>微小趨勢</a:t>
            </a:r>
          </a:p>
        </p:txBody>
      </p:sp>
      <p:sp>
        <p:nvSpPr>
          <p:cNvPr id="82" name="投影片編號版面配置區 81">
            <a:extLst>
              <a:ext uri="{FF2B5EF4-FFF2-40B4-BE49-F238E27FC236}">
                <a16:creationId xmlns:a16="http://schemas.microsoft.com/office/drawing/2014/main" id="{B733E2D2-8F4B-E12A-4745-D1C7AD9AA8C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30</a:t>
            </a:fld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69A705F-93D1-C6BE-84AA-803D11315D6F}"/>
              </a:ext>
            </a:extLst>
          </p:cNvPr>
          <p:cNvSpPr txBox="1"/>
          <p:nvPr/>
        </p:nvSpPr>
        <p:spPr>
          <a:xfrm>
            <a:off x="8123522" y="2337350"/>
            <a:ext cx="55576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TW" dirty="0" err="1"/>
              <a:t>lstm</a:t>
            </a:r>
            <a:r>
              <a:rPr lang="zh-TW" altLang="en-US" dirty="0"/>
              <a:t>模型預測都相當接近</a:t>
            </a:r>
            <a:endParaRPr lang="en-US" altLang="zh-TW" dirty="0"/>
          </a:p>
          <a:p>
            <a:pPr marL="285750" indent="-285750">
              <a:buFontTx/>
              <a:buChar char="-"/>
            </a:pPr>
            <a:r>
              <a:rPr lang="zh-TW" altLang="en-US" dirty="0"/>
              <a:t>隨著</a:t>
            </a:r>
            <a:r>
              <a:rPr lang="en-US" altLang="zh-TW" sz="1800" dirty="0"/>
              <a:t>offset</a:t>
            </a:r>
            <a:r>
              <a:rPr lang="zh-TW" altLang="en-US" sz="1800" dirty="0"/>
              <a:t>增加誤差有減少趨勢</a:t>
            </a:r>
            <a:endParaRPr lang="en-US" altLang="zh-TW" dirty="0"/>
          </a:p>
          <a:p>
            <a:pPr marL="285750" indent="-285750">
              <a:buFontTx/>
              <a:buChar char="-"/>
            </a:pP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BB0874A-B4E7-9FA9-C4D8-9DDE8C542477}"/>
              </a:ext>
            </a:extLst>
          </p:cNvPr>
          <p:cNvSpPr txBox="1"/>
          <p:nvPr/>
        </p:nvSpPr>
        <p:spPr>
          <a:xfrm>
            <a:off x="810854" y="1968018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圖為最佳情況 加過去 加原始參數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4403F01-844A-C145-ED54-44F1557D8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512" y="2282276"/>
            <a:ext cx="48577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86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80"/>
    </mc:Choice>
    <mc:Fallback>
      <p:transition spd="slow" advTm="1468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9334E-EB58-2A95-3CFC-0E13A8901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C4330D-321F-A472-D73D-ED9A0A7C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zh-TW" altLang="en-US" dirty="0"/>
              <a:t>雙通道</a:t>
            </a:r>
          </a:p>
        </p:txBody>
      </p:sp>
      <p:sp>
        <p:nvSpPr>
          <p:cNvPr id="82" name="投影片編號版面配置區 81">
            <a:extLst>
              <a:ext uri="{FF2B5EF4-FFF2-40B4-BE49-F238E27FC236}">
                <a16:creationId xmlns:a16="http://schemas.microsoft.com/office/drawing/2014/main" id="{4DFE374C-FD83-998A-3CCB-DC2CBCFA26E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31</a:t>
            </a:fld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EF03821-68A4-D90B-5FFB-DCA929458854}"/>
              </a:ext>
            </a:extLst>
          </p:cNvPr>
          <p:cNvSpPr txBox="1"/>
          <p:nvPr/>
        </p:nvSpPr>
        <p:spPr>
          <a:xfrm>
            <a:off x="8084193" y="1798198"/>
            <a:ext cx="55576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TW" dirty="0"/>
              <a:t>-</a:t>
            </a:r>
            <a:r>
              <a:rPr lang="zh-TW" altLang="en-US" dirty="0"/>
              <a:t>  雙通道收斂穩定性在</a:t>
            </a:r>
            <a:r>
              <a:rPr lang="en-US" altLang="zh-TW" dirty="0"/>
              <a:t>GRU</a:t>
            </a:r>
            <a:r>
              <a:rPr lang="zh-TW" altLang="en-US" dirty="0"/>
              <a:t>和</a:t>
            </a:r>
            <a:r>
              <a:rPr lang="en-US" altLang="zh-TW" dirty="0"/>
              <a:t>LSTM</a:t>
            </a:r>
            <a:r>
              <a:rPr lang="zh-TW" altLang="en-US" dirty="0"/>
              <a:t>之間 </a:t>
            </a:r>
            <a:endParaRPr lang="en-US" altLang="zh-TW" dirty="0"/>
          </a:p>
          <a:p>
            <a:pPr marL="285750" indent="-285750">
              <a:buFontTx/>
              <a:buChar char="-"/>
            </a:pPr>
            <a:r>
              <a:rPr lang="zh-TW" altLang="en-US" dirty="0"/>
              <a:t>    會受噪音影響</a:t>
            </a:r>
            <a:endParaRPr lang="en-US" altLang="zh-TW" dirty="0"/>
          </a:p>
          <a:p>
            <a:pPr marL="285750" indent="-285750">
              <a:buFontTx/>
              <a:buChar char="-"/>
            </a:pPr>
            <a:r>
              <a:rPr lang="en-US" altLang="zh-TW" dirty="0"/>
              <a:t>-</a:t>
            </a:r>
            <a:r>
              <a:rPr lang="zh-TW" altLang="en-US" dirty="0"/>
              <a:t>   最佳預測還是接近</a:t>
            </a:r>
            <a:r>
              <a:rPr lang="en-US" altLang="zh-TW" dirty="0"/>
              <a:t>1e-5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43DBC71-4B86-7E6D-B357-DAF738FE8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1806179"/>
            <a:ext cx="5935304" cy="443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68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42"/>
    </mc:Choice>
    <mc:Fallback>
      <p:transition spd="slow" advTm="30042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2AA37-AD02-3CF7-4BE0-2F8DBE642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B39DD0-25AA-00EE-C9AC-AD13BF99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zh-TW" altLang="en-US" dirty="0"/>
              <a:t>雙通道好的結果</a:t>
            </a:r>
          </a:p>
        </p:txBody>
      </p:sp>
      <p:sp>
        <p:nvSpPr>
          <p:cNvPr id="82" name="投影片編號版面配置區 81">
            <a:extLst>
              <a:ext uri="{FF2B5EF4-FFF2-40B4-BE49-F238E27FC236}">
                <a16:creationId xmlns:a16="http://schemas.microsoft.com/office/drawing/2014/main" id="{589F63DB-4F91-FE11-2942-2C2D3444524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32</a:t>
            </a:fld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BCA2D32-7DA9-786B-CEAE-BAB878BFE3D9}"/>
              </a:ext>
            </a:extLst>
          </p:cNvPr>
          <p:cNvSpPr txBox="1"/>
          <p:nvPr/>
        </p:nvSpPr>
        <p:spPr>
          <a:xfrm>
            <a:off x="8084193" y="1798198"/>
            <a:ext cx="55576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TW" dirty="0"/>
              <a:t>Error Ratio in Training Variance: </a:t>
            </a:r>
          </a:p>
          <a:p>
            <a:r>
              <a:rPr lang="zh-TW" altLang="en-US" dirty="0"/>
              <a:t>     </a:t>
            </a:r>
            <a:r>
              <a:rPr lang="en-US" altLang="zh-TW" dirty="0"/>
              <a:t>0.25042808076159967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   實際開盤價預測波動誤差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    </a:t>
            </a:r>
            <a:r>
              <a:rPr lang="en-US" altLang="zh-TW" dirty="0"/>
              <a:t>9.790285e-06</a:t>
            </a:r>
          </a:p>
          <a:p>
            <a:pPr marL="285750" indent="-285750">
              <a:buFontTx/>
              <a:buChar char="-"/>
            </a:pPr>
            <a:r>
              <a:rPr lang="zh-TW" altLang="en-US" dirty="0"/>
              <a:t>改善比例</a:t>
            </a:r>
            <a:endParaRPr lang="en-US" altLang="zh-TW" dirty="0"/>
          </a:p>
          <a:p>
            <a:r>
              <a:rPr lang="zh-TW" altLang="en-US" dirty="0"/>
              <a:t>     </a:t>
            </a:r>
            <a:r>
              <a:rPr lang="en-US" altLang="zh-TW" dirty="0"/>
              <a:t>81.3%</a:t>
            </a:r>
          </a:p>
          <a:p>
            <a:pPr marL="285750" indent="-285750">
              <a:buFontTx/>
              <a:buChar char="-"/>
            </a:pPr>
            <a:r>
              <a:rPr lang="zh-TW" altLang="en-US" dirty="0"/>
              <a:t>整體趨勢貼合，但極端值有高估</a:t>
            </a:r>
            <a:endParaRPr lang="en-US" altLang="zh-TW" dirty="0"/>
          </a:p>
          <a:p>
            <a:pPr marL="285750" indent="-285750">
              <a:buFontTx/>
              <a:buChar char="-"/>
            </a:pPr>
            <a:r>
              <a:rPr lang="zh-TW" altLang="en-US" dirty="0"/>
              <a:t>最佳比專注力</a:t>
            </a:r>
            <a:r>
              <a:rPr lang="en-US" altLang="zh-TW" dirty="0"/>
              <a:t>LSTM</a:t>
            </a:r>
            <a:r>
              <a:rPr lang="zh-TW" altLang="en-US" dirty="0"/>
              <a:t>好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AB1B15-510D-BDF9-81EC-D49F4A50D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20" y="1869306"/>
            <a:ext cx="7494173" cy="409651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833533C-D2DA-1594-1EC5-6BCFDD39A75A}"/>
              </a:ext>
            </a:extLst>
          </p:cNvPr>
          <p:cNvSpPr txBox="1"/>
          <p:nvPr/>
        </p:nvSpPr>
        <p:spPr>
          <a:xfrm>
            <a:off x="590020" y="6079351"/>
            <a:ext cx="6818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圖為加過去 僅用</a:t>
            </a:r>
            <a:r>
              <a:rPr lang="en-US" altLang="zh-TW" sz="1200" dirty="0"/>
              <a:t>ratio offset 10</a:t>
            </a:r>
            <a:r>
              <a:rPr lang="zh-TW" altLang="en-US" sz="1200" dirty="0"/>
              <a:t> 用關鍵字權重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4112767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160"/>
    </mc:Choice>
    <mc:Fallback>
      <p:transition spd="slow" advTm="2016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6F112-394D-0858-E6AD-C473FC234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2000E-ABAC-764C-7004-0A718C83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zh-TW" altLang="en-US" dirty="0"/>
              <a:t>兩種權重比較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F24670E-3A59-9954-774F-5F6EC8E2C5DB}"/>
              </a:ext>
            </a:extLst>
          </p:cNvPr>
          <p:cNvSpPr txBox="1"/>
          <p:nvPr/>
        </p:nvSpPr>
        <p:spPr>
          <a:xfrm>
            <a:off x="8084193" y="1798198"/>
            <a:ext cx="55576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TW" altLang="en-US" dirty="0"/>
              <a:t>文章權重大誤差值較低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文章權重在噪音層面比較少</a:t>
            </a:r>
            <a:endParaRPr lang="en-US" altLang="zh-TW" dirty="0"/>
          </a:p>
          <a:p>
            <a:pPr marL="285750" indent="-285750">
              <a:buFontTx/>
              <a:buChar char="-"/>
            </a:pPr>
            <a:r>
              <a:rPr lang="zh-TW" altLang="en-US" dirty="0"/>
              <a:t>文章權重預測誤差更低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文章權重可學習的資訊更多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A45FEF-6610-1D47-BF3E-C696AEC0A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5" y="1775778"/>
            <a:ext cx="6377756" cy="47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06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803"/>
    </mc:Choice>
    <mc:Fallback>
      <p:transition spd="slow" advTm="38803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61D7C-0A18-952B-D0E7-0757AF6C2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820514-C505-BF9E-1D1F-CCE7B45D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US" altLang="zh-TW" dirty="0" err="1"/>
              <a:t>Lstm</a:t>
            </a:r>
            <a:r>
              <a:rPr lang="zh-TW" altLang="en-US" dirty="0"/>
              <a:t>文章好的結果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7F9C14C-B243-EA0B-C744-F1869EC07B01}"/>
              </a:ext>
            </a:extLst>
          </p:cNvPr>
          <p:cNvSpPr txBox="1"/>
          <p:nvPr/>
        </p:nvSpPr>
        <p:spPr>
          <a:xfrm>
            <a:off x="8438155" y="1787261"/>
            <a:ext cx="55576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TW" dirty="0"/>
              <a:t>Error Ratio in Training Variance: </a:t>
            </a:r>
          </a:p>
          <a:p>
            <a:r>
              <a:rPr lang="zh-TW" altLang="en-US" dirty="0"/>
              <a:t>     </a:t>
            </a:r>
            <a:r>
              <a:rPr lang="en-US" altLang="zh-TW" dirty="0"/>
              <a:t>0.24477018405997042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   實際開盤價預測波動誤差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    </a:t>
            </a:r>
            <a:r>
              <a:rPr lang="en-US" altLang="zh-TW" dirty="0"/>
              <a:t>9.569094e-06</a:t>
            </a:r>
          </a:p>
          <a:p>
            <a:pPr marL="285750" indent="-285750">
              <a:buFontTx/>
              <a:buChar char="-"/>
            </a:pPr>
            <a:r>
              <a:rPr lang="zh-TW" altLang="en-US" dirty="0"/>
              <a:t>改善比例</a:t>
            </a:r>
            <a:endParaRPr lang="en-US" altLang="zh-TW" dirty="0"/>
          </a:p>
          <a:p>
            <a:r>
              <a:rPr lang="zh-TW" altLang="en-US" dirty="0"/>
              <a:t>     </a:t>
            </a:r>
            <a:r>
              <a:rPr lang="en-US" altLang="zh-TW" dirty="0"/>
              <a:t>81.8%</a:t>
            </a:r>
          </a:p>
          <a:p>
            <a:pPr marL="285750" indent="-285750">
              <a:buFontTx/>
              <a:buChar char="-"/>
            </a:pPr>
            <a:r>
              <a:rPr lang="zh-TW" altLang="en-US" dirty="0"/>
              <a:t>整體趨勢貼合，但極端值有高估</a:t>
            </a:r>
            <a:endParaRPr lang="en-US" altLang="zh-TW" dirty="0"/>
          </a:p>
          <a:p>
            <a:pPr marL="285750" indent="-285750">
              <a:buFontTx/>
              <a:buChar char="-"/>
            </a:pPr>
            <a:r>
              <a:rPr lang="zh-TW" altLang="en-US" dirty="0"/>
              <a:t>誤差比前面關鍵字權重低一些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B5E6AD-ADDA-8831-59FB-5A130B13DF7E}"/>
              </a:ext>
            </a:extLst>
          </p:cNvPr>
          <p:cNvSpPr txBox="1"/>
          <p:nvPr/>
        </p:nvSpPr>
        <p:spPr>
          <a:xfrm>
            <a:off x="675967" y="6079351"/>
            <a:ext cx="6818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圖為僅新聞 加原始參數</a:t>
            </a:r>
            <a:r>
              <a:rPr lang="en-US" altLang="zh-TW" sz="1200" dirty="0"/>
              <a:t> offset 2</a:t>
            </a:r>
            <a:r>
              <a:rPr lang="zh-TW" altLang="en-US" sz="1200" dirty="0"/>
              <a:t> 用文章權重</a:t>
            </a:r>
            <a:endParaRPr lang="en-US" altLang="zh-TW" sz="12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EBCC015-521A-0150-E96B-8B0228945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798198"/>
            <a:ext cx="7979827" cy="436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11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641"/>
    </mc:Choice>
    <mc:Fallback>
      <p:transition spd="slow" advTm="2164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427034" cy="1325563"/>
          </a:xfrm>
        </p:spPr>
        <p:txBody>
          <a:bodyPr rtlCol="0"/>
          <a:lstStyle/>
          <a:p>
            <a:pPr rtl="0"/>
            <a:r>
              <a:rPr lang="zh-TW" altLang="en-US" dirty="0"/>
              <a:t>為使用者建議新聞</a:t>
            </a:r>
          </a:p>
        </p:txBody>
      </p:sp>
      <p:sp>
        <p:nvSpPr>
          <p:cNvPr id="22" name="投影片編號版面配置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35</a:t>
            </a:fld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002625B-74CD-9500-3EA0-0F15F50FFB26}"/>
              </a:ext>
            </a:extLst>
          </p:cNvPr>
          <p:cNvSpPr txBox="1"/>
          <p:nvPr/>
        </p:nvSpPr>
        <p:spPr>
          <a:xfrm>
            <a:off x="5063613" y="1042329"/>
            <a:ext cx="67940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在 </a:t>
            </a:r>
            <a:r>
              <a:rPr lang="en-US" altLang="zh-TW" dirty="0"/>
              <a:t>2024-12-02 </a:t>
            </a:r>
            <a:r>
              <a:rPr lang="zh-TW" altLang="en-US" dirty="0"/>
              <a:t>這一天，影響力最大的前 </a:t>
            </a:r>
            <a:r>
              <a:rPr lang="en-US" altLang="zh-TW" dirty="0"/>
              <a:t>10 </a:t>
            </a:r>
            <a:r>
              <a:rPr lang="zh-TW" altLang="en-US" dirty="0"/>
              <a:t>篇文章標題：</a:t>
            </a:r>
          </a:p>
          <a:p>
            <a:r>
              <a:rPr lang="en-US" altLang="zh-TW" dirty="0"/>
              <a:t>1. </a:t>
            </a:r>
            <a:r>
              <a:rPr lang="zh-TW" altLang="en-US" dirty="0"/>
              <a:t>德國航運巨擘赫伯羅德第四季獲利看淡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美股早盤主要指數漲跌互現 投資人謹慎應本周多項經濟數據</a:t>
            </a:r>
          </a:p>
          <a:p>
            <a:r>
              <a:rPr lang="en-US" altLang="zh-TW" dirty="0"/>
              <a:t>3. </a:t>
            </a:r>
            <a:r>
              <a:rPr lang="zh-TW" altLang="en-US" dirty="0"/>
              <a:t>英特爾執行長基辛格宣告退休</a:t>
            </a:r>
          </a:p>
          <a:p>
            <a:r>
              <a:rPr lang="en-US" altLang="zh-TW" dirty="0"/>
              <a:t>4. </a:t>
            </a:r>
            <a:r>
              <a:rPr lang="zh-TW" altLang="en-US" dirty="0"/>
              <a:t>北基油品建案綠能三大引擎挹注 明年加油站數量拚全台第</a:t>
            </a:r>
            <a:r>
              <a:rPr lang="en-US" altLang="zh-TW" dirty="0"/>
              <a:t>5</a:t>
            </a:r>
          </a:p>
          <a:p>
            <a:r>
              <a:rPr lang="en-US" altLang="zh-TW" dirty="0"/>
              <a:t>5. Uber</a:t>
            </a:r>
            <a:r>
              <a:rPr lang="zh-TW" altLang="en-US" dirty="0"/>
              <a:t>印度克什米爾推出水上叫船服務</a:t>
            </a:r>
          </a:p>
          <a:p>
            <a:r>
              <a:rPr lang="en-US" altLang="zh-TW" dirty="0"/>
              <a:t>6. </a:t>
            </a:r>
            <a:r>
              <a:rPr lang="zh-TW" altLang="en-US" dirty="0"/>
              <a:t>歐元區</a:t>
            </a:r>
            <a:r>
              <a:rPr lang="en-US" altLang="zh-TW" dirty="0"/>
              <a:t>11</a:t>
            </a:r>
            <a:r>
              <a:rPr lang="zh-TW" altLang="en-US" dirty="0"/>
              <a:t>月製造業</a:t>
            </a:r>
            <a:r>
              <a:rPr lang="en-US" altLang="zh-TW" dirty="0"/>
              <a:t>PMI</a:t>
            </a:r>
            <a:r>
              <a:rPr lang="zh-TW" altLang="en-US" dirty="0"/>
              <a:t>終值報</a:t>
            </a:r>
            <a:r>
              <a:rPr lang="en-US" altLang="zh-TW" dirty="0"/>
              <a:t>452 </a:t>
            </a:r>
            <a:r>
              <a:rPr lang="zh-TW" altLang="en-US" dirty="0"/>
              <a:t>澆熄經濟復甦希望</a:t>
            </a:r>
          </a:p>
          <a:p>
            <a:r>
              <a:rPr lang="en-US" altLang="zh-TW" dirty="0"/>
              <a:t>7. </a:t>
            </a:r>
            <a:r>
              <a:rPr lang="zh-TW" altLang="en-US" dirty="0"/>
              <a:t>亞馬遜將試驗</a:t>
            </a:r>
            <a:r>
              <a:rPr lang="en-US" altLang="zh-TW" dirty="0"/>
              <a:t>AI</a:t>
            </a:r>
            <a:r>
              <a:rPr lang="zh-TW" altLang="en-US" dirty="0"/>
              <a:t>設計物質除碳</a:t>
            </a:r>
          </a:p>
          <a:p>
            <a:r>
              <a:rPr lang="en-US" altLang="zh-TW" dirty="0"/>
              <a:t>8. </a:t>
            </a:r>
            <a:r>
              <a:rPr lang="zh-TW" altLang="en-US" dirty="0"/>
              <a:t>第一金法說公股投信三合一第一金驚看報紙才知道 拋結親</a:t>
            </a:r>
            <a:r>
              <a:rPr lang="en-US" altLang="zh-TW" dirty="0"/>
              <a:t>3</a:t>
            </a:r>
            <a:r>
              <a:rPr lang="zh-TW" altLang="en-US" dirty="0"/>
              <a:t>要件</a:t>
            </a:r>
          </a:p>
          <a:p>
            <a:r>
              <a:rPr lang="en-US" altLang="zh-TW" dirty="0"/>
              <a:t>9. </a:t>
            </a:r>
            <a:r>
              <a:rPr lang="zh-TW" altLang="en-US" dirty="0"/>
              <a:t>貝萊德接近完成收購私人信貸商</a:t>
            </a:r>
            <a:r>
              <a:rPr lang="en-US" altLang="zh-TW" dirty="0"/>
              <a:t>HPS</a:t>
            </a:r>
          </a:p>
          <a:p>
            <a:r>
              <a:rPr lang="en-US" altLang="zh-TW" dirty="0"/>
              <a:t>10. OpenAI</a:t>
            </a:r>
            <a:r>
              <a:rPr lang="zh-TW" altLang="en-US" dirty="0"/>
              <a:t>考慮植入廣告 尋找新收入來源</a:t>
            </a:r>
            <a:endParaRPr lang="en-US" altLang="zh-TW" dirty="0"/>
          </a:p>
          <a:p>
            <a:r>
              <a:rPr lang="zh-TW" altLang="en-US" dirty="0"/>
              <a:t>註</a:t>
            </a:r>
            <a:r>
              <a:rPr lang="en-US" altLang="zh-TW" dirty="0"/>
              <a:t>: 2024-12-02</a:t>
            </a:r>
            <a:r>
              <a:rPr lang="zh-TW" altLang="en-US" dirty="0"/>
              <a:t> 開盤價波動</a:t>
            </a:r>
            <a:r>
              <a:rPr lang="en-US" altLang="zh-TW" dirty="0"/>
              <a:t>0.022709037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930"/>
    </mc:Choice>
    <mc:Fallback>
      <p:transition spd="slow" advTm="2893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66367-C53E-9DBD-5BA9-F1735DE15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74A2EB-50BE-DEFA-5431-D81DB6F3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zh-TW" altLang="en-US" dirty="0"/>
              <a:t>討論</a:t>
            </a:r>
          </a:p>
        </p:txBody>
      </p:sp>
      <p:sp>
        <p:nvSpPr>
          <p:cNvPr id="82" name="投影片編號版面配置區 81">
            <a:extLst>
              <a:ext uri="{FF2B5EF4-FFF2-40B4-BE49-F238E27FC236}">
                <a16:creationId xmlns:a16="http://schemas.microsoft.com/office/drawing/2014/main" id="{44D683BF-9B1C-EEF6-524E-58EDF06C339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36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DF544C0-7C63-BB51-E5D5-F6320D16BEED}"/>
              </a:ext>
            </a:extLst>
          </p:cNvPr>
          <p:cNvSpPr txBox="1"/>
          <p:nvPr/>
        </p:nvSpPr>
        <p:spPr>
          <a:xfrm>
            <a:off x="2694039" y="2340077"/>
            <a:ext cx="78598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TW" dirty="0"/>
              <a:t>ratio</a:t>
            </a:r>
            <a:r>
              <a:rPr lang="zh-TW" altLang="en-US" dirty="0"/>
              <a:t>轉換後資訊量比較大</a:t>
            </a:r>
            <a:endParaRPr lang="en-US" altLang="zh-TW" dirty="0"/>
          </a:p>
          <a:p>
            <a:pPr marL="285750" indent="-285750">
              <a:buFontTx/>
              <a:buChar char="-"/>
            </a:pPr>
            <a:r>
              <a:rPr lang="zh-TW" altLang="en-US" dirty="0"/>
              <a:t>未進行轉換噪音較大，如沒專注力機制，容易被影響</a:t>
            </a:r>
            <a:endParaRPr lang="en-US" altLang="zh-TW" dirty="0"/>
          </a:p>
          <a:p>
            <a:pPr marL="285750" indent="-285750">
              <a:buFontTx/>
              <a:buChar char="-"/>
            </a:pPr>
            <a:r>
              <a:rPr lang="zh-TW" altLang="en-US" dirty="0"/>
              <a:t>過去訊息可以改善預測，但有噪音的問題</a:t>
            </a:r>
            <a:endParaRPr lang="en-US" altLang="zh-TW" dirty="0"/>
          </a:p>
          <a:p>
            <a:pPr marL="285750" indent="-285750">
              <a:buFontTx/>
              <a:buChar char="-"/>
            </a:pPr>
            <a:r>
              <a:rPr lang="zh-TW" altLang="en-US" dirty="0"/>
              <a:t>最佳預測值都接近</a:t>
            </a:r>
            <a:r>
              <a:rPr lang="en-US" altLang="zh-TW" dirty="0"/>
              <a:t>1e-5</a:t>
            </a:r>
          </a:p>
          <a:p>
            <a:pPr marL="285750" indent="-285750">
              <a:buFontTx/>
              <a:buChar char="-"/>
            </a:pPr>
            <a:r>
              <a:rPr lang="zh-TW" altLang="en-US" dirty="0"/>
              <a:t>好的預測曲線接近，但極端值有所高估，猜測可能是因為沒預測到漲跌停</a:t>
            </a:r>
            <a:endParaRPr lang="en-US" altLang="zh-TW" dirty="0"/>
          </a:p>
          <a:p>
            <a:pPr marL="285750" indent="-285750">
              <a:buFontTx/>
              <a:buChar char="-"/>
            </a:pPr>
            <a:r>
              <a:rPr lang="en-US" altLang="zh-TW" sz="1800" dirty="0"/>
              <a:t>offset</a:t>
            </a:r>
            <a:r>
              <a:rPr lang="zh-TW" altLang="en-US" sz="1800" dirty="0"/>
              <a:t>在</a:t>
            </a:r>
            <a:r>
              <a:rPr lang="en-US" altLang="zh-TW" sz="1800" dirty="0"/>
              <a:t>5</a:t>
            </a:r>
            <a:r>
              <a:rPr lang="zh-TW" altLang="en-US" sz="1800" dirty="0"/>
              <a:t>時準確，後面隨著變大資訊量增加但噪音也變大，</a:t>
            </a:r>
            <a:endParaRPr lang="en-US" altLang="zh-TW" sz="1800" dirty="0"/>
          </a:p>
          <a:p>
            <a:r>
              <a:rPr lang="zh-TW" altLang="en-US" sz="1800" dirty="0"/>
              <a:t>     可能說明主要影響</a:t>
            </a:r>
            <a:r>
              <a:rPr lang="zh-TW" altLang="en-US" dirty="0"/>
              <a:t>有</a:t>
            </a:r>
            <a:r>
              <a:rPr lang="en-US" altLang="zh-TW" dirty="0"/>
              <a:t>5</a:t>
            </a:r>
            <a:r>
              <a:rPr lang="zh-TW" altLang="en-US" sz="1800" dirty="0"/>
              <a:t>天，而前期不好可能是因為樣本不足，</a:t>
            </a:r>
            <a:endParaRPr lang="en-US" altLang="zh-TW" sz="1800" dirty="0"/>
          </a:p>
          <a:p>
            <a:r>
              <a:rPr lang="zh-TW" altLang="en-US" dirty="0"/>
              <a:t>     </a:t>
            </a:r>
            <a:r>
              <a:rPr lang="zh-TW" altLang="en-US" sz="1800" dirty="0"/>
              <a:t>後面雖然樣本變多，但影響性有變弱</a:t>
            </a:r>
            <a:endParaRPr lang="en-US" altLang="zh-TW" sz="1800" dirty="0"/>
          </a:p>
          <a:p>
            <a:r>
              <a:rPr lang="en-US" altLang="zh-TW" dirty="0"/>
              <a:t>-</a:t>
            </a:r>
            <a:r>
              <a:rPr lang="zh-TW" altLang="en-US" dirty="0"/>
              <a:t>   文章權重更佳</a:t>
            </a:r>
            <a:r>
              <a:rPr lang="en-US" altLang="zh-TW" dirty="0"/>
              <a:t>(</a:t>
            </a:r>
            <a:r>
              <a:rPr lang="zh-TW" altLang="en-US" dirty="0"/>
              <a:t>在噪音和資訊量上都比較好</a:t>
            </a:r>
            <a:r>
              <a:rPr lang="en-US" altLang="zh-TW" dirty="0"/>
              <a:t>)</a:t>
            </a:r>
          </a:p>
          <a:p>
            <a:pPr marL="285750" indent="-285750">
              <a:buFontTx/>
              <a:buChar char="-"/>
            </a:pPr>
            <a:r>
              <a:rPr lang="zh-TW" altLang="en-US" dirty="0"/>
              <a:t>雙通道模型更複雜但結果沒更好，</a:t>
            </a:r>
            <a:r>
              <a:rPr lang="en-US" altLang="zh-TW" dirty="0"/>
              <a:t>LSTM</a:t>
            </a:r>
            <a:r>
              <a:rPr lang="zh-TW" altLang="en-US" dirty="0"/>
              <a:t>複雜度恰當</a:t>
            </a:r>
            <a:endParaRPr lang="en-US" altLang="zh-TW" dirty="0"/>
          </a:p>
          <a:p>
            <a:pPr marL="285750" indent="-285750">
              <a:buFontTx/>
              <a:buChar char="-"/>
            </a:pPr>
            <a:endParaRPr lang="en-US" altLang="zh-TW" dirty="0"/>
          </a:p>
          <a:p>
            <a:pPr marL="285750" indent="-285750">
              <a:buFontTx/>
              <a:buChar char="-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8717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989"/>
    </mc:Choice>
    <mc:Fallback>
      <p:transition spd="slow" advTm="38989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2AA13-7226-B047-4C65-83E76DB9A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6513F1-EA2C-F6EA-FCFD-24C7B79A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zh-TW" altLang="en-US" dirty="0"/>
              <a:t>未來展望</a:t>
            </a:r>
          </a:p>
        </p:txBody>
      </p:sp>
      <p:sp>
        <p:nvSpPr>
          <p:cNvPr id="82" name="投影片編號版面配置區 81">
            <a:extLst>
              <a:ext uri="{FF2B5EF4-FFF2-40B4-BE49-F238E27FC236}">
                <a16:creationId xmlns:a16="http://schemas.microsoft.com/office/drawing/2014/main" id="{02F8A5B7-2ECC-1D10-63CB-8B91E7753BB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37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0122374-FDB4-742D-F675-5FCD9B136A24}"/>
              </a:ext>
            </a:extLst>
          </p:cNvPr>
          <p:cNvSpPr txBox="1"/>
          <p:nvPr/>
        </p:nvSpPr>
        <p:spPr>
          <a:xfrm>
            <a:off x="2694039" y="2340077"/>
            <a:ext cx="83327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TW" altLang="en-US" dirty="0"/>
              <a:t>模型能對極端值做更好的預測</a:t>
            </a:r>
            <a:endParaRPr lang="en-US" altLang="zh-TW" dirty="0"/>
          </a:p>
          <a:p>
            <a:pPr marL="285750" indent="-285750">
              <a:buFontTx/>
              <a:buChar char="-"/>
            </a:pPr>
            <a:r>
              <a:rPr lang="zh-TW" altLang="en-US" dirty="0"/>
              <a:t>加入常見的股價基本面等指標進行預測</a:t>
            </a:r>
            <a:endParaRPr lang="en-US" altLang="zh-TW" dirty="0"/>
          </a:p>
          <a:p>
            <a:pPr marL="285750" indent="-285750">
              <a:buFontTx/>
              <a:buChar char="-"/>
            </a:pPr>
            <a:r>
              <a:rPr lang="zh-TW" altLang="en-US" dirty="0"/>
              <a:t>探索更長時間序列的影響關係，特別是不同類型新聞的長短期影響差異</a:t>
            </a:r>
          </a:p>
          <a:p>
            <a:pPr marL="285750" indent="-285750">
              <a:buFontTx/>
              <a:buChar char="-"/>
            </a:pPr>
            <a:r>
              <a:rPr lang="zh-TW" altLang="en-US" dirty="0"/>
              <a:t>將模型擴展至產業指數和個股層面，探討新聞對不同市場板塊的差異化影響</a:t>
            </a:r>
            <a:endParaRPr lang="en-US" altLang="zh-TW" dirty="0"/>
          </a:p>
          <a:p>
            <a:pPr marL="285750" indent="-285750">
              <a:buFontTx/>
              <a:buChar char="-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0429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752"/>
    </mc:Choice>
    <mc:Fallback>
      <p:transition spd="slow" advTm="14752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136525"/>
            <a:ext cx="4179570" cy="613581"/>
          </a:xfrm>
        </p:spPr>
        <p:txBody>
          <a:bodyPr rtlCol="0"/>
          <a:lstStyle/>
          <a:p>
            <a:pPr rtl="0"/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3239" y="1016013"/>
            <a:ext cx="7924800" cy="2004161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1800" dirty="0"/>
              <a:t>[1] Tetlock, P. C. (2007). "Giving Content to Investor Sentiment: The Role of Media in the Stock Market." *The Journal of Finance*, 62(3), 1139–1168.  </a:t>
            </a:r>
          </a:p>
          <a:p>
            <a:pPr rtl="0"/>
            <a:r>
              <a:rPr lang="en-US" altLang="zh-TW" sz="1800" dirty="0"/>
              <a:t>[2] García, D. (2013). "Sentiment during Recessions." *The Journal of Finance*, 68(3), 1267–1300.  </a:t>
            </a:r>
          </a:p>
          <a:p>
            <a:pPr rtl="0"/>
            <a:r>
              <a:rPr lang="en-US" altLang="zh-TW" sz="1800" dirty="0"/>
              <a:t>[3] Bert Lee, "</a:t>
            </a:r>
            <a:r>
              <a:rPr lang="zh-TW" altLang="en-US" sz="1800" dirty="0"/>
              <a:t>看新聞，預測股票趨勢</a:t>
            </a:r>
            <a:r>
              <a:rPr lang="en-US" altLang="zh-TW" sz="1800" dirty="0"/>
              <a:t>(</a:t>
            </a:r>
            <a:r>
              <a:rPr lang="zh-TW" altLang="en-US" sz="1800" dirty="0"/>
              <a:t>上</a:t>
            </a:r>
            <a:r>
              <a:rPr lang="en-US" altLang="zh-TW" sz="1800" dirty="0"/>
              <a:t>)" [Medium]  </a:t>
            </a:r>
          </a:p>
          <a:p>
            <a:pPr rtl="0"/>
            <a:r>
              <a:rPr lang="en-US" altLang="zh-TW" sz="1800" dirty="0"/>
              <a:t>[4] Xie, Y., &amp; Jiang, H. "Stock Market Forecasting Based on Text Mining Technology: A Support Vector Machine Method," </a:t>
            </a:r>
            <a:r>
              <a:rPr lang="en-US" altLang="zh-TW" sz="1800" dirty="0" err="1"/>
              <a:t>arXiv</a:t>
            </a:r>
            <a:r>
              <a:rPr lang="en-US" altLang="zh-TW" sz="1800" dirty="0"/>
              <a:t>, 2019  </a:t>
            </a:r>
          </a:p>
          <a:p>
            <a:pPr rtl="0"/>
            <a:r>
              <a:rPr lang="en-US" altLang="zh-TW" sz="1800" dirty="0"/>
              <a:t>[5] Zhao, Y., Du, H., Liu, Y., Wei, S., Chen, X., Zhuang, F., Li, Q., Liu, J., &amp; Kou, G. "Stock Movement Prediction Based on Bi-typed Hybrid-relational Market Knowledge Graph via Dual Attention Networks," </a:t>
            </a:r>
            <a:r>
              <a:rPr lang="en-US" altLang="zh-TW" sz="1800" dirty="0" err="1"/>
              <a:t>arXiv</a:t>
            </a:r>
            <a:endParaRPr lang="zh-TW" altLang="en-US" sz="18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5"/>
    </mc:Choice>
    <mc:Fallback>
      <p:transition spd="slow" advTm="1705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E0B91-96D4-A0EC-95BE-F5421C3B3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B184D-AC87-2097-4DB3-B3020C619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136525"/>
            <a:ext cx="4179570" cy="613581"/>
          </a:xfrm>
        </p:spPr>
        <p:txBody>
          <a:bodyPr rtlCol="0"/>
          <a:lstStyle/>
          <a:p>
            <a:pPr rtl="0"/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E4382-8E4D-A18C-3AFD-CF1881FCA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3239" y="1016013"/>
            <a:ext cx="7924800" cy="2004161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1800" dirty="0"/>
              <a:t>[6] Liu, X., Huang, H., Zhang, Y., &amp; Yuan, C. "News-Driven Stock Prediction With Attention-Based Noisy Recurrent State Transition," </a:t>
            </a:r>
            <a:r>
              <a:rPr lang="en-US" altLang="zh-TW" sz="1800" dirty="0" err="1"/>
              <a:t>arXiv</a:t>
            </a:r>
            <a:r>
              <a:rPr lang="en-US" altLang="zh-TW" sz="1800" dirty="0"/>
              <a:t>, 2020.   </a:t>
            </a:r>
          </a:p>
          <a:p>
            <a:pPr rtl="0"/>
            <a:r>
              <a:rPr lang="en-US" altLang="zh-TW" sz="1800" dirty="0"/>
              <a:t>[7] Xinyi Li, Yinchuan Li, </a:t>
            </a:r>
            <a:r>
              <a:rPr lang="en-US" altLang="zh-TW" sz="1800" dirty="0" err="1"/>
              <a:t>Hongyang</a:t>
            </a:r>
            <a:r>
              <a:rPr lang="en-US" altLang="zh-TW" sz="1800" dirty="0"/>
              <a:t> Yang, </a:t>
            </a:r>
            <a:r>
              <a:rPr lang="en-US" altLang="zh-TW" sz="1800" dirty="0" err="1"/>
              <a:t>Liuqing</a:t>
            </a:r>
            <a:r>
              <a:rPr lang="en-US" altLang="zh-TW" sz="1800" dirty="0"/>
              <a:t> Yang, Xiao-Yang </a:t>
            </a:r>
            <a:r>
              <a:rPr lang="en-US" altLang="zh-TW" sz="1800" dirty="0" err="1"/>
              <a:t>Liu,"DP</a:t>
            </a:r>
            <a:r>
              <a:rPr lang="en-US" altLang="zh-TW" sz="1800" dirty="0"/>
              <a:t>-LSTM: Differential Privacy-inspired LSTM for Stock Prediction Using Financial News"  </a:t>
            </a:r>
          </a:p>
          <a:p>
            <a:pPr rtl="0"/>
            <a:r>
              <a:rPr lang="en-US" altLang="zh-TW" sz="1800" dirty="0"/>
              <a:t>[8] </a:t>
            </a:r>
            <a:r>
              <a:rPr lang="zh-TW" altLang="en-US" sz="1800" dirty="0"/>
              <a:t>連春紅</a:t>
            </a:r>
            <a:r>
              <a:rPr lang="en-US" altLang="zh-TW" sz="1800" dirty="0"/>
              <a:t>,</a:t>
            </a:r>
            <a:r>
              <a:rPr lang="zh-TW" altLang="en-US" sz="1800" dirty="0"/>
              <a:t>李政峯</a:t>
            </a:r>
            <a:r>
              <a:rPr lang="en-US" altLang="zh-TW" sz="1800" dirty="0"/>
              <a:t>,</a:t>
            </a:r>
            <a:r>
              <a:rPr lang="zh-TW" altLang="en-US" sz="1800" dirty="0"/>
              <a:t>林彥宏 </a:t>
            </a:r>
            <a:r>
              <a:rPr lang="en-US" altLang="zh-TW" sz="1800" dirty="0"/>
              <a:t>"</a:t>
            </a:r>
            <a:r>
              <a:rPr lang="zh-TW" altLang="en-US" sz="1800" dirty="0"/>
              <a:t>台股股價方向可預測性之研究：以</a:t>
            </a:r>
            <a:r>
              <a:rPr lang="en-US" altLang="zh-TW" sz="1800" dirty="0"/>
              <a:t>AI</a:t>
            </a:r>
            <a:r>
              <a:rPr lang="zh-TW" altLang="en-US" sz="1800" dirty="0"/>
              <a:t>相關概念股為例</a:t>
            </a:r>
            <a:r>
              <a:rPr lang="en-US" altLang="zh-TW" sz="1800" dirty="0"/>
              <a:t>"  </a:t>
            </a:r>
          </a:p>
          <a:p>
            <a:pPr rtl="0"/>
            <a:r>
              <a:rPr lang="en-US" altLang="zh-TW" sz="1800" dirty="0"/>
              <a:t>[9] 《</a:t>
            </a:r>
            <a:r>
              <a:rPr lang="zh-TW" altLang="en-US" sz="1800" dirty="0"/>
              <a:t>新聞情緒指標與臺灣加權股價指數之關係</a:t>
            </a:r>
            <a:r>
              <a:rPr lang="en-US" altLang="zh-TW" sz="1800" dirty="0"/>
              <a:t>》</a:t>
            </a:r>
            <a:r>
              <a:rPr lang="zh-TW" altLang="en-US" sz="1800" dirty="0"/>
              <a:t>，中央研究院人文社會科學研究中心  </a:t>
            </a:r>
          </a:p>
          <a:p>
            <a:pPr rtl="0"/>
            <a:r>
              <a:rPr lang="en-US" altLang="zh-TW" sz="1800" dirty="0"/>
              <a:t>[10] 《</a:t>
            </a:r>
            <a:r>
              <a:rPr lang="zh-TW" altLang="en-US" sz="1800" dirty="0"/>
              <a:t>基于</a:t>
            </a:r>
            <a:r>
              <a:rPr lang="en-US" altLang="zh-TW" sz="1800" dirty="0"/>
              <a:t>GARCH</a:t>
            </a:r>
            <a:r>
              <a:rPr lang="zh-TW" altLang="en-US" sz="1800" dirty="0"/>
              <a:t>模型股市价格的波动性分析</a:t>
            </a:r>
            <a:r>
              <a:rPr lang="en-US" altLang="zh-TW" sz="1800" dirty="0"/>
              <a:t>》</a:t>
            </a:r>
            <a:r>
              <a:rPr lang="zh-TW" altLang="en-US" sz="1800" dirty="0"/>
              <a:t>，漢斯出版社  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7414FC-53F9-3ED1-500B-90C0DAC8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604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4"/>
    </mc:Choice>
    <mc:Fallback>
      <p:transition spd="slow" advTm="26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zh-TW" altLang="en-US" dirty="0"/>
              <a:t>研究問題</a:t>
            </a:r>
            <a:r>
              <a:rPr lang="en-US" altLang="zh-TW" dirty="0"/>
              <a:t>-</a:t>
            </a:r>
            <a:r>
              <a:rPr lang="zh-TW" altLang="en-US" dirty="0"/>
              <a:t>目標意義</a:t>
            </a:r>
          </a:p>
        </p:txBody>
      </p:sp>
      <p:sp>
        <p:nvSpPr>
          <p:cNvPr id="82" name="投影片編號版面配置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4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E7D6CEE6-8379-8EA7-4808-A01AAD0826B5}"/>
                  </a:ext>
                </a:extLst>
              </p:cNvPr>
              <p:cNvSpPr txBox="1"/>
              <p:nvPr/>
            </p:nvSpPr>
            <p:spPr>
              <a:xfrm>
                <a:off x="1769808" y="2324809"/>
                <a:ext cx="8308258" cy="2307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股票波動的定義採用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𝑎𝑏𝑠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/>
                  <a:t>為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天的股價。此定義基於</a:t>
                </a:r>
                <a:r>
                  <a:rPr lang="en-US" altLang="zh-TW" dirty="0"/>
                  <a:t>Fama(1965)</a:t>
                </a:r>
                <a:r>
                  <a:rPr lang="zh-TW" altLang="en-US" dirty="0"/>
                  <a:t>的研究，證明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為常態分布。</a:t>
                </a:r>
                <a:endParaRPr lang="en-US" altLang="zh-TW" dirty="0"/>
              </a:p>
              <a:p>
                <a:r>
                  <a:rPr lang="en-US" altLang="zh-TW" dirty="0"/>
                  <a:t>Andersen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Bollerslev(1998)</a:t>
                </a:r>
                <a:r>
                  <a:rPr lang="zh-TW" altLang="en-US" dirty="0"/>
                  <a:t>指出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/2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rad>
                  </m:oMath>
                </a14:m>
                <a:endParaRPr lang="en-US" altLang="zh-TW" dirty="0"/>
              </a:p>
              <a:p>
                <a:r>
                  <a:rPr lang="zh-TW" altLang="en-US" dirty="0"/>
                  <a:t>（其中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/>
                  <a:t>為真實波動率，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為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）。</a:t>
                </a:r>
                <a:endParaRPr lang="en-US" altLang="zh-TW" dirty="0"/>
              </a:p>
              <a:p>
                <a:r>
                  <a:rPr lang="zh-TW" altLang="en-US" dirty="0"/>
                  <a:t>波動率的準確預測在資產、衍生性商品定價，以及投資組合最佳化中扮演關鍵角色。</a:t>
                </a:r>
              </a:p>
            </p:txBody>
          </p:sp>
        </mc:Choice>
        <mc:Fallback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E7D6CEE6-8379-8EA7-4808-A01AAD082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08" y="2324809"/>
                <a:ext cx="8308258" cy="2307491"/>
              </a:xfrm>
              <a:prstGeom prst="rect">
                <a:avLst/>
              </a:prstGeom>
              <a:blipFill>
                <a:blip r:embed="rId3"/>
                <a:stretch>
                  <a:fillRect l="-587" r="-1614" b="-34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8"/>
    </mc:Choice>
    <mc:Fallback>
      <p:transition spd="slow" advTm="7308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D4E78-7354-4C02-26CC-D148AE9E8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D285A2-82ED-C203-9FEC-C0FB22E5A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136525"/>
            <a:ext cx="4179570" cy="613581"/>
          </a:xfrm>
        </p:spPr>
        <p:txBody>
          <a:bodyPr rtlCol="0"/>
          <a:lstStyle/>
          <a:p>
            <a:pPr rtl="0"/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AE2577-C893-4A29-0BDE-8FB0AF380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3239" y="1016013"/>
            <a:ext cx="7924800" cy="2004161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1800" dirty="0"/>
              <a:t>[11] </a:t>
            </a:r>
            <a:r>
              <a:rPr lang="en-US" altLang="zh-TW" sz="1800" dirty="0" err="1"/>
              <a:t>Jinxiao</a:t>
            </a:r>
            <a:r>
              <a:rPr lang="en-US" altLang="zh-TW" sz="1800" dirty="0"/>
              <a:t> Wang, Jianxin Shi, </a:t>
            </a:r>
            <a:r>
              <a:rPr lang="en-US" altLang="zh-TW" sz="1800" dirty="0" err="1"/>
              <a:t>Dexin</a:t>
            </a:r>
            <a:r>
              <a:rPr lang="en-US" altLang="zh-TW" sz="1800" dirty="0"/>
              <a:t> Han, Xiaoyu Zhao, "Internet Financial News and Prediction for Stock Market: An Empirical </a:t>
            </a:r>
            <a:r>
              <a:rPr lang="en-US" altLang="zh-TW" sz="1800" dirty="0" err="1"/>
              <a:t>Anysis</a:t>
            </a:r>
            <a:r>
              <a:rPr lang="en-US" altLang="zh-TW" sz="1800" dirty="0"/>
              <a:t> of Tourism Plate </a:t>
            </a:r>
            <a:r>
              <a:rPr lang="en-US" altLang="zh-TW" sz="1800" dirty="0" err="1"/>
              <a:t>Baesd</a:t>
            </a:r>
            <a:r>
              <a:rPr lang="en-US" altLang="zh-TW" sz="1800" dirty="0"/>
              <a:t> on LDA and SVM"  </a:t>
            </a:r>
          </a:p>
          <a:p>
            <a:pPr rtl="0"/>
            <a:r>
              <a:rPr lang="en-US" altLang="zh-TW" sz="1800" dirty="0"/>
              <a:t>[12] </a:t>
            </a:r>
            <a:r>
              <a:rPr lang="zh-TW" altLang="en-US" sz="1800" dirty="0"/>
              <a:t>王姿華</a:t>
            </a:r>
            <a:r>
              <a:rPr lang="en-US" altLang="zh-TW" sz="1800" dirty="0"/>
              <a:t>, </a:t>
            </a:r>
            <a:r>
              <a:rPr lang="zh-TW" altLang="en-US" sz="1800" dirty="0"/>
              <a:t>葉向原</a:t>
            </a:r>
            <a:r>
              <a:rPr lang="en-US" altLang="zh-TW" sz="1800" dirty="0"/>
              <a:t>, "</a:t>
            </a:r>
            <a:r>
              <a:rPr lang="zh-TW" altLang="en-US" sz="1800" dirty="0"/>
              <a:t>利用階層式注意力深度學習模型從金融新聞預測匯率波動</a:t>
            </a:r>
            <a:r>
              <a:rPr lang="en-US" altLang="zh-TW" sz="1800" dirty="0"/>
              <a:t>"  </a:t>
            </a:r>
          </a:p>
          <a:p>
            <a:pPr rtl="0"/>
            <a:r>
              <a:rPr lang="en-US" altLang="zh-TW" sz="1800" dirty="0"/>
              <a:t>[13] Fama (1965), 《The Behavior of Stock Market Prices》  </a:t>
            </a:r>
          </a:p>
          <a:p>
            <a:pPr rtl="0"/>
            <a:r>
              <a:rPr lang="en-US" altLang="zh-TW" sz="1800" dirty="0"/>
              <a:t>[14] Andersen, T. G., &amp; Bollerslev, T. (1998) 《Answering the Skeptics: Yes, Standard Volatility Models Do Provide Accurate Forecasts》  </a:t>
            </a:r>
          </a:p>
          <a:p>
            <a:pPr rtl="0"/>
            <a:r>
              <a:rPr lang="en-US" altLang="zh-TW" sz="1800" dirty="0"/>
              <a:t>[15] David M. Blei, Andrew Y. Ng, Michael I. Jordan; 3(Jan):993-1022, 2003.《Latent Dirichlet Allocation》 </a:t>
            </a:r>
          </a:p>
          <a:p>
            <a:pPr rtl="0"/>
            <a:r>
              <a:rPr lang="en-US" altLang="zh-TW" sz="1800" dirty="0"/>
              <a:t>[16]Maarten Grootendorst,2022,BERTopic: Neural topic modeling with a class-based TF-IDF procedure</a:t>
            </a:r>
          </a:p>
          <a:p>
            <a:pPr rtl="0"/>
            <a:r>
              <a:rPr lang="en-US" altLang="zh-TW" sz="1800" dirty="0"/>
              <a:t> </a:t>
            </a:r>
          </a:p>
          <a:p>
            <a:pPr rtl="0"/>
            <a:r>
              <a:rPr lang="en-US" altLang="zh-TW" sz="1800" dirty="0"/>
              <a:t>[16] Fisher, R. A. (1922). On the Interpretation of </a:t>
            </a:r>
            <a:r>
              <a:rPr lang="el-GR" altLang="zh-TW" sz="1800" dirty="0"/>
              <a:t>χ² </a:t>
            </a:r>
            <a:r>
              <a:rPr lang="en-US" altLang="zh-TW" sz="1800" dirty="0"/>
              <a:t>from Contingency Tables, and the Calculation of P. Journal of the Royal Statistical Society, 85(1), 87–94.  </a:t>
            </a:r>
          </a:p>
          <a:p>
            <a:pPr rtl="0"/>
            <a:r>
              <a:rPr lang="en-US" altLang="zh-TW" sz="1800" dirty="0"/>
              <a:t>[17] </a:t>
            </a:r>
            <a:r>
              <a:rPr lang="en-US" altLang="zh-TW" sz="1800" dirty="0" err="1"/>
              <a:t>Kyunghyun</a:t>
            </a:r>
            <a:r>
              <a:rPr lang="en-US" altLang="zh-TW" sz="1800" dirty="0"/>
              <a:t> Cho, Bart van </a:t>
            </a:r>
            <a:r>
              <a:rPr lang="en-US" altLang="zh-TW" sz="1800" dirty="0" err="1"/>
              <a:t>Merriënboer</a:t>
            </a:r>
            <a:r>
              <a:rPr lang="en-US" altLang="zh-TW" sz="1800" dirty="0"/>
              <a:t>, Caglar </a:t>
            </a:r>
            <a:r>
              <a:rPr lang="en-US" altLang="zh-TW" sz="1800" dirty="0" err="1"/>
              <a:t>Gulcehre</a:t>
            </a:r>
            <a:r>
              <a:rPr lang="en-US" altLang="zh-TW" sz="1800" dirty="0"/>
              <a:t>, Dzmitry </a:t>
            </a:r>
            <a:r>
              <a:rPr lang="en-US" altLang="zh-TW" sz="1800" dirty="0" err="1"/>
              <a:t>Bahdanau</a:t>
            </a:r>
            <a:r>
              <a:rPr lang="en-US" altLang="zh-TW" sz="1800" dirty="0"/>
              <a:t>, Fethi </a:t>
            </a:r>
            <a:r>
              <a:rPr lang="en-US" altLang="zh-TW" sz="1800" dirty="0" err="1"/>
              <a:t>Bougares</a:t>
            </a:r>
            <a:r>
              <a:rPr lang="en-US" altLang="zh-TW" sz="1800" dirty="0"/>
              <a:t>, Holger Schwenk, Yoshua Bengio《*Learning Phrase Representations using RNN Encoder-Decoder for Statistical Machine Translation*》  </a:t>
            </a:r>
          </a:p>
          <a:p>
            <a:pPr rtl="0"/>
            <a:r>
              <a:rPr lang="en-US" altLang="zh-TW" sz="1800" dirty="0"/>
              <a:t>[18] Hochreiter, S., &amp; </a:t>
            </a:r>
            <a:r>
              <a:rPr lang="en-US" altLang="zh-TW" sz="1800" dirty="0" err="1"/>
              <a:t>Schmidhuber</a:t>
            </a:r>
            <a:r>
              <a:rPr lang="en-US" altLang="zh-TW" sz="1800" dirty="0"/>
              <a:t>, J. (1997). Long Short-Term Memory. Neural Computation, 9(8), 1735–1780. </a:t>
            </a:r>
          </a:p>
          <a:p>
            <a:pPr rtl="0"/>
            <a:r>
              <a:rPr lang="en-US" altLang="zh-TW" sz="1800" dirty="0"/>
              <a:t>[19]Zhang, Y., &amp; Li, X. (2020). A Novel Stock Price Prediction Model Based on STFT-CNN-LSTM </a:t>
            </a:r>
          </a:p>
          <a:p>
            <a:pPr rtl="0"/>
            <a:r>
              <a:rPr lang="en-US" altLang="zh-TW" sz="1800" dirty="0"/>
              <a:t>[19] Vaswani, A., </a:t>
            </a:r>
            <a:r>
              <a:rPr lang="en-US" altLang="zh-TW" sz="1800" dirty="0" err="1"/>
              <a:t>Shazeer</a:t>
            </a:r>
            <a:r>
              <a:rPr lang="en-US" altLang="zh-TW" sz="1800" dirty="0"/>
              <a:t>, N., Parmar, N., </a:t>
            </a:r>
            <a:r>
              <a:rPr lang="en-US" altLang="zh-TW" sz="1800" dirty="0" err="1"/>
              <a:t>Uszkoreit</a:t>
            </a:r>
            <a:r>
              <a:rPr lang="en-US" altLang="zh-TW" sz="1800" dirty="0"/>
              <a:t>, J., Jones, L., Gomez, A. N., Kaiser, Ł., &amp; </a:t>
            </a:r>
            <a:r>
              <a:rPr lang="en-US" altLang="zh-TW" sz="1800" dirty="0" err="1"/>
              <a:t>Polosukhin</a:t>
            </a:r>
            <a:r>
              <a:rPr lang="en-US" altLang="zh-TW" sz="1800" dirty="0"/>
              <a:t>, I. (2017). *Attention is All You Need*. Advances in Neural Information Processing Systems, 30</a:t>
            </a:r>
          </a:p>
          <a:p>
            <a:pPr rtl="0"/>
            <a:r>
              <a:rPr lang="en-US" altLang="zh-TW" sz="1800" dirty="0"/>
              <a:t>[20]Wang, J., Liu, W., &amp; Li, J. (2019). Stock Market Prediction Based on STFT and CNN–LSTM Hybrid Model</a:t>
            </a:r>
          </a:p>
          <a:p>
            <a:pPr rtl="0"/>
            <a:r>
              <a:rPr lang="en-US" altLang="zh-TW" sz="1800" dirty="0"/>
              <a:t>[21]Kaiming He, </a:t>
            </a:r>
            <a:r>
              <a:rPr lang="en-US" altLang="zh-TW" sz="1800" dirty="0" err="1"/>
              <a:t>Xiangyu</a:t>
            </a:r>
            <a:r>
              <a:rPr lang="en-US" altLang="zh-TW" sz="1800" dirty="0"/>
              <a:t> Zhang, Shaoqing Ren, Jian Sun,2015,Deep Residual Learning for Image Recognition</a:t>
            </a:r>
            <a:endParaRPr lang="zh-TW" altLang="en-US" sz="18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419DF5-0C66-2923-17D0-E46BBDA9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546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3"/>
    </mc:Choice>
    <mc:Fallback>
      <p:transition spd="slow" advTm="413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DD672-7E4B-5A1D-83B0-4A2202959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10FFA-4E49-6D11-D05A-78E7CDD6C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136525"/>
            <a:ext cx="4179570" cy="613581"/>
          </a:xfrm>
        </p:spPr>
        <p:txBody>
          <a:bodyPr rtlCol="0"/>
          <a:lstStyle/>
          <a:p>
            <a:pPr rtl="0"/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FF9D4A-40A1-2AB6-26C5-90BDFEEFD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3239" y="1016013"/>
            <a:ext cx="7924800" cy="2004161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1800" dirty="0"/>
              <a:t> [16] Fisher, R. A. (1922). On the Interpretation of </a:t>
            </a:r>
            <a:r>
              <a:rPr lang="el-GR" altLang="zh-TW" sz="1800" dirty="0"/>
              <a:t>χ² </a:t>
            </a:r>
            <a:r>
              <a:rPr lang="en-US" altLang="zh-TW" sz="1800" dirty="0"/>
              <a:t>from Contingency Tables, and the Calculation of P. Journal of the Royal Statistical Society, 85(1), 87–94.  </a:t>
            </a:r>
          </a:p>
          <a:p>
            <a:pPr rtl="0"/>
            <a:r>
              <a:rPr lang="en-US" altLang="zh-TW" sz="1800" dirty="0"/>
              <a:t>[17] </a:t>
            </a:r>
            <a:r>
              <a:rPr lang="en-US" altLang="zh-TW" sz="1800" dirty="0" err="1"/>
              <a:t>Kyunghyun</a:t>
            </a:r>
            <a:r>
              <a:rPr lang="en-US" altLang="zh-TW" sz="1800" dirty="0"/>
              <a:t> Cho, Bart van </a:t>
            </a:r>
            <a:r>
              <a:rPr lang="en-US" altLang="zh-TW" sz="1800" dirty="0" err="1"/>
              <a:t>Merriënboer</a:t>
            </a:r>
            <a:r>
              <a:rPr lang="en-US" altLang="zh-TW" sz="1800" dirty="0"/>
              <a:t>, Caglar </a:t>
            </a:r>
            <a:r>
              <a:rPr lang="en-US" altLang="zh-TW" sz="1800" dirty="0" err="1"/>
              <a:t>Gulcehre</a:t>
            </a:r>
            <a:r>
              <a:rPr lang="en-US" altLang="zh-TW" sz="1800" dirty="0"/>
              <a:t>, Dzmitry </a:t>
            </a:r>
            <a:r>
              <a:rPr lang="en-US" altLang="zh-TW" sz="1800" dirty="0" err="1"/>
              <a:t>Bahdanau</a:t>
            </a:r>
            <a:r>
              <a:rPr lang="en-US" altLang="zh-TW" sz="1800" dirty="0"/>
              <a:t>, Fethi </a:t>
            </a:r>
            <a:r>
              <a:rPr lang="en-US" altLang="zh-TW" sz="1800" dirty="0" err="1"/>
              <a:t>Bougares</a:t>
            </a:r>
            <a:r>
              <a:rPr lang="en-US" altLang="zh-TW" sz="1800" dirty="0"/>
              <a:t>, Holger Schwenk, Yoshua Bengio《*Learning Phrase Representations using RNN Encoder-Decoder for Statistical Machine Translation*》  </a:t>
            </a:r>
          </a:p>
          <a:p>
            <a:pPr rtl="0"/>
            <a:r>
              <a:rPr lang="en-US" altLang="zh-TW" sz="1800" dirty="0"/>
              <a:t>[18] Hochreiter, S., &amp; </a:t>
            </a:r>
            <a:r>
              <a:rPr lang="en-US" altLang="zh-TW" sz="1800" dirty="0" err="1"/>
              <a:t>Schmidhuber</a:t>
            </a:r>
            <a:r>
              <a:rPr lang="en-US" altLang="zh-TW" sz="1800" dirty="0"/>
              <a:t>, J. (1997). Long Short-Term Memory. Neural Computation, 9(8), 1735–1780. </a:t>
            </a:r>
          </a:p>
          <a:p>
            <a:pPr rtl="0"/>
            <a:r>
              <a:rPr lang="en-US" altLang="zh-TW" sz="1800" dirty="0"/>
              <a:t>[19]Zhang, Y., &amp; Li, X. (2020). A Novel Stock Price Prediction Model Based on STFT-CNN-LSTM </a:t>
            </a:r>
          </a:p>
          <a:p>
            <a:pPr rtl="0"/>
            <a:endParaRPr lang="zh-TW" altLang="en-US" sz="18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AE84D4-33DE-DB92-6368-AE2CA09A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035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0"/>
    </mc:Choice>
    <mc:Fallback>
      <p:transition spd="slow" advTm="36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995C3-BBAB-4CE1-9173-96A4C6738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29BF2E-5BAB-E9A7-8F51-814AB2493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136525"/>
            <a:ext cx="4179570" cy="613581"/>
          </a:xfrm>
        </p:spPr>
        <p:txBody>
          <a:bodyPr rtlCol="0"/>
          <a:lstStyle/>
          <a:p>
            <a:pPr rtl="0"/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D086BC-E971-FFDB-EE7E-9B601BEB5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3239" y="1016013"/>
            <a:ext cx="7924800" cy="2004161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1800" dirty="0"/>
              <a:t>[20] Vaswani, A., </a:t>
            </a:r>
            <a:r>
              <a:rPr lang="en-US" altLang="zh-TW" sz="1800" dirty="0" err="1"/>
              <a:t>Shazeer</a:t>
            </a:r>
            <a:r>
              <a:rPr lang="en-US" altLang="zh-TW" sz="1800" dirty="0"/>
              <a:t>, N., Parmar, N., </a:t>
            </a:r>
            <a:r>
              <a:rPr lang="en-US" altLang="zh-TW" sz="1800" dirty="0" err="1"/>
              <a:t>Uszkoreit</a:t>
            </a:r>
            <a:r>
              <a:rPr lang="en-US" altLang="zh-TW" sz="1800" dirty="0"/>
              <a:t>, J., Jones, L., Gomez, A. N., Kaiser, Ł., &amp; </a:t>
            </a:r>
            <a:r>
              <a:rPr lang="en-US" altLang="zh-TW" sz="1800" dirty="0" err="1"/>
              <a:t>Polosukhin</a:t>
            </a:r>
            <a:r>
              <a:rPr lang="en-US" altLang="zh-TW" sz="1800" dirty="0"/>
              <a:t>, I. (2017). *Attention is All You Need*. Advances in Neural Information Processing Systems, 30</a:t>
            </a:r>
          </a:p>
          <a:p>
            <a:pPr rtl="0"/>
            <a:r>
              <a:rPr lang="en-US" altLang="zh-TW" sz="1800" dirty="0"/>
              <a:t>[20]Wang, J., Liu, W., &amp; Li, J. (2019). Stock Market Prediction Based on STFT and CNN–LSTM Hybrid Model</a:t>
            </a:r>
          </a:p>
          <a:p>
            <a:pPr rtl="0"/>
            <a:r>
              <a:rPr lang="en-US" altLang="zh-TW" sz="1800" dirty="0"/>
              <a:t>[21]Kaiming He, </a:t>
            </a:r>
            <a:r>
              <a:rPr lang="en-US" altLang="zh-TW" sz="1800" dirty="0" err="1"/>
              <a:t>Xiangyu</a:t>
            </a:r>
            <a:r>
              <a:rPr lang="en-US" altLang="zh-TW" sz="1800" dirty="0"/>
              <a:t> Zhang, Shaoqing Ren, Jian Sun,2015,Deep Residual Learning for Image Recognition</a:t>
            </a:r>
            <a:endParaRPr lang="zh-TW" altLang="en-US" sz="18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122F49-930F-2B08-A1D6-28652D85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79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0"/>
    </mc:Choice>
    <mc:Fallback>
      <p:transition spd="slow" advTm="52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68C11-BF2F-86D1-E280-801B1CA09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6987AA-2A1A-94AB-0530-E917E17CA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3634" y="3224246"/>
            <a:ext cx="4179570" cy="613581"/>
          </a:xfrm>
        </p:spPr>
        <p:txBody>
          <a:bodyPr rtlCol="0"/>
          <a:lstStyle/>
          <a:p>
            <a:pPr rtl="0"/>
            <a:r>
              <a:rPr lang="zh-TW" altLang="en-US" dirty="0"/>
              <a:t>謝謝各位的聆聽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6D880C-53D5-8E7F-5F62-B312378D8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3239" y="1016013"/>
            <a:ext cx="7924800" cy="2004161"/>
          </a:xfrm>
        </p:spPr>
        <p:txBody>
          <a:bodyPr rtlCol="0">
            <a:noAutofit/>
          </a:bodyPr>
          <a:lstStyle/>
          <a:p>
            <a:pPr rtl="0"/>
            <a:endParaRPr lang="zh-TW" altLang="en-US" sz="18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8D71A4-DE02-062D-5AF3-D8ABFC4D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052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0"/>
    </mc:Choice>
    <mc:Fallback>
      <p:transition spd="slow" advTm="64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F6E62-5E1B-2570-38D7-729A112C8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BC94C-5AB4-1EDD-55B5-B9014C82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zh-TW" altLang="en-US" dirty="0"/>
              <a:t>研究問題</a:t>
            </a:r>
            <a:r>
              <a:rPr lang="en-US" altLang="zh-TW" dirty="0"/>
              <a:t>-</a:t>
            </a:r>
            <a:r>
              <a:rPr lang="zh-TW" altLang="en-US" dirty="0"/>
              <a:t>文獻回顧</a:t>
            </a:r>
          </a:p>
        </p:txBody>
      </p:sp>
      <p:sp>
        <p:nvSpPr>
          <p:cNvPr id="82" name="投影片編號版面配置區 81">
            <a:extLst>
              <a:ext uri="{FF2B5EF4-FFF2-40B4-BE49-F238E27FC236}">
                <a16:creationId xmlns:a16="http://schemas.microsoft.com/office/drawing/2014/main" id="{7D63ECAB-2EA8-8761-1F4A-0045A78EF5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5</a:t>
            </a:fld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EC1FAFB-22F4-B2C4-6755-92C1933D6624}"/>
              </a:ext>
            </a:extLst>
          </p:cNvPr>
          <p:cNvSpPr txBox="1"/>
          <p:nvPr/>
        </p:nvSpPr>
        <p:spPr>
          <a:xfrm>
            <a:off x="1769808" y="2324809"/>
            <a:ext cx="8308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相關研究以文本挖掘技術處理財經新聞，早期研究多採用支持向量機，近期研究者轉向使用</a:t>
            </a:r>
            <a:r>
              <a:rPr lang="en-US" altLang="zh-TW" dirty="0"/>
              <a:t>LSTM</a:t>
            </a:r>
            <a:r>
              <a:rPr lang="zh-TW" altLang="en-US" dirty="0"/>
              <a:t>捕捉新聞信息中的時間依賴性。</a:t>
            </a:r>
          </a:p>
          <a:p>
            <a:r>
              <a:rPr lang="zh-TW" altLang="en-US" dirty="0"/>
              <a:t>針對台灣市場的實證研究亦逐步興起。例如，</a:t>
            </a:r>
            <a:r>
              <a:rPr lang="en-US" altLang="zh-TW" dirty="0"/>
              <a:t>《</a:t>
            </a:r>
            <a:r>
              <a:rPr lang="zh-TW" altLang="en-US" dirty="0"/>
              <a:t>新聞情緒指標與臺灣加權股價指數之關係</a:t>
            </a:r>
            <a:r>
              <a:rPr lang="en-US" altLang="zh-TW" dirty="0"/>
              <a:t>》</a:t>
            </a:r>
            <a:r>
              <a:rPr lang="zh-TW" altLang="en-US" dirty="0"/>
              <a:t>在實際交易策略中具有應用潛力。</a:t>
            </a:r>
          </a:p>
          <a:p>
            <a:r>
              <a:rPr lang="zh-TW" altLang="en-US" dirty="0"/>
              <a:t>而類似研究其漲跌預測成功率達</a:t>
            </a:r>
            <a:r>
              <a:rPr lang="en-US" altLang="zh-TW" dirty="0"/>
              <a:t>54.513%</a:t>
            </a:r>
            <a:r>
              <a:rPr lang="zh-TW" altLang="en-US" dirty="0"/>
              <a:t>，另有研究使用注意力機制分析新聞後以</a:t>
            </a:r>
            <a:r>
              <a:rPr lang="en-US" altLang="zh-TW" dirty="0"/>
              <a:t>LSTM</a:t>
            </a:r>
            <a:r>
              <a:rPr lang="zh-TW" altLang="en-US" dirty="0"/>
              <a:t>預測匯率，其誤差</a:t>
            </a:r>
            <a:r>
              <a:rPr lang="en-US" altLang="zh-TW" dirty="0"/>
              <a:t>MSE</a:t>
            </a:r>
            <a:r>
              <a:rPr lang="zh-TW" altLang="en-US" dirty="0"/>
              <a:t>為</a:t>
            </a:r>
            <a:r>
              <a:rPr lang="en-US" altLang="zh-TW" dirty="0"/>
              <a:t>0.306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81801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7"/>
    </mc:Choice>
    <mc:Fallback>
      <p:transition spd="slow" advTm="79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5FEF0-C535-8035-5146-20B24739C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75CF8-CE96-2727-417D-48F0E0629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zh-TW" altLang="en-US" dirty="0"/>
              <a:t>研究目標</a:t>
            </a:r>
          </a:p>
        </p:txBody>
      </p:sp>
      <p:sp>
        <p:nvSpPr>
          <p:cNvPr id="82" name="投影片編號版面配置區 81">
            <a:extLst>
              <a:ext uri="{FF2B5EF4-FFF2-40B4-BE49-F238E27FC236}">
                <a16:creationId xmlns:a16="http://schemas.microsoft.com/office/drawing/2014/main" id="{6B256649-18B7-BF9D-B9DC-CEA5ECC3641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TW" smtClean="0"/>
              <a:pPr rtl="0"/>
              <a:t>6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DAACC935-1762-99E0-B3AE-E3215D73D9A9}"/>
                  </a:ext>
                </a:extLst>
              </p:cNvPr>
              <p:cNvSpPr txBox="1"/>
              <p:nvPr/>
            </p:nvSpPr>
            <p:spPr>
              <a:xfrm>
                <a:off x="1769808" y="2324809"/>
                <a:ext cx="8308258" cy="219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本研究聚焦於開盤價的波動。</a:t>
                </a:r>
                <a:endParaRPr lang="en-US" altLang="zh-TW" dirty="0"/>
              </a:p>
              <a:p>
                <a:r>
                  <a:rPr lang="zh-TW" altLang="en-US" dirty="0"/>
                  <a:t>在此，股票波動的定義採用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𝑎𝑏𝑠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/>
                  <a:t>為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天的股價</a:t>
                </a:r>
              </a:p>
              <a:p>
                <a:r>
                  <a:rPr lang="zh-TW" altLang="en-US" dirty="0"/>
                  <a:t>本研究的主要目標為：</a:t>
                </a:r>
              </a:p>
              <a:p>
                <a:r>
                  <a:rPr lang="en-US" altLang="zh-TW" dirty="0"/>
                  <a:t>1. </a:t>
                </a:r>
                <a:r>
                  <a:rPr lang="zh-TW" altLang="en-US" dirty="0"/>
                  <a:t>建立新聞文本與股價波動間的關聯模型</a:t>
                </a:r>
              </a:p>
              <a:p>
                <a:r>
                  <a:rPr lang="en-US" altLang="zh-TW" dirty="0"/>
                  <a:t>2. </a:t>
                </a:r>
                <a:r>
                  <a:rPr lang="zh-TW" altLang="en-US" dirty="0"/>
                  <a:t>探討不同深度學習架構在波動預測中的效能差異</a:t>
                </a:r>
              </a:p>
              <a:p>
                <a:r>
                  <a:rPr lang="en-US" altLang="zh-TW" dirty="0"/>
                  <a:t>3. </a:t>
                </a:r>
                <a:r>
                  <a:rPr lang="zh-TW" altLang="en-US" dirty="0"/>
                  <a:t>評估純新聞資料與結合歷史價格資料的預測效果比較</a:t>
                </a:r>
                <a:endParaRPr lang="en-US" altLang="zh-TW" dirty="0"/>
              </a:p>
              <a:p>
                <a:r>
                  <a:rPr lang="en-US" altLang="zh-TW" dirty="0"/>
                  <a:t>4.</a:t>
                </a:r>
                <a:r>
                  <a:rPr lang="zh-TW" altLang="en-US" dirty="0"/>
                  <a:t> 為使用者建議觀看的重大新聞</a:t>
                </a:r>
              </a:p>
            </p:txBody>
          </p:sp>
        </mc:Choice>
        <mc:Fallback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DAACC935-1762-99E0-B3AE-E3215D73D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08" y="2324809"/>
                <a:ext cx="8308258" cy="2196242"/>
              </a:xfrm>
              <a:prstGeom prst="rect">
                <a:avLst/>
              </a:prstGeom>
              <a:blipFill>
                <a:blip r:embed="rId3"/>
                <a:stretch>
                  <a:fillRect l="-587" t="-1108" b="-36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853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440"/>
    </mc:Choice>
    <mc:Fallback>
      <p:transition spd="slow" advTm="2444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zh-TW" altLang="en-US" dirty="0"/>
              <a:t>研究方法與步驟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9"/>
    </mc:Choice>
    <mc:Fallback>
      <p:transition spd="slow" advTm="124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zh-TW" altLang="en-US" dirty="0"/>
              <a:t>資料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zh-TW" altLang="en-US" noProof="1"/>
              <a:t>大盤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noProof="1"/>
              <a:t>爬自台灣證交所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zh-TW" altLang="en-US" noProof="1"/>
              <a:t>新聞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noProof="1"/>
              <a:t>爬自鉅亨網每天新聞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zh-TW" altLang="en-US" noProof="1"/>
              <a:t>長度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noProof="1"/>
              <a:t>訓練集</a:t>
            </a:r>
            <a:r>
              <a:rPr lang="en-US" altLang="zh-TW" noProof="1"/>
              <a:t>2021~2023</a:t>
            </a:r>
            <a:r>
              <a:rPr lang="zh-TW" altLang="en-US" noProof="1"/>
              <a:t>年，驗證集</a:t>
            </a:r>
            <a:r>
              <a:rPr lang="en-US" altLang="zh-TW" noProof="1"/>
              <a:t>2024</a:t>
            </a:r>
            <a:r>
              <a:rPr lang="zh-TW" altLang="en-US" noProof="1"/>
              <a:t>年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zh-TW" smtClean="0"/>
              <a:pPr rtl="0"/>
              <a:t>8</a:t>
            </a:fld>
            <a:endParaRPr lang="zh-TW" altLang="en-ZA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29"/>
    </mc:Choice>
    <mc:Fallback>
      <p:transition spd="slow" advTm="1332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E927B-7C61-FC66-0576-0C03716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0119E-2026-D585-BE60-07AB9748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zh-TW" altLang="en-US" dirty="0"/>
              <a:t>資料預處理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E1386AAD-2F3A-496F-32B0-1F667F6BD5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zh-TW" altLang="en-US" noProof="1"/>
              <a:t>大盤數據轉換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版面配置區 6">
                <a:extLst>
                  <a:ext uri="{FF2B5EF4-FFF2-40B4-BE49-F238E27FC236}">
                    <a16:creationId xmlns:a16="http://schemas.microsoft.com/office/drawing/2014/main" id="{C6AB5478-8E35-2700-896A-DD65F12FF78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5921828" y="2798940"/>
                <a:ext cx="5431971" cy="557950"/>
              </a:xfrm>
            </p:spPr>
            <p:txBody>
              <a:bodyPr rtlCol="0">
                <a:normAutofit/>
              </a:bodyPr>
              <a:lstStyle/>
              <a:p>
                <a:pPr rtl="0"/>
                <a:r>
                  <a:rPr lang="zh-TW" altLang="en-US" noProof="1"/>
                  <a:t>將大盤數據取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𝑎𝑏𝑠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noProof="1"/>
                  <a:t>，後定義</a:t>
                </a:r>
                <a:r>
                  <a:rPr lang="en-US" altLang="zh-TW" noProof="1"/>
                  <a:t>ratio</a:t>
                </a:r>
                <a:r>
                  <a:rPr lang="zh-TW" altLang="en-US" noProof="1"/>
                  <a:t>為</a:t>
                </a:r>
                <a:r>
                  <a:rPr lang="en-US" altLang="zh-TW" noProof="1"/>
                  <a:t>t</a:t>
                </a:r>
                <a:r>
                  <a:rPr lang="zh-TW" altLang="en-US" noProof="1"/>
                  <a:t>天開盤</a:t>
                </a:r>
                <a:r>
                  <a:rPr lang="en-US" altLang="zh-TW" noProof="1"/>
                  <a:t>/t-1</a:t>
                </a:r>
                <a:r>
                  <a:rPr lang="zh-TW" altLang="en-US" noProof="1"/>
                  <a:t>天收盤</a:t>
                </a:r>
                <a:endParaRPr lang="en-US" altLang="zh-TW" noProof="1"/>
              </a:p>
            </p:txBody>
          </p:sp>
        </mc:Choice>
        <mc:Fallback xmlns="">
          <p:sp>
            <p:nvSpPr>
              <p:cNvPr id="7" name="文字版面配置區 6">
                <a:extLst>
                  <a:ext uri="{FF2B5EF4-FFF2-40B4-BE49-F238E27FC236}">
                    <a16:creationId xmlns:a16="http://schemas.microsoft.com/office/drawing/2014/main" id="{C6AB5478-8E35-2700-896A-DD65F12FF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5921828" y="2798940"/>
                <a:ext cx="5431971" cy="557950"/>
              </a:xfrm>
              <a:blipFill>
                <a:blip r:embed="rId3"/>
                <a:stretch>
                  <a:fillRect l="-3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62649976-92F4-2FA5-00C6-721C4C572DB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zh-TW" altLang="en-US" noProof="1"/>
              <a:t>斷詞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F3CD0B82-8531-C99C-3F40-7F9CEAE3144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noProof="1"/>
              <a:t>結巴分詞工具</a:t>
            </a:r>
            <a:r>
              <a:rPr lang="en-US" altLang="zh-TW" noProof="1"/>
              <a:t>(</a:t>
            </a:r>
            <a:r>
              <a:rPr lang="zh-TW" altLang="en-US" noProof="1"/>
              <a:t>全模式</a:t>
            </a:r>
            <a:r>
              <a:rPr lang="en-US" altLang="zh-TW" noProof="1"/>
              <a:t>)</a:t>
            </a:r>
            <a:r>
              <a:rPr lang="zh-TW" altLang="en-US" noProof="1"/>
              <a:t>進行斷詞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A681A913-A797-F443-E306-6DFCE31B84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zh-TW" altLang="en-US" noProof="1"/>
              <a:t>刪過濾字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A3854D0-62F2-78F6-C912-DAA1A7A0D67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noProof="1"/>
              <a:t>刪減</a:t>
            </a:r>
            <a:r>
              <a:rPr lang="en-US" altLang="zh-TW" noProof="1"/>
              <a:t>TF-IDF</a:t>
            </a:r>
            <a:r>
              <a:rPr lang="zh-TW" altLang="en-US" noProof="1"/>
              <a:t>值小於</a:t>
            </a:r>
            <a:r>
              <a:rPr lang="en-US" altLang="zh-TW" noProof="1"/>
              <a:t>0.0015</a:t>
            </a:r>
            <a:r>
              <a:rPr lang="zh-TW" altLang="en-US" noProof="1"/>
              <a:t>的低頻詞彙和常見過濾字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4CCBD5-ED4C-9460-15E2-64D3495C4E5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zh-TW" smtClean="0"/>
              <a:pPr rtl="0"/>
              <a:t>9</a:t>
            </a:fld>
            <a:endParaRPr lang="zh-TW" altLang="en-ZA" dirty="0"/>
          </a:p>
        </p:txBody>
      </p:sp>
    </p:spTree>
    <p:extLst>
      <p:ext uri="{BB962C8B-B14F-4D97-AF65-F5344CB8AC3E}">
        <p14:creationId xmlns:p14="http://schemas.microsoft.com/office/powerpoint/2010/main" val="2562203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02"/>
    </mc:Choice>
    <mc:Fallback>
      <p:transition spd="slow" advTm="11602"/>
    </mc:Fallback>
  </mc:AlternateContent>
</p:sld>
</file>

<file path=ppt/theme/theme1.xml><?xml version="1.0" encoding="utf-8"?>
<a:theme xmlns:a="http://schemas.openxmlformats.org/drawingml/2006/main" name="單線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1_TF56180624_Win32" id="{FF42D6A8-C9B4-496D-B11F-ADA16BA451AA}" vid="{9DBC45E5-2219-4F50-A449-CEC004729C9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令人眼睛為之一亮的極簡風銷售宣傳</Template>
  <TotalTime>3217</TotalTime>
  <Words>3230</Words>
  <Application>Microsoft Office PowerPoint</Application>
  <PresentationFormat>寬螢幕</PresentationFormat>
  <Paragraphs>350</Paragraphs>
  <Slides>43</Slides>
  <Notes>43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7" baseType="lpstr">
      <vt:lpstr>Microsoft JhengHei UI</vt:lpstr>
      <vt:lpstr>Arial</vt:lpstr>
      <vt:lpstr>Cambria Math</vt:lpstr>
      <vt:lpstr>單線</vt:lpstr>
      <vt:lpstr>基於新聞文本採礦的股市波動研究</vt:lpstr>
      <vt:lpstr>研究動機與研究問題</vt:lpstr>
      <vt:lpstr>研究背景與動機</vt:lpstr>
      <vt:lpstr>研究問題-目標意義</vt:lpstr>
      <vt:lpstr>研究問題-文獻回顧</vt:lpstr>
      <vt:lpstr>研究目標</vt:lpstr>
      <vt:lpstr>研究方法與步驟</vt:lpstr>
      <vt:lpstr>資料</vt:lpstr>
      <vt:lpstr>資料預處理</vt:lpstr>
      <vt:lpstr>計算每天各主題討論</vt:lpstr>
      <vt:lpstr>依關鍵字賦予權重</vt:lpstr>
      <vt:lpstr>依文章賦予權重</vt:lpstr>
      <vt:lpstr>參數處理</vt:lpstr>
      <vt:lpstr>輸入參數</vt:lpstr>
      <vt:lpstr>模型設計</vt:lpstr>
      <vt:lpstr>預測目標</vt:lpstr>
      <vt:lpstr>損失函數</vt:lpstr>
      <vt:lpstr>模型共同設計</vt:lpstr>
      <vt:lpstr>模型參數</vt:lpstr>
      <vt:lpstr>GRU</vt:lpstr>
      <vt:lpstr>LSTM</vt:lpstr>
      <vt:lpstr>STFT-CNN和LSTM雙通道</vt:lpstr>
      <vt:lpstr>結果及討論</vt:lpstr>
      <vt:lpstr>天真模型(LSTM)</vt:lpstr>
      <vt:lpstr>加入過去資料的天真模型</vt:lpstr>
      <vt:lpstr>Gru比較</vt:lpstr>
      <vt:lpstr>Gru好的結果</vt:lpstr>
      <vt:lpstr>lstm</vt:lpstr>
      <vt:lpstr>Lstm好的結果</vt:lpstr>
      <vt:lpstr>Lstm微小趨勢</vt:lpstr>
      <vt:lpstr>雙通道</vt:lpstr>
      <vt:lpstr>雙通道好的結果</vt:lpstr>
      <vt:lpstr>兩種權重比較</vt:lpstr>
      <vt:lpstr>Lstm文章好的結果</vt:lpstr>
      <vt:lpstr>為使用者建議新聞</vt:lpstr>
      <vt:lpstr>討論</vt:lpstr>
      <vt:lpstr>未來展望</vt:lpstr>
      <vt:lpstr>參考文獻</vt:lpstr>
      <vt:lpstr>參考文獻</vt:lpstr>
      <vt:lpstr>參考文獻</vt:lpstr>
      <vt:lpstr>參考文獻</vt:lpstr>
      <vt:lpstr>參考文獻</vt:lpstr>
      <vt:lpstr>謝謝各位的聆聽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潤澄 李</dc:creator>
  <cp:lastModifiedBy>潤澄 李</cp:lastModifiedBy>
  <cp:revision>11</cp:revision>
  <dcterms:created xsi:type="dcterms:W3CDTF">2025-05-14T15:13:31Z</dcterms:created>
  <dcterms:modified xsi:type="dcterms:W3CDTF">2025-05-19T18:24:09Z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