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0" r:id="rId1"/>
  </p:sldMasterIdLst>
  <p:notesMasterIdLst>
    <p:notesMasterId r:id="rId18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79"/>
  </p:normalViewPr>
  <p:slideViewPr>
    <p:cSldViewPr snapToGrid="0">
      <p:cViewPr varScale="1">
        <p:scale>
          <a:sx n="104" d="100"/>
          <a:sy n="104" d="100"/>
        </p:scale>
        <p:origin x="89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EE2E32-CECD-0049-9CB2-F014D1AD2BFE}" type="datetimeFigureOut">
              <a:rPr lang="en-US" smtClean="0"/>
              <a:t>6/12/23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1C7370-5E55-384A-9735-762378AB4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3352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1C7370-5E55-384A-9735-762378AB4FC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8881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8DC64C1-6B98-A64E-81AF-A4801DFD952A}" type="datetimeFigureOut">
              <a:rPr lang="en-US" smtClean="0"/>
              <a:t>6/12/23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981D06F-AEB2-DC41-8FE8-5FA5BADB5740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7918508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C64C1-6B98-A64E-81AF-A4801DFD952A}" type="datetimeFigureOut">
              <a:rPr lang="en-US" smtClean="0"/>
              <a:t>6/12/23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1D06F-AEB2-DC41-8FE8-5FA5BADB5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32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C64C1-6B98-A64E-81AF-A4801DFD952A}" type="datetimeFigureOut">
              <a:rPr lang="en-US" smtClean="0"/>
              <a:t>6/12/23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1D06F-AEB2-DC41-8FE8-5FA5BADB5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371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C64C1-6B98-A64E-81AF-A4801DFD952A}" type="datetimeFigureOut">
              <a:rPr lang="en-US" smtClean="0"/>
              <a:t>6/12/23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1D06F-AEB2-DC41-8FE8-5FA5BADB5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605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8DC64C1-6B98-A64E-81AF-A4801DFD952A}" type="datetimeFigureOut">
              <a:rPr lang="en-US" smtClean="0"/>
              <a:t>6/12/23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981D06F-AEB2-DC41-8FE8-5FA5BADB574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3232816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C64C1-6B98-A64E-81AF-A4801DFD952A}" type="datetimeFigureOut">
              <a:rPr lang="en-US" smtClean="0"/>
              <a:t>6/12/23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1D06F-AEB2-DC41-8FE8-5FA5BADB5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33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C64C1-6B98-A64E-81AF-A4801DFD952A}" type="datetimeFigureOut">
              <a:rPr lang="en-US" smtClean="0"/>
              <a:t>6/12/23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1D06F-AEB2-DC41-8FE8-5FA5BADB5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182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C64C1-6B98-A64E-81AF-A4801DFD952A}" type="datetimeFigureOut">
              <a:rPr lang="en-US" smtClean="0"/>
              <a:t>6/12/23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1D06F-AEB2-DC41-8FE8-5FA5BADB5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122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C64C1-6B98-A64E-81AF-A4801DFD952A}" type="datetimeFigureOut">
              <a:rPr lang="en-US" smtClean="0"/>
              <a:t>6/12/23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1D06F-AEB2-DC41-8FE8-5FA5BADB5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318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8DC64C1-6B98-A64E-81AF-A4801DFD952A}" type="datetimeFigureOut">
              <a:rPr lang="en-US" smtClean="0"/>
              <a:t>6/12/23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981D06F-AEB2-DC41-8FE8-5FA5BADB574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01287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8DC64C1-6B98-A64E-81AF-A4801DFD952A}" type="datetimeFigureOut">
              <a:rPr lang="en-US" smtClean="0"/>
              <a:t>6/12/23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981D06F-AEB2-DC41-8FE8-5FA5BADB574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02173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38DC64C1-6B98-A64E-81AF-A4801DFD952A}" type="datetimeFigureOut">
              <a:rPr lang="en-US" smtClean="0"/>
              <a:t>6/12/23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9981D06F-AEB2-DC41-8FE8-5FA5BADB574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79861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AFB28-786A-8345-065F-5D712C0D35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Web-service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8EA23D-79E6-3E54-4569-755ABE4DCC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Hotel Booking System</a:t>
            </a:r>
          </a:p>
          <a:p>
            <a:r>
              <a:rPr lang="en-US" sz="2000" i="1" dirty="0"/>
              <a:t>By Chang Liu, Li Qian and </a:t>
            </a:r>
            <a:r>
              <a:rPr lang="en-US" sz="2000" i="1" dirty="0" err="1"/>
              <a:t>Qianfeng</a:t>
            </a:r>
            <a:r>
              <a:rPr lang="en-US" sz="2000" i="1" dirty="0"/>
              <a:t> Sun</a:t>
            </a:r>
          </a:p>
        </p:txBody>
      </p:sp>
    </p:spTree>
    <p:extLst>
      <p:ext uri="{BB962C8B-B14F-4D97-AF65-F5344CB8AC3E}">
        <p14:creationId xmlns:p14="http://schemas.microsoft.com/office/powerpoint/2010/main" val="27025309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871F5-9A53-0E2C-E3CF-1BCA40457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685800"/>
            <a:ext cx="10256109" cy="1485900"/>
          </a:xfrm>
        </p:spPr>
        <p:txBody>
          <a:bodyPr>
            <a:normAutofit/>
          </a:bodyPr>
          <a:lstStyle/>
          <a:p>
            <a:r>
              <a:rPr lang="en-US" sz="4100" dirty="0"/>
              <a:t>Challenge: </a:t>
            </a:r>
            <a:r>
              <a:rPr lang="en-CA" sz="3600" dirty="0"/>
              <a:t>User Authentication and Authorization</a:t>
            </a:r>
            <a:endParaRPr lang="en-US" sz="3600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D7ED5BE-6037-6586-77AB-2BDF9D14EA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28750"/>
            <a:ext cx="9448800" cy="511261"/>
          </a:xfrm>
        </p:spPr>
        <p:txBody>
          <a:bodyPr>
            <a:normAutofit fontScale="92500"/>
          </a:bodyPr>
          <a:lstStyle/>
          <a:p>
            <a:r>
              <a:rPr lang="en-CA" b="0" i="0" dirty="0">
                <a:solidFill>
                  <a:srgbClr val="374151"/>
                </a:solidFill>
                <a:effectLst/>
                <a:latin typeface="Söhne"/>
              </a:rPr>
              <a:t>Implementing a robust authentication and authorization system for user access control.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78DE7F-D0A0-1857-E4D2-1A49C2DAEFBA}"/>
              </a:ext>
            </a:extLst>
          </p:cNvPr>
          <p:cNvSpPr txBox="1"/>
          <p:nvPr/>
        </p:nvSpPr>
        <p:spPr>
          <a:xfrm>
            <a:off x="1371601" y="5849034"/>
            <a:ext cx="9448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Solution</a:t>
            </a:r>
            <a:r>
              <a:rPr lang="en-US" dirty="0"/>
              <a:t>: </a:t>
            </a:r>
            <a:r>
              <a:rPr lang="en-CA" dirty="0">
                <a:solidFill>
                  <a:srgbClr val="374151"/>
                </a:solidFill>
                <a:latin typeface="Söhne"/>
              </a:rPr>
              <a:t>Utilized authentication protocols OAuth for secure user authentication. </a:t>
            </a:r>
            <a:endParaRPr lang="en-US" dirty="0"/>
          </a:p>
        </p:txBody>
      </p:sp>
      <p:pic>
        <p:nvPicPr>
          <p:cNvPr id="6" name="Picture 5" descr="A screenshot of a computer code&#10;&#10;Description automatically generated with low confidence">
            <a:extLst>
              <a:ext uri="{FF2B5EF4-FFF2-40B4-BE49-F238E27FC236}">
                <a16:creationId xmlns:a16="http://schemas.microsoft.com/office/drawing/2014/main" id="{3F215EA2-9F21-56F7-3920-7E20EAF307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598" y="1940011"/>
            <a:ext cx="5189838" cy="3766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9793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871F5-9A53-0E2C-E3CF-1BCA40457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685800"/>
            <a:ext cx="10256109" cy="1485900"/>
          </a:xfrm>
        </p:spPr>
        <p:txBody>
          <a:bodyPr>
            <a:normAutofit/>
          </a:bodyPr>
          <a:lstStyle/>
          <a:p>
            <a:r>
              <a:rPr lang="en-CA" sz="4100" dirty="0"/>
              <a:t>What we learned about a Modal Popup</a:t>
            </a:r>
            <a:endParaRPr lang="en-US" sz="3600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D7ED5BE-6037-6586-77AB-2BDF9D14EA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171700"/>
            <a:ext cx="9448800" cy="32575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>
                <a:solidFill>
                  <a:srgbClr val="374151"/>
                </a:solidFill>
                <a:latin typeface="Söhne"/>
              </a:rPr>
              <a:t>It typically displays important information, requires user input, or presents a specific       task or choice that needs to be addressed.</a:t>
            </a:r>
          </a:p>
          <a:p>
            <a:r>
              <a:rPr lang="en-CA" dirty="0">
                <a:solidFill>
                  <a:srgbClr val="374151"/>
                </a:solidFill>
                <a:latin typeface="Söhne"/>
              </a:rPr>
              <a:t>Focus on a specific task</a:t>
            </a:r>
          </a:p>
          <a:p>
            <a:r>
              <a:rPr lang="en-CA" dirty="0">
                <a:solidFill>
                  <a:srgbClr val="374151"/>
                </a:solidFill>
                <a:latin typeface="Söhne"/>
              </a:rPr>
              <a:t>Improved user experience</a:t>
            </a:r>
          </a:p>
          <a:p>
            <a:r>
              <a:rPr lang="en-CA" dirty="0">
                <a:solidFill>
                  <a:srgbClr val="374151"/>
                </a:solidFill>
                <a:latin typeface="Söhne"/>
              </a:rPr>
              <a:t>Space efficiency</a:t>
            </a:r>
          </a:p>
          <a:p>
            <a:r>
              <a:rPr lang="en-CA" dirty="0">
                <a:solidFill>
                  <a:srgbClr val="374151"/>
                </a:solidFill>
                <a:latin typeface="Söhne"/>
              </a:rPr>
              <a:t>Visual prominence</a:t>
            </a:r>
          </a:p>
          <a:p>
            <a:r>
              <a:rPr lang="en-US" dirty="0">
                <a:solidFill>
                  <a:srgbClr val="374151"/>
                </a:solidFill>
                <a:latin typeface="Söhne"/>
              </a:rPr>
              <a:t>Easy customization and integration</a:t>
            </a:r>
          </a:p>
        </p:txBody>
      </p:sp>
    </p:spTree>
    <p:extLst>
      <p:ext uri="{BB962C8B-B14F-4D97-AF65-F5344CB8AC3E}">
        <p14:creationId xmlns:p14="http://schemas.microsoft.com/office/powerpoint/2010/main" val="13605844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871F5-9A53-0E2C-E3CF-1BCA40457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685800"/>
            <a:ext cx="10256109" cy="1485900"/>
          </a:xfrm>
        </p:spPr>
        <p:txBody>
          <a:bodyPr>
            <a:normAutofit/>
          </a:bodyPr>
          <a:lstStyle/>
          <a:p>
            <a:r>
              <a:rPr lang="en-CA" sz="4100"/>
              <a:t>Continued</a:t>
            </a:r>
            <a:endParaRPr lang="en-US" sz="3600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D7ED5BE-6037-6586-77AB-2BDF9D14EA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571625"/>
            <a:ext cx="9448800" cy="4857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>
                <a:solidFill>
                  <a:srgbClr val="374151"/>
                </a:solidFill>
                <a:latin typeface="Söhne"/>
              </a:rPr>
              <a:t>How to manipulate a modal popup on a web page using jQuery</a:t>
            </a:r>
            <a:endParaRPr lang="en-CA" dirty="0">
              <a:solidFill>
                <a:srgbClr val="374151"/>
              </a:solidFill>
              <a:latin typeface="Söhne"/>
            </a:endParaRPr>
          </a:p>
        </p:txBody>
      </p:sp>
      <p:pic>
        <p:nvPicPr>
          <p:cNvPr id="4" name="Picture 3" descr="A picture containing text, screenshot, font, line&#10;&#10;Description automatically generated">
            <a:extLst>
              <a:ext uri="{FF2B5EF4-FFF2-40B4-BE49-F238E27FC236}">
                <a16:creationId xmlns:a16="http://schemas.microsoft.com/office/drawing/2014/main" id="{4A0119DD-206E-D133-CC06-8EA2B117EE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599" y="4213225"/>
            <a:ext cx="7518400" cy="2146300"/>
          </a:xfrm>
          <a:prstGeom prst="rect">
            <a:avLst/>
          </a:prstGeom>
        </p:spPr>
      </p:pic>
      <p:pic>
        <p:nvPicPr>
          <p:cNvPr id="8" name="Picture 7" descr="A picture containing text, font, line, screenshot&#10;&#10;Description automatically generated">
            <a:extLst>
              <a:ext uri="{FF2B5EF4-FFF2-40B4-BE49-F238E27FC236}">
                <a16:creationId xmlns:a16="http://schemas.microsoft.com/office/drawing/2014/main" id="{0489E2C1-5E6F-5401-B48B-92FC77E9B0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599" y="2244725"/>
            <a:ext cx="7518400" cy="162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4653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871F5-9A53-0E2C-E3CF-1BCA40457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685800"/>
            <a:ext cx="10256109" cy="1485900"/>
          </a:xfrm>
        </p:spPr>
        <p:txBody>
          <a:bodyPr>
            <a:normAutofit/>
          </a:bodyPr>
          <a:lstStyle/>
          <a:p>
            <a:r>
              <a:rPr lang="en-CA" sz="4100"/>
              <a:t>Continued</a:t>
            </a:r>
            <a:endParaRPr lang="en-US" sz="3600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D7ED5BE-6037-6586-77AB-2BDF9D14EA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571625"/>
            <a:ext cx="9448800" cy="4857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>
                <a:solidFill>
                  <a:srgbClr val="374151"/>
                </a:solidFill>
                <a:latin typeface="Söhne"/>
              </a:rPr>
              <a:t>How to manipulate a modal popup on a web page using jQuery</a:t>
            </a:r>
            <a:endParaRPr lang="en-CA" dirty="0">
              <a:solidFill>
                <a:srgbClr val="374151"/>
              </a:solidFill>
              <a:latin typeface="Söhne"/>
            </a:endParaRPr>
          </a:p>
        </p:txBody>
      </p:sp>
      <p:pic>
        <p:nvPicPr>
          <p:cNvPr id="5" name="Picture 4" descr="A picture containing text, screenshot, yellow, font&#10;&#10;Description automatically generated">
            <a:extLst>
              <a:ext uri="{FF2B5EF4-FFF2-40B4-BE49-F238E27FC236}">
                <a16:creationId xmlns:a16="http://schemas.microsoft.com/office/drawing/2014/main" id="{F9824770-44B9-4D77-4B12-A0EEA91115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598" y="2310502"/>
            <a:ext cx="9683717" cy="1861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7739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871F5-9A53-0E2C-E3CF-1BCA40457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685800"/>
            <a:ext cx="10256109" cy="1485900"/>
          </a:xfrm>
        </p:spPr>
        <p:txBody>
          <a:bodyPr>
            <a:normAutofit/>
          </a:bodyPr>
          <a:lstStyle/>
          <a:p>
            <a:r>
              <a:rPr lang="en-CA" sz="4100" dirty="0"/>
              <a:t>Future Work– </a:t>
            </a:r>
            <a:r>
              <a:rPr lang="en-CA" sz="2800" dirty="0"/>
              <a:t>Secure Payment Processing</a:t>
            </a:r>
            <a:endParaRPr lang="en-US" sz="2800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D7ED5BE-6037-6586-77AB-2BDF9D14EA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171700"/>
            <a:ext cx="9448800" cy="32575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>
                <a:solidFill>
                  <a:srgbClr val="374151"/>
                </a:solidFill>
                <a:latin typeface="Söhne"/>
              </a:rPr>
              <a:t>Potential Solutions:</a:t>
            </a:r>
          </a:p>
          <a:p>
            <a:r>
              <a:rPr lang="en-CA" b="0" i="0" dirty="0">
                <a:solidFill>
                  <a:srgbClr val="374151"/>
                </a:solidFill>
                <a:effectLst/>
                <a:latin typeface="Söhne"/>
              </a:rPr>
              <a:t>Research and evaluate different payment gateway providers to select a secure and reliable option.</a:t>
            </a:r>
            <a:r>
              <a:rPr lang="en-CA" dirty="0">
                <a:solidFill>
                  <a:srgbClr val="374151"/>
                </a:solidFill>
                <a:latin typeface="Söhne"/>
              </a:rPr>
              <a:t> </a:t>
            </a:r>
          </a:p>
          <a:p>
            <a:r>
              <a:rPr lang="en-CA" b="0" i="0" dirty="0">
                <a:solidFill>
                  <a:srgbClr val="374151"/>
                </a:solidFill>
                <a:effectLst/>
                <a:latin typeface="Söhne"/>
              </a:rPr>
              <a:t>Implement secure communication protocols, such as SSL/TLS, for secure data transmission.</a:t>
            </a:r>
          </a:p>
          <a:p>
            <a:r>
              <a:rPr lang="en-CA" b="0" i="0" dirty="0">
                <a:solidFill>
                  <a:srgbClr val="374151"/>
                </a:solidFill>
                <a:effectLst/>
                <a:latin typeface="Söhne"/>
              </a:rPr>
              <a:t>Employ encryption techniques to protect sensitive payment information at rest.</a:t>
            </a:r>
            <a:endParaRPr lang="en-US" dirty="0">
              <a:solidFill>
                <a:srgbClr val="374151"/>
              </a:solidFill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8557948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871F5-9A53-0E2C-E3CF-1BCA40457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3282695" cy="1485900"/>
          </a:xfrm>
        </p:spPr>
        <p:txBody>
          <a:bodyPr>
            <a:normAutofit/>
          </a:bodyPr>
          <a:lstStyle/>
          <a:p>
            <a:r>
              <a:rPr lang="en-CA"/>
              <a:t>Summary</a:t>
            </a:r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D7ED5BE-6037-6586-77AB-2BDF9D14EA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3282694" cy="3581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b="0" i="0" dirty="0">
                <a:effectLst/>
                <a:latin typeface="Söhne"/>
              </a:rPr>
              <a:t>This project showcased the successful implementation of a hotel booking system using Node.js, providing a seamless user experience and addressing the challenges faced by the hotel industry in managing reservations.</a:t>
            </a:r>
            <a:endParaRPr lang="en-US" dirty="0">
              <a:latin typeface="Söhne"/>
            </a:endParaRPr>
          </a:p>
        </p:txBody>
      </p:sp>
      <p:pic>
        <p:nvPicPr>
          <p:cNvPr id="13" name="Graphic 12" descr="Building">
            <a:extLst>
              <a:ext uri="{FF2B5EF4-FFF2-40B4-BE49-F238E27FC236}">
                <a16:creationId xmlns:a16="http://schemas.microsoft.com/office/drawing/2014/main" id="{8A8F5FC2-D9A8-312D-7579-2E59DF51BE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66126" y="645106"/>
            <a:ext cx="5247747" cy="5247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1266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9D9D6BF1-DFF2-4526-9D13-BF339D8C41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A54D4DB6-FB18-4CAE-8905-E0053C9256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1DBD6488-9429-4FFA-8AE8-C4022C39B0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pic>
        <p:nvPicPr>
          <p:cNvPr id="6" name="Picture 5" descr="Close-up of hopscotch on a sidewalk">
            <a:extLst>
              <a:ext uri="{FF2B5EF4-FFF2-40B4-BE49-F238E27FC236}">
                <a16:creationId xmlns:a16="http://schemas.microsoft.com/office/drawing/2014/main" id="{53E4BB74-694F-59B3-50E8-F61B58D1D5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088" b="8626"/>
          <a:stretch/>
        </p:blipFill>
        <p:spPr>
          <a:xfrm>
            <a:off x="20" y="10"/>
            <a:ext cx="12191980" cy="68593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310B1DD0-264A-47E3-A16A-C87AFA51E6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-258" y="0"/>
            <a:ext cx="12192000" cy="6858000"/>
          </a:xfrm>
          <a:prstGeom prst="rect">
            <a:avLst/>
          </a:prstGeom>
          <a:gradFill flip="none" rotWithShape="1">
            <a:gsLst>
              <a:gs pos="20000">
                <a:schemeClr val="tx2">
                  <a:alpha val="70000"/>
                </a:schemeClr>
              </a:gs>
              <a:gs pos="10000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id="{69C1BB7B-F21E-41A2-B30C-D8507B960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8" name="Freeform 6">
            <a:extLst>
              <a:ext uri="{FF2B5EF4-FFF2-40B4-BE49-F238E27FC236}">
                <a16:creationId xmlns:a16="http://schemas.microsoft.com/office/drawing/2014/main" id="{DF6D7DDE-F8A1-4105-9729-F9EB5F81A3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6871F5-9A53-0E2C-E3CF-1BCA40457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9630" y="2777245"/>
            <a:ext cx="8361229" cy="2098226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7200" cap="all" dirty="0">
                <a:solidFill>
                  <a:schemeClr val="bg2"/>
                </a:solidFill>
              </a:rPr>
              <a:t>The End </a:t>
            </a:r>
            <a:br>
              <a:rPr lang="en-US" sz="7200" cap="all" dirty="0">
                <a:solidFill>
                  <a:schemeClr val="bg2"/>
                </a:solidFill>
              </a:rPr>
            </a:br>
            <a:r>
              <a:rPr lang="en-US" sz="7200" cap="all" dirty="0">
                <a:solidFill>
                  <a:schemeClr val="bg2"/>
                </a:solidFill>
              </a:rPr>
              <a:t>Thanks </a:t>
            </a:r>
            <a:br>
              <a:rPr lang="en-US" sz="7200" cap="all" dirty="0">
                <a:solidFill>
                  <a:schemeClr val="bg2"/>
                </a:solidFill>
              </a:rPr>
            </a:br>
            <a:endParaRPr lang="en-US" sz="7200" cap="all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4374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0ABD7-C8B9-B8F2-469C-6917A69A5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756E50-6486-10B7-13F4-E22E4CA7FD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b="0" i="0" dirty="0">
                <a:solidFill>
                  <a:srgbClr val="374151"/>
                </a:solidFill>
                <a:effectLst/>
                <a:latin typeface="Söhne"/>
              </a:rPr>
              <a:t>The hotel industry faces challenges in managing reservations, availability, and ensuring a seamless booking experience for customers.</a:t>
            </a:r>
          </a:p>
          <a:p>
            <a:r>
              <a:rPr lang="en-CA" dirty="0">
                <a:solidFill>
                  <a:srgbClr val="374151"/>
                </a:solidFill>
                <a:latin typeface="Söhne"/>
              </a:rPr>
              <a:t>Primary purpose of the system:</a:t>
            </a:r>
          </a:p>
          <a:p>
            <a:pPr marL="0" indent="0">
              <a:buNone/>
            </a:pPr>
            <a:r>
              <a:rPr lang="en-CA" b="0" i="0" dirty="0">
                <a:solidFill>
                  <a:srgbClr val="374151"/>
                </a:solidFill>
                <a:effectLst/>
                <a:latin typeface="Söhne"/>
              </a:rPr>
              <a:t>       - streamline the process of reserving rooms</a:t>
            </a:r>
          </a:p>
          <a:p>
            <a:pPr marL="0" indent="0">
              <a:buNone/>
            </a:pPr>
            <a:r>
              <a:rPr lang="en-CA" dirty="0">
                <a:solidFill>
                  <a:srgbClr val="374151"/>
                </a:solidFill>
                <a:latin typeface="Söhne"/>
              </a:rPr>
              <a:t>       - enhancing efficiency</a:t>
            </a:r>
          </a:p>
          <a:p>
            <a:pPr marL="0" indent="0">
              <a:buNone/>
            </a:pPr>
            <a:r>
              <a:rPr lang="en-CA" b="0" i="0" dirty="0">
                <a:solidFill>
                  <a:srgbClr val="374151"/>
                </a:solidFill>
                <a:effectLst/>
                <a:latin typeface="Söhne"/>
              </a:rPr>
              <a:t>       - customer satisfaction</a:t>
            </a:r>
          </a:p>
          <a:p>
            <a:pPr marL="0" indent="0">
              <a:buNone/>
            </a:pPr>
            <a:endParaRPr lang="en-CA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0" indent="0">
              <a:buNone/>
            </a:pPr>
            <a:r>
              <a:rPr lang="en-CA" dirty="0">
                <a:solidFill>
                  <a:srgbClr val="374151"/>
                </a:solidFill>
                <a:latin typeface="Söhne"/>
              </a:rPr>
              <a:t>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132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871F5-9A53-0E2C-E3CF-1BCA40457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3282695" cy="1485900"/>
          </a:xfrm>
        </p:spPr>
        <p:txBody>
          <a:bodyPr>
            <a:normAutofit/>
          </a:bodyPr>
          <a:lstStyle/>
          <a:p>
            <a:r>
              <a:rPr lang="en-US" dirty="0"/>
              <a:t>Solution Overview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D7ED5BE-6037-6586-77AB-2BDF9D14EA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3282694" cy="3581400"/>
          </a:xfrm>
        </p:spPr>
        <p:txBody>
          <a:bodyPr>
            <a:normAutofit/>
          </a:bodyPr>
          <a:lstStyle/>
          <a:p>
            <a:r>
              <a:rPr lang="en-CA" b="0" i="0" dirty="0">
                <a:solidFill>
                  <a:srgbClr val="374151"/>
                </a:solidFill>
                <a:effectLst/>
                <a:latin typeface="Söhne"/>
              </a:rPr>
              <a:t>User Registration/Login and Authentication</a:t>
            </a:r>
          </a:p>
          <a:p>
            <a:r>
              <a:rPr lang="en-CA" dirty="0">
                <a:solidFill>
                  <a:srgbClr val="374151"/>
                </a:solidFill>
                <a:latin typeface="Söhne"/>
              </a:rPr>
              <a:t>User-friendly interface</a:t>
            </a:r>
            <a:endParaRPr lang="en-US" dirty="0"/>
          </a:p>
        </p:txBody>
      </p:sp>
      <p:pic>
        <p:nvPicPr>
          <p:cNvPr id="5" name="Content Placeholder 4" descr="A screenshot of a login page&#10;&#10;Description automatically generated with medium confidence">
            <a:extLst>
              <a:ext uri="{FF2B5EF4-FFF2-40B4-BE49-F238E27FC236}">
                <a16:creationId xmlns:a16="http://schemas.microsoft.com/office/drawing/2014/main" id="{5C44B127-0C68-9420-A00A-4B46F6E091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2912" y="645106"/>
            <a:ext cx="5314174" cy="5247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2370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871F5-9A53-0E2C-E3CF-1BCA40457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3282695" cy="1485900"/>
          </a:xfrm>
        </p:spPr>
        <p:txBody>
          <a:bodyPr>
            <a:normAutofit/>
          </a:bodyPr>
          <a:lstStyle/>
          <a:p>
            <a:r>
              <a:rPr lang="en-US" dirty="0"/>
              <a:t>Solution Overview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D7ED5BE-6037-6586-77AB-2BDF9D14EA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3282694" cy="3581400"/>
          </a:xfrm>
        </p:spPr>
        <p:txBody>
          <a:bodyPr>
            <a:normAutofit/>
          </a:bodyPr>
          <a:lstStyle/>
          <a:p>
            <a:r>
              <a:rPr lang="en-US" dirty="0"/>
              <a:t>Booking Management</a:t>
            </a:r>
          </a:p>
          <a:p>
            <a:endParaRPr lang="en-US" dirty="0"/>
          </a:p>
        </p:txBody>
      </p:sp>
      <p:pic>
        <p:nvPicPr>
          <p:cNvPr id="4" name="Picture 3" descr="A screenshot of a hotel&#10;&#10;Description automatically generated with low confidence">
            <a:extLst>
              <a:ext uri="{FF2B5EF4-FFF2-40B4-BE49-F238E27FC236}">
                <a16:creationId xmlns:a16="http://schemas.microsoft.com/office/drawing/2014/main" id="{4BC20C98-F334-6254-1A78-728D9FD277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1467" y="1574543"/>
            <a:ext cx="6517065" cy="3388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3097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871F5-9A53-0E2C-E3CF-1BCA40457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3282695" cy="1485900"/>
          </a:xfrm>
        </p:spPr>
        <p:txBody>
          <a:bodyPr>
            <a:normAutofit/>
          </a:bodyPr>
          <a:lstStyle/>
          <a:p>
            <a:r>
              <a:rPr lang="en-US" dirty="0"/>
              <a:t>Solution Overview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D7ED5BE-6037-6586-77AB-2BDF9D14EA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3282694" cy="3581400"/>
          </a:xfrm>
        </p:spPr>
        <p:txBody>
          <a:bodyPr>
            <a:normAutofit/>
          </a:bodyPr>
          <a:lstStyle/>
          <a:p>
            <a:r>
              <a:rPr lang="en-CA" b="0" i="0" dirty="0">
                <a:solidFill>
                  <a:srgbClr val="374151"/>
                </a:solidFill>
                <a:effectLst/>
                <a:latin typeface="Söhne"/>
              </a:rPr>
              <a:t>Real-time Availability</a:t>
            </a:r>
            <a:endParaRPr lang="en-US" dirty="0"/>
          </a:p>
        </p:txBody>
      </p:sp>
      <p:pic>
        <p:nvPicPr>
          <p:cNvPr id="5" name="Picture 4" descr="Screens screenshot of a hotel room&#10;&#10;Description automatically generated with medium confidence">
            <a:extLst>
              <a:ext uri="{FF2B5EF4-FFF2-40B4-BE49-F238E27FC236}">
                <a16:creationId xmlns:a16="http://schemas.microsoft.com/office/drawing/2014/main" id="{0C3526D8-A3DD-7C90-FA2F-22A2861600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6960" y="645106"/>
            <a:ext cx="3306079" cy="5247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0848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871F5-9A53-0E2C-E3CF-1BCA40457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3282695" cy="1485900"/>
          </a:xfrm>
        </p:spPr>
        <p:txBody>
          <a:bodyPr>
            <a:normAutofit/>
          </a:bodyPr>
          <a:lstStyle/>
          <a:p>
            <a:r>
              <a:rPr lang="en-US" dirty="0"/>
              <a:t>Solution Overview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D7ED5BE-6037-6586-77AB-2BDF9D14EA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3282694" cy="3581400"/>
          </a:xfrm>
        </p:spPr>
        <p:txBody>
          <a:bodyPr>
            <a:normAutofit/>
          </a:bodyPr>
          <a:lstStyle/>
          <a:p>
            <a:r>
              <a:rPr lang="en-CA" b="0" i="0" dirty="0">
                <a:effectLst/>
                <a:latin typeface="Söhne"/>
              </a:rPr>
              <a:t>Easy Search</a:t>
            </a:r>
          </a:p>
          <a:p>
            <a:r>
              <a:rPr lang="en-CA" dirty="0">
                <a:latin typeface="Söhne"/>
              </a:rPr>
              <a:t>Booking Process</a:t>
            </a:r>
            <a:endParaRPr lang="en-US" dirty="0"/>
          </a:p>
        </p:txBody>
      </p:sp>
      <p:pic>
        <p:nvPicPr>
          <p:cNvPr id="4" name="Picture 3" descr="A picture containing text, screenshot, number, menu&#10;&#10;Description automatically generated">
            <a:extLst>
              <a:ext uri="{FF2B5EF4-FFF2-40B4-BE49-F238E27FC236}">
                <a16:creationId xmlns:a16="http://schemas.microsoft.com/office/drawing/2014/main" id="{741455C8-9D9D-90AA-E292-7EAC244611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1467" y="645861"/>
            <a:ext cx="6517065" cy="5246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3925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871F5-9A53-0E2C-E3CF-1BCA40457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3282695" cy="1485900"/>
          </a:xfrm>
        </p:spPr>
        <p:txBody>
          <a:bodyPr>
            <a:normAutofit/>
          </a:bodyPr>
          <a:lstStyle/>
          <a:p>
            <a:r>
              <a:rPr lang="en-US" sz="4100"/>
              <a:t>Challenges and Solutions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D7ED5BE-6037-6586-77AB-2BDF9D14EA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3282694" cy="3581400"/>
          </a:xfrm>
        </p:spPr>
        <p:txBody>
          <a:bodyPr>
            <a:normAutofit/>
          </a:bodyPr>
          <a:lstStyle/>
          <a:p>
            <a:r>
              <a:rPr lang="en-CA" b="0" i="0" dirty="0">
                <a:effectLst/>
                <a:latin typeface="Söhne"/>
              </a:rPr>
              <a:t>Bookings Table</a:t>
            </a:r>
          </a:p>
          <a:p>
            <a:r>
              <a:rPr lang="en-CA" dirty="0">
                <a:latin typeface="Söhne"/>
              </a:rPr>
              <a:t>Users Table</a:t>
            </a:r>
            <a:endParaRPr lang="en-CA" b="0" i="0" dirty="0">
              <a:effectLst/>
              <a:latin typeface="Söhne"/>
            </a:endParaRPr>
          </a:p>
          <a:p>
            <a:r>
              <a:rPr lang="en-CA" dirty="0" err="1">
                <a:latin typeface="Söhne"/>
              </a:rPr>
              <a:t>HotelRooms</a:t>
            </a:r>
            <a:r>
              <a:rPr lang="en-CA" dirty="0">
                <a:latin typeface="Söhne"/>
              </a:rPr>
              <a:t> Table</a:t>
            </a:r>
          </a:p>
          <a:p>
            <a:r>
              <a:rPr lang="en-CA" dirty="0">
                <a:latin typeface="Söhne"/>
              </a:rPr>
              <a:t>Efficient storage</a:t>
            </a:r>
            <a:endParaRPr lang="en-US" dirty="0"/>
          </a:p>
        </p:txBody>
      </p:sp>
      <p:pic>
        <p:nvPicPr>
          <p:cNvPr id="5" name="Picture 4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7E3DE31A-BE35-CE43-D84A-625E590243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1467" y="1191666"/>
            <a:ext cx="6517065" cy="4154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7131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871F5-9A53-0E2C-E3CF-1BCA40457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8872538" cy="1485900"/>
          </a:xfrm>
        </p:spPr>
        <p:txBody>
          <a:bodyPr>
            <a:normAutofit/>
          </a:bodyPr>
          <a:lstStyle/>
          <a:p>
            <a:r>
              <a:rPr lang="en-US" sz="4100" dirty="0"/>
              <a:t>Challenge: Secure Payment Processing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D7ED5BE-6037-6586-77AB-2BDF9D14EA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28750"/>
            <a:ext cx="9448800" cy="511261"/>
          </a:xfrm>
        </p:spPr>
        <p:txBody>
          <a:bodyPr>
            <a:normAutofit/>
          </a:bodyPr>
          <a:lstStyle/>
          <a:p>
            <a:r>
              <a:rPr lang="en-US" sz="2000" dirty="0"/>
              <a:t>Ensure secure and reliable payment processing for user transactions.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78DE7F-D0A0-1857-E4D2-1A49C2DAEFBA}"/>
              </a:ext>
            </a:extLst>
          </p:cNvPr>
          <p:cNvSpPr txBox="1"/>
          <p:nvPr/>
        </p:nvSpPr>
        <p:spPr>
          <a:xfrm>
            <a:off x="1371600" y="5330223"/>
            <a:ext cx="9448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Solution</a:t>
            </a:r>
            <a:r>
              <a:rPr lang="en-US" dirty="0"/>
              <a:t>: Integrate secure payment gateway PayPal to handle payment transactions. Utilized encryption techniques and followed best practices for handling sensitive user data.</a:t>
            </a:r>
          </a:p>
        </p:txBody>
      </p:sp>
      <p:pic>
        <p:nvPicPr>
          <p:cNvPr id="6" name="Picture 5" descr="A picture containing text, screenshot, font&#10;&#10;Description automatically generated">
            <a:extLst>
              <a:ext uri="{FF2B5EF4-FFF2-40B4-BE49-F238E27FC236}">
                <a16:creationId xmlns:a16="http://schemas.microsoft.com/office/drawing/2014/main" id="{56B52DBD-C277-493E-D144-54634E1B00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359281"/>
            <a:ext cx="9028197" cy="2514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6245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871F5-9A53-0E2C-E3CF-1BCA40457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685800"/>
            <a:ext cx="9156357" cy="1485900"/>
          </a:xfrm>
        </p:spPr>
        <p:txBody>
          <a:bodyPr>
            <a:normAutofit/>
          </a:bodyPr>
          <a:lstStyle/>
          <a:p>
            <a:r>
              <a:rPr lang="en-US" sz="4100" dirty="0"/>
              <a:t>Challenge: Real-Time Availability Updates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D7ED5BE-6037-6586-77AB-2BDF9D14EA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28750"/>
            <a:ext cx="9448800" cy="511261"/>
          </a:xfrm>
        </p:spPr>
        <p:txBody>
          <a:bodyPr>
            <a:normAutofit/>
          </a:bodyPr>
          <a:lstStyle/>
          <a:p>
            <a:r>
              <a:rPr lang="en-CA" b="0" i="0" dirty="0">
                <a:solidFill>
                  <a:srgbClr val="374151"/>
                </a:solidFill>
                <a:effectLst/>
                <a:latin typeface="Söhne"/>
              </a:rPr>
              <a:t>Displaying real-time availability of hotel rooms to users during the booking process</a:t>
            </a:r>
            <a:r>
              <a:rPr lang="en-US" sz="2000" dirty="0"/>
              <a:t>.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78DE7F-D0A0-1857-E4D2-1A49C2DAEFBA}"/>
              </a:ext>
            </a:extLst>
          </p:cNvPr>
          <p:cNvSpPr txBox="1"/>
          <p:nvPr/>
        </p:nvSpPr>
        <p:spPr>
          <a:xfrm>
            <a:off x="1371600" y="5330223"/>
            <a:ext cx="9448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Solution</a:t>
            </a:r>
            <a:r>
              <a:rPr lang="en-US" dirty="0"/>
              <a:t>: </a:t>
            </a:r>
            <a:r>
              <a:rPr lang="en-CA" dirty="0">
                <a:solidFill>
                  <a:srgbClr val="374151"/>
                </a:solidFill>
                <a:latin typeface="Söhne"/>
              </a:rPr>
              <a:t>I</a:t>
            </a:r>
            <a:r>
              <a:rPr lang="en-CA" b="0" i="0" dirty="0">
                <a:solidFill>
                  <a:srgbClr val="374151"/>
                </a:solidFill>
                <a:effectLst/>
                <a:latin typeface="Söhne"/>
              </a:rPr>
              <a:t>mplemented a real-time database synchronization mechanism to fetch and update room availability status. Ensured accurate and up-to-date availability information for users.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732911-E3AC-8960-03A2-046EB26CD8AF}"/>
              </a:ext>
            </a:extLst>
          </p:cNvPr>
          <p:cNvSpPr txBox="1"/>
          <p:nvPr/>
        </p:nvSpPr>
        <p:spPr>
          <a:xfrm>
            <a:off x="1804087" y="2682961"/>
            <a:ext cx="73769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let </a:t>
            </a:r>
            <a:r>
              <a:rPr lang="en-CA" dirty="0" err="1"/>
              <a:t>queryava</a:t>
            </a:r>
            <a:r>
              <a:rPr lang="en-CA" dirty="0"/>
              <a:t> = </a:t>
            </a:r>
            <a:r>
              <a:rPr lang="en-CA" dirty="0" err="1"/>
              <a:t>db.format</a:t>
            </a:r>
            <a:r>
              <a:rPr lang="en-CA" dirty="0"/>
              <a:t>(`select * from </a:t>
            </a:r>
            <a:r>
              <a:rPr lang="en-CA" dirty="0" err="1"/>
              <a:t>hotelrooms</a:t>
            </a:r>
            <a:r>
              <a:rPr lang="en-CA" dirty="0"/>
              <a:t> where </a:t>
            </a:r>
            <a:r>
              <a:rPr lang="en-CA" dirty="0" err="1"/>
              <a:t>RoomId</a:t>
            </a:r>
            <a:r>
              <a:rPr lang="en-CA" dirty="0"/>
              <a:t> not in(select </a:t>
            </a:r>
            <a:r>
              <a:rPr lang="en-CA" dirty="0" err="1"/>
              <a:t>RoomId</a:t>
            </a:r>
            <a:r>
              <a:rPr lang="en-CA" dirty="0"/>
              <a:t> from bookings where (('${chi}'&lt;</a:t>
            </a:r>
            <a:r>
              <a:rPr lang="en-CA" dirty="0" err="1"/>
              <a:t>CheckOutDate</a:t>
            </a:r>
            <a:r>
              <a:rPr lang="en-CA" dirty="0"/>
              <a:t> AND '${chi}'&gt;</a:t>
            </a:r>
            <a:r>
              <a:rPr lang="en-CA" dirty="0" err="1"/>
              <a:t>CheckInDate</a:t>
            </a:r>
            <a:r>
              <a:rPr lang="en-CA" dirty="0"/>
              <a:t>) ||('${</a:t>
            </a:r>
            <a:r>
              <a:rPr lang="en-CA" dirty="0" err="1"/>
              <a:t>cho</a:t>
            </a:r>
            <a:r>
              <a:rPr lang="en-CA" dirty="0"/>
              <a:t>}'&lt;</a:t>
            </a:r>
            <a:r>
              <a:rPr lang="en-CA" dirty="0" err="1"/>
              <a:t>CheckOutDate</a:t>
            </a:r>
            <a:r>
              <a:rPr lang="en-CA" dirty="0"/>
              <a:t> AND '${</a:t>
            </a:r>
            <a:r>
              <a:rPr lang="en-CA" dirty="0" err="1"/>
              <a:t>cho</a:t>
            </a:r>
            <a:r>
              <a:rPr lang="en-CA" dirty="0"/>
              <a:t>}'&gt;</a:t>
            </a:r>
            <a:r>
              <a:rPr lang="en-CA" dirty="0" err="1"/>
              <a:t>CheckInDate</a:t>
            </a:r>
            <a:r>
              <a:rPr lang="en-CA" dirty="0"/>
              <a:t>) || ('${chi}'&lt;</a:t>
            </a:r>
            <a:r>
              <a:rPr lang="en-CA" dirty="0" err="1"/>
              <a:t>CheckInDate</a:t>
            </a:r>
            <a:r>
              <a:rPr lang="en-CA" dirty="0"/>
              <a:t> AND '${</a:t>
            </a:r>
            <a:r>
              <a:rPr lang="en-CA" dirty="0" err="1"/>
              <a:t>cho</a:t>
            </a:r>
            <a:r>
              <a:rPr lang="en-CA" dirty="0"/>
              <a:t>}'&gt;</a:t>
            </a:r>
            <a:r>
              <a:rPr lang="en-CA" dirty="0" err="1"/>
              <a:t>CheckOutDate</a:t>
            </a:r>
            <a:r>
              <a:rPr lang="en-CA" dirty="0"/>
              <a:t>)))`);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2695970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{C0CEF7D3-DCB6-3F44-B1DF-D14CF4814711}tf10001121_mac</Template>
  <TotalTime>295</TotalTime>
  <Words>420</Words>
  <Application>Microsoft Macintosh PowerPoint</Application>
  <PresentationFormat>Widescreen</PresentationFormat>
  <Paragraphs>56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Söhne</vt:lpstr>
      <vt:lpstr>Calibri</vt:lpstr>
      <vt:lpstr>Franklin Gothic Book</vt:lpstr>
      <vt:lpstr>Crop</vt:lpstr>
      <vt:lpstr>Web-service</vt:lpstr>
      <vt:lpstr>Background</vt:lpstr>
      <vt:lpstr>Solution Overview</vt:lpstr>
      <vt:lpstr>Solution Overview</vt:lpstr>
      <vt:lpstr>Solution Overview</vt:lpstr>
      <vt:lpstr>Solution Overview</vt:lpstr>
      <vt:lpstr>Challenges and Solutions</vt:lpstr>
      <vt:lpstr>Challenge: Secure Payment Processing</vt:lpstr>
      <vt:lpstr>Challenge: Real-Time Availability Updates</vt:lpstr>
      <vt:lpstr>Challenge: User Authentication and Authorization</vt:lpstr>
      <vt:lpstr>What we learned about a Modal Popup</vt:lpstr>
      <vt:lpstr>Continued</vt:lpstr>
      <vt:lpstr>Continued</vt:lpstr>
      <vt:lpstr>Future Work– Secure Payment Processing</vt:lpstr>
      <vt:lpstr>Summary</vt:lpstr>
      <vt:lpstr>The End  Thanks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Web-service</dc:title>
  <dc:creator>Sun, Qianfeng</dc:creator>
  <cp:lastModifiedBy>Sun, Qianfeng</cp:lastModifiedBy>
  <cp:revision>3</cp:revision>
  <dcterms:created xsi:type="dcterms:W3CDTF">2023-06-12T18:06:20Z</dcterms:created>
  <dcterms:modified xsi:type="dcterms:W3CDTF">2023-06-13T01:26:39Z</dcterms:modified>
</cp:coreProperties>
</file>