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1" d="100"/>
          <a:sy n="101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2E32-CECD-0049-9CB2-F014D1AD2BF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370-5E55-384A-9735-762378AB4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C7370-5E55-384A-9735-762378AB4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1850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32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2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17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8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B28-786A-8345-065F-5D712C0D3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Web-service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A23D-79E6-3E54-4569-755ABE4D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System</a:t>
            </a:r>
          </a:p>
          <a:p>
            <a:r>
              <a:rPr lang="en-US" sz="2000" i="1" dirty="0"/>
              <a:t>By Chang Liu, Li Qian and </a:t>
            </a:r>
            <a:r>
              <a:rPr lang="en-US" sz="2000" i="1" dirty="0" err="1"/>
              <a:t>Qianfeng</a:t>
            </a:r>
            <a:r>
              <a:rPr lang="en-US" sz="2000" i="1" dirty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7025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</a:t>
            </a:r>
            <a:r>
              <a:rPr lang="en-CA" sz="3600" dirty="0"/>
              <a:t>User Authentication and Authorization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 fontScale="925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Implementing a robust authentication and authorization system for user access control.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1" y="5849034"/>
            <a:ext cx="944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Utilized authentication protocols OAuth for secure user authentication. </a:t>
            </a:r>
            <a:endParaRPr lang="en-US" dirty="0"/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F215EA2-9F21-56F7-3920-7E20EAF3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1940011"/>
            <a:ext cx="5189838" cy="37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What we learned about a Modal Popup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It typically displays important information, requires user input, or presents a specific       task or choice that needs to be addressed.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Focus on a specific task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Improved user experience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Space efficiency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Visual prominence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Easy customization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3605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A0119DD-206E-D133-CC06-8EA2B117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213225"/>
            <a:ext cx="7518400" cy="2146300"/>
          </a:xfrm>
          <a:prstGeom prst="rect">
            <a:avLst/>
          </a:prstGeom>
        </p:spPr>
      </p:pic>
      <p:pic>
        <p:nvPicPr>
          <p:cNvPr id="8" name="Picture 7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0489E2C1-5E6F-5401-B48B-92FC77E9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44725"/>
            <a:ext cx="751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 picture containing text, screenshot, yellow, font&#10;&#10;Description automatically generated">
            <a:extLst>
              <a:ext uri="{FF2B5EF4-FFF2-40B4-BE49-F238E27FC236}">
                <a16:creationId xmlns:a16="http://schemas.microsoft.com/office/drawing/2014/main" id="{F9824770-44B9-4D77-4B12-A0EEA911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310502"/>
            <a:ext cx="9683717" cy="18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Future Work– </a:t>
            </a:r>
            <a:r>
              <a:rPr lang="en-CA" sz="2800" dirty="0"/>
              <a:t>Secure Payment Processing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Potential Solutions: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Research and evaluate different payment gateway providers to select a secure and reliable option.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 secure communication protocols, such as SSL/TLS, for secure data transmission.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Employ encryption techniques to protect sensitive payment information at rest.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3322-83D4-4274-988B-593830CF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556983"/>
            <a:ext cx="5776336" cy="1835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3606C-D85C-4973-9E31-4555FA42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4556983"/>
            <a:ext cx="4670215" cy="18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CA"/>
              <a:t>Summary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Söhne"/>
              </a:rPr>
              <a:t>This project showcased the successful implementation of a hotel booking system using Node.js, providing a seamless user experience and addressing the challenges faced by the hotel industry in managing reservations.</a:t>
            </a:r>
            <a:endParaRPr lang="en-US" dirty="0">
              <a:latin typeface="Söhne"/>
            </a:endParaRPr>
          </a:p>
        </p:txBody>
      </p:sp>
      <p:pic>
        <p:nvPicPr>
          <p:cNvPr id="13" name="Graphic 12" descr="Building">
            <a:extLst>
              <a:ext uri="{FF2B5EF4-FFF2-40B4-BE49-F238E27FC236}">
                <a16:creationId xmlns:a16="http://schemas.microsoft.com/office/drawing/2014/main" id="{8A8F5FC2-D9A8-312D-7579-2E59DF51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Close-up of hopscotch on a sidewalk">
            <a:extLst>
              <a:ext uri="{FF2B5EF4-FFF2-40B4-BE49-F238E27FC236}">
                <a16:creationId xmlns:a16="http://schemas.microsoft.com/office/drawing/2014/main" id="{53E4BB74-694F-59B3-50E8-F61B58D1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8" b="862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777245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</a:rPr>
              <a:t>T</a:t>
            </a:r>
            <a:r>
              <a:rPr lang="en-US" altLang="zh-CN" sz="7200" dirty="0">
                <a:solidFill>
                  <a:schemeClr val="bg2"/>
                </a:solidFill>
              </a:rPr>
              <a:t>he</a:t>
            </a:r>
            <a:r>
              <a:rPr lang="en-US" sz="7200" dirty="0">
                <a:solidFill>
                  <a:schemeClr val="bg2"/>
                </a:solidFill>
              </a:rPr>
              <a:t> End </a:t>
            </a:r>
            <a:br>
              <a:rPr lang="en-US" sz="7200" dirty="0">
                <a:solidFill>
                  <a:schemeClr val="bg2"/>
                </a:solidFill>
              </a:rPr>
            </a:br>
            <a:r>
              <a:rPr lang="en-US" sz="7200" dirty="0">
                <a:solidFill>
                  <a:schemeClr val="bg2"/>
                </a:solidFill>
              </a:rPr>
              <a:t>Thank you for your time </a:t>
            </a:r>
            <a:br>
              <a:rPr lang="en-US" sz="7200" dirty="0">
                <a:solidFill>
                  <a:schemeClr val="bg2"/>
                </a:solidFill>
              </a:rPr>
            </a:b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BD7-C8B9-B8F2-469C-6917A69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6E50-6486-10B7-13F4-E22E4CA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hotel industry faces challenges in managing reservations, availability, and ensuring a seamless booking experience for customers.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Primary purpose of the system: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streamline the process of reserving rooms</a:t>
            </a: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   - enhancing efficiency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customer satisfaction</a:t>
            </a: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User Registration/Login and Authentication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User-friendly interface</a:t>
            </a:r>
            <a:endParaRPr lang="en-US" dirty="0"/>
          </a:p>
        </p:txBody>
      </p:sp>
      <p:pic>
        <p:nvPicPr>
          <p:cNvPr id="5" name="Content Placeholder 4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5C44B127-0C68-9420-A00A-4B46F6E0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2" y="645106"/>
            <a:ext cx="531417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Booking Management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52B64-ADC1-447F-BE7C-C77A6890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24" y="1658532"/>
            <a:ext cx="7552090" cy="326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Real-time Availability</a:t>
            </a:r>
            <a:endParaRPr lang="en-US" dirty="0"/>
          </a:p>
        </p:txBody>
      </p:sp>
      <p:pic>
        <p:nvPicPr>
          <p:cNvPr id="5" name="Picture 4" descr="Screens screenshot of a hotel room&#10;&#10;Description automatically generated with medium confidence">
            <a:extLst>
              <a:ext uri="{FF2B5EF4-FFF2-40B4-BE49-F238E27FC236}">
                <a16:creationId xmlns:a16="http://schemas.microsoft.com/office/drawing/2014/main" id="{0C3526D8-A3DD-7C90-FA2F-22A2861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60" y="645106"/>
            <a:ext cx="330607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Easy Search</a:t>
            </a:r>
          </a:p>
          <a:p>
            <a:r>
              <a:rPr lang="en-CA" dirty="0">
                <a:latin typeface="Söhne"/>
              </a:rPr>
              <a:t>Booking Process</a:t>
            </a:r>
            <a:endParaRPr lang="en-US" dirty="0"/>
          </a:p>
        </p:txBody>
      </p:sp>
      <p:pic>
        <p:nvPicPr>
          <p:cNvPr id="4" name="Picture 3" descr="A picture containing text, screenshot, number, menu&#10;&#10;Description automatically generated">
            <a:extLst>
              <a:ext uri="{FF2B5EF4-FFF2-40B4-BE49-F238E27FC236}">
                <a16:creationId xmlns:a16="http://schemas.microsoft.com/office/drawing/2014/main" id="{741455C8-9D9D-90AA-E292-7EAC2446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645861"/>
            <a:ext cx="6517065" cy="52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Challenges and 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Bookings Table</a:t>
            </a:r>
          </a:p>
          <a:p>
            <a:r>
              <a:rPr lang="en-CA" dirty="0">
                <a:latin typeface="Söhne"/>
              </a:rPr>
              <a:t>Users Table</a:t>
            </a:r>
            <a:endParaRPr lang="en-CA" b="0" i="0" dirty="0">
              <a:effectLst/>
              <a:latin typeface="Söhne"/>
            </a:endParaRPr>
          </a:p>
          <a:p>
            <a:r>
              <a:rPr lang="en-CA" dirty="0" err="1">
                <a:latin typeface="Söhne"/>
              </a:rPr>
              <a:t>HotelRooms</a:t>
            </a:r>
            <a:r>
              <a:rPr lang="en-CA" dirty="0">
                <a:latin typeface="Söhne"/>
              </a:rPr>
              <a:t> Table</a:t>
            </a:r>
          </a:p>
          <a:p>
            <a:r>
              <a:rPr lang="en-CA" dirty="0">
                <a:latin typeface="Söhne"/>
              </a:rPr>
              <a:t>Efficient storage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DE31A-BE35-CE43-D84A-625E5902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23" y="548434"/>
            <a:ext cx="6517065" cy="415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23C03-F3B6-4869-BF0E-63FAFCCB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83" y="4915047"/>
            <a:ext cx="4162062" cy="15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72538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Secure Payment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US" sz="2000" dirty="0"/>
              <a:t>Ensure secure and reliable payment processing for user transactions.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Integrate secure payment gateway PayPal to handle payment transactions. Utilized encryption techniques and followed best practices for handling sensitive user data.</a:t>
            </a:r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6B52DBD-C277-493E-D144-54634E1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9281"/>
            <a:ext cx="9028197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156357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Real-Time Availability Updates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Displaying real-time availability of hotel rooms to users during the booking process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mplemented a real-time database synchronization mechanism to fetch and update room availability status. Ensured accurate and up-to-date availability information for users.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1804087" y="2682961"/>
            <a:ext cx="737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 </a:t>
            </a:r>
            <a:r>
              <a:rPr lang="en-CA" dirty="0" err="1"/>
              <a:t>queryava</a:t>
            </a:r>
            <a:r>
              <a:rPr lang="en-CA" dirty="0"/>
              <a:t> = </a:t>
            </a:r>
            <a:r>
              <a:rPr lang="en-CA" dirty="0" err="1"/>
              <a:t>db.format</a:t>
            </a:r>
            <a:r>
              <a:rPr lang="en-CA" dirty="0"/>
              <a:t>(`select * from </a:t>
            </a:r>
            <a:r>
              <a:rPr lang="en-CA" dirty="0" err="1"/>
              <a:t>hotelrooms</a:t>
            </a:r>
            <a:r>
              <a:rPr lang="en-CA" dirty="0"/>
              <a:t> where </a:t>
            </a:r>
            <a:r>
              <a:rPr lang="en-CA" dirty="0" err="1"/>
              <a:t>RoomId</a:t>
            </a:r>
            <a:r>
              <a:rPr lang="en-CA" dirty="0"/>
              <a:t> not in(select </a:t>
            </a:r>
            <a:r>
              <a:rPr lang="en-CA" dirty="0" err="1"/>
              <a:t>RoomId</a:t>
            </a:r>
            <a:r>
              <a:rPr lang="en-CA" dirty="0"/>
              <a:t> from bookings where (('${chi}'&lt;</a:t>
            </a:r>
            <a:r>
              <a:rPr lang="en-CA" dirty="0" err="1"/>
              <a:t>CheckOutDate</a:t>
            </a:r>
            <a:r>
              <a:rPr lang="en-CA" dirty="0"/>
              <a:t> AND '${chi}'&gt;</a:t>
            </a:r>
            <a:r>
              <a:rPr lang="en-CA" dirty="0" err="1"/>
              <a:t>CheckInDate</a:t>
            </a:r>
            <a:r>
              <a:rPr lang="en-CA" dirty="0"/>
              <a:t>) ||('${</a:t>
            </a:r>
            <a:r>
              <a:rPr lang="en-CA" dirty="0" err="1"/>
              <a:t>cho</a:t>
            </a:r>
            <a:r>
              <a:rPr lang="en-CA" dirty="0"/>
              <a:t>}'&lt;</a:t>
            </a:r>
            <a:r>
              <a:rPr lang="en-CA" dirty="0" err="1"/>
              <a:t>CheckOutDate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CheckInDate</a:t>
            </a:r>
            <a:r>
              <a:rPr lang="en-CA" dirty="0"/>
              <a:t>) || ('${chi}'&lt;</a:t>
            </a:r>
            <a:r>
              <a:rPr lang="en-CA" dirty="0" err="1"/>
              <a:t>CheckInDate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CheckOutDate</a:t>
            </a:r>
            <a:r>
              <a:rPr lang="en-CA" dirty="0"/>
              <a:t>)))`);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59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{C0CEF7D3-DCB6-3F44-B1DF-D14CF4814711}tf10001121_mac</Template>
  <TotalTime>834</TotalTime>
  <Words>424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Söhne</vt:lpstr>
      <vt:lpstr>华文楷体</vt:lpstr>
      <vt:lpstr>Calibri</vt:lpstr>
      <vt:lpstr>Franklin Gothic Book</vt:lpstr>
      <vt:lpstr>Crop</vt:lpstr>
      <vt:lpstr>Web-services</vt:lpstr>
      <vt:lpstr>Background</vt:lpstr>
      <vt:lpstr>Solution Overview</vt:lpstr>
      <vt:lpstr>Solution Overview</vt:lpstr>
      <vt:lpstr>Solution Overview</vt:lpstr>
      <vt:lpstr>Solution Overview</vt:lpstr>
      <vt:lpstr>Challenges and Solutions</vt:lpstr>
      <vt:lpstr>Challenge: Secure Payment Processing</vt:lpstr>
      <vt:lpstr>Challenge: Real-Time Availability Updates</vt:lpstr>
      <vt:lpstr>Challenge: User Authentication and Authorization</vt:lpstr>
      <vt:lpstr>What we learned about a Modal Popup</vt:lpstr>
      <vt:lpstr>Continued</vt:lpstr>
      <vt:lpstr>Continued</vt:lpstr>
      <vt:lpstr>Future Work– Secure Payment Processing</vt:lpstr>
      <vt:lpstr>Summary</vt:lpstr>
      <vt:lpstr>The End  Thank you for your time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</dc:title>
  <dc:creator>Sun, Qianfeng</dc:creator>
  <cp:lastModifiedBy>Johnny</cp:lastModifiedBy>
  <cp:revision>8</cp:revision>
  <dcterms:created xsi:type="dcterms:W3CDTF">2023-06-12T18:06:20Z</dcterms:created>
  <dcterms:modified xsi:type="dcterms:W3CDTF">2023-06-13T11:47:29Z</dcterms:modified>
</cp:coreProperties>
</file>