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84" d="100"/>
          <a:sy n="84" d="100"/>
        </p:scale>
        <p:origin x="2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E2E32-CECD-0049-9CB2-F014D1AD2BF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C7370-5E55-384A-9735-762378AB4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C7370-5E55-384A-9735-762378AB4F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8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1850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7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328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8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128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217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986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FB28-786A-8345-065F-5D712C0D3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Web-service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EA23D-79E6-3E54-4569-755ABE4DC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Hotel Booking System</a:t>
            </a:r>
          </a:p>
          <a:p>
            <a:r>
              <a:rPr lang="en-US" sz="2000" i="1" dirty="0"/>
              <a:t>By Chang Liu, Li Qian and </a:t>
            </a:r>
            <a:r>
              <a:rPr lang="en-US" sz="2000" i="1" dirty="0" err="1"/>
              <a:t>Qianfeng</a:t>
            </a:r>
            <a:r>
              <a:rPr lang="en-US" sz="2000" i="1" dirty="0"/>
              <a:t> Sun</a:t>
            </a:r>
          </a:p>
        </p:txBody>
      </p:sp>
    </p:spTree>
    <p:extLst>
      <p:ext uri="{BB962C8B-B14F-4D97-AF65-F5344CB8AC3E}">
        <p14:creationId xmlns:p14="http://schemas.microsoft.com/office/powerpoint/2010/main" val="270253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US" sz="4100" dirty="0"/>
              <a:t>Challenge: </a:t>
            </a:r>
            <a:r>
              <a:rPr lang="en-CA" sz="3600" dirty="0"/>
              <a:t>User Authentication and Authorization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448800" cy="511261"/>
          </a:xfrm>
        </p:spPr>
        <p:txBody>
          <a:bodyPr>
            <a:normAutofit fontScale="92500"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Implementing a robust authentication and authorization system for user access control.</a:t>
            </a:r>
            <a:endParaRPr lang="en-US" dirty="0"/>
          </a:p>
        </p:txBody>
      </p:sp>
      <p:pic>
        <p:nvPicPr>
          <p:cNvPr id="6" name="Picture 5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3F215EA2-9F21-56F7-3920-7E20EAF30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1940011"/>
            <a:ext cx="5189838" cy="37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7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890752"/>
          </a:xfrm>
        </p:spPr>
        <p:txBody>
          <a:bodyPr>
            <a:normAutofit/>
          </a:bodyPr>
          <a:lstStyle/>
          <a:p>
            <a:r>
              <a:rPr lang="en-CA" sz="4100" dirty="0"/>
              <a:t>What we learned from the project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71700"/>
            <a:ext cx="9448800" cy="3257551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/>
              <a:t>HTML, CSS, </a:t>
            </a:r>
            <a:r>
              <a:rPr lang="en-US" altLang="zh-CN" dirty="0" err="1"/>
              <a:t>Javascript</a:t>
            </a:r>
            <a:r>
              <a:rPr lang="en-US" altLang="zh-CN" dirty="0"/>
              <a:t>, </a:t>
            </a:r>
            <a:endParaRPr lang="zh-CN" altLang="zh-CN" dirty="0"/>
          </a:p>
          <a:p>
            <a:pPr lvl="0"/>
            <a:r>
              <a:rPr lang="en-US" altLang="zh-CN" dirty="0"/>
              <a:t>Node.js</a:t>
            </a:r>
            <a:endParaRPr lang="zh-CN" altLang="zh-CN" dirty="0"/>
          </a:p>
          <a:p>
            <a:pPr lvl="0"/>
            <a:r>
              <a:rPr lang="en-US" altLang="zh-CN" dirty="0"/>
              <a:t>Database: MySQL </a:t>
            </a:r>
          </a:p>
          <a:p>
            <a:pPr lvl="0"/>
            <a:r>
              <a:rPr lang="en-US" altLang="zh-CN" dirty="0"/>
              <a:t>Clouds : Microsoft Azure,  Heroku</a:t>
            </a:r>
            <a:endParaRPr lang="zh-CN" altLang="zh-CN" dirty="0"/>
          </a:p>
          <a:p>
            <a:pPr lvl="0"/>
            <a:r>
              <a:rPr lang="en-US" altLang="zh-CN" dirty="0"/>
              <a:t>Additional: Bootstrap, jQuery</a:t>
            </a:r>
            <a:endParaRPr lang="zh-CN" altLang="zh-CN" dirty="0"/>
          </a:p>
          <a:p>
            <a:pPr lvl="0"/>
            <a:r>
              <a:rPr lang="en-US" altLang="zh-CN" dirty="0"/>
              <a:t>Mockups: </a:t>
            </a:r>
            <a:r>
              <a:rPr lang="en-US" altLang="zh-CN" dirty="0" err="1"/>
              <a:t>Figma</a:t>
            </a:r>
            <a:endParaRPr lang="en-US" altLang="zh-CN" dirty="0"/>
          </a:p>
          <a:p>
            <a:pPr lvl="0"/>
            <a:r>
              <a:rPr lang="en-US" altLang="zh-CN" dirty="0" err="1"/>
              <a:t>Github</a:t>
            </a:r>
            <a:r>
              <a:rPr lang="en-US" altLang="zh-CN" dirty="0"/>
              <a:t>, Trello, Scrum meetings. </a:t>
            </a:r>
          </a:p>
          <a:p>
            <a:pPr lvl="0"/>
            <a:r>
              <a:rPr lang="en-US" altLang="zh-CN" dirty="0"/>
              <a:t>Future improvement: , Stripe API payments, </a:t>
            </a:r>
            <a:r>
              <a:rPr lang="en-US" altLang="zh-CN" dirty="0" err="1"/>
              <a:t>Paypal</a:t>
            </a:r>
            <a:r>
              <a:rPr lang="en-US" altLang="zh-CN" dirty="0"/>
              <a:t> API</a:t>
            </a:r>
          </a:p>
          <a:p>
            <a:pPr lvl="0"/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The Challenge is about how to understand other team member’s logical and code. </a:t>
            </a:r>
            <a:endParaRPr lang="zh-CN" altLang="zh-CN" dirty="0"/>
          </a:p>
          <a:p>
            <a:pPr marL="0" indent="0">
              <a:buNone/>
            </a:pPr>
            <a:endParaRPr lang="en-CA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en-CA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6058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US" altLang="zh-CN" sz="4100" dirty="0"/>
              <a:t>Modal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967" y="1428750"/>
            <a:ext cx="9448802" cy="21553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altLang="zh-CN" dirty="0">
                <a:solidFill>
                  <a:srgbClr val="374151"/>
                </a:solidFill>
                <a:latin typeface="Söhne"/>
              </a:rPr>
              <a:t>It typically displays important information or presents a specific task or choice that needs to be addressed.</a:t>
            </a:r>
          </a:p>
          <a:p>
            <a:r>
              <a:rPr lang="en-CA" altLang="zh-CN" dirty="0">
                <a:solidFill>
                  <a:srgbClr val="374151"/>
                </a:solidFill>
                <a:latin typeface="Söhne"/>
              </a:rPr>
              <a:t>Focus on a specific task</a:t>
            </a:r>
          </a:p>
          <a:p>
            <a:r>
              <a:rPr lang="en-CA" altLang="zh-CN" dirty="0">
                <a:solidFill>
                  <a:srgbClr val="374151"/>
                </a:solidFill>
                <a:latin typeface="Söhne"/>
              </a:rPr>
              <a:t>Improved user experience</a:t>
            </a:r>
          </a:p>
          <a:p>
            <a:r>
              <a:rPr lang="en-CA" altLang="zh-CN" dirty="0">
                <a:solidFill>
                  <a:srgbClr val="374151"/>
                </a:solidFill>
                <a:latin typeface="Söhne"/>
              </a:rPr>
              <a:t>Visual prominence</a:t>
            </a:r>
          </a:p>
          <a:p>
            <a:r>
              <a:rPr lang="en-US" altLang="zh-CN" dirty="0">
                <a:solidFill>
                  <a:srgbClr val="374151"/>
                </a:solidFill>
                <a:latin typeface="Söhne"/>
              </a:rPr>
              <a:t>Easy customization and integration</a:t>
            </a:r>
            <a:endParaRPr lang="en-CA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CB19D-058C-477E-8FEF-C3FBD1D45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607" y="3817738"/>
            <a:ext cx="8554023" cy="25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CA" sz="4100" dirty="0"/>
              <a:t>Modal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1625"/>
            <a:ext cx="9448800" cy="48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>
                <a:solidFill>
                  <a:srgbClr val="374151"/>
                </a:solidFill>
                <a:latin typeface="Söhne"/>
              </a:rPr>
              <a:t>How to manipulate a modal popup on a web page using jQuery</a:t>
            </a:r>
            <a:endParaRPr lang="en-CA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4" name="Picture 3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4A0119DD-206E-D133-CC06-8EA2B117E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4213225"/>
            <a:ext cx="7518400" cy="2146300"/>
          </a:xfrm>
          <a:prstGeom prst="rect">
            <a:avLst/>
          </a:prstGeom>
        </p:spPr>
      </p:pic>
      <p:pic>
        <p:nvPicPr>
          <p:cNvPr id="8" name="Picture 7" descr="A picture containing text, font, line, screenshot&#10;&#10;Description automatically generated">
            <a:extLst>
              <a:ext uri="{FF2B5EF4-FFF2-40B4-BE49-F238E27FC236}">
                <a16:creationId xmlns:a16="http://schemas.microsoft.com/office/drawing/2014/main" id="{0489E2C1-5E6F-5401-B48B-92FC77E9B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244725"/>
            <a:ext cx="75184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65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CA" sz="4100" dirty="0"/>
              <a:t>Future Work– </a:t>
            </a:r>
            <a:r>
              <a:rPr lang="en-CA" sz="2800" dirty="0"/>
              <a:t>Secure Payment Processing</a:t>
            </a:r>
            <a:endParaRPr lang="en-US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71700"/>
            <a:ext cx="9448800" cy="325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374151"/>
                </a:solidFill>
                <a:latin typeface="Söhne"/>
              </a:rPr>
              <a:t>Potential Solutions:</a:t>
            </a:r>
          </a:p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Research and evaluate different payment gateway providers to select a secure and reliable option.</a:t>
            </a:r>
            <a:r>
              <a:rPr lang="en-CA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Implement secure communication protocols, such as SSL/TLS, for secure data transmission.</a:t>
            </a:r>
          </a:p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Employ encryption techniques to protect sensitive payment information at rest.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43322-83D4-4274-988B-593830CF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556983"/>
            <a:ext cx="5776336" cy="18352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33606C-D85C-4973-9E31-4555FA42C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17" y="4556983"/>
            <a:ext cx="4670215" cy="184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94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CA"/>
              <a:t>Summary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0" i="0" dirty="0">
                <a:effectLst/>
                <a:latin typeface="Söhne"/>
              </a:rPr>
              <a:t>This project showcased the successful implementation of a hotel booking system using Node.js, providing a seamless user experience and addressing the challenges faced by the hotel industry in managing reservations.</a:t>
            </a:r>
            <a:endParaRPr lang="en-US" dirty="0">
              <a:latin typeface="Söhne"/>
            </a:endParaRPr>
          </a:p>
        </p:txBody>
      </p:sp>
      <p:pic>
        <p:nvPicPr>
          <p:cNvPr id="13" name="Graphic 12" descr="Building">
            <a:extLst>
              <a:ext uri="{FF2B5EF4-FFF2-40B4-BE49-F238E27FC236}">
                <a16:creationId xmlns:a16="http://schemas.microsoft.com/office/drawing/2014/main" id="{8A8F5FC2-D9A8-312D-7579-2E59DF51B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6126" y="645106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2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6" name="Picture 5" descr="Close-up of hopscotch on a sidewalk">
            <a:extLst>
              <a:ext uri="{FF2B5EF4-FFF2-40B4-BE49-F238E27FC236}">
                <a16:creationId xmlns:a16="http://schemas.microsoft.com/office/drawing/2014/main" id="{53E4BB74-694F-59B3-50E8-F61B58D1D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8" b="8626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630" y="2777245"/>
            <a:ext cx="8361229" cy="20982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dirty="0">
                <a:solidFill>
                  <a:schemeClr val="bg2"/>
                </a:solidFill>
              </a:rPr>
              <a:t>T</a:t>
            </a:r>
            <a:r>
              <a:rPr lang="en-US" altLang="zh-CN" sz="7200" dirty="0">
                <a:solidFill>
                  <a:schemeClr val="bg2"/>
                </a:solidFill>
              </a:rPr>
              <a:t>he</a:t>
            </a:r>
            <a:r>
              <a:rPr lang="en-US" sz="7200" dirty="0">
                <a:solidFill>
                  <a:schemeClr val="bg2"/>
                </a:solidFill>
              </a:rPr>
              <a:t> End </a:t>
            </a:r>
            <a:br>
              <a:rPr lang="en-US" sz="7200" dirty="0">
                <a:solidFill>
                  <a:schemeClr val="bg2"/>
                </a:solidFill>
              </a:rPr>
            </a:br>
            <a:r>
              <a:rPr lang="en-US" sz="7200" dirty="0">
                <a:solidFill>
                  <a:schemeClr val="bg2"/>
                </a:solidFill>
              </a:rPr>
              <a:t>Thank you for your time </a:t>
            </a:r>
            <a:br>
              <a:rPr lang="en-US" sz="7200" dirty="0">
                <a:solidFill>
                  <a:schemeClr val="bg2"/>
                </a:solidFill>
              </a:rPr>
            </a:br>
            <a:endParaRPr lang="en-US" sz="7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7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ABD7-C8B9-B8F2-469C-6917A69A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6E50-6486-10B7-13F4-E22E4CA7F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7986"/>
            <a:ext cx="9601200" cy="3849414"/>
          </a:xfrm>
        </p:spPr>
        <p:txBody>
          <a:bodyPr>
            <a:normAutofit fontScale="85000" lnSpcReduction="20000"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The hotel industry faces challenges in managing reservations, availability, and ensuring a seamless booking experience for customers.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Primary purpose of the system: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      - streamline the process of reserving rooms</a:t>
            </a:r>
          </a:p>
          <a:p>
            <a:pPr marL="0" indent="0">
              <a:buNone/>
            </a:pPr>
            <a:r>
              <a:rPr lang="en-CA" dirty="0">
                <a:solidFill>
                  <a:srgbClr val="374151"/>
                </a:solidFill>
                <a:latin typeface="Söhne"/>
              </a:rPr>
              <a:t>       - enhancing efficiency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      - customer satisfaction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      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paymen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 securely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      - refund function</a:t>
            </a:r>
          </a:p>
          <a:p>
            <a:pPr marL="0" indent="0">
              <a:buNone/>
            </a:pPr>
            <a:endParaRPr lang="en-CA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CA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CA" dirty="0">
                <a:solidFill>
                  <a:srgbClr val="374151"/>
                </a:solidFill>
                <a:latin typeface="Söhne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3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User Registration/Login and Authentication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User-friendly interface</a:t>
            </a:r>
            <a:endParaRPr lang="en-US" dirty="0"/>
          </a:p>
        </p:txBody>
      </p:sp>
      <p:pic>
        <p:nvPicPr>
          <p:cNvPr id="5" name="Content Placeholder 4" descr="A screenshot of a login page&#10;&#10;Description automatically generated with medium confidence">
            <a:extLst>
              <a:ext uri="{FF2B5EF4-FFF2-40B4-BE49-F238E27FC236}">
                <a16:creationId xmlns:a16="http://schemas.microsoft.com/office/drawing/2014/main" id="{5C44B127-0C68-9420-A00A-4B46F6E09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912" y="645106"/>
            <a:ext cx="5314174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3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Booking Management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76A99-D49E-454B-B943-33196E42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97" y="2934961"/>
            <a:ext cx="9064522" cy="28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0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Real-time Availability</a:t>
            </a:r>
            <a:endParaRPr lang="en-US" dirty="0"/>
          </a:p>
        </p:txBody>
      </p:sp>
      <p:pic>
        <p:nvPicPr>
          <p:cNvPr id="5" name="Picture 4" descr="Screens screenshot of a hotel room&#10;&#10;Description automatically generated with medium confidence">
            <a:extLst>
              <a:ext uri="{FF2B5EF4-FFF2-40B4-BE49-F238E27FC236}">
                <a16:creationId xmlns:a16="http://schemas.microsoft.com/office/drawing/2014/main" id="{0C3526D8-A3DD-7C90-FA2F-22A28616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960" y="645106"/>
            <a:ext cx="3306079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8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CA" b="0" i="0" dirty="0">
                <a:effectLst/>
                <a:latin typeface="Söhne"/>
              </a:rPr>
              <a:t>Easy Search</a:t>
            </a:r>
          </a:p>
          <a:p>
            <a:r>
              <a:rPr lang="en-CA" dirty="0">
                <a:latin typeface="Söhne"/>
              </a:rPr>
              <a:t>Booking Process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16CB1-995E-495B-8C87-E0F4B036E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523" y="2054124"/>
            <a:ext cx="8496884" cy="404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9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4100"/>
              <a:t>Challenges and Solutions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CA" b="0" i="0" dirty="0">
                <a:effectLst/>
                <a:latin typeface="Söhne"/>
              </a:rPr>
              <a:t>Bookings Table</a:t>
            </a:r>
          </a:p>
          <a:p>
            <a:r>
              <a:rPr lang="en-CA" dirty="0">
                <a:latin typeface="Söhne"/>
              </a:rPr>
              <a:t>Users Table</a:t>
            </a:r>
            <a:endParaRPr lang="en-CA" b="0" i="0" dirty="0">
              <a:effectLst/>
              <a:latin typeface="Söhne"/>
            </a:endParaRPr>
          </a:p>
          <a:p>
            <a:r>
              <a:rPr lang="en-CA" dirty="0" err="1">
                <a:latin typeface="Söhne"/>
              </a:rPr>
              <a:t>HotelRooms</a:t>
            </a:r>
            <a:r>
              <a:rPr lang="en-CA" dirty="0">
                <a:latin typeface="Söhne"/>
              </a:rPr>
              <a:t> Table</a:t>
            </a:r>
          </a:p>
          <a:p>
            <a:r>
              <a:rPr lang="en-CA" dirty="0">
                <a:latin typeface="Söhne"/>
              </a:rPr>
              <a:t>Efficient storage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E3DE31A-BE35-CE43-D84A-625E59024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323" y="548434"/>
            <a:ext cx="6517065" cy="4154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23C03-F3B6-4869-BF0E-63FAFCCBE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583" y="4915047"/>
            <a:ext cx="4162062" cy="15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1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872538" cy="1485900"/>
          </a:xfrm>
        </p:spPr>
        <p:txBody>
          <a:bodyPr>
            <a:normAutofit/>
          </a:bodyPr>
          <a:lstStyle/>
          <a:p>
            <a:r>
              <a:rPr lang="en-US" sz="4100" dirty="0"/>
              <a:t>Challenge: Secure Payment 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448800" cy="511261"/>
          </a:xfrm>
        </p:spPr>
        <p:txBody>
          <a:bodyPr>
            <a:normAutofit/>
          </a:bodyPr>
          <a:lstStyle/>
          <a:p>
            <a:r>
              <a:rPr lang="en-US" sz="2000" dirty="0"/>
              <a:t>Ensure secure and reliable payment processing for user transactions.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8DE7F-D0A0-1857-E4D2-1A49C2DAEFBA}"/>
              </a:ext>
            </a:extLst>
          </p:cNvPr>
          <p:cNvSpPr txBox="1"/>
          <p:nvPr/>
        </p:nvSpPr>
        <p:spPr>
          <a:xfrm>
            <a:off x="1371600" y="5330223"/>
            <a:ext cx="944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Integrate secure payment gateway PayPal to handle payment transactions. Utilized encryption techniques and followed best practices for handling sensitive user data.</a:t>
            </a:r>
          </a:p>
        </p:txBody>
      </p:sp>
      <p:pic>
        <p:nvPicPr>
          <p:cNvPr id="6" name="Picture 5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56B52DBD-C277-493E-D144-54634E1B0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59281"/>
            <a:ext cx="9028197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2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156357" cy="1485900"/>
          </a:xfrm>
        </p:spPr>
        <p:txBody>
          <a:bodyPr>
            <a:normAutofit/>
          </a:bodyPr>
          <a:lstStyle/>
          <a:p>
            <a:r>
              <a:rPr lang="en-US" sz="4100" dirty="0"/>
              <a:t>Challenge: Real-Time Availability Updates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448800" cy="511261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Displaying real-time availability of hotel rooms to users during the booking process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8DE7F-D0A0-1857-E4D2-1A49C2DAEFBA}"/>
              </a:ext>
            </a:extLst>
          </p:cNvPr>
          <p:cNvSpPr txBox="1"/>
          <p:nvPr/>
        </p:nvSpPr>
        <p:spPr>
          <a:xfrm>
            <a:off x="1371600" y="5330223"/>
            <a:ext cx="944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CA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mplemented a real-time database synchronization mechanism to fetch and update room availability status. Ensured accurate and up-to-date availability information for users.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32911-E3AC-8960-03A2-046EB26CD8AF}"/>
              </a:ext>
            </a:extLst>
          </p:cNvPr>
          <p:cNvSpPr txBox="1"/>
          <p:nvPr/>
        </p:nvSpPr>
        <p:spPr>
          <a:xfrm>
            <a:off x="1804087" y="2682961"/>
            <a:ext cx="7376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let </a:t>
            </a:r>
            <a:r>
              <a:rPr lang="en-CA" dirty="0" err="1"/>
              <a:t>queryava</a:t>
            </a:r>
            <a:r>
              <a:rPr lang="en-CA" dirty="0"/>
              <a:t> = </a:t>
            </a:r>
            <a:r>
              <a:rPr lang="en-CA" dirty="0" err="1"/>
              <a:t>db.format</a:t>
            </a:r>
            <a:r>
              <a:rPr lang="en-CA" dirty="0"/>
              <a:t>(`select * from </a:t>
            </a:r>
            <a:r>
              <a:rPr lang="en-CA" dirty="0" err="1"/>
              <a:t>hotelrooms</a:t>
            </a:r>
            <a:r>
              <a:rPr lang="en-CA" dirty="0"/>
              <a:t> where </a:t>
            </a:r>
            <a:r>
              <a:rPr lang="en-CA" dirty="0" err="1"/>
              <a:t>RoomId</a:t>
            </a:r>
            <a:r>
              <a:rPr lang="en-CA" dirty="0"/>
              <a:t> not in(select </a:t>
            </a:r>
            <a:r>
              <a:rPr lang="en-CA" dirty="0" err="1"/>
              <a:t>RoomId</a:t>
            </a:r>
            <a:r>
              <a:rPr lang="en-CA" dirty="0"/>
              <a:t> from bookings where (('${chi}'&lt;</a:t>
            </a:r>
            <a:r>
              <a:rPr lang="en-CA" dirty="0" err="1"/>
              <a:t>CheckOutDate</a:t>
            </a:r>
            <a:r>
              <a:rPr lang="en-CA" dirty="0"/>
              <a:t> AND '${chi}'&gt;</a:t>
            </a:r>
            <a:r>
              <a:rPr lang="en-CA" dirty="0" err="1"/>
              <a:t>CheckInDate</a:t>
            </a:r>
            <a:r>
              <a:rPr lang="en-CA" dirty="0"/>
              <a:t>) ||('${</a:t>
            </a:r>
            <a:r>
              <a:rPr lang="en-CA" dirty="0" err="1"/>
              <a:t>cho</a:t>
            </a:r>
            <a:r>
              <a:rPr lang="en-CA" dirty="0"/>
              <a:t>}'&lt;</a:t>
            </a:r>
            <a:r>
              <a:rPr lang="en-CA" dirty="0" err="1"/>
              <a:t>CheckOutDate</a:t>
            </a:r>
            <a:r>
              <a:rPr lang="en-CA" dirty="0"/>
              <a:t> AND '${</a:t>
            </a:r>
            <a:r>
              <a:rPr lang="en-CA" dirty="0" err="1"/>
              <a:t>cho</a:t>
            </a:r>
            <a:r>
              <a:rPr lang="en-CA" dirty="0"/>
              <a:t>}'&gt;</a:t>
            </a:r>
            <a:r>
              <a:rPr lang="en-CA" dirty="0" err="1"/>
              <a:t>CheckInDate</a:t>
            </a:r>
            <a:r>
              <a:rPr lang="en-CA" dirty="0"/>
              <a:t>) || ('${chi}'&lt;</a:t>
            </a:r>
            <a:r>
              <a:rPr lang="en-CA" dirty="0" err="1"/>
              <a:t>CheckInDate</a:t>
            </a:r>
            <a:r>
              <a:rPr lang="en-CA" dirty="0"/>
              <a:t> AND '${</a:t>
            </a:r>
            <a:r>
              <a:rPr lang="en-CA" dirty="0" err="1"/>
              <a:t>cho</a:t>
            </a:r>
            <a:r>
              <a:rPr lang="en-CA" dirty="0"/>
              <a:t>}'&gt;</a:t>
            </a:r>
            <a:r>
              <a:rPr lang="en-CA" dirty="0" err="1"/>
              <a:t>CheckOutDate</a:t>
            </a:r>
            <a:r>
              <a:rPr lang="en-CA" dirty="0"/>
              <a:t>)))`);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959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{C0CEF7D3-DCB6-3F44-B1DF-D14CF4814711}tf10001121_mac</Template>
  <TotalTime>1097</TotalTime>
  <Words>458</Words>
  <Application>Microsoft Office PowerPoint</Application>
  <PresentationFormat>Widescreen</PresentationFormat>
  <Paragraphs>67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Söhne</vt:lpstr>
      <vt:lpstr>华文楷体</vt:lpstr>
      <vt:lpstr>Calibri</vt:lpstr>
      <vt:lpstr>Franklin Gothic Book</vt:lpstr>
      <vt:lpstr>Crop</vt:lpstr>
      <vt:lpstr>Web-services</vt:lpstr>
      <vt:lpstr>Background</vt:lpstr>
      <vt:lpstr>Solution Overview</vt:lpstr>
      <vt:lpstr>Solution Overview</vt:lpstr>
      <vt:lpstr>Solution Overview</vt:lpstr>
      <vt:lpstr>Solution Overview</vt:lpstr>
      <vt:lpstr>Challenges and Solutions</vt:lpstr>
      <vt:lpstr>Challenge: Secure Payment Processing</vt:lpstr>
      <vt:lpstr>Challenge: Real-Time Availability Updates</vt:lpstr>
      <vt:lpstr>Challenge: User Authentication and Authorization</vt:lpstr>
      <vt:lpstr>What we learned from the project</vt:lpstr>
      <vt:lpstr>Modal</vt:lpstr>
      <vt:lpstr>Modal</vt:lpstr>
      <vt:lpstr>Future Work– Secure Payment Processing</vt:lpstr>
      <vt:lpstr>Summary</vt:lpstr>
      <vt:lpstr>The End  Thank you for your time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Web-service</dc:title>
  <dc:creator>Sun, Qianfeng</dc:creator>
  <cp:lastModifiedBy>Johnny</cp:lastModifiedBy>
  <cp:revision>15</cp:revision>
  <dcterms:created xsi:type="dcterms:W3CDTF">2023-06-12T18:06:20Z</dcterms:created>
  <dcterms:modified xsi:type="dcterms:W3CDTF">2023-06-13T16:48:44Z</dcterms:modified>
</cp:coreProperties>
</file>