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78" r:id="rId4"/>
    <p:sldId id="284" r:id="rId5"/>
    <p:sldId id="257" r:id="rId6"/>
    <p:sldId id="279" r:id="rId7"/>
    <p:sldId id="259" r:id="rId8"/>
    <p:sldId id="270" r:id="rId9"/>
    <p:sldId id="283" r:id="rId10"/>
    <p:sldId id="275" r:id="rId11"/>
    <p:sldId id="27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74394-4E62-4CAE-BF93-BC9905F7AD7E}">
          <p14:sldIdLst>
            <p14:sldId id="258"/>
            <p14:sldId id="260"/>
            <p14:sldId id="278"/>
            <p14:sldId id="284"/>
            <p14:sldId id="257"/>
            <p14:sldId id="279"/>
            <p14:sldId id="259"/>
            <p14:sldId id="270"/>
            <p14:sldId id="283"/>
            <p14:sldId id="275"/>
            <p14:sldId id="276"/>
            <p14:sldId id="285"/>
          </p14:sldIdLst>
        </p14:section>
        <p14:section name="Untitled Section" id="{2BAED6FE-188B-4D49-957A-BC1B864714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uying (RIS-ATL)" initials="LQ(" lastIdx="1" clrIdx="0">
    <p:extLst>
      <p:ext uri="{19B8F6BF-5375-455C-9EA6-DF929625EA0E}">
        <p15:presenceInfo xmlns:p15="http://schemas.microsoft.com/office/powerpoint/2012/main" userId="S-1-5-21-2734890129-506862872-3794469163-93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DE0000"/>
    <a:srgbClr val="FF2D2D"/>
    <a:srgbClr val="FF6565"/>
    <a:srgbClr val="FCD2CC"/>
    <a:srgbClr val="FFFFFF"/>
    <a:srgbClr val="EA0000"/>
    <a:srgbClr val="F68272"/>
    <a:srgbClr val="F02B10"/>
    <a:srgbClr val="B1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04F3-CC47-483F-AB23-B0AE8A23ECB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D6C-904D-49A1-BEBA-E23F99B1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9392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Early Attrition Alerts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Business Services </a:t>
            </a:r>
            <a:r>
              <a:rPr lang="en-US" sz="2200" b="1" dirty="0" smtClean="0">
                <a:solidFill>
                  <a:srgbClr val="FF0000"/>
                </a:solidFill>
              </a:rPr>
              <a:t>Batch Model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Autumn Li</a:t>
            </a:r>
          </a:p>
          <a:p>
            <a:r>
              <a:rPr lang="en-US" dirty="0" smtClean="0"/>
              <a:t>1/12/2021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78" y="3988460"/>
            <a:ext cx="6807473" cy="286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Model Evaluation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285031"/>
              </p:ext>
            </p:extLst>
          </p:nvPr>
        </p:nvGraphicFramePr>
        <p:xfrm>
          <a:off x="2970295" y="1356852"/>
          <a:ext cx="5815238" cy="2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67">
                  <a:extLst>
                    <a:ext uri="{9D8B030D-6E8A-4147-A177-3AD203B41FA5}">
                      <a16:colId xmlns:a16="http://schemas.microsoft.com/office/drawing/2014/main" val="3273647526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46941265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258349663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142364550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895287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 Testing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3689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914"/>
                  </a:ext>
                </a:extLst>
              </a:tr>
              <a:tr h="243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3280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039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5132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8146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316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23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8962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6845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74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0146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515177" y="1575182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247813" y="2654909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91718" y="4306196"/>
            <a:ext cx="55884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How To Read this Chart: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</a:rPr>
              <a:t>Attrition model scores every customer based on likelihood of leaving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solidFill>
                  <a:schemeClr val="bg1"/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chemeClr val="bg1"/>
                </a:solidFill>
              </a:rPr>
              <a:t>Actual counts of Attritors and Non-Attritors are used to gauge the performance of the model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2" y="5220929"/>
            <a:ext cx="1238562" cy="15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90" y="1390563"/>
            <a:ext cx="6586207" cy="43908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Logistic Regression Model Evaluation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585" y="2828734"/>
            <a:ext cx="34061" cy="1182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8615" y="3192934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37.74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3829" y="2713576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70.31%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5646" y="3959208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32.57%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Deployment- Salesforce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70" y="1806865"/>
            <a:ext cx="9639458" cy="386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2" y="2940765"/>
            <a:ext cx="5532824" cy="3290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2755019"/>
            <a:ext cx="5666178" cy="38287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610" y="360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7265" y="15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Attrited accounts share similar characteristics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Statistics empowers us to predict which accounts are more likely to attrite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sales team could reach out to accounts that receive attrition alerts and do their best to prevent them from attrition.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4633" y="762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010775" cy="11986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Why Early Attrition Alerts?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does the attrition model tell us about 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declining trends on transaction usage or the number of active users are highly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missing transaction months in past 3 months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account issues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who have been on the books for a long time are less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 who didn’t meet the minimum usage commitment are more likely to attrite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04123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Above customer behaviors are based on the attribute characteristics from the statistical  model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Modeling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05000"/>
            <a:ext cx="3648075" cy="37147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33910" y="4429991"/>
            <a:ext cx="2403908" cy="11516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60" y="1943100"/>
            <a:ext cx="32194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189" y="2019139"/>
            <a:ext cx="3975786" cy="325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633" y="3213163"/>
            <a:ext cx="1543227" cy="6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Active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79964"/>
              </p:ext>
            </p:extLst>
          </p:nvPr>
        </p:nvGraphicFramePr>
        <p:xfrm>
          <a:off x="5219700" y="2413014"/>
          <a:ext cx="6012568" cy="183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5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1,356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Activity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1,284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1,141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203543" y="1922324"/>
            <a:ext cx="3428045" cy="887229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888925" y="3005279"/>
            <a:ext cx="2057278" cy="651201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criteria</a:t>
            </a:r>
          </a:p>
        </p:txBody>
      </p:sp>
      <p:sp>
        <p:nvSpPr>
          <p:cNvPr id="9" name="Flowchart: Merge 8"/>
          <p:cNvSpPr/>
          <p:nvPr/>
        </p:nvSpPr>
        <p:spPr>
          <a:xfrm>
            <a:off x="2330692" y="3909953"/>
            <a:ext cx="1173743" cy="750041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15682"/>
              </p:ext>
            </p:extLst>
          </p:nvPr>
        </p:nvGraphicFramePr>
        <p:xfrm>
          <a:off x="5219700" y="1922324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Active batch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created before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20703"/>
              </p:ext>
            </p:extLst>
          </p:nvPr>
        </p:nvGraphicFramePr>
        <p:xfrm>
          <a:off x="5219700" y="4390185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6004123"/>
            <a:ext cx="983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*There are 1446 accounts have no attrition date, which means these accounts might be active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There are 1,384 accounts have no attrition date and have “active” account status, which means these accounts are true active accounts </a:t>
            </a:r>
          </a:p>
        </p:txBody>
      </p:sp>
    </p:spTree>
    <p:extLst>
      <p:ext uri="{BB962C8B-B14F-4D97-AF65-F5344CB8AC3E}">
        <p14:creationId xmlns:p14="http://schemas.microsoft.com/office/powerpoint/2010/main" val="847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Attrited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906106"/>
              </p:ext>
            </p:extLst>
          </p:nvPr>
        </p:nvGraphicFramePr>
        <p:xfrm>
          <a:off x="5219700" y="2618098"/>
          <a:ext cx="6012568" cy="185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Attrition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245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300814" y="2154638"/>
            <a:ext cx="3428045" cy="887229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986197" y="3323002"/>
            <a:ext cx="2057278" cy="67378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2418439" y="4267040"/>
            <a:ext cx="1192793" cy="750041"/>
          </a:xfrm>
          <a:prstGeom prst="flowChartMerg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38564"/>
              </p:ext>
            </p:extLst>
          </p:nvPr>
        </p:nvGraphicFramePr>
        <p:xfrm>
          <a:off x="5219700" y="2154638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Attrited batch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created before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 accounts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32333"/>
              </p:ext>
            </p:extLst>
          </p:nvPr>
        </p:nvGraphicFramePr>
        <p:xfrm>
          <a:off x="5219700" y="4616546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2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1" kern="1200" baseline="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rgbClr val="FF2D2D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2D2D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3571" y="6036278"/>
            <a:ext cx="983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*There are 511 accounts have attrition date, which means these accounts might be attrited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There are 339  accounts have both attrition date and have “inactive” account status, which means these accounts are true attritors </a:t>
            </a:r>
          </a:p>
        </p:txBody>
      </p:sp>
    </p:spTree>
    <p:extLst>
      <p:ext uri="{BB962C8B-B14F-4D97-AF65-F5344CB8AC3E}">
        <p14:creationId xmlns:p14="http://schemas.microsoft.com/office/powerpoint/2010/main" val="20424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Population Characteristics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95" y="2076632"/>
            <a:ext cx="1374620" cy="11289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2" y="4322067"/>
            <a:ext cx="1124906" cy="1219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8418" y="3378268"/>
            <a:ext cx="16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Active accounts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8306" y="5644405"/>
            <a:ext cx="18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Attrited accounts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08336" y="1526317"/>
            <a:ext cx="1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usage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975" y="1514270"/>
            <a:ext cx="21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Average active user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17864" y="1545591"/>
            <a:ext cx="23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customer age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407069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31,255 searches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90191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active users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2948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3,779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Days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(9 Years and 3 </a:t>
            </a:r>
            <a:r>
              <a:rPr lang="en-US" sz="900" b="1" dirty="0" smtClean="0">
                <a:solidFill>
                  <a:schemeClr val="accent6">
                    <a:lumMod val="50000"/>
                  </a:schemeClr>
                </a:solidFill>
              </a:rPr>
              <a:t>Months)</a:t>
            </a:r>
            <a:endParaRPr lang="en-US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45751" y="4348012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9,084 searches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9888" y="4322067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active users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2948" y="4393559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2,507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days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(6 </a:t>
            </a:r>
            <a:r>
              <a:rPr lang="en-US" sz="900" b="1" dirty="0">
                <a:solidFill>
                  <a:schemeClr val="tx1"/>
                </a:solidFill>
              </a:rPr>
              <a:t>Years and </a:t>
            </a:r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b="1" dirty="0">
                <a:solidFill>
                  <a:schemeClr val="tx1"/>
                </a:solidFill>
              </a:rPr>
              <a:t> Months)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Modelling-Logistic Regression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376218"/>
            <a:ext cx="10624127" cy="4800745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704" y="2768249"/>
            <a:ext cx="1925100" cy="1734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752" y="6183630"/>
            <a:ext cx="8626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57672"/>
              </p:ext>
            </p:extLst>
          </p:nvPr>
        </p:nvGraphicFramePr>
        <p:xfrm>
          <a:off x="2188634" y="2078562"/>
          <a:ext cx="6337298" cy="28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548">
                  <a:extLst>
                    <a:ext uri="{9D8B030D-6E8A-4147-A177-3AD203B41FA5}">
                      <a16:colId xmlns:a16="http://schemas.microsoft.com/office/drawing/2014/main" val="1392435141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1011713833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861357852"/>
                    </a:ext>
                  </a:extLst>
                </a:gridCol>
              </a:tblGrid>
              <a:tr h="618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P&gt;|z|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935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active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bwteen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quarter to 4th quarter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8879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7965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account has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been created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11278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90701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4259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-2.214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788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monthly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usage &lt; min commitments (100), alert = 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95003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9346"/>
                  </a:ext>
                </a:extLst>
              </a:tr>
              <a:tr h="2806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-1.38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6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16551"/>
              </p:ext>
            </p:extLst>
          </p:nvPr>
        </p:nvGraphicFramePr>
        <p:xfrm>
          <a:off x="1082601" y="1921927"/>
          <a:ext cx="10592321" cy="314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116906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132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17838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 changes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active users from 3rd quarter to 4th quarter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changes,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20746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months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any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19861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account creation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days on books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202405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products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26519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account issues,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billing issues,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average usage &lt; min commitments (100), alert =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abnormal small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188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decline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searches,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5752" y="6183630"/>
            <a:ext cx="8859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Usage over 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21605</TotalTime>
  <Words>1013</Words>
  <Application>Microsoft Office PowerPoint</Application>
  <PresentationFormat>Widescreen</PresentationFormat>
  <Paragraphs>225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Wingdings</vt:lpstr>
      <vt:lpstr>Office Theme</vt:lpstr>
      <vt:lpstr>Early Attrition Alerts Business Services Batch Model  </vt:lpstr>
      <vt:lpstr>  Why Early Attrition Alerts? </vt:lpstr>
      <vt:lpstr>What does the attrition model tell us about our customers?</vt:lpstr>
      <vt:lpstr>  Modeling Process </vt:lpstr>
      <vt:lpstr>Model Population Waterfall: Active Accounts  </vt:lpstr>
      <vt:lpstr>Model Population Waterfall: Attrited Accounts  </vt:lpstr>
      <vt:lpstr>Population Characteristics </vt:lpstr>
      <vt:lpstr>Modelling-Logistic Regression Results</vt:lpstr>
      <vt:lpstr>Logistic Regression Results Interpretation </vt:lpstr>
      <vt:lpstr>Logistic Regression Model Evaluation </vt:lpstr>
      <vt:lpstr>Logistic Regression Model Evaluation </vt:lpstr>
      <vt:lpstr>Model Deployment- Salesforce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Model- Batch</dc:title>
  <dc:creator>Li, Qiuying (RIS-ATL)</dc:creator>
  <cp:lastModifiedBy>Li, Qiuying (RIS-ATL)</cp:lastModifiedBy>
  <cp:revision>128</cp:revision>
  <dcterms:created xsi:type="dcterms:W3CDTF">2020-12-30T20:38:31Z</dcterms:created>
  <dcterms:modified xsi:type="dcterms:W3CDTF">2021-01-14T21:20:30Z</dcterms:modified>
</cp:coreProperties>
</file>