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comments/comment1.xml" ContentType="application/vnd.openxmlformats-officedocument.presentationml.comments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0" r:id="rId3"/>
    <p:sldId id="278" r:id="rId4"/>
    <p:sldId id="280" r:id="rId5"/>
    <p:sldId id="257" r:id="rId6"/>
    <p:sldId id="279" r:id="rId7"/>
    <p:sldId id="282" r:id="rId8"/>
    <p:sldId id="259" r:id="rId9"/>
    <p:sldId id="262" r:id="rId10"/>
    <p:sldId id="268" r:id="rId11"/>
    <p:sldId id="281" r:id="rId12"/>
    <p:sldId id="263" r:id="rId13"/>
    <p:sldId id="270" r:id="rId14"/>
    <p:sldId id="283" r:id="rId15"/>
    <p:sldId id="265" r:id="rId16"/>
    <p:sldId id="275" r:id="rId17"/>
    <p:sldId id="276" r:id="rId18"/>
    <p:sldId id="27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74394-4E62-4CAE-BF93-BC9905F7AD7E}">
          <p14:sldIdLst>
            <p14:sldId id="258"/>
            <p14:sldId id="260"/>
            <p14:sldId id="278"/>
            <p14:sldId id="280"/>
            <p14:sldId id="257"/>
            <p14:sldId id="279"/>
            <p14:sldId id="282"/>
            <p14:sldId id="259"/>
            <p14:sldId id="262"/>
            <p14:sldId id="268"/>
            <p14:sldId id="281"/>
            <p14:sldId id="263"/>
            <p14:sldId id="270"/>
            <p14:sldId id="283"/>
            <p14:sldId id="265"/>
            <p14:sldId id="275"/>
            <p14:sldId id="276"/>
            <p14:sldId id="271"/>
            <p14:sldId id="277"/>
          </p14:sldIdLst>
        </p14:section>
        <p14:section name="Untitled Section" id="{2BAED6FE-188B-4D49-957A-BC1B864714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Qiuying (RIS-ATL)" initials="LQ(" lastIdx="1" clrIdx="0">
    <p:extLst>
      <p:ext uri="{19B8F6BF-5375-455C-9EA6-DF929625EA0E}">
        <p15:presenceInfo xmlns:p15="http://schemas.microsoft.com/office/powerpoint/2012/main" userId="S-1-5-21-2734890129-506862872-3794469163-93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DE0000"/>
    <a:srgbClr val="FF2D2D"/>
    <a:srgbClr val="FF6565"/>
    <a:srgbClr val="FCD2CC"/>
    <a:srgbClr val="FFFFFF"/>
    <a:srgbClr val="EA0000"/>
    <a:srgbClr val="F68272"/>
    <a:srgbClr val="F02B10"/>
    <a:srgbClr val="B1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15:16:37.17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3C733-B0AF-4A05-BF35-779F90702024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9D9F5EF4-DCFB-4CAF-B634-F31734E52B4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/>
            <a:t>1,078 Active Accounts</a:t>
          </a:r>
          <a:endParaRPr lang="en-US" sz="1800" dirty="0"/>
        </a:p>
      </dgm:t>
    </dgm:pt>
    <dgm:pt modelId="{F0D01412-DFD5-4880-8F89-85B3EBF8A2E1}" type="parTrans" cxnId="{180CA0EE-24EA-431E-97BE-36F103CEFD28}">
      <dgm:prSet/>
      <dgm:spPr/>
      <dgm:t>
        <a:bodyPr/>
        <a:lstStyle/>
        <a:p>
          <a:endParaRPr lang="en-US"/>
        </a:p>
      </dgm:t>
    </dgm:pt>
    <dgm:pt modelId="{3556E355-9EF2-4152-B37B-CB99F3B07967}" type="sibTrans" cxnId="{180CA0EE-24EA-431E-97BE-36F103CEFD28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CB75EE38-D531-4302-8F15-9623DB29025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400" dirty="0" smtClean="0"/>
            <a:t>220 Attrited Accounts</a:t>
          </a:r>
          <a:endParaRPr lang="en-US" sz="1400" dirty="0"/>
        </a:p>
      </dgm:t>
    </dgm:pt>
    <dgm:pt modelId="{61D374FB-DB14-4AC0-94ED-ED6948A5DA66}" type="parTrans" cxnId="{2527891D-3789-40FD-8591-B81C1B38974E}">
      <dgm:prSet/>
      <dgm:spPr/>
      <dgm:t>
        <a:bodyPr/>
        <a:lstStyle/>
        <a:p>
          <a:endParaRPr lang="en-US"/>
        </a:p>
      </dgm:t>
    </dgm:pt>
    <dgm:pt modelId="{0942D806-D689-49CE-82B4-B45CE7ABEE97}" type="sibTrans" cxnId="{2527891D-3789-40FD-8591-B81C1B38974E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7F26A03F-A41B-4399-9C17-FCB947E26E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 smtClean="0"/>
            <a:t>1,298 Total Accounts</a:t>
          </a:r>
          <a:endParaRPr lang="en-US" sz="2400" dirty="0"/>
        </a:p>
      </dgm:t>
    </dgm:pt>
    <dgm:pt modelId="{43D93562-4E1E-4A2F-A986-DF7DD2499E23}" type="parTrans" cxnId="{4B939D9B-BA69-4578-ADCB-80DCE877DBC3}">
      <dgm:prSet/>
      <dgm:spPr/>
      <dgm:t>
        <a:bodyPr/>
        <a:lstStyle/>
        <a:p>
          <a:endParaRPr lang="en-US"/>
        </a:p>
      </dgm:t>
    </dgm:pt>
    <dgm:pt modelId="{7A011C0D-1345-4CD9-8CA2-A569020AEECD}" type="sibTrans" cxnId="{4B939D9B-BA69-4578-ADCB-80DCE877DBC3}">
      <dgm:prSet/>
      <dgm:spPr/>
      <dgm:t>
        <a:bodyPr/>
        <a:lstStyle/>
        <a:p>
          <a:endParaRPr lang="en-US"/>
        </a:p>
      </dgm:t>
    </dgm:pt>
    <dgm:pt modelId="{FB70F6AA-30C1-451C-A5BA-4C9884EB23A6}" type="pres">
      <dgm:prSet presAssocID="{D503C733-B0AF-4A05-BF35-779F90702024}" presName="Name0" presStyleCnt="0">
        <dgm:presLayoutVars>
          <dgm:dir/>
          <dgm:resizeHandles val="exact"/>
        </dgm:presLayoutVars>
      </dgm:prSet>
      <dgm:spPr/>
    </dgm:pt>
    <dgm:pt modelId="{1BC771FA-ADF8-4215-81E1-B747A22689EB}" type="pres">
      <dgm:prSet presAssocID="{D503C733-B0AF-4A05-BF35-779F90702024}" presName="vNodes" presStyleCnt="0"/>
      <dgm:spPr/>
    </dgm:pt>
    <dgm:pt modelId="{FEF0CCE2-1F2C-4249-9BAF-0F0EC38BB222}" type="pres">
      <dgm:prSet presAssocID="{9D9F5EF4-DCFB-4CAF-B634-F31734E52B4F}" presName="node" presStyleLbl="node1" presStyleIdx="0" presStyleCnt="3" custScaleX="144932" custScaleY="146664" custLinFactNeighborX="-11157" custLinFactNeighborY="-13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D9662-95C4-48EA-BDCF-121C1A92701D}" type="pres">
      <dgm:prSet presAssocID="{3556E355-9EF2-4152-B37B-CB99F3B07967}" presName="spacerT" presStyleCnt="0"/>
      <dgm:spPr/>
    </dgm:pt>
    <dgm:pt modelId="{60493FDD-34FF-4426-8D0F-726AEAE1E8F2}" type="pres">
      <dgm:prSet presAssocID="{3556E355-9EF2-4152-B37B-CB99F3B07967}" presName="sibTrans" presStyleLbl="sibTrans2D1" presStyleIdx="0" presStyleCnt="2" custLinFactNeighborX="-15575" custLinFactNeighborY="-12838"/>
      <dgm:spPr/>
      <dgm:t>
        <a:bodyPr/>
        <a:lstStyle/>
        <a:p>
          <a:endParaRPr lang="en-US"/>
        </a:p>
      </dgm:t>
    </dgm:pt>
    <dgm:pt modelId="{0A97F0D9-B9C2-4E8E-88DE-CE69AC0F5876}" type="pres">
      <dgm:prSet presAssocID="{3556E355-9EF2-4152-B37B-CB99F3B07967}" presName="spacerB" presStyleCnt="0"/>
      <dgm:spPr/>
    </dgm:pt>
    <dgm:pt modelId="{30628F02-F892-4339-98C5-0B3F9B706FF0}" type="pres">
      <dgm:prSet presAssocID="{CB75EE38-D531-4302-8F15-9623DB290255}" presName="node" presStyleLbl="node1" presStyleIdx="1" presStyleCnt="3" custLinFactNeighborX="-8686" custLinFactNeighborY="-8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E23A0-11FE-47BB-9ED0-58F5AF57D984}" type="pres">
      <dgm:prSet presAssocID="{D503C733-B0AF-4A05-BF35-779F90702024}" presName="sibTransLast" presStyleLbl="sibTrans2D1" presStyleIdx="1" presStyleCnt="2" custScaleX="124751"/>
      <dgm:spPr/>
      <dgm:t>
        <a:bodyPr/>
        <a:lstStyle/>
        <a:p>
          <a:endParaRPr lang="en-US"/>
        </a:p>
      </dgm:t>
    </dgm:pt>
    <dgm:pt modelId="{EE03E594-17E9-4A6F-89F4-A385C1B88CC8}" type="pres">
      <dgm:prSet presAssocID="{D503C733-B0AF-4A05-BF35-779F9070202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27A6321-FACB-49E4-973A-7F9AC5F34B2D}" type="pres">
      <dgm:prSet presAssocID="{D503C733-B0AF-4A05-BF35-779F90702024}" presName="lastNode" presStyleLbl="node1" presStyleIdx="2" presStyleCnt="3" custScaleX="101729" custScaleY="98750" custLinFactNeighborX="762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83D6EF-D477-4815-9E6E-BCB8D187CA10}" type="presOf" srcId="{3556E355-9EF2-4152-B37B-CB99F3B07967}" destId="{60493FDD-34FF-4426-8D0F-726AEAE1E8F2}" srcOrd="0" destOrd="0" presId="urn:microsoft.com/office/officeart/2005/8/layout/equation2"/>
    <dgm:cxn modelId="{1DF6E21B-12D9-4BC7-8438-C74B27233478}" type="presOf" srcId="{0942D806-D689-49CE-82B4-B45CE7ABEE97}" destId="{A19E23A0-11FE-47BB-9ED0-58F5AF57D984}" srcOrd="0" destOrd="0" presId="urn:microsoft.com/office/officeart/2005/8/layout/equation2"/>
    <dgm:cxn modelId="{6A173CF7-FAAF-4F3D-8101-BC78885CFC88}" type="presOf" srcId="{CB75EE38-D531-4302-8F15-9623DB290255}" destId="{30628F02-F892-4339-98C5-0B3F9B706FF0}" srcOrd="0" destOrd="0" presId="urn:microsoft.com/office/officeart/2005/8/layout/equation2"/>
    <dgm:cxn modelId="{C5709876-6BF9-4770-9340-6FC50FAB0B98}" type="presOf" srcId="{0942D806-D689-49CE-82B4-B45CE7ABEE97}" destId="{EE03E594-17E9-4A6F-89F4-A385C1B88CC8}" srcOrd="1" destOrd="0" presId="urn:microsoft.com/office/officeart/2005/8/layout/equation2"/>
    <dgm:cxn modelId="{180CA0EE-24EA-431E-97BE-36F103CEFD28}" srcId="{D503C733-B0AF-4A05-BF35-779F90702024}" destId="{9D9F5EF4-DCFB-4CAF-B634-F31734E52B4F}" srcOrd="0" destOrd="0" parTransId="{F0D01412-DFD5-4880-8F89-85B3EBF8A2E1}" sibTransId="{3556E355-9EF2-4152-B37B-CB99F3B07967}"/>
    <dgm:cxn modelId="{71B8A1FD-9829-4354-9028-DA6482F17138}" type="presOf" srcId="{D503C733-B0AF-4A05-BF35-779F90702024}" destId="{FB70F6AA-30C1-451C-A5BA-4C9884EB23A6}" srcOrd="0" destOrd="0" presId="urn:microsoft.com/office/officeart/2005/8/layout/equation2"/>
    <dgm:cxn modelId="{2527891D-3789-40FD-8591-B81C1B38974E}" srcId="{D503C733-B0AF-4A05-BF35-779F90702024}" destId="{CB75EE38-D531-4302-8F15-9623DB290255}" srcOrd="1" destOrd="0" parTransId="{61D374FB-DB14-4AC0-94ED-ED6948A5DA66}" sibTransId="{0942D806-D689-49CE-82B4-B45CE7ABEE97}"/>
    <dgm:cxn modelId="{6F2C44C6-68D4-48AD-854B-148802043501}" type="presOf" srcId="{7F26A03F-A41B-4399-9C17-FCB947E26E83}" destId="{627A6321-FACB-49E4-973A-7F9AC5F34B2D}" srcOrd="0" destOrd="0" presId="urn:microsoft.com/office/officeart/2005/8/layout/equation2"/>
    <dgm:cxn modelId="{4B939D9B-BA69-4578-ADCB-80DCE877DBC3}" srcId="{D503C733-B0AF-4A05-BF35-779F90702024}" destId="{7F26A03F-A41B-4399-9C17-FCB947E26E83}" srcOrd="2" destOrd="0" parTransId="{43D93562-4E1E-4A2F-A986-DF7DD2499E23}" sibTransId="{7A011C0D-1345-4CD9-8CA2-A569020AEECD}"/>
    <dgm:cxn modelId="{5DA9C51C-0A0B-4BDD-9BAE-0AD7E77D0803}" type="presOf" srcId="{9D9F5EF4-DCFB-4CAF-B634-F31734E52B4F}" destId="{FEF0CCE2-1F2C-4249-9BAF-0F0EC38BB222}" srcOrd="0" destOrd="0" presId="urn:microsoft.com/office/officeart/2005/8/layout/equation2"/>
    <dgm:cxn modelId="{B96272DC-1FFB-4DE1-AB04-471A26147BC2}" type="presParOf" srcId="{FB70F6AA-30C1-451C-A5BA-4C9884EB23A6}" destId="{1BC771FA-ADF8-4215-81E1-B747A22689EB}" srcOrd="0" destOrd="0" presId="urn:microsoft.com/office/officeart/2005/8/layout/equation2"/>
    <dgm:cxn modelId="{F0784EE0-E85D-4040-9AF3-A489F1BFC306}" type="presParOf" srcId="{1BC771FA-ADF8-4215-81E1-B747A22689EB}" destId="{FEF0CCE2-1F2C-4249-9BAF-0F0EC38BB222}" srcOrd="0" destOrd="0" presId="urn:microsoft.com/office/officeart/2005/8/layout/equation2"/>
    <dgm:cxn modelId="{AB4FE04B-34F5-4559-BE7A-50B2E7FA12EA}" type="presParOf" srcId="{1BC771FA-ADF8-4215-81E1-B747A22689EB}" destId="{673D9662-95C4-48EA-BDCF-121C1A92701D}" srcOrd="1" destOrd="0" presId="urn:microsoft.com/office/officeart/2005/8/layout/equation2"/>
    <dgm:cxn modelId="{BC8BE267-9B3F-4AEC-8D29-C49A044C1511}" type="presParOf" srcId="{1BC771FA-ADF8-4215-81E1-B747A22689EB}" destId="{60493FDD-34FF-4426-8D0F-726AEAE1E8F2}" srcOrd="2" destOrd="0" presId="urn:microsoft.com/office/officeart/2005/8/layout/equation2"/>
    <dgm:cxn modelId="{E690E9E3-5735-4064-A831-0954F81CEF44}" type="presParOf" srcId="{1BC771FA-ADF8-4215-81E1-B747A22689EB}" destId="{0A97F0D9-B9C2-4E8E-88DE-CE69AC0F5876}" srcOrd="3" destOrd="0" presId="urn:microsoft.com/office/officeart/2005/8/layout/equation2"/>
    <dgm:cxn modelId="{18418EA7-922F-4931-A42D-7108EF17E298}" type="presParOf" srcId="{1BC771FA-ADF8-4215-81E1-B747A22689EB}" destId="{30628F02-F892-4339-98C5-0B3F9B706FF0}" srcOrd="4" destOrd="0" presId="urn:microsoft.com/office/officeart/2005/8/layout/equation2"/>
    <dgm:cxn modelId="{4089444B-CF5B-468F-A1B5-949167AB3EE0}" type="presParOf" srcId="{FB70F6AA-30C1-451C-A5BA-4C9884EB23A6}" destId="{A19E23A0-11FE-47BB-9ED0-58F5AF57D984}" srcOrd="1" destOrd="0" presId="urn:microsoft.com/office/officeart/2005/8/layout/equation2"/>
    <dgm:cxn modelId="{FDAD54D7-9A2D-4EA0-8F4D-5BB729072084}" type="presParOf" srcId="{A19E23A0-11FE-47BB-9ED0-58F5AF57D984}" destId="{EE03E594-17E9-4A6F-89F4-A385C1B88CC8}" srcOrd="0" destOrd="0" presId="urn:microsoft.com/office/officeart/2005/8/layout/equation2"/>
    <dgm:cxn modelId="{F7EA5971-4459-4B76-A26B-0402427515EC}" type="presParOf" srcId="{FB70F6AA-30C1-451C-A5BA-4C9884EB23A6}" destId="{627A6321-FACB-49E4-973A-7F9AC5F34B2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3AD62-2C49-4CD6-95E5-76853AFBA22C}" type="doc">
      <dgm:prSet loTypeId="urn:microsoft.com/office/officeart/2005/8/layout/radial3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BDB47-0286-40DE-A2EC-A5541BBE7464}">
      <dgm:prSet phldrT="[Text]" custT="1"/>
      <dgm:spPr/>
      <dgm:t>
        <a:bodyPr/>
        <a:lstStyle/>
        <a:p>
          <a:r>
            <a:rPr lang="en-US" sz="1600" i="1" dirty="0" smtClean="0"/>
            <a:t>XGBoost</a:t>
          </a:r>
          <a:endParaRPr lang="en-US" sz="1600" i="1" dirty="0"/>
        </a:p>
      </dgm:t>
    </dgm:pt>
    <dgm:pt modelId="{CF177D0E-ABCE-4525-AB32-40C980E330F4}" type="parTrans" cxnId="{AA17A0D1-027D-4A7F-9963-C191DCA39CBC}">
      <dgm:prSet/>
      <dgm:spPr/>
      <dgm:t>
        <a:bodyPr/>
        <a:lstStyle/>
        <a:p>
          <a:endParaRPr lang="en-US"/>
        </a:p>
      </dgm:t>
    </dgm:pt>
    <dgm:pt modelId="{48123D93-804B-4C22-9173-45AEF1CC31F4}" type="sibTrans" cxnId="{AA17A0D1-027D-4A7F-9963-C191DCA39CBC}">
      <dgm:prSet/>
      <dgm:spPr/>
      <dgm:t>
        <a:bodyPr/>
        <a:lstStyle/>
        <a:p>
          <a:endParaRPr lang="en-US"/>
        </a:p>
      </dgm:t>
    </dgm:pt>
    <dgm:pt modelId="{99273655-55F5-49B1-81EA-BD5D225A2431}">
      <dgm:prSet phldrT="[Text]"/>
      <dgm:spPr/>
      <dgm:t>
        <a:bodyPr/>
        <a:lstStyle/>
        <a:p>
          <a:r>
            <a:rPr lang="en-US" dirty="0" smtClean="0"/>
            <a:t>Extreme Gradient Boosting</a:t>
          </a:r>
          <a:endParaRPr lang="en-US" dirty="0"/>
        </a:p>
      </dgm:t>
    </dgm:pt>
    <dgm:pt modelId="{73A3B026-586D-446F-B597-2404287AF958}" type="parTrans" cxnId="{6D8CECF1-D60D-4B50-AD71-1A6A3E39B714}">
      <dgm:prSet/>
      <dgm:spPr/>
      <dgm:t>
        <a:bodyPr/>
        <a:lstStyle/>
        <a:p>
          <a:endParaRPr lang="en-US"/>
        </a:p>
      </dgm:t>
    </dgm:pt>
    <dgm:pt modelId="{6C59FDD1-07EE-49C5-9F19-9CEDE946B968}" type="sibTrans" cxnId="{6D8CECF1-D60D-4B50-AD71-1A6A3E39B714}">
      <dgm:prSet/>
      <dgm:spPr/>
      <dgm:t>
        <a:bodyPr/>
        <a:lstStyle/>
        <a:p>
          <a:endParaRPr lang="en-US"/>
        </a:p>
      </dgm:t>
    </dgm:pt>
    <dgm:pt modelId="{AF822B63-016A-4ABE-8121-03FDC20911B1}">
      <dgm:prSet phldrT="[Text]"/>
      <dgm:spPr/>
      <dgm:t>
        <a:bodyPr/>
        <a:lstStyle/>
        <a:p>
          <a:r>
            <a:rPr lang="en-US" dirty="0" smtClean="0"/>
            <a:t>Custom tree building algorithm</a:t>
          </a:r>
          <a:endParaRPr lang="en-US" dirty="0"/>
        </a:p>
      </dgm:t>
    </dgm:pt>
    <dgm:pt modelId="{CCCF6125-26FA-4CAC-AC95-BA309779ECB6}" type="parTrans" cxnId="{61B1E2A0-699E-461D-874B-A5FA312D3F28}">
      <dgm:prSet/>
      <dgm:spPr/>
      <dgm:t>
        <a:bodyPr/>
        <a:lstStyle/>
        <a:p>
          <a:endParaRPr lang="en-US"/>
        </a:p>
      </dgm:t>
    </dgm:pt>
    <dgm:pt modelId="{9634808B-B3F6-4CA4-B5E5-FB28D6973E15}" type="sibTrans" cxnId="{61B1E2A0-699E-461D-874B-A5FA312D3F28}">
      <dgm:prSet/>
      <dgm:spPr/>
      <dgm:t>
        <a:bodyPr/>
        <a:lstStyle/>
        <a:p>
          <a:endParaRPr lang="en-US"/>
        </a:p>
      </dgm:t>
    </dgm:pt>
    <dgm:pt modelId="{BB9E375F-2323-48C9-AF32-F406C62DBF9E}">
      <dgm:prSet phldrT="[Text]"/>
      <dgm:spPr/>
      <dgm:t>
        <a:bodyPr/>
        <a:lstStyle/>
        <a:p>
          <a:r>
            <a:rPr lang="en-US" dirty="0" smtClean="0"/>
            <a:t>Interfaces for Python and R</a:t>
          </a:r>
          <a:endParaRPr lang="en-US" dirty="0"/>
        </a:p>
      </dgm:t>
    </dgm:pt>
    <dgm:pt modelId="{9943DE5F-6DD1-4FF5-89F3-78A93117DB60}" type="parTrans" cxnId="{681FF594-0C27-411F-A745-FB8EAD990E00}">
      <dgm:prSet/>
      <dgm:spPr/>
      <dgm:t>
        <a:bodyPr/>
        <a:lstStyle/>
        <a:p>
          <a:endParaRPr lang="en-US"/>
        </a:p>
      </dgm:t>
    </dgm:pt>
    <dgm:pt modelId="{E2CF65B0-8E71-4173-8916-3216ADFDAF4E}" type="sibTrans" cxnId="{681FF594-0C27-411F-A745-FB8EAD990E00}">
      <dgm:prSet/>
      <dgm:spPr/>
      <dgm:t>
        <a:bodyPr/>
        <a:lstStyle/>
        <a:p>
          <a:endParaRPr lang="en-US"/>
        </a:p>
      </dgm:t>
    </dgm:pt>
    <dgm:pt modelId="{CC67CAC5-F59D-44D1-A0A3-5842870726E8}">
      <dgm:prSet phldrT="[Text]"/>
      <dgm:spPr/>
      <dgm:t>
        <a:bodyPr/>
        <a:lstStyle/>
        <a:p>
          <a:r>
            <a:rPr lang="en-US" dirty="0" smtClean="0"/>
            <a:t>Classification</a:t>
          </a:r>
        </a:p>
        <a:p>
          <a:r>
            <a:rPr lang="en-US" dirty="0" smtClean="0"/>
            <a:t>Regression</a:t>
          </a:r>
        </a:p>
        <a:p>
          <a:r>
            <a:rPr lang="en-US" dirty="0" smtClean="0"/>
            <a:t>ranking</a:t>
          </a:r>
          <a:endParaRPr lang="en-US" dirty="0"/>
        </a:p>
      </dgm:t>
    </dgm:pt>
    <dgm:pt modelId="{768F1415-240B-4132-9C21-DA36D9E3936D}" type="parTrans" cxnId="{C55DB5AA-FB50-4E30-8F12-F71B06849D62}">
      <dgm:prSet/>
      <dgm:spPr/>
      <dgm:t>
        <a:bodyPr/>
        <a:lstStyle/>
        <a:p>
          <a:endParaRPr lang="en-US"/>
        </a:p>
      </dgm:t>
    </dgm:pt>
    <dgm:pt modelId="{05B1D499-E882-4C70-B2B3-17A6F322C9FB}" type="sibTrans" cxnId="{C55DB5AA-FB50-4E30-8F12-F71B06849D62}">
      <dgm:prSet/>
      <dgm:spPr/>
      <dgm:t>
        <a:bodyPr/>
        <a:lstStyle/>
        <a:p>
          <a:endParaRPr lang="en-US"/>
        </a:p>
      </dgm:t>
    </dgm:pt>
    <dgm:pt modelId="{9A7161AB-FD1F-4753-A28D-363536F569A0}" type="pres">
      <dgm:prSet presAssocID="{5CB3AD62-2C49-4CD6-95E5-76853AFBA2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3FB83-8392-436A-90F1-677A64460495}" type="pres">
      <dgm:prSet presAssocID="{5CB3AD62-2C49-4CD6-95E5-76853AFBA22C}" presName="radial" presStyleCnt="0">
        <dgm:presLayoutVars>
          <dgm:animLvl val="ctr"/>
        </dgm:presLayoutVars>
      </dgm:prSet>
      <dgm:spPr/>
    </dgm:pt>
    <dgm:pt modelId="{74927CFD-7E13-4604-B2A4-8FE18E1E011D}" type="pres">
      <dgm:prSet presAssocID="{1E5BDB47-0286-40DE-A2EC-A5541BBE7464}" presName="centerShape" presStyleLbl="vennNode1" presStyleIdx="0" presStyleCnt="5" custLinFactNeighborX="1958" custLinFactNeighborY="450"/>
      <dgm:spPr/>
      <dgm:t>
        <a:bodyPr/>
        <a:lstStyle/>
        <a:p>
          <a:endParaRPr lang="en-US"/>
        </a:p>
      </dgm:t>
    </dgm:pt>
    <dgm:pt modelId="{C890557E-A55D-4915-A056-F2404868CC38}" type="pres">
      <dgm:prSet presAssocID="{99273655-55F5-49B1-81EA-BD5D225A2431}" presName="node" presStyleLbl="vennNode1" presStyleIdx="1" presStyleCnt="5" custScaleX="132164" custScaleY="12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5B9B4-F6C9-4076-AF15-83806B08B663}" type="pres">
      <dgm:prSet presAssocID="{AF822B63-016A-4ABE-8121-03FDC20911B1}" presName="node" presStyleLbl="vennNode1" presStyleIdx="2" presStyleCnt="5" custScaleX="134140" custScaleY="12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CA28-E9AA-429E-96A6-231CDFE6E325}" type="pres">
      <dgm:prSet presAssocID="{BB9E375F-2323-48C9-AF32-F406C62DBF9E}" presName="node" presStyleLbl="vennNode1" presStyleIdx="3" presStyleCnt="5" custScaleX="126987" custScaleY="122755" custRadScaleRad="100334" custRadScaleInc="-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58C03-888C-44FD-BDE6-4541023C16D3}" type="pres">
      <dgm:prSet presAssocID="{CC67CAC5-F59D-44D1-A0A3-5842870726E8}" presName="node" presStyleLbl="vennNode1" presStyleIdx="4" presStyleCnt="5" custScaleX="124597" custScaleY="119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B1E2A0-699E-461D-874B-A5FA312D3F28}" srcId="{1E5BDB47-0286-40DE-A2EC-A5541BBE7464}" destId="{AF822B63-016A-4ABE-8121-03FDC20911B1}" srcOrd="1" destOrd="0" parTransId="{CCCF6125-26FA-4CAC-AC95-BA309779ECB6}" sibTransId="{9634808B-B3F6-4CA4-B5E5-FB28D6973E15}"/>
    <dgm:cxn modelId="{5F34CD59-159F-44B0-A486-606EF9E83406}" type="presOf" srcId="{99273655-55F5-49B1-81EA-BD5D225A2431}" destId="{C890557E-A55D-4915-A056-F2404868CC38}" srcOrd="0" destOrd="0" presId="urn:microsoft.com/office/officeart/2005/8/layout/radial3"/>
    <dgm:cxn modelId="{F2A6975B-72CA-414C-A136-962F48533218}" type="presOf" srcId="{AF822B63-016A-4ABE-8121-03FDC20911B1}" destId="{13A5B9B4-F6C9-4076-AF15-83806B08B663}" srcOrd="0" destOrd="0" presId="urn:microsoft.com/office/officeart/2005/8/layout/radial3"/>
    <dgm:cxn modelId="{F5F0F446-D34E-4C18-864E-584EE764659B}" type="presOf" srcId="{CC67CAC5-F59D-44D1-A0A3-5842870726E8}" destId="{3D458C03-888C-44FD-BDE6-4541023C16D3}" srcOrd="0" destOrd="0" presId="urn:microsoft.com/office/officeart/2005/8/layout/radial3"/>
    <dgm:cxn modelId="{681FF594-0C27-411F-A745-FB8EAD990E00}" srcId="{1E5BDB47-0286-40DE-A2EC-A5541BBE7464}" destId="{BB9E375F-2323-48C9-AF32-F406C62DBF9E}" srcOrd="2" destOrd="0" parTransId="{9943DE5F-6DD1-4FF5-89F3-78A93117DB60}" sibTransId="{E2CF65B0-8E71-4173-8916-3216ADFDAF4E}"/>
    <dgm:cxn modelId="{CE1D02A6-C18A-4643-ACD8-A5E4F88BA08C}" type="presOf" srcId="{1E5BDB47-0286-40DE-A2EC-A5541BBE7464}" destId="{74927CFD-7E13-4604-B2A4-8FE18E1E011D}" srcOrd="0" destOrd="0" presId="urn:microsoft.com/office/officeart/2005/8/layout/radial3"/>
    <dgm:cxn modelId="{6D8CECF1-D60D-4B50-AD71-1A6A3E39B714}" srcId="{1E5BDB47-0286-40DE-A2EC-A5541BBE7464}" destId="{99273655-55F5-49B1-81EA-BD5D225A2431}" srcOrd="0" destOrd="0" parTransId="{73A3B026-586D-446F-B597-2404287AF958}" sibTransId="{6C59FDD1-07EE-49C5-9F19-9CEDE946B968}"/>
    <dgm:cxn modelId="{AA17A0D1-027D-4A7F-9963-C191DCA39CBC}" srcId="{5CB3AD62-2C49-4CD6-95E5-76853AFBA22C}" destId="{1E5BDB47-0286-40DE-A2EC-A5541BBE7464}" srcOrd="0" destOrd="0" parTransId="{CF177D0E-ABCE-4525-AB32-40C980E330F4}" sibTransId="{48123D93-804B-4C22-9173-45AEF1CC31F4}"/>
    <dgm:cxn modelId="{C55DB5AA-FB50-4E30-8F12-F71B06849D62}" srcId="{1E5BDB47-0286-40DE-A2EC-A5541BBE7464}" destId="{CC67CAC5-F59D-44D1-A0A3-5842870726E8}" srcOrd="3" destOrd="0" parTransId="{768F1415-240B-4132-9C21-DA36D9E3936D}" sibTransId="{05B1D499-E882-4C70-B2B3-17A6F322C9FB}"/>
    <dgm:cxn modelId="{860577DA-C655-4EDB-AD06-B42ECBF8F89F}" type="presOf" srcId="{BB9E375F-2323-48C9-AF32-F406C62DBF9E}" destId="{4E91CA28-E9AA-429E-96A6-231CDFE6E325}" srcOrd="0" destOrd="0" presId="urn:microsoft.com/office/officeart/2005/8/layout/radial3"/>
    <dgm:cxn modelId="{2C659249-FE7C-4EDC-872C-E51F4771DA1F}" type="presOf" srcId="{5CB3AD62-2C49-4CD6-95E5-76853AFBA22C}" destId="{9A7161AB-FD1F-4753-A28D-363536F569A0}" srcOrd="0" destOrd="0" presId="urn:microsoft.com/office/officeart/2005/8/layout/radial3"/>
    <dgm:cxn modelId="{307B1F18-540B-4A8F-8FC0-7BF694EB9DB1}" type="presParOf" srcId="{9A7161AB-FD1F-4753-A28D-363536F569A0}" destId="{9F13FB83-8392-436A-90F1-677A64460495}" srcOrd="0" destOrd="0" presId="urn:microsoft.com/office/officeart/2005/8/layout/radial3"/>
    <dgm:cxn modelId="{468733C5-0CFC-453D-B81C-DF05C4CFF1BF}" type="presParOf" srcId="{9F13FB83-8392-436A-90F1-677A64460495}" destId="{74927CFD-7E13-4604-B2A4-8FE18E1E011D}" srcOrd="0" destOrd="0" presId="urn:microsoft.com/office/officeart/2005/8/layout/radial3"/>
    <dgm:cxn modelId="{AFD16B9D-3F9C-4058-9AAB-488C81913FC5}" type="presParOf" srcId="{9F13FB83-8392-436A-90F1-677A64460495}" destId="{C890557E-A55D-4915-A056-F2404868CC38}" srcOrd="1" destOrd="0" presId="urn:microsoft.com/office/officeart/2005/8/layout/radial3"/>
    <dgm:cxn modelId="{38609BE4-446E-4D61-B306-9470C2762058}" type="presParOf" srcId="{9F13FB83-8392-436A-90F1-677A64460495}" destId="{13A5B9B4-F6C9-4076-AF15-83806B08B663}" srcOrd="2" destOrd="0" presId="urn:microsoft.com/office/officeart/2005/8/layout/radial3"/>
    <dgm:cxn modelId="{A023A692-BDA3-421D-900E-4750F3B0F0F0}" type="presParOf" srcId="{9F13FB83-8392-436A-90F1-677A64460495}" destId="{4E91CA28-E9AA-429E-96A6-231CDFE6E325}" srcOrd="3" destOrd="0" presId="urn:microsoft.com/office/officeart/2005/8/layout/radial3"/>
    <dgm:cxn modelId="{D3022C0E-1D77-46E9-9F14-D644D18FA0DD}" type="presParOf" srcId="{9F13FB83-8392-436A-90F1-677A64460495}" destId="{3D458C03-888C-44FD-BDE6-4541023C16D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0CCE2-1F2C-4249-9BAF-0F0EC38BB222}">
      <dsp:nvSpPr>
        <dsp:cNvPr id="0" name=""/>
        <dsp:cNvSpPr/>
      </dsp:nvSpPr>
      <dsp:spPr>
        <a:xfrm>
          <a:off x="556328" y="0"/>
          <a:ext cx="1757692" cy="1778697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1,078 Active Accounts</a:t>
          </a:r>
          <a:endParaRPr lang="en-US" sz="1800" kern="1200" dirty="0"/>
        </a:p>
      </dsp:txBody>
      <dsp:txXfrm>
        <a:off x="813736" y="260484"/>
        <a:ext cx="1242876" cy="1257729"/>
      </dsp:txXfrm>
    </dsp:sp>
    <dsp:sp modelId="{60493FDD-34FF-4426-8D0F-726AEAE1E8F2}">
      <dsp:nvSpPr>
        <dsp:cNvPr id="0" name=""/>
        <dsp:cNvSpPr/>
      </dsp:nvSpPr>
      <dsp:spPr>
        <a:xfrm>
          <a:off x="1109224" y="1864885"/>
          <a:ext cx="703406" cy="703406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02460" y="2133867"/>
        <a:ext cx="516934" cy="165442"/>
      </dsp:txXfrm>
    </dsp:sp>
    <dsp:sp modelId="{30628F02-F892-4339-98C5-0B3F9B706FF0}">
      <dsp:nvSpPr>
        <dsp:cNvPr id="0" name=""/>
        <dsp:cNvSpPr/>
      </dsp:nvSpPr>
      <dsp:spPr>
        <a:xfrm>
          <a:off x="858756" y="2670985"/>
          <a:ext cx="1212770" cy="1212770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220 Attrited Accounts</a:t>
          </a:r>
          <a:endParaRPr lang="en-US" sz="1400" kern="1200" dirty="0"/>
        </a:p>
      </dsp:txBody>
      <dsp:txXfrm>
        <a:off x="1036362" y="2848591"/>
        <a:ext cx="857558" cy="857558"/>
      </dsp:txXfrm>
    </dsp:sp>
    <dsp:sp modelId="{A19E23A0-11FE-47BB-9ED0-58F5AF57D984}">
      <dsp:nvSpPr>
        <dsp:cNvPr id="0" name=""/>
        <dsp:cNvSpPr/>
      </dsp:nvSpPr>
      <dsp:spPr>
        <a:xfrm rot="4997">
          <a:off x="2481360" y="1718259"/>
          <a:ext cx="599980" cy="45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481360" y="1808391"/>
        <a:ext cx="464635" cy="270690"/>
      </dsp:txXfrm>
    </dsp:sp>
    <dsp:sp modelId="{627A6321-FACB-49E4-973A-7F9AC5F34B2D}">
      <dsp:nvSpPr>
        <dsp:cNvPr id="0" name=""/>
        <dsp:cNvSpPr/>
      </dsp:nvSpPr>
      <dsp:spPr>
        <a:xfrm>
          <a:off x="3221456" y="748656"/>
          <a:ext cx="2467478" cy="239522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1,298 Total Accounts</a:t>
          </a:r>
          <a:endParaRPr lang="en-US" sz="2400" kern="1200" dirty="0"/>
        </a:p>
      </dsp:txBody>
      <dsp:txXfrm>
        <a:off x="3582810" y="1099428"/>
        <a:ext cx="1744770" cy="1693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7CFD-7E13-4604-B2A4-8FE18E1E011D}">
      <dsp:nvSpPr>
        <dsp:cNvPr id="0" name=""/>
        <dsp:cNvSpPr/>
      </dsp:nvSpPr>
      <dsp:spPr>
        <a:xfrm>
          <a:off x="1438245" y="591905"/>
          <a:ext cx="1447321" cy="144732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XGBoost</a:t>
          </a:r>
          <a:endParaRPr lang="en-US" sz="1600" i="1" kern="1200" dirty="0"/>
        </a:p>
      </dsp:txBody>
      <dsp:txXfrm>
        <a:off x="1650200" y="803860"/>
        <a:ext cx="1023411" cy="1023411"/>
      </dsp:txXfrm>
    </dsp:sp>
    <dsp:sp modelId="{C890557E-A55D-4915-A056-F2404868CC38}">
      <dsp:nvSpPr>
        <dsp:cNvPr id="0" name=""/>
        <dsp:cNvSpPr/>
      </dsp:nvSpPr>
      <dsp:spPr>
        <a:xfrm>
          <a:off x="1646787" y="-84531"/>
          <a:ext cx="956419" cy="89814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Extreme Gradient Boosting</a:t>
          </a:r>
          <a:endParaRPr lang="en-US" sz="900" kern="1200" dirty="0"/>
        </a:p>
      </dsp:txBody>
      <dsp:txXfrm>
        <a:off x="1786851" y="47000"/>
        <a:ext cx="676291" cy="635087"/>
      </dsp:txXfrm>
    </dsp:sp>
    <dsp:sp modelId="{13A5B9B4-F6C9-4076-AF15-83806B08B663}">
      <dsp:nvSpPr>
        <dsp:cNvPr id="0" name=""/>
        <dsp:cNvSpPr/>
      </dsp:nvSpPr>
      <dsp:spPr>
        <a:xfrm>
          <a:off x="2582176" y="838483"/>
          <a:ext cx="970718" cy="93719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Custom tree building algorithm</a:t>
          </a:r>
          <a:endParaRPr lang="en-US" sz="900" kern="1200" dirty="0"/>
        </a:p>
      </dsp:txBody>
      <dsp:txXfrm>
        <a:off x="2724334" y="975732"/>
        <a:ext cx="686402" cy="662700"/>
      </dsp:txXfrm>
    </dsp:sp>
    <dsp:sp modelId="{4E91CA28-E9AA-429E-96A6-231CDFE6E325}">
      <dsp:nvSpPr>
        <dsp:cNvPr id="0" name=""/>
        <dsp:cNvSpPr/>
      </dsp:nvSpPr>
      <dsp:spPr>
        <a:xfrm>
          <a:off x="1730606" y="1805457"/>
          <a:ext cx="918955" cy="88832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Interfaces for Python and R</a:t>
          </a:r>
          <a:endParaRPr lang="en-US" sz="900" kern="1200" dirty="0"/>
        </a:p>
      </dsp:txBody>
      <dsp:txXfrm>
        <a:off x="1865184" y="1935550"/>
        <a:ext cx="649799" cy="628143"/>
      </dsp:txXfrm>
    </dsp:sp>
    <dsp:sp modelId="{3D458C03-888C-44FD-BDE6-4541023C16D3}">
      <dsp:nvSpPr>
        <dsp:cNvPr id="0" name=""/>
        <dsp:cNvSpPr/>
      </dsp:nvSpPr>
      <dsp:spPr>
        <a:xfrm>
          <a:off x="731627" y="876410"/>
          <a:ext cx="901659" cy="86134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Regression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ranking</a:t>
          </a:r>
          <a:endParaRPr lang="en-US" sz="900" kern="1200" dirty="0"/>
        </a:p>
      </dsp:txBody>
      <dsp:txXfrm>
        <a:off x="863672" y="1002551"/>
        <a:ext cx="637569" cy="60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04F3-CC47-483F-AB23-B0AE8A23ECB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2D6C-904D-49A1-BEBA-E23F99B1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8DF6-21A7-4EF4-B007-6E993FBFA0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AD0B-3756-4D92-8DC3-16D88D829C3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5.jpe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193926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Early Attrition Alerts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Business Services </a:t>
            </a:r>
            <a:r>
              <a:rPr lang="en-US" sz="2200" b="1" dirty="0" smtClean="0">
                <a:solidFill>
                  <a:srgbClr val="FF0000"/>
                </a:solidFill>
              </a:rPr>
              <a:t>Batch Model</a:t>
            </a:r>
            <a:r>
              <a:rPr lang="en-US" sz="2200" b="1" dirty="0">
                <a:solidFill>
                  <a:srgbClr val="FF0000"/>
                </a:solidFill>
              </a:rPr>
              <a:t/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Autumn Li</a:t>
            </a:r>
          </a:p>
          <a:p>
            <a:r>
              <a:rPr lang="en-US" dirty="0" smtClean="0"/>
              <a:t>1/12/2021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Variable </a:t>
            </a:r>
            <a:r>
              <a:rPr lang="en-US" sz="2200" b="1" dirty="0">
                <a:solidFill>
                  <a:srgbClr val="FF0000"/>
                </a:solidFill>
              </a:rPr>
              <a:t>selection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072" y="143218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Random Forest </a:t>
            </a:r>
            <a:r>
              <a:rPr lang="en-US" sz="1800" dirty="0" err="1" smtClean="0"/>
              <a:t>Varable</a:t>
            </a:r>
            <a:r>
              <a:rPr lang="en-US" sz="1800" dirty="0" smtClean="0"/>
              <a:t> </a:t>
            </a:r>
            <a:r>
              <a:rPr lang="en-US" sz="1800" dirty="0" smtClean="0"/>
              <a:t>importance ranking</a:t>
            </a:r>
          </a:p>
          <a:p>
            <a:r>
              <a:rPr lang="en-US" sz="1800" dirty="0" smtClean="0"/>
              <a:t>How it works?</a:t>
            </a:r>
          </a:p>
          <a:p>
            <a:pPr lvl="1"/>
            <a:r>
              <a:rPr lang="en-US" sz="1400" dirty="0"/>
              <a:t>Random forests (RF) construct many individual decision trees at training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Feature importance is calculated as </a:t>
            </a:r>
            <a:r>
              <a:rPr lang="en-US" sz="1400" dirty="0" smtClean="0"/>
              <a:t>node</a:t>
            </a:r>
            <a:r>
              <a:rPr lang="en-US" sz="1400" dirty="0"/>
              <a:t> </a:t>
            </a:r>
            <a:r>
              <a:rPr lang="en-US" sz="1400" dirty="0" smtClean="0"/>
              <a:t>probability </a:t>
            </a:r>
          </a:p>
          <a:p>
            <a:pPr lvl="1"/>
            <a:r>
              <a:rPr lang="en-US" sz="1400" dirty="0" smtClean="0"/>
              <a:t>The node probability can be calculated by the number of samples that reach the node, divided by the total number of samples. </a:t>
            </a:r>
            <a:r>
              <a:rPr lang="en-US" sz="1400" i="1" dirty="0" smtClean="0">
                <a:effectLst/>
              </a:rPr>
              <a:t>The higher the value the more important </a:t>
            </a:r>
            <a:r>
              <a:rPr lang="en-US" sz="1400" i="1" smtClean="0">
                <a:effectLst/>
              </a:rPr>
              <a:t>the </a:t>
            </a:r>
            <a:r>
              <a:rPr lang="en-US" sz="1400" i="1" smtClean="0"/>
              <a:t>variable</a:t>
            </a:r>
            <a:r>
              <a:rPr lang="en-US" sz="1400" i="1" smtClean="0">
                <a:effectLst/>
              </a:rPr>
              <a:t>.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3" y="3435929"/>
            <a:ext cx="3680338" cy="2493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41" y="6010184"/>
            <a:ext cx="2133898" cy="80021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8593057" y="3261084"/>
            <a:ext cx="1809750" cy="235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6346021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*Q3 stands for the 3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Q4 stands for the 4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Q2 stands for the 2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88" y="3461707"/>
            <a:ext cx="4831370" cy="26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Feature selection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072" y="143218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Random Forest Feature importance ranking</a:t>
            </a:r>
          </a:p>
          <a:p>
            <a:r>
              <a:rPr lang="en-US" sz="1800" dirty="0" smtClean="0"/>
              <a:t>How it works?</a:t>
            </a:r>
          </a:p>
          <a:p>
            <a:pPr lvl="1"/>
            <a:r>
              <a:rPr lang="en-US" sz="1400" dirty="0"/>
              <a:t>Random forests (RF) construct many individual decision trees at training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Feature importance is calculated as </a:t>
            </a:r>
            <a:r>
              <a:rPr lang="en-US" sz="1400" dirty="0" smtClean="0"/>
              <a:t>node</a:t>
            </a:r>
            <a:r>
              <a:rPr lang="en-US" sz="1400" dirty="0"/>
              <a:t> </a:t>
            </a:r>
            <a:r>
              <a:rPr lang="en-US" sz="1400" dirty="0" smtClean="0"/>
              <a:t>probability </a:t>
            </a:r>
          </a:p>
          <a:p>
            <a:pPr lvl="1"/>
            <a:r>
              <a:rPr lang="en-US" sz="1400" dirty="0" smtClean="0"/>
              <a:t>The node probability can be calculated by the number of samples that reach the node, divided by the total number of samples. </a:t>
            </a:r>
            <a:r>
              <a:rPr lang="en-US" sz="1400" i="1" dirty="0" smtClean="0">
                <a:effectLst/>
              </a:rPr>
              <a:t>The higher the value the more important the feature.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3" y="3435929"/>
            <a:ext cx="3680338" cy="2493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41" y="6010184"/>
            <a:ext cx="2133898" cy="800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3" y="3261084"/>
            <a:ext cx="5505450" cy="304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133234" y="3435627"/>
            <a:ext cx="1381125" cy="26342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32124" y="4963670"/>
            <a:ext cx="218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of searches in past 6 months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32124" y="5383266"/>
            <a:ext cx="202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% of changes </a:t>
            </a:r>
            <a:r>
              <a:rPr lang="en-US" sz="1200" b="1" dirty="0" smtClean="0"/>
              <a:t>for usage               between Q</a:t>
            </a:r>
            <a:r>
              <a:rPr lang="en-US" sz="1200" b="1" dirty="0"/>
              <a:t>4</a:t>
            </a:r>
            <a:r>
              <a:rPr lang="en-US" altLang="zh-CN" sz="1200" b="1" dirty="0" smtClean="0"/>
              <a:t> to Q2*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2124" y="4544075"/>
            <a:ext cx="210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of searches in past 3 months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4144262"/>
            <a:ext cx="181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of days on books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49038" y="3580373"/>
            <a:ext cx="230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% of changes for active users between  Q3 to  Q4*</a:t>
            </a:r>
            <a:endParaRPr lang="en-US" sz="1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8593057" y="3261084"/>
            <a:ext cx="1809750" cy="235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61396" y="3076418"/>
            <a:ext cx="266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5 Important Variables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6395744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*Q3 stands for the 3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Q4 stands for the 4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Q2 stands for the 2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 </a:t>
            </a:r>
          </a:p>
        </p:txBody>
      </p:sp>
    </p:spTree>
    <p:extLst>
      <p:ext uri="{BB962C8B-B14F-4D97-AF65-F5344CB8AC3E}">
        <p14:creationId xmlns:p14="http://schemas.microsoft.com/office/powerpoint/2010/main" val="9996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7" y="138953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Traditional logistic regression</a:t>
            </a:r>
          </a:p>
          <a:p>
            <a:pPr lvl="1"/>
            <a:r>
              <a:rPr lang="en-US" sz="1400" dirty="0" smtClean="0"/>
              <a:t>A basic statistical model to predict binary dependent variables, such as active accounts and attrited accounts </a:t>
            </a:r>
          </a:p>
          <a:p>
            <a:r>
              <a:rPr lang="en-US" sz="1800" dirty="0" smtClean="0"/>
              <a:t>Machine learning –</a:t>
            </a:r>
            <a:r>
              <a:rPr lang="en-US" sz="1800" dirty="0" err="1" smtClean="0"/>
              <a:t>Xgboost</a:t>
            </a:r>
            <a:r>
              <a:rPr lang="en-US" sz="1800" dirty="0" smtClean="0"/>
              <a:t> </a:t>
            </a:r>
            <a:endParaRPr lang="en-US" sz="1400" dirty="0" smtClean="0"/>
          </a:p>
          <a:p>
            <a:pPr lvl="1"/>
            <a:r>
              <a:rPr lang="en-US" sz="1400" dirty="0" smtClean="0"/>
              <a:t>XGBoost is well known to provide better solutions than other </a:t>
            </a:r>
            <a:r>
              <a:rPr lang="en-US" sz="1400" dirty="0"/>
              <a:t>machine learning algorithms  </a:t>
            </a:r>
            <a:endParaRPr lang="en-US" sz="1400" dirty="0" smtClean="0"/>
          </a:p>
          <a:p>
            <a:pPr lvl="1"/>
            <a:r>
              <a:rPr lang="en-US" sz="1400" dirty="0" smtClean="0"/>
              <a:t>A highly flexible machine learning algorism that can work through most regression and classification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3261321"/>
            <a:ext cx="4066004" cy="22330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45532944"/>
              </p:ext>
            </p:extLst>
          </p:nvPr>
        </p:nvGraphicFramePr>
        <p:xfrm>
          <a:off x="6199472" y="3073202"/>
          <a:ext cx="4284523" cy="2609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3951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Modelling-Logistic Regression Results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1376218"/>
            <a:ext cx="10624127" cy="4800745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44" y="3778661"/>
            <a:ext cx="1925100" cy="1734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5752" y="6183630"/>
            <a:ext cx="9832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  % difference between average Transaction Usage in 3 months leading up to attrition date and bottom 25th percentile of </a:t>
            </a:r>
            <a:r>
              <a:rPr lang="en-US" sz="1400" dirty="0" smtClean="0"/>
              <a:t>Transaction </a:t>
            </a:r>
            <a:r>
              <a:rPr lang="en-US" sz="1400" dirty="0"/>
              <a:t>Usage over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19677"/>
              </p:ext>
            </p:extLst>
          </p:nvPr>
        </p:nvGraphicFramePr>
        <p:xfrm>
          <a:off x="2188634" y="2078562"/>
          <a:ext cx="6337298" cy="289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548">
                  <a:extLst>
                    <a:ext uri="{9D8B030D-6E8A-4147-A177-3AD203B41FA5}">
                      <a16:colId xmlns:a16="http://schemas.microsoft.com/office/drawing/2014/main" val="1392435141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1011713833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861357852"/>
                    </a:ext>
                  </a:extLst>
                </a:gridCol>
              </a:tblGrid>
              <a:tr h="6188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P&gt;|z|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935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active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bwteen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quarter to 4th quarter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8879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7965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account has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been created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11278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90701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account issues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4259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billing issues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-2.214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788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monthly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usage &lt; min commitments (100), alert = 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95003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of  transaction usage*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89346"/>
                  </a:ext>
                </a:extLst>
              </a:tr>
              <a:tr h="2806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-1.38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0.165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6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Results Interpretation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102483"/>
              </p:ext>
            </p:extLst>
          </p:nvPr>
        </p:nvGraphicFramePr>
        <p:xfrm>
          <a:off x="1082601" y="1921927"/>
          <a:ext cx="10592321" cy="314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136">
                  <a:extLst>
                    <a:ext uri="{9D8B030D-6E8A-4147-A177-3AD203B41FA5}">
                      <a16:colId xmlns:a16="http://schemas.microsoft.com/office/drawing/2014/main" val="1644348226"/>
                    </a:ext>
                  </a:extLst>
                </a:gridCol>
                <a:gridCol w="4116906">
                  <a:extLst>
                    <a:ext uri="{9D8B030D-6E8A-4147-A177-3AD203B41FA5}">
                      <a16:colId xmlns:a16="http://schemas.microsoft.com/office/drawing/2014/main" val="2272092490"/>
                    </a:ext>
                  </a:extLst>
                </a:gridCol>
                <a:gridCol w="4413279">
                  <a:extLst>
                    <a:ext uri="{9D8B030D-6E8A-4147-A177-3AD203B41FA5}">
                      <a16:colId xmlns:a16="http://schemas.microsoft.com/office/drawing/2014/main" val="1470679497"/>
                    </a:ext>
                  </a:extLst>
                </a:gridCol>
              </a:tblGrid>
              <a:tr h="6784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Behaviors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Less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likely / More likely to attrite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9180"/>
                  </a:ext>
                </a:extLst>
              </a:tr>
              <a:tr h="178386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users changes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active users from 3rd quarter to 4th quarter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00814"/>
                  </a:ext>
                </a:extLst>
              </a:tr>
              <a:tr h="20746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any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5269"/>
                  </a:ext>
                </a:extLst>
              </a:tr>
              <a:tr h="198612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account creation 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days on books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6198"/>
                  </a:ext>
                </a:extLst>
              </a:tr>
              <a:tr h="202405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diversity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products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3185"/>
                  </a:ext>
                </a:extLst>
              </a:tr>
              <a:tr h="26519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account issues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 of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issues,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1979"/>
                  </a:ext>
                </a:extLst>
              </a:tr>
              <a:tr h="24370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billing issues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billing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92423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average usage &lt; min commitments (100), alert =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abnormal small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58536"/>
                  </a:ext>
                </a:extLst>
              </a:tr>
              <a:tr h="188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 negative customers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of  transaction usage*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76355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usage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searches,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264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5752" y="6183630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*   % difference between average Transaction Usage in 3 months leading up to attrition date and bottom 25th percentile of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Transaction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Usage over time</a:t>
            </a:r>
          </a:p>
        </p:txBody>
      </p:sp>
    </p:spTree>
    <p:extLst>
      <p:ext uri="{BB962C8B-B14F-4D97-AF65-F5344CB8AC3E}">
        <p14:creationId xmlns:p14="http://schemas.microsoft.com/office/powerpoint/2010/main" val="7416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Results Interpretation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20350"/>
              </p:ext>
            </p:extLst>
          </p:nvPr>
        </p:nvGraphicFramePr>
        <p:xfrm>
          <a:off x="1082601" y="1921927"/>
          <a:ext cx="10592321" cy="314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136">
                  <a:extLst>
                    <a:ext uri="{9D8B030D-6E8A-4147-A177-3AD203B41FA5}">
                      <a16:colId xmlns:a16="http://schemas.microsoft.com/office/drawing/2014/main" val="1644348226"/>
                    </a:ext>
                  </a:extLst>
                </a:gridCol>
                <a:gridCol w="4116906">
                  <a:extLst>
                    <a:ext uri="{9D8B030D-6E8A-4147-A177-3AD203B41FA5}">
                      <a16:colId xmlns:a16="http://schemas.microsoft.com/office/drawing/2014/main" val="2272092490"/>
                    </a:ext>
                  </a:extLst>
                </a:gridCol>
                <a:gridCol w="4413279">
                  <a:extLst>
                    <a:ext uri="{9D8B030D-6E8A-4147-A177-3AD203B41FA5}">
                      <a16:colId xmlns:a16="http://schemas.microsoft.com/office/drawing/2014/main" val="1470679497"/>
                    </a:ext>
                  </a:extLst>
                </a:gridCol>
              </a:tblGrid>
              <a:tr h="6784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Behaviors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Variable Definition 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Less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likely / More likely to attrite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9180"/>
                  </a:ext>
                </a:extLst>
              </a:tr>
              <a:tr h="178386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usage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 past 3 months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searches,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00814"/>
                  </a:ext>
                </a:extLst>
              </a:tr>
              <a:tr h="207462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diversity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products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past 3 months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# of products,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5269"/>
                  </a:ext>
                </a:extLst>
              </a:tr>
              <a:tr h="198612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Active users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changes for active users from 3rd quarter to 4th quarter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changes in active users,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6198"/>
                  </a:ext>
                </a:extLst>
              </a:tr>
              <a:tr h="202405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age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days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account creation date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days on books,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3185"/>
                  </a:ext>
                </a:extLst>
              </a:tr>
              <a:tr h="2651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 negative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decline of  transaction usage *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decline of the usages, more likely to attrite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1979"/>
                  </a:ext>
                </a:extLst>
              </a:tr>
              <a:tr h="24370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 monthly average usage &lt; min commitments (100), alert = 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abnormal small usage,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92423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months without any usage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 3 months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zero usage,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58536"/>
                  </a:ext>
                </a:extLst>
              </a:tr>
              <a:tr h="188078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customer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relates to account issues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account issues,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76355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ustomer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relates to billing issues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billing issues,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264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5752" y="6183630"/>
            <a:ext cx="9832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  % difference between average Transaction Usage in 3 months leading up to attrition date and bottom 25th percentile of </a:t>
            </a:r>
            <a:r>
              <a:rPr lang="en-US" sz="1400" dirty="0" smtClean="0"/>
              <a:t>Transaction </a:t>
            </a:r>
            <a:r>
              <a:rPr lang="en-US" sz="1400" dirty="0"/>
              <a:t>Usage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964" y="235527"/>
            <a:ext cx="179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78" y="3988460"/>
            <a:ext cx="6807473" cy="2869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Model Evaluation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285031"/>
              </p:ext>
            </p:extLst>
          </p:nvPr>
        </p:nvGraphicFramePr>
        <p:xfrm>
          <a:off x="2970295" y="1356852"/>
          <a:ext cx="5815238" cy="291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67">
                  <a:extLst>
                    <a:ext uri="{9D8B030D-6E8A-4147-A177-3AD203B41FA5}">
                      <a16:colId xmlns:a16="http://schemas.microsoft.com/office/drawing/2014/main" val="3273647526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469412656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3258349663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1423645508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38952877"/>
                    </a:ext>
                  </a:extLst>
                </a:gridCol>
              </a:tblGrid>
              <a:tr h="422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 Testing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23689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71914"/>
                  </a:ext>
                </a:extLst>
              </a:tr>
              <a:tr h="243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53280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15.63%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0391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5132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8146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316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523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8962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68454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74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0146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2515177" y="1575182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1247813" y="2654909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91718" y="4306196"/>
            <a:ext cx="55884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How To Read this Chart:</a:t>
            </a:r>
          </a:p>
          <a:p>
            <a:endParaRPr lang="en-US" sz="1100" i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</a:rPr>
              <a:t>Attrition model scores every customer based on likelihood of leaving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1100" b="1" dirty="0">
                <a:solidFill>
                  <a:schemeClr val="bg1"/>
                </a:solidFill>
              </a:rPr>
              <a:t>Customers are rank ordered based on scores and placed into deciles (Decile 1 = most likely to leave LN)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chemeClr val="bg1"/>
                </a:solidFill>
              </a:rPr>
              <a:t>Actual counts of Attritors and Non-Attritors are used to gauge the performance of the model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2" y="5220929"/>
            <a:ext cx="1238562" cy="15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90" y="1390563"/>
            <a:ext cx="6586207" cy="43908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Logistic Regression Model Evaluation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1585" y="2828734"/>
            <a:ext cx="34061" cy="11828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8615" y="3192934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37.74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3829" y="2713576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70.31%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5646" y="3959208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32.57%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Modelling-</a:t>
            </a:r>
            <a:r>
              <a:rPr lang="en-US" sz="2200" b="1" dirty="0" err="1" smtClean="0">
                <a:solidFill>
                  <a:srgbClr val="FF0000"/>
                </a:solidFill>
              </a:rPr>
              <a:t>XGBoost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53" y="1432186"/>
            <a:ext cx="10515600" cy="4351338"/>
          </a:xfrm>
        </p:spPr>
        <p:txBody>
          <a:bodyPr/>
          <a:lstStyle/>
          <a:p>
            <a:r>
              <a:rPr lang="en-US" sz="1800" dirty="0" smtClean="0"/>
              <a:t>XGBoost</a:t>
            </a:r>
          </a:p>
          <a:p>
            <a:pPr lvl="1"/>
            <a:r>
              <a:rPr lang="en-US" sz="1400" dirty="0" smtClean="0"/>
              <a:t>XGBoost implements the </a:t>
            </a:r>
            <a:r>
              <a:rPr lang="en-US" sz="1400" dirty="0"/>
              <a:t>algorithm for decision tree boosting with an additional custom regularization term in the objective </a:t>
            </a:r>
            <a:r>
              <a:rPr lang="en-US" sz="1400" dirty="0" smtClean="0"/>
              <a:t>function</a:t>
            </a:r>
          </a:p>
          <a:p>
            <a:pPr lvl="1"/>
            <a:r>
              <a:rPr lang="en-US" sz="1400" dirty="0"/>
              <a:t>Boosting is a sequential technique which works on the principle of an ensemble. It combines a set of weak learners and delivers improved prediction </a:t>
            </a:r>
            <a:r>
              <a:rPr lang="en-US" sz="1400" dirty="0" smtClean="0"/>
              <a:t>accuracy</a:t>
            </a:r>
          </a:p>
          <a:p>
            <a:pPr lvl="1"/>
            <a:endParaRPr lang="en-US" sz="1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44805"/>
              </p:ext>
            </p:extLst>
          </p:nvPr>
        </p:nvGraphicFramePr>
        <p:xfrm>
          <a:off x="3256936" y="2635046"/>
          <a:ext cx="6034548" cy="324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283">
                  <a:extLst>
                    <a:ext uri="{9D8B030D-6E8A-4147-A177-3AD203B41FA5}">
                      <a16:colId xmlns:a16="http://schemas.microsoft.com/office/drawing/2014/main" val="664770954"/>
                    </a:ext>
                  </a:extLst>
                </a:gridCol>
                <a:gridCol w="1111046">
                  <a:extLst>
                    <a:ext uri="{9D8B030D-6E8A-4147-A177-3AD203B41FA5}">
                      <a16:colId xmlns:a16="http://schemas.microsoft.com/office/drawing/2014/main" val="523317347"/>
                    </a:ext>
                  </a:extLst>
                </a:gridCol>
                <a:gridCol w="1140541">
                  <a:extLst>
                    <a:ext uri="{9D8B030D-6E8A-4147-A177-3AD203B41FA5}">
                      <a16:colId xmlns:a16="http://schemas.microsoft.com/office/drawing/2014/main" val="1885298404"/>
                    </a:ext>
                  </a:extLst>
                </a:gridCol>
                <a:gridCol w="1376517">
                  <a:extLst>
                    <a:ext uri="{9D8B030D-6E8A-4147-A177-3AD203B41FA5}">
                      <a16:colId xmlns:a16="http://schemas.microsoft.com/office/drawing/2014/main" val="3775285449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758853330"/>
                    </a:ext>
                  </a:extLst>
                </a:gridCol>
              </a:tblGrid>
              <a:tr h="386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Customer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26297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49356"/>
                  </a:ext>
                </a:extLst>
              </a:tr>
              <a:tr h="2786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93163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750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49086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16089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93291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69288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22079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02580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939362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2220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038854" y="2944501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1639193" y="3980013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</a:p>
        </p:txBody>
      </p:sp>
    </p:spTree>
    <p:extLst>
      <p:ext uri="{BB962C8B-B14F-4D97-AF65-F5344CB8AC3E}">
        <p14:creationId xmlns:p14="http://schemas.microsoft.com/office/powerpoint/2010/main" val="130707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12" y="1266913"/>
            <a:ext cx="7289983" cy="48599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Modelling-</a:t>
            </a:r>
            <a:r>
              <a:rPr lang="en-US" sz="2200" b="1" dirty="0" err="1">
                <a:solidFill>
                  <a:srgbClr val="FF0000"/>
                </a:solidFill>
              </a:rPr>
              <a:t>XGBoost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42619" y="3431079"/>
            <a:ext cx="17558" cy="13055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0500" y="3059772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59.36%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01613" y="3758413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36.37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22173" y="4851784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22.99%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7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42" y="2940765"/>
            <a:ext cx="5532824" cy="3290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2755019"/>
            <a:ext cx="5666178" cy="382871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9610" y="360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7265" y="1543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Attrited accounts share similar characteristics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Statistics empowers us to predict which accounts are more likely to attrite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sales team could reach out to accounts that receive attrition alerts and do their best to prevent them from attrition.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4633" y="762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44344"/>
            <a:ext cx="10010775" cy="11986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Why Early Attrition Alerts?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does the attrition model tell us about our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declining trends on transaction usage or the number of active users are highly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missing transaction months in past 3 months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account issues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who have been on the books for a long time are less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 who didn’t meet the minimum usage commitment are more likely to attrite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04123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Above customer behaviors are based on the attribute characteristics from the statistical  model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FF0000"/>
                </a:solidFill>
              </a:rPr>
              <a:t>Modeling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905000"/>
            <a:ext cx="3648075" cy="371475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233910" y="4429991"/>
            <a:ext cx="2403908" cy="11516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60" y="1943100"/>
            <a:ext cx="321945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189" y="2019139"/>
            <a:ext cx="3975786" cy="325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633" y="3213163"/>
            <a:ext cx="1543227" cy="6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 Population </a:t>
            </a:r>
            <a:r>
              <a:rPr lang="en-US" sz="2200" b="1" dirty="0" smtClean="0">
                <a:solidFill>
                  <a:srgbClr val="FF0000"/>
                </a:solidFill>
              </a:rPr>
              <a:t>Waterfall: Active Accounts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279964"/>
              </p:ext>
            </p:extLst>
          </p:nvPr>
        </p:nvGraphicFramePr>
        <p:xfrm>
          <a:off x="5219700" y="2413014"/>
          <a:ext cx="6012568" cy="183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</a:tblGrid>
              <a:tr h="35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1 - Excluded platform in 'BRG', 'WCI', 'WCO'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1,356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Activity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year_month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1,284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1,141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8517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1203543" y="1922324"/>
            <a:ext cx="3428045" cy="887229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 population</a:t>
            </a:r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888925" y="3005279"/>
            <a:ext cx="2057278" cy="651201"/>
          </a:xfrm>
          <a:prstGeom prst="flowChartManualOperat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criteria</a:t>
            </a:r>
          </a:p>
        </p:txBody>
      </p:sp>
      <p:sp>
        <p:nvSpPr>
          <p:cNvPr id="9" name="Flowchart: Merge 8"/>
          <p:cNvSpPr/>
          <p:nvPr/>
        </p:nvSpPr>
        <p:spPr>
          <a:xfrm>
            <a:off x="2330692" y="3909953"/>
            <a:ext cx="1173743" cy="750041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Target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15682"/>
              </p:ext>
            </p:extLst>
          </p:nvPr>
        </p:nvGraphicFramePr>
        <p:xfrm>
          <a:off x="5219700" y="1922324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Active batch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 created before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 *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</a:t>
                      </a:r>
                      <a:r>
                        <a:rPr lang="en-US" sz="1400" b="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20703"/>
              </p:ext>
            </p:extLst>
          </p:nvPr>
        </p:nvGraphicFramePr>
        <p:xfrm>
          <a:off x="5219700" y="4390185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valid population accounts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6004123"/>
            <a:ext cx="983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*There are 1446 accounts have no attrition date,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these accounts might be active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1,384 accounts have no attrition date and “active” account status,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these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are true active accounts </a:t>
            </a:r>
          </a:p>
        </p:txBody>
      </p:sp>
    </p:spTree>
    <p:extLst>
      <p:ext uri="{BB962C8B-B14F-4D97-AF65-F5344CB8AC3E}">
        <p14:creationId xmlns:p14="http://schemas.microsoft.com/office/powerpoint/2010/main" val="8474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 Population </a:t>
            </a:r>
            <a:r>
              <a:rPr lang="en-US" sz="2200" b="1" dirty="0" smtClean="0">
                <a:solidFill>
                  <a:srgbClr val="FF0000"/>
                </a:solidFill>
              </a:rPr>
              <a:t>Waterfall: Attrited Accounts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906106"/>
              </p:ext>
            </p:extLst>
          </p:nvPr>
        </p:nvGraphicFramePr>
        <p:xfrm>
          <a:off x="5219700" y="2618098"/>
          <a:ext cx="6012568" cy="185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1 - Excluded platform in 'BRG', 'WCI', 'WCO'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339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320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Attrition </a:t>
                      </a: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year_month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288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245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accounts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8517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1300814" y="2154638"/>
            <a:ext cx="3428045" cy="887229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 population</a:t>
            </a:r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986197" y="3323002"/>
            <a:ext cx="2057278" cy="673785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Merge 8"/>
          <p:cNvSpPr/>
          <p:nvPr/>
        </p:nvSpPr>
        <p:spPr>
          <a:xfrm>
            <a:off x="2418439" y="4267040"/>
            <a:ext cx="1192793" cy="750041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Target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38564"/>
              </p:ext>
            </p:extLst>
          </p:nvPr>
        </p:nvGraphicFramePr>
        <p:xfrm>
          <a:off x="5219700" y="2154638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Attrited batch</a:t>
                      </a:r>
                      <a:r>
                        <a:rPr lang="en-US" sz="105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5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 created before</a:t>
                      </a:r>
                      <a:r>
                        <a:rPr lang="en-US" sz="105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 *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339 accounts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32333"/>
              </p:ext>
            </p:extLst>
          </p:nvPr>
        </p:nvGraphicFramePr>
        <p:xfrm>
          <a:off x="5219700" y="4616546"/>
          <a:ext cx="6012568" cy="371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147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630421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valid population accounts</a:t>
                      </a:r>
                      <a:endParaRPr lang="en-US" sz="12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1400" b="1" kern="1200" baseline="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rgbClr val="FF2D2D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rgbClr val="FF2D2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accounts</a:t>
                      </a:r>
                      <a:endParaRPr lang="en-US" sz="1400" b="0" kern="1200" dirty="0">
                        <a:solidFill>
                          <a:srgbClr val="FF2D2D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3571" y="6036278"/>
            <a:ext cx="983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*There are 511 accounts have attrition date, which is the weak evidence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attrition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There are 339  accounts have both attrition date and inactive account status, which is the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stronger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evidence of attrition </a:t>
            </a:r>
          </a:p>
        </p:txBody>
      </p:sp>
    </p:spTree>
    <p:extLst>
      <p:ext uri="{BB962C8B-B14F-4D97-AF65-F5344CB8AC3E}">
        <p14:creationId xmlns:p14="http://schemas.microsoft.com/office/powerpoint/2010/main" val="20424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Training </a:t>
            </a:r>
            <a:r>
              <a:rPr lang="en-US" sz="2200" b="1" dirty="0">
                <a:solidFill>
                  <a:srgbClr val="FF0000"/>
                </a:solidFill>
              </a:rPr>
              <a:t>&amp;</a:t>
            </a:r>
            <a:r>
              <a:rPr lang="en-US" sz="2200" b="1" dirty="0" smtClean="0">
                <a:solidFill>
                  <a:srgbClr val="FF0000"/>
                </a:solidFill>
              </a:rPr>
              <a:t>Testing Population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494984"/>
              </p:ext>
            </p:extLst>
          </p:nvPr>
        </p:nvGraphicFramePr>
        <p:xfrm>
          <a:off x="1133419" y="1834052"/>
          <a:ext cx="6336108" cy="389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>
          <a:xfrm>
            <a:off x="7938843" y="2050969"/>
            <a:ext cx="1681316" cy="16593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75% </a:t>
            </a:r>
            <a:r>
              <a:rPr lang="en-US" sz="1400" dirty="0"/>
              <a:t>T</a:t>
            </a:r>
            <a:r>
              <a:rPr lang="en-US" sz="1400" dirty="0" smtClean="0"/>
              <a:t>raining Dataset</a:t>
            </a:r>
          </a:p>
          <a:p>
            <a:pPr algn="ctr"/>
            <a:r>
              <a:rPr lang="en-US" sz="1200" b="1" dirty="0" smtClean="0"/>
              <a:t>( 973 Accounts)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8025225" y="4251750"/>
            <a:ext cx="1594934" cy="1474838"/>
          </a:xfrm>
          <a:prstGeom prst="ellipse">
            <a:avLst/>
          </a:prstGeom>
          <a:solidFill>
            <a:srgbClr val="DE0000"/>
          </a:solidFill>
          <a:ln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25% Testing Dataset</a:t>
            </a:r>
          </a:p>
          <a:p>
            <a:pPr algn="ctr"/>
            <a:r>
              <a:rPr lang="en-US" sz="1200" b="1" dirty="0" smtClean="0"/>
              <a:t>(325 Accounts)</a:t>
            </a:r>
            <a:endParaRPr lang="en-US" sz="1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51871" y="3483700"/>
            <a:ext cx="617290" cy="489937"/>
            <a:chOff x="2033522" y="1562242"/>
            <a:chExt cx="522478" cy="489937"/>
          </a:xfrm>
        </p:grpSpPr>
        <p:sp>
          <p:nvSpPr>
            <p:cNvPr id="16" name="Right Arrow 15"/>
            <p:cNvSpPr/>
            <p:nvPr/>
          </p:nvSpPr>
          <p:spPr>
            <a:xfrm>
              <a:off x="2033522" y="1562242"/>
              <a:ext cx="522478" cy="48993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 txBox="1"/>
            <p:nvPr/>
          </p:nvSpPr>
          <p:spPr>
            <a:xfrm>
              <a:off x="2033522" y="1660229"/>
              <a:ext cx="375497" cy="2939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770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Population Characteristics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95" y="2076632"/>
            <a:ext cx="1374620" cy="11289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2" y="4322067"/>
            <a:ext cx="1124906" cy="12192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8418" y="3378268"/>
            <a:ext cx="166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Active accounts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8306" y="5644405"/>
            <a:ext cx="184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Attrited accounts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08336" y="1526317"/>
            <a:ext cx="158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usage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98975" y="1514270"/>
            <a:ext cx="21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Average active user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17864" y="1545591"/>
            <a:ext cx="237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customer age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407069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31,255 searches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590191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5 active users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32948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3,779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Days</a:t>
            </a:r>
          </a:p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(9 Years and 3 </a:t>
            </a:r>
            <a:r>
              <a:rPr lang="en-US" sz="900" b="1" dirty="0" smtClean="0">
                <a:solidFill>
                  <a:schemeClr val="accent6">
                    <a:lumMod val="50000"/>
                  </a:schemeClr>
                </a:solidFill>
              </a:rPr>
              <a:t>Months)</a:t>
            </a:r>
            <a:endParaRPr lang="en-US" sz="9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45751" y="4348012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9,084 searches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89888" y="4322067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active users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832948" y="4393559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2,507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days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(6 </a:t>
            </a:r>
            <a:r>
              <a:rPr lang="en-US" sz="900" b="1" dirty="0">
                <a:solidFill>
                  <a:schemeClr val="tx1"/>
                </a:solidFill>
              </a:rPr>
              <a:t>Years and </a:t>
            </a:r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r>
              <a:rPr lang="en-US" sz="900" b="1" dirty="0">
                <a:solidFill>
                  <a:schemeClr val="tx1"/>
                </a:solidFill>
              </a:rPr>
              <a:t> Months)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Variable creation and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6" y="1352952"/>
            <a:ext cx="9144027" cy="514351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43" y="2501119"/>
            <a:ext cx="4110612" cy="2840031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Cloud 4"/>
          <p:cNvSpPr/>
          <p:nvPr/>
        </p:nvSpPr>
        <p:spPr>
          <a:xfrm>
            <a:off x="552320" y="1493645"/>
            <a:ext cx="2677578" cy="1736913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With 51 behavior features, how to find the important ones?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66" y="6158732"/>
            <a:ext cx="1864712" cy="6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21565</TotalTime>
  <Words>1693</Words>
  <Application>Microsoft Office PowerPoint</Application>
  <PresentationFormat>Widescreen</PresentationFormat>
  <Paragraphs>369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Tahoma</vt:lpstr>
      <vt:lpstr>Wingdings</vt:lpstr>
      <vt:lpstr>Office Theme</vt:lpstr>
      <vt:lpstr>Early Attrition Alerts Business Services Batch Model  </vt:lpstr>
      <vt:lpstr>  Why Early Attrition Alerts? </vt:lpstr>
      <vt:lpstr>What does the attrition model tell us about our customers?</vt:lpstr>
      <vt:lpstr>  Modeling Process </vt:lpstr>
      <vt:lpstr>Model Population Waterfall: Active Accounts  </vt:lpstr>
      <vt:lpstr>Model Population Waterfall: Attrited Accounts  </vt:lpstr>
      <vt:lpstr>Training &amp;Testing Population  </vt:lpstr>
      <vt:lpstr>Population Characteristics </vt:lpstr>
      <vt:lpstr>Variable creation and selection</vt:lpstr>
      <vt:lpstr>Variable selection</vt:lpstr>
      <vt:lpstr>Feature selection</vt:lpstr>
      <vt:lpstr>Modelling</vt:lpstr>
      <vt:lpstr>Modelling-Logistic Regression Results</vt:lpstr>
      <vt:lpstr>Logistic Regression Results Interpretation </vt:lpstr>
      <vt:lpstr>Logistic Regression Results Interpretation </vt:lpstr>
      <vt:lpstr>Logistic Regression Model Evaluation </vt:lpstr>
      <vt:lpstr>Logistic Regression Model Evaluation </vt:lpstr>
      <vt:lpstr>Modelling-XGBoost</vt:lpstr>
      <vt:lpstr>Modelling-XGBoost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Model- Batch</dc:title>
  <dc:creator>Li, Qiuying (RIS-ATL)</dc:creator>
  <cp:lastModifiedBy>Li, Qiuying (RIS-ATL)</cp:lastModifiedBy>
  <cp:revision>120</cp:revision>
  <dcterms:created xsi:type="dcterms:W3CDTF">2020-12-30T20:38:31Z</dcterms:created>
  <dcterms:modified xsi:type="dcterms:W3CDTF">2021-01-14T20:34:10Z</dcterms:modified>
</cp:coreProperties>
</file>