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307" r:id="rId5"/>
    <p:sldId id="288" r:id="rId6"/>
    <p:sldId id="289" r:id="rId7"/>
    <p:sldId id="290" r:id="rId8"/>
    <p:sldId id="291" r:id="rId9"/>
    <p:sldId id="305" r:id="rId10"/>
    <p:sldId id="293" r:id="rId11"/>
    <p:sldId id="308" r:id="rId12"/>
    <p:sldId id="266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4" pos="2786" userDrawn="1">
          <p15:clr>
            <a:srgbClr val="A4A3A4"/>
          </p15:clr>
        </p15:guide>
        <p15:guide id="5" pos="2974" userDrawn="1">
          <p15:clr>
            <a:srgbClr val="A4A3A4"/>
          </p15:clr>
        </p15:guide>
        <p15:guide id="6" pos="2034" userDrawn="1">
          <p15:clr>
            <a:srgbClr val="A4A3A4"/>
          </p15:clr>
        </p15:guide>
        <p15:guide id="7" pos="1846" userDrawn="1">
          <p15:clr>
            <a:srgbClr val="A4A3A4"/>
          </p15:clr>
        </p15:guide>
        <p15:guide id="8" pos="3912" userDrawn="1">
          <p15:clr>
            <a:srgbClr val="A4A3A4"/>
          </p15:clr>
        </p15:guide>
        <p15:guide id="9" pos="3726" userDrawn="1">
          <p15:clr>
            <a:srgbClr val="A4A3A4"/>
          </p15:clr>
        </p15:guide>
        <p15:guide id="10" pos="3818" userDrawn="1">
          <p15:clr>
            <a:srgbClr val="A4A3A4"/>
          </p15:clr>
        </p15:guide>
        <p15:guide id="11" pos="1940" userDrawn="1">
          <p15:clr>
            <a:srgbClr val="A4A3A4"/>
          </p15:clr>
        </p15:guide>
        <p15:guide id="12" pos="5605" userDrawn="1">
          <p15:clr>
            <a:srgbClr val="A4A3A4"/>
          </p15:clr>
        </p15:guide>
        <p15:guide id="13" orient="horz" pos="870" userDrawn="1">
          <p15:clr>
            <a:srgbClr val="A4A3A4"/>
          </p15:clr>
        </p15:guide>
        <p15:guide id="14" orient="horz" pos="708" userDrawn="1">
          <p15:clr>
            <a:srgbClr val="A4A3A4"/>
          </p15:clr>
        </p15:guide>
        <p15:guide id="15" orient="horz" pos="612" userDrawn="1">
          <p15:clr>
            <a:srgbClr val="A4A3A4"/>
          </p15:clr>
        </p15:guide>
        <p15:guide id="16" orient="horz" pos="162" userDrawn="1">
          <p15:clr>
            <a:srgbClr val="A4A3A4"/>
          </p15:clr>
        </p15:guide>
        <p15:guide id="17" orient="horz" pos="138" userDrawn="1">
          <p15:clr>
            <a:srgbClr val="A4A3A4"/>
          </p15:clr>
        </p15:guide>
        <p15:guide id="18" orient="horz" pos="3936" userDrawn="1">
          <p15:clr>
            <a:srgbClr val="A4A3A4"/>
          </p15:clr>
        </p15:guide>
        <p15:guide id="19" orient="horz" pos="4193" userDrawn="1">
          <p15:clr>
            <a:srgbClr val="A4A3A4"/>
          </p15:clr>
        </p15:guide>
        <p15:guide id="20" pos="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BF4148-8099-4713-B49F-A29E86EB74BF}" v="1" dt="2021-04-26T15:22:29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30" autoAdjust="0"/>
  </p:normalViewPr>
  <p:slideViewPr>
    <p:cSldViewPr snapToGrid="0" showGuides="1">
      <p:cViewPr varScale="1">
        <p:scale>
          <a:sx n="62" d="100"/>
          <a:sy n="62" d="100"/>
        </p:scale>
        <p:origin x="1424" y="56"/>
      </p:cViewPr>
      <p:guideLst>
        <p:guide orient="horz" pos="2160"/>
        <p:guide pos="2880"/>
        <p:guide pos="2786"/>
        <p:guide pos="2974"/>
        <p:guide pos="2034"/>
        <p:guide pos="1846"/>
        <p:guide pos="3912"/>
        <p:guide pos="3726"/>
        <p:guide pos="3818"/>
        <p:guide pos="1940"/>
        <p:guide pos="5605"/>
        <p:guide orient="horz" pos="870"/>
        <p:guide orient="horz" pos="708"/>
        <p:guide orient="horz" pos="612"/>
        <p:guide orient="horz" pos="162"/>
        <p:guide orient="horz" pos="138"/>
        <p:guide orient="horz" pos="3936"/>
        <p:guide orient="horz" pos="4193"/>
        <p:guide pos="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Qiuying (RIS-ATL)" userId="8ce6241f-f7a1-428b-a79e-d4d018aa2505" providerId="ADAL" clId="{C5BF4148-8099-4713-B49F-A29E86EB74BF}"/>
    <pc:docChg chg="modSld">
      <pc:chgData name="Li, Qiuying (RIS-ATL)" userId="8ce6241f-f7a1-428b-a79e-d4d018aa2505" providerId="ADAL" clId="{C5BF4148-8099-4713-B49F-A29E86EB74BF}" dt="2021-04-26T15:22:41.246" v="11" actId="108"/>
      <pc:docMkLst>
        <pc:docMk/>
      </pc:docMkLst>
      <pc:sldChg chg="modSp mod">
        <pc:chgData name="Li, Qiuying (RIS-ATL)" userId="8ce6241f-f7a1-428b-a79e-d4d018aa2505" providerId="ADAL" clId="{C5BF4148-8099-4713-B49F-A29E86EB74BF}" dt="2021-04-26T15:22:41.246" v="11" actId="108"/>
        <pc:sldMkLst>
          <pc:docMk/>
          <pc:sldMk cId="1903922928" sldId="289"/>
        </pc:sldMkLst>
        <pc:spChg chg="mod">
          <ac:chgData name="Li, Qiuying (RIS-ATL)" userId="8ce6241f-f7a1-428b-a79e-d4d018aa2505" providerId="ADAL" clId="{C5BF4148-8099-4713-B49F-A29E86EB74BF}" dt="2021-04-26T15:22:41.246" v="11" actId="108"/>
          <ac:spMkLst>
            <pc:docMk/>
            <pc:sldMk cId="1903922928" sldId="289"/>
            <ac:spMk id="22" creationId="{7E68AFA3-E345-4C49-9E79-CE376954AC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FF08C-5845-4015-A961-298ED91755B0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0B337-A301-423F-9EE2-2FD5472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2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9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31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1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7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571750"/>
            <a:ext cx="8039100" cy="85725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800" dirty="0"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3592513"/>
            <a:ext cx="5508625" cy="109378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76" y="6538696"/>
            <a:ext cx="1062208" cy="163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00" y="6050960"/>
            <a:ext cx="3816100" cy="6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49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8" userDrawn="1">
          <p15:clr>
            <a:srgbClr val="FBAE40"/>
          </p15:clr>
        </p15:guide>
        <p15:guide id="2" pos="541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5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93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08" y="2762251"/>
            <a:ext cx="3452629" cy="10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75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2413" y="2694582"/>
            <a:ext cx="8639176" cy="1468836"/>
          </a:xfrm>
        </p:spPr>
        <p:txBody>
          <a:bodyPr/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328795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A: Simple,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white">
          <a:xfrm>
            <a:off x="0" y="4145280"/>
            <a:ext cx="9144000" cy="2712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4362450"/>
            <a:ext cx="8640763" cy="36830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800" dirty="0"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4919663"/>
            <a:ext cx="5810250" cy="151923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0" r="16724"/>
          <a:stretch/>
        </p:blipFill>
        <p:spPr>
          <a:xfrm>
            <a:off x="-12700" y="0"/>
            <a:ext cx="9144000" cy="4145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76" y="6538696"/>
            <a:ext cx="1062208" cy="163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00" y="6050960"/>
            <a:ext cx="3816100" cy="6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06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8">
          <p15:clr>
            <a:srgbClr val="FBAE40"/>
          </p15:clr>
        </p15:guide>
        <p15:guide id="2" pos="54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B: Simple, 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white">
          <a:xfrm>
            <a:off x="0" y="4145280"/>
            <a:ext cx="9144000" cy="2712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4362450"/>
            <a:ext cx="8640763" cy="75565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800" dirty="0"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5321300"/>
            <a:ext cx="5810250" cy="1054100"/>
          </a:xfr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914377">
              <a:spcBef>
                <a:spcPts val="1800"/>
              </a:spcBef>
              <a:buClr>
                <a:srgbClr val="E12726"/>
              </a:buClr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0" r="16724"/>
          <a:stretch/>
        </p:blipFill>
        <p:spPr>
          <a:xfrm>
            <a:off x="-12700" y="0"/>
            <a:ext cx="9144000" cy="41452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76" y="6538696"/>
            <a:ext cx="1062208" cy="16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00" y="6050960"/>
            <a:ext cx="3816100" cy="6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30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8">
          <p15:clr>
            <a:srgbClr val="FBAE40"/>
          </p15:clr>
        </p15:guide>
        <p15:guide id="2" pos="54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30729"/>
            <a:ext cx="8640763" cy="81075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2800" dirty="0"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A: Simple (Right Thi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6061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2730729"/>
            <a:ext cx="5659438" cy="81075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2800" dirty="0"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1075" y="0"/>
            <a:ext cx="3082925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76" y="6538696"/>
            <a:ext cx="1062208" cy="16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4" y="6313940"/>
            <a:ext cx="2390281" cy="3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1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8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24712"/>
            <a:ext cx="4168775" cy="51244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124712"/>
            <a:ext cx="4171950" cy="51244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8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40762" cy="7494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173345"/>
            <a:ext cx="8641713" cy="25997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1543050"/>
            <a:ext cx="8641713" cy="47053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0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40762" cy="7494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173345"/>
            <a:ext cx="4168775" cy="25997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1543050"/>
            <a:ext cx="4168775" cy="47053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8" y="1173345"/>
            <a:ext cx="4171950" cy="25997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8" y="1543049"/>
            <a:ext cx="4171950" cy="47053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D074916-CE6A-4A77-9F0B-500FEC68ED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0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4" y="6313940"/>
            <a:ext cx="2390281" cy="39367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680" y="220794"/>
            <a:ext cx="8636908" cy="7507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127070"/>
            <a:ext cx="8641713" cy="5121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7818" y="6453187"/>
            <a:ext cx="3086100" cy="3047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kumimoji="0" lang="en-US" sz="1050" b="0" i="0" u="none" strike="noStrike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48" y="6453187"/>
            <a:ext cx="377190" cy="3047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kumimoji="0" lang="en-US" sz="1050" b="1" i="0" u="none" strike="noStrike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</a:lstStyle>
          <a:p>
            <a:pPr algn="r"/>
            <a:fld id="{8D074916-CE6A-4A77-9F0B-500FEC68ED28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76" y="6538696"/>
            <a:ext cx="1062208" cy="16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7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63" r:id="rId4"/>
    <p:sldLayoutId id="2147483672" r:id="rId5"/>
    <p:sldLayoutId id="2147483662" r:id="rId6"/>
    <p:sldLayoutId id="2147483664" r:id="rId7"/>
    <p:sldLayoutId id="2147483665" r:id="rId8"/>
    <p:sldLayoutId id="2147483677" r:id="rId9"/>
    <p:sldLayoutId id="2147483666" r:id="rId10"/>
    <p:sldLayoutId id="2147483667" r:id="rId11"/>
    <p:sldLayoutId id="2147483678" r:id="rId12"/>
    <p:sldLayoutId id="2147483679" r:id="rId13"/>
  </p:sldLayoutIdLst>
  <p:hf hdr="0" ftr="0" dt="0"/>
  <p:txStyles>
    <p:titleStyle>
      <a:lvl1pPr marL="0" algn="l" defTabSz="914377" rtl="0" eaLnBrk="1" latinLnBrk="0" hangingPunct="1">
        <a:lnSpc>
          <a:spcPct val="90000"/>
        </a:lnSpc>
        <a:spcBef>
          <a:spcPct val="0"/>
        </a:spcBef>
        <a:buNone/>
        <a:defRPr lang="en-US" sz="2400" kern="1200" dirty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Contributory Market Insights Alerts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                    Paid Closed Severity - Window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180" r="6746"/>
          <a:stretch/>
        </p:blipFill>
        <p:spPr>
          <a:xfrm>
            <a:off x="-11430" y="0"/>
            <a:ext cx="9155430" cy="41422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D57EFD-47D0-434E-957F-14794DA30E73}"/>
              </a:ext>
            </a:extLst>
          </p:cNvPr>
          <p:cNvSpPr/>
          <p:nvPr/>
        </p:nvSpPr>
        <p:spPr>
          <a:xfrm>
            <a:off x="7744690" y="6254750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</p:spTree>
    <p:extLst>
      <p:ext uri="{BB962C8B-B14F-4D97-AF65-F5344CB8AC3E}">
        <p14:creationId xmlns:p14="http://schemas.microsoft.com/office/powerpoint/2010/main" val="36383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7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79" y="512619"/>
            <a:ext cx="5219279" cy="54370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Data aggregation process </a:t>
            </a:r>
          </a:p>
          <a:p>
            <a:r>
              <a:rPr lang="en-US" dirty="0"/>
              <a:t>Zero rates analysis </a:t>
            </a:r>
          </a:p>
          <a:p>
            <a:r>
              <a:rPr lang="en-US" dirty="0"/>
              <a:t>Impact of the Covid-19</a:t>
            </a:r>
          </a:p>
          <a:p>
            <a:r>
              <a:rPr lang="en-US" dirty="0"/>
              <a:t>Calculate alerts for abnormal high/low severity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47649" y="5806440"/>
            <a:ext cx="8643937" cy="3949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F80D2-38CD-48F3-96CD-9A4D445D951C}"/>
              </a:ext>
            </a:extLst>
          </p:cNvPr>
          <p:cNvSpPr/>
          <p:nvPr/>
        </p:nvSpPr>
        <p:spPr>
          <a:xfrm>
            <a:off x="5209309" y="3158836"/>
            <a:ext cx="1094509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EFB267-2E11-4E85-AA87-7A6108F7594A}"/>
              </a:ext>
            </a:extLst>
          </p:cNvPr>
          <p:cNvSpPr/>
          <p:nvPr/>
        </p:nvSpPr>
        <p:spPr>
          <a:xfrm>
            <a:off x="1660956" y="6403919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</p:spTree>
    <p:extLst>
      <p:ext uri="{BB962C8B-B14F-4D97-AF65-F5344CB8AC3E}">
        <p14:creationId xmlns:p14="http://schemas.microsoft.com/office/powerpoint/2010/main" val="293485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100" dirty="0"/>
              <a:t>Data aggregation 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E68AFA3-E345-4C49-9E79-CE376954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fact_imi_auto_claim_window</a:t>
            </a:r>
          </a:p>
          <a:p>
            <a:r>
              <a:rPr lang="en-US" sz="1600" dirty="0"/>
              <a:t>Inner join dim_imi_ambest a on ambest_sk</a:t>
            </a:r>
          </a:p>
          <a:p>
            <a:r>
              <a:rPr lang="en-US" sz="1600" dirty="0"/>
              <a:t> coverage_type_sk in (1,2,3,8)- </a:t>
            </a:r>
            <a:r>
              <a:rPr lang="en-US" sz="1600" b="1" dirty="0"/>
              <a:t>BI, CO, CP, PD</a:t>
            </a:r>
          </a:p>
          <a:p>
            <a:r>
              <a:rPr lang="en-US" sz="1600" dirty="0"/>
              <a:t>Product: </a:t>
            </a:r>
            <a:r>
              <a:rPr lang="x-none" sz="1600" dirty="0"/>
              <a:t>LN CLUE( CLUE auto, claims discovery) 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484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E306A7-A228-4E07-8D4E-C1DA2C3F3993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2FA736-AE20-4480-A5DC-88428A0F3457}"/>
              </a:ext>
            </a:extLst>
          </p:cNvPr>
          <p:cNvSpPr/>
          <p:nvPr/>
        </p:nvSpPr>
        <p:spPr>
          <a:xfrm>
            <a:off x="1660956" y="6403919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8C3103-C7AE-45A9-9443-911B4603C792}"/>
              </a:ext>
            </a:extLst>
          </p:cNvPr>
          <p:cNvSpPr/>
          <p:nvPr/>
        </p:nvSpPr>
        <p:spPr>
          <a:xfrm>
            <a:off x="360758" y="136525"/>
            <a:ext cx="8484661" cy="3203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C27AC57-3CF2-4F2A-BA22-DCAC8ECBED47}"/>
              </a:ext>
            </a:extLst>
          </p:cNvPr>
          <p:cNvSpPr/>
          <p:nvPr/>
        </p:nvSpPr>
        <p:spPr>
          <a:xfrm>
            <a:off x="360757" y="466531"/>
            <a:ext cx="8186083" cy="3024642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0F9CC4-AE57-4D6A-A808-E72089B222B9}"/>
              </a:ext>
            </a:extLst>
          </p:cNvPr>
          <p:cNvSpPr/>
          <p:nvPr/>
        </p:nvSpPr>
        <p:spPr>
          <a:xfrm>
            <a:off x="522515" y="652462"/>
            <a:ext cx="791235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w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year_month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w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ambest_sk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window_sk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w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coverage_type_sk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w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policy_state_sk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shopgroup_sk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groupname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endParaRPr lang="en-US" sz="1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w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claim_reported_count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claim_reported_count_window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endParaRPr lang="en-US" sz="1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w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claim_paid_count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paid_count_window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endParaRPr lang="en-US" sz="1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w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claim_paid_closed_count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claim_paid_closed_count_window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endParaRPr lang="en-US" sz="1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w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daystoclose_adj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daystoclose_adj_window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endParaRPr lang="en-US" sz="1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w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daystopay_adj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daystopay_adj_window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endParaRPr lang="en-US" sz="1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w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paid_closed_claim_amount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paid_closed_claim_amount_window</a:t>
            </a:r>
            <a:endParaRPr lang="en-US" sz="1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fact_imi_auto_claim_window w </a:t>
            </a:r>
            <a:endParaRPr lang="en-US" sz="1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dim_imi_ambest a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ambest_sk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w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ambest_sk</a:t>
            </a:r>
            <a:endParaRPr lang="en-US" sz="1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cy_date_sk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&gt;=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20200401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cy_date_sk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20201231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coverage_type_sk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)</a:t>
            </a:r>
            <a:endParaRPr lang="en-US" sz="1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year_month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w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ambest_sk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coverage_type_sk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policy_state_sk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window_sk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shopgroup_sk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groupname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2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373" y="655128"/>
            <a:ext cx="346043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7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Zero Rates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5228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33" y="73152"/>
            <a:ext cx="884223" cy="232963"/>
            <a:chOff x="7763256" y="73152"/>
            <a:chExt cx="1178966" cy="232963"/>
          </a:xfrm>
        </p:grpSpPr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455228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864" y="3383280"/>
            <a:ext cx="3429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6FE306A7-A228-4E07-8D4E-C1DA2C3F3993}" type="slidenum">
              <a:rPr lang="en-US" sz="1200">
                <a:solidFill>
                  <a:srgbClr val="FFFFFF"/>
                </a:solidFill>
                <a:latin typeface="+mn-lt"/>
              </a:rPr>
              <a:pPr algn="ctr">
                <a:spcAft>
                  <a:spcPts val="600"/>
                </a:spcAft>
              </a:pPr>
              <a:t>4</a:t>
            </a:fld>
            <a:endParaRPr lang="en-US" sz="12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74563-589B-48CB-BD77-F25023854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256" y="276501"/>
            <a:ext cx="2448849" cy="2113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6CB0C2-8F04-436F-A1D9-7D970F046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263" y="276501"/>
            <a:ext cx="2662364" cy="1930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84EC51-73F5-42FB-921B-9F186941F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28" y="2891032"/>
            <a:ext cx="84486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4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178" y="664247"/>
            <a:ext cx="2441321" cy="1687658"/>
          </a:xfrm>
        </p:spPr>
        <p:txBody>
          <a:bodyPr anchor="b">
            <a:normAutofit/>
          </a:bodyPr>
          <a:lstStyle/>
          <a:p>
            <a:r>
              <a:rPr lang="en-US" sz="3700" dirty="0"/>
              <a:t>Impact of Covid-19 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D37407F-2AE1-41F0-89C0-B2775EA8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71" y="3170976"/>
            <a:ext cx="2733493" cy="2178948"/>
          </a:xfrm>
        </p:spPr>
        <p:txBody>
          <a:bodyPr anchor="t">
            <a:normAutofit/>
          </a:bodyPr>
          <a:lstStyle/>
          <a:p>
            <a:r>
              <a:rPr lang="en-US" sz="1400" dirty="0"/>
              <a:t>The max year_month we have in the database</a:t>
            </a:r>
          </a:p>
          <a:p>
            <a:r>
              <a:rPr lang="en-US" sz="1400" dirty="0"/>
              <a:t>Sep-2020 is There are still delays for Sep-2020</a:t>
            </a:r>
          </a:p>
          <a:p>
            <a:r>
              <a:rPr lang="en-US" sz="1400" dirty="0"/>
              <a:t>The data is heavily impacted by Covid-19, thus need to treat the data from Apr-2020 to Sep-2020 separately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50E9C5-38F7-4B4A-B901-A038F62FB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22" y="1642663"/>
            <a:ext cx="5472010" cy="3775686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E306A7-A228-4E07-8D4E-C1DA2C3F399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432030-DA8E-41AA-A4D2-E5412D40CE01}"/>
              </a:ext>
            </a:extLst>
          </p:cNvPr>
          <p:cNvCxnSpPr>
            <a:cxnSpLocks/>
          </p:cNvCxnSpPr>
          <p:nvPr/>
        </p:nvCxnSpPr>
        <p:spPr>
          <a:xfrm>
            <a:off x="7265437" y="1642663"/>
            <a:ext cx="0" cy="3582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FC77C7D-2E21-4881-884A-971250342E9C}"/>
              </a:ext>
            </a:extLst>
          </p:cNvPr>
          <p:cNvSpPr txBox="1"/>
          <p:nvPr/>
        </p:nvSpPr>
        <p:spPr>
          <a:xfrm>
            <a:off x="6892212" y="1439651"/>
            <a:ext cx="746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APR 2020</a:t>
            </a:r>
          </a:p>
        </p:txBody>
      </p:sp>
    </p:spTree>
    <p:extLst>
      <p:ext uri="{BB962C8B-B14F-4D97-AF65-F5344CB8AC3E}">
        <p14:creationId xmlns:p14="http://schemas.microsoft.com/office/powerpoint/2010/main" val="72535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 fontScale="90000"/>
          </a:bodyPr>
          <a:lstStyle/>
          <a:p>
            <a:r>
              <a:rPr lang="en-US" sz="3300" dirty="0"/>
              <a:t>How to calculate alerts for extreme values?</a:t>
            </a:r>
          </a:p>
        </p:txBody>
      </p:sp>
      <p:sp>
        <p:nvSpPr>
          <p:cNvPr id="5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CBE0A2A-A4C8-48C0-96C6-705998C5F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r>
              <a:rPr lang="en-US" sz="1600" dirty="0"/>
              <a:t>Based on past 5 months trend, for each claim:</a:t>
            </a:r>
          </a:p>
          <a:p>
            <a:r>
              <a:rPr lang="en-US" sz="1600" dirty="0"/>
              <a:t> Set lower-bound: </a:t>
            </a:r>
            <a:r>
              <a:rPr lang="el-GR" sz="1600" dirty="0"/>
              <a:t>μ </a:t>
            </a:r>
            <a:r>
              <a:rPr lang="en-US" sz="1600" dirty="0"/>
              <a:t>- 5</a:t>
            </a:r>
            <a:r>
              <a:rPr lang="el-GR" sz="1600" dirty="0"/>
              <a:t> σ </a:t>
            </a:r>
            <a:endParaRPr lang="en-US" sz="1600" dirty="0"/>
          </a:p>
          <a:p>
            <a:pPr lvl="1"/>
            <a:r>
              <a:rPr lang="en-US" sz="1400" dirty="0"/>
              <a:t>Values &lt; lower-bound is considered as low values </a:t>
            </a:r>
            <a:endParaRPr lang="en-US" sz="1600" dirty="0"/>
          </a:p>
          <a:p>
            <a:r>
              <a:rPr lang="en-US" sz="1600" dirty="0"/>
              <a:t>Set upper-bound : </a:t>
            </a:r>
            <a:r>
              <a:rPr lang="el-GR" sz="1600" dirty="0"/>
              <a:t>μ</a:t>
            </a:r>
            <a:r>
              <a:rPr lang="en-US" sz="1600" dirty="0"/>
              <a:t> + 5</a:t>
            </a:r>
            <a:r>
              <a:rPr lang="el-GR" sz="1600" dirty="0"/>
              <a:t> σ </a:t>
            </a:r>
            <a:endParaRPr lang="en-US" sz="1600" dirty="0"/>
          </a:p>
          <a:p>
            <a:pPr lvl="1"/>
            <a:r>
              <a:rPr lang="en-US" sz="1600" dirty="0"/>
              <a:t>Values &gt; upper-bound are considered as high values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AC982F9-0294-443A-AC97-7AC405ED5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22" y="1856246"/>
            <a:ext cx="5177790" cy="3145507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E306A7-A228-4E07-8D4E-C1DA2C3F3993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8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into alerts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B6AD1-F890-465C-9EAD-FD7DF0CAF76F}"/>
              </a:ext>
            </a:extLst>
          </p:cNvPr>
          <p:cNvSpPr txBox="1"/>
          <p:nvPr/>
        </p:nvSpPr>
        <p:spPr>
          <a:xfrm>
            <a:off x="173815" y="1193520"/>
            <a:ext cx="468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Should below high value receive alerts?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63046D-196D-4C1E-BA9F-096B433DA282}"/>
              </a:ext>
            </a:extLst>
          </p:cNvPr>
          <p:cNvSpPr txBox="1"/>
          <p:nvPr/>
        </p:nvSpPr>
        <p:spPr>
          <a:xfrm>
            <a:off x="254680" y="3818789"/>
            <a:ext cx="432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Should below high value receive alerts?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9480C-746B-4A84-A177-938D3E823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04" y="4422830"/>
            <a:ext cx="8712989" cy="1542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572497-AC8B-48B0-813B-BF07F99A8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10"/>
                    </a14:imgEffect>
                    <a14:imgEffect>
                      <a14:saturation sat="1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029" y="1683888"/>
            <a:ext cx="8642350" cy="16315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CB54554-9D27-4749-88C5-A990F96E28B5}"/>
              </a:ext>
            </a:extLst>
          </p:cNvPr>
          <p:cNvSpPr/>
          <p:nvPr/>
        </p:nvSpPr>
        <p:spPr>
          <a:xfrm>
            <a:off x="1716795" y="6385262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</p:spTree>
    <p:extLst>
      <p:ext uri="{BB962C8B-B14F-4D97-AF65-F5344CB8AC3E}">
        <p14:creationId xmlns:p14="http://schemas.microsoft.com/office/powerpoint/2010/main" val="228070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9FE04876-A8B8-42ED-BCC7-F9D834CA2EE5}"/>
              </a:ext>
            </a:extLst>
          </p:cNvPr>
          <p:cNvSpPr txBox="1">
            <a:spLocks/>
          </p:cNvSpPr>
          <p:nvPr/>
        </p:nvSpPr>
        <p:spPr>
          <a:xfrm>
            <a:off x="254680" y="220794"/>
            <a:ext cx="3701500" cy="61896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What’s next?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175A2E-4C07-4DDC-A49A-E8E04700EAD3}"/>
              </a:ext>
            </a:extLst>
          </p:cNvPr>
          <p:cNvSpPr txBox="1">
            <a:spLocks/>
          </p:cNvSpPr>
          <p:nvPr/>
        </p:nvSpPr>
        <p:spPr>
          <a:xfrm>
            <a:off x="250824" y="1127070"/>
            <a:ext cx="4321175" cy="5121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Same alerts detection method will be applied to </a:t>
            </a:r>
            <a:r>
              <a:rPr lang="en-US" b="1" dirty="0"/>
              <a:t>Reported Frequency – Window</a:t>
            </a:r>
          </a:p>
          <a:p>
            <a:r>
              <a:rPr lang="en-US" altLang="zh-CN" b="1" dirty="0"/>
              <a:t>Closed counts, reported counts 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Discuss the floors to narrow the number of the alerts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0C71B-19A6-48FD-A9F4-82DABC5BCE71}"/>
              </a:ext>
            </a:extLst>
          </p:cNvPr>
          <p:cNvSpPr/>
          <p:nvPr/>
        </p:nvSpPr>
        <p:spPr>
          <a:xfrm>
            <a:off x="1660956" y="6403919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</p:spTree>
    <p:extLst>
      <p:ext uri="{BB962C8B-B14F-4D97-AF65-F5344CB8AC3E}">
        <p14:creationId xmlns:p14="http://schemas.microsoft.com/office/powerpoint/2010/main" val="308597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                                Thank you!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4526B-63DE-4FDA-A905-94A1CEBDA0EC}"/>
              </a:ext>
            </a:extLst>
          </p:cNvPr>
          <p:cNvSpPr/>
          <p:nvPr/>
        </p:nvSpPr>
        <p:spPr>
          <a:xfrm>
            <a:off x="7638769" y="6254750"/>
            <a:ext cx="1399310" cy="36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Fido Analytics</a:t>
            </a:r>
          </a:p>
        </p:txBody>
      </p:sp>
    </p:spTree>
    <p:extLst>
      <p:ext uri="{BB962C8B-B14F-4D97-AF65-F5344CB8AC3E}">
        <p14:creationId xmlns:p14="http://schemas.microsoft.com/office/powerpoint/2010/main" val="2583888900"/>
      </p:ext>
    </p:extLst>
  </p:cSld>
  <p:clrMapOvr>
    <a:masterClrMapping/>
  </p:clrMapOvr>
</p:sld>
</file>

<file path=ppt/theme/theme1.xml><?xml version="1.0" encoding="utf-8"?>
<a:theme xmlns:a="http://schemas.openxmlformats.org/drawingml/2006/main" name="LNRS - 2015 Template">
  <a:themeElements>
    <a:clrScheme name="LNRS 201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ED1C24"/>
      </a:accent1>
      <a:accent2>
        <a:srgbClr val="9BCBEB"/>
      </a:accent2>
      <a:accent3>
        <a:srgbClr val="FF8200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 Nexis 201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00662FC5622D4DB2F6020CCE58CCE9" ma:contentTypeVersion="0" ma:contentTypeDescription="Create a new document." ma:contentTypeScope="" ma:versionID="0e8f51bac73df94d5de5879d0b637fc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F6B3A0E-467F-4803-8DD7-23DE2832C5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DCA02DE-A81E-487E-BA82-60E32CC60C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06AF-55E1-4F7E-9140-48EFA1D94C10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497</Words>
  <Application>Microsoft Office PowerPoint</Application>
  <PresentationFormat>On-screen Show (4:3)</PresentationFormat>
  <Paragraphs>64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LNRS - 2015 Template</vt:lpstr>
      <vt:lpstr>Contributory Market Insights Alerts</vt:lpstr>
      <vt:lpstr>Introduction</vt:lpstr>
      <vt:lpstr>Data aggregation </vt:lpstr>
      <vt:lpstr>Zero Rates </vt:lpstr>
      <vt:lpstr>Impact of Covid-19 </vt:lpstr>
      <vt:lpstr>How to calculate alerts for extreme values?</vt:lpstr>
      <vt:lpstr>Looking into alerts</vt:lpstr>
      <vt:lpstr>PowerPoint Presentation</vt:lpstr>
      <vt:lpstr>                                             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Contributory Market Insights Alerts</dc:title>
  <dc:creator>Li, Qiuying (RIS-ATL)</dc:creator>
  <cp:lastModifiedBy>Li, Qiuying (RIS-ATL)</cp:lastModifiedBy>
  <cp:revision>10</cp:revision>
  <dcterms:created xsi:type="dcterms:W3CDTF">2021-03-03T16:02:23Z</dcterms:created>
  <dcterms:modified xsi:type="dcterms:W3CDTF">2021-04-26T15:22:49Z</dcterms:modified>
</cp:coreProperties>
</file>