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55" r:id="rId5"/>
    <p:sldId id="381" r:id="rId6"/>
    <p:sldId id="389" r:id="rId7"/>
    <p:sldId id="394" r:id="rId8"/>
  </p:sldIdLst>
  <p:sldSz cx="12192000" cy="6858000"/>
  <p:notesSz cx="6980238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480" userDrawn="1">
          <p15:clr>
            <a:srgbClr val="A4A3A4"/>
          </p15:clr>
        </p15:guide>
        <p15:guide id="4" pos="210" userDrawn="1">
          <p15:clr>
            <a:srgbClr val="A4A3A4"/>
          </p15:clr>
        </p15:guide>
        <p15:guide id="5" pos="2464" userDrawn="1">
          <p15:clr>
            <a:srgbClr val="A4A3A4"/>
          </p15:clr>
        </p15:guide>
        <p15:guide id="6" pos="2588" userDrawn="1">
          <p15:clr>
            <a:srgbClr val="A4A3A4"/>
          </p15:clr>
        </p15:guide>
        <p15:guide id="7" pos="2712" userDrawn="1">
          <p15:clr>
            <a:srgbClr val="A4A3A4"/>
          </p15:clr>
        </p15:guide>
        <p15:guide id="8" pos="3716" userDrawn="1">
          <p15:clr>
            <a:srgbClr val="A4A3A4"/>
          </p15:clr>
        </p15:guide>
        <p15:guide id="9" pos="3960" userDrawn="1">
          <p15:clr>
            <a:srgbClr val="A4A3A4"/>
          </p15:clr>
        </p15:guide>
        <p15:guide id="10" pos="4968" userDrawn="1">
          <p15:clr>
            <a:srgbClr val="A4A3A4"/>
          </p15:clr>
        </p15:guide>
        <p15:guide id="11" pos="5088" userDrawn="1">
          <p15:clr>
            <a:srgbClr val="A4A3A4"/>
          </p15:clr>
        </p15:guide>
        <p15:guide id="12" pos="5208" userDrawn="1">
          <p15:clr>
            <a:srgbClr val="A4A3A4"/>
          </p15:clr>
        </p15:guide>
        <p15:guide id="13" pos="7464" userDrawn="1">
          <p15:clr>
            <a:srgbClr val="A4A3A4"/>
          </p15:clr>
        </p15:guide>
        <p15:guide id="14" orient="horz" pos="1080" userDrawn="1">
          <p15:clr>
            <a:srgbClr val="A4A3A4"/>
          </p15:clr>
        </p15:guide>
        <p15:guide id="15" orient="horz" pos="3888" userDrawn="1">
          <p15:clr>
            <a:srgbClr val="A4A3A4"/>
          </p15:clr>
        </p15:guide>
        <p15:guide id="16" orient="horz" pos="840" userDrawn="1">
          <p15:clr>
            <a:srgbClr val="A4A3A4"/>
          </p15:clr>
        </p15:guide>
        <p15:guide id="17" orient="horz" pos="730" userDrawn="1">
          <p15:clr>
            <a:srgbClr val="A4A3A4"/>
          </p15:clr>
        </p15:guide>
        <p15:guide id="18" orient="horz" pos="180" userDrawn="1">
          <p15:clr>
            <a:srgbClr val="A4A3A4"/>
          </p15:clr>
        </p15:guide>
        <p15:guide id="20" orient="horz" pos="2736" userDrawn="1">
          <p15:clr>
            <a:srgbClr val="A4A3A4"/>
          </p15:clr>
        </p15:guide>
        <p15:guide id="21" orient="horz" pos="2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Frauenhoffer" initials="MF" lastIdx="22" clrIdx="0">
    <p:extLst>
      <p:ext uri="{19B8F6BF-5375-455C-9EA6-DF929625EA0E}">
        <p15:presenceInfo xmlns:p15="http://schemas.microsoft.com/office/powerpoint/2012/main" userId="Matt Frauenhoffer" providerId="None"/>
      </p:ext>
    </p:extLst>
  </p:cmAuthor>
  <p:cmAuthor id="2" name="Matt Frauenhoffer" initials="MF [2]" lastIdx="1" clrIdx="1">
    <p:extLst>
      <p:ext uri="{19B8F6BF-5375-455C-9EA6-DF929625EA0E}">
        <p15:presenceInfo xmlns:p15="http://schemas.microsoft.com/office/powerpoint/2012/main" userId="14c7d83b01b9ed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6C"/>
    <a:srgbClr val="213469"/>
    <a:srgbClr val="ED1C24"/>
    <a:srgbClr val="F3DE4C"/>
    <a:srgbClr val="F6E57D"/>
    <a:srgbClr val="41B6E6"/>
    <a:srgbClr val="671E7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4" autoAdjust="0"/>
    <p:restoredTop sz="94874" autoAdjust="0"/>
  </p:normalViewPr>
  <p:slideViewPr>
    <p:cSldViewPr snapToGrid="0" showGuides="1">
      <p:cViewPr varScale="1">
        <p:scale>
          <a:sx n="88" d="100"/>
          <a:sy n="88" d="100"/>
        </p:scale>
        <p:origin x="696" y="72"/>
      </p:cViewPr>
      <p:guideLst>
        <p:guide pos="3840"/>
        <p:guide orient="horz" pos="480"/>
        <p:guide pos="210"/>
        <p:guide pos="2464"/>
        <p:guide pos="2588"/>
        <p:guide pos="2712"/>
        <p:guide pos="3716"/>
        <p:guide pos="3960"/>
        <p:guide pos="4968"/>
        <p:guide pos="5088"/>
        <p:guide pos="5208"/>
        <p:guide pos="7464"/>
        <p:guide orient="horz" pos="1080"/>
        <p:guide orient="horz" pos="3888"/>
        <p:guide orient="horz" pos="840"/>
        <p:guide orient="horz" pos="730"/>
        <p:guide orient="horz" pos="180"/>
        <p:guide orient="horz" pos="2736"/>
        <p:guide orient="horz" pos="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86"/>
    </p:cViewPr>
  </p:sorterViewPr>
  <p:notesViewPr>
    <p:cSldViewPr snapToGrid="0" showGuides="1">
      <p:cViewPr varScale="1">
        <p:scale>
          <a:sx n="63" d="100"/>
          <a:sy n="63" d="100"/>
        </p:scale>
        <p:origin x="954" y="78"/>
      </p:cViewPr>
      <p:guideLst/>
    </p:cSldViewPr>
  </p:notesViewPr>
  <p:gridSpacing cx="73152" cy="7315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4770" cy="458788"/>
          </a:xfrm>
          <a:prstGeom prst="rect">
            <a:avLst/>
          </a:prstGeom>
        </p:spPr>
        <p:txBody>
          <a:bodyPr vert="horz" lIns="108164" tIns="54082" rIns="108164" bIns="54082" rtlCol="0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855" y="0"/>
            <a:ext cx="3024770" cy="458788"/>
          </a:xfrm>
          <a:prstGeom prst="rect">
            <a:avLst/>
          </a:prstGeom>
        </p:spPr>
        <p:txBody>
          <a:bodyPr vert="horz" lIns="108164" tIns="54082" rIns="108164" bIns="54082" rtlCol="0"/>
          <a:lstStyle>
            <a:lvl1pPr algn="r">
              <a:defRPr sz="1400"/>
            </a:lvl1pPr>
          </a:lstStyle>
          <a:p>
            <a:fld id="{05612D69-37D6-47F9-9FBF-78BA1B518B1D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685214"/>
            <a:ext cx="3024770" cy="458787"/>
          </a:xfrm>
          <a:prstGeom prst="rect">
            <a:avLst/>
          </a:prstGeom>
        </p:spPr>
        <p:txBody>
          <a:bodyPr vert="horz" lIns="108164" tIns="54082" rIns="108164" bIns="54082" rtlCol="0" anchor="b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855" y="8685214"/>
            <a:ext cx="3024770" cy="458787"/>
          </a:xfrm>
          <a:prstGeom prst="rect">
            <a:avLst/>
          </a:prstGeom>
        </p:spPr>
        <p:txBody>
          <a:bodyPr vert="horz" lIns="108164" tIns="54082" rIns="108164" bIns="54082" rtlCol="0" anchor="b"/>
          <a:lstStyle>
            <a:lvl1pPr algn="r">
              <a:defRPr sz="1400"/>
            </a:lvl1pPr>
          </a:lstStyle>
          <a:p>
            <a:fld id="{99B84644-64EA-42E9-BD0C-BC2B089453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31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4770" cy="458788"/>
          </a:xfrm>
          <a:prstGeom prst="rect">
            <a:avLst/>
          </a:prstGeom>
        </p:spPr>
        <p:txBody>
          <a:bodyPr vert="horz" lIns="108164" tIns="54082" rIns="108164" bIns="54082" rtlCol="0"/>
          <a:lstStyle>
            <a:lvl1pPr algn="l">
              <a:defRPr sz="1400">
                <a:latin typeface="Source Sans Pro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5" y="0"/>
            <a:ext cx="3024770" cy="458788"/>
          </a:xfrm>
          <a:prstGeom prst="rect">
            <a:avLst/>
          </a:prstGeom>
        </p:spPr>
        <p:txBody>
          <a:bodyPr vert="horz" lIns="108164" tIns="54082" rIns="108164" bIns="54082" rtlCol="0"/>
          <a:lstStyle>
            <a:lvl1pPr algn="r">
              <a:defRPr sz="1400">
                <a:latin typeface="Source Sans Pro" pitchFamily="34" charset="0"/>
              </a:defRPr>
            </a:lvl1pPr>
          </a:lstStyle>
          <a:p>
            <a:fld id="{C68AA442-D501-45E2-853C-A470ED7BF4CE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1143000"/>
            <a:ext cx="548798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8164" tIns="54082" rIns="108164" bIns="540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5" y="4400551"/>
            <a:ext cx="5584190" cy="3600450"/>
          </a:xfrm>
          <a:prstGeom prst="rect">
            <a:avLst/>
          </a:prstGeom>
        </p:spPr>
        <p:txBody>
          <a:bodyPr vert="horz" lIns="108164" tIns="54082" rIns="108164" bIns="5408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214"/>
            <a:ext cx="3024770" cy="458787"/>
          </a:xfrm>
          <a:prstGeom prst="rect">
            <a:avLst/>
          </a:prstGeom>
        </p:spPr>
        <p:txBody>
          <a:bodyPr vert="horz" lIns="108164" tIns="54082" rIns="108164" bIns="54082" rtlCol="0" anchor="b"/>
          <a:lstStyle>
            <a:lvl1pPr algn="l">
              <a:defRPr sz="1400">
                <a:latin typeface="Source Sans Pro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5" y="8685214"/>
            <a:ext cx="3024770" cy="458787"/>
          </a:xfrm>
          <a:prstGeom prst="rect">
            <a:avLst/>
          </a:prstGeom>
        </p:spPr>
        <p:txBody>
          <a:bodyPr vert="horz" lIns="108164" tIns="54082" rIns="108164" bIns="54082" rtlCol="0" anchor="b"/>
          <a:lstStyle>
            <a:lvl1pPr algn="r">
              <a:defRPr sz="1400">
                <a:latin typeface="Source Sans Pro" pitchFamily="34" charset="0"/>
              </a:defRPr>
            </a:lvl1pPr>
          </a:lstStyle>
          <a:p>
            <a:fld id="{6DB52B82-67E1-49BD-A200-A7033A7B0C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3D9E1-F322-4837-B473-E2BFC9D3F5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0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D09955-7EC7-1D46-B1A3-6EEC124A3C5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4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D09955-7EC7-1D46-B1A3-6EEC124A3C5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2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177" y="2274628"/>
            <a:ext cx="10664824" cy="1090420"/>
          </a:xfrm>
        </p:spPr>
        <p:txBody>
          <a:bodyPr lIns="0" tIns="0" rIns="0" bIns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176" y="3587559"/>
            <a:ext cx="7359649" cy="1608136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18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5474" y="5745497"/>
            <a:ext cx="2951727" cy="887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2779" y="6430806"/>
            <a:ext cx="1361508" cy="20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792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0" pos="720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: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0025"/>
            <a:ext cx="3224212" cy="907100"/>
          </a:xfrm>
        </p:spPr>
        <p:txBody>
          <a:bodyPr anchor="ctr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6862" y="-1"/>
            <a:ext cx="8085137" cy="6858001"/>
          </a:xfrm>
          <a:prstGeom prst="rect">
            <a:avLst/>
          </a:prstGeom>
        </p:spPr>
      </p:pic>
      <p:sp>
        <p:nvSpPr>
          <p:cNvPr id="6" name="Rectangle 6"/>
          <p:cNvSpPr/>
          <p:nvPr userDrawn="1"/>
        </p:nvSpPr>
        <p:spPr>
          <a:xfrm>
            <a:off x="4106862" y="-1"/>
            <a:ext cx="8085138" cy="6858001"/>
          </a:xfrm>
          <a:custGeom>
            <a:avLst/>
            <a:gdLst/>
            <a:ahLst/>
            <a:cxnLst/>
            <a:rect l="l" t="t" r="r" b="b"/>
            <a:pathLst>
              <a:path w="8085138" h="6858001">
                <a:moveTo>
                  <a:pt x="1651681" y="1926772"/>
                </a:moveTo>
                <a:lnTo>
                  <a:pt x="1651681" y="5442858"/>
                </a:lnTo>
                <a:lnTo>
                  <a:pt x="5167767" y="5442858"/>
                </a:lnTo>
                <a:lnTo>
                  <a:pt x="5167767" y="1926772"/>
                </a:lnTo>
                <a:close/>
                <a:moveTo>
                  <a:pt x="0" y="0"/>
                </a:moveTo>
                <a:lnTo>
                  <a:pt x="8085138" y="0"/>
                </a:lnTo>
                <a:lnTo>
                  <a:pt x="808513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36771" y="1915886"/>
            <a:ext cx="3537858" cy="353785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: Wide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0"/>
            <a:ext cx="12223823" cy="550025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0"/>
            <a:ext cx="12223822" cy="5500255"/>
          </a:xfrm>
          <a:custGeom>
            <a:avLst/>
            <a:gdLst/>
            <a:ahLst/>
            <a:cxnLst/>
            <a:rect l="l" t="t" r="r" b="b"/>
            <a:pathLst>
              <a:path w="12223822" h="5500255">
                <a:moveTo>
                  <a:pt x="6705600" y="2147455"/>
                </a:moveTo>
                <a:lnTo>
                  <a:pt x="6705600" y="5029200"/>
                </a:lnTo>
                <a:lnTo>
                  <a:pt x="10487891" y="5029200"/>
                </a:lnTo>
                <a:lnTo>
                  <a:pt x="10487891" y="2147455"/>
                </a:lnTo>
                <a:close/>
                <a:moveTo>
                  <a:pt x="0" y="0"/>
                </a:moveTo>
                <a:lnTo>
                  <a:pt x="12223822" y="0"/>
                </a:lnTo>
                <a:lnTo>
                  <a:pt x="12223822" y="5500255"/>
                </a:lnTo>
                <a:lnTo>
                  <a:pt x="0" y="550025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705600" y="2147455"/>
            <a:ext cx="3782291" cy="288174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15"/>
          <p:cNvSpPr>
            <a:spLocks noGrp="1"/>
          </p:cNvSpPr>
          <p:nvPr>
            <p:ph sz="quarter" idx="10"/>
          </p:nvPr>
        </p:nvSpPr>
        <p:spPr>
          <a:xfrm>
            <a:off x="4969670" y="2128138"/>
            <a:ext cx="4637088" cy="738664"/>
          </a:xfrm>
          <a:solidFill>
            <a:schemeClr val="bg2"/>
          </a:solidFill>
        </p:spPr>
        <p:txBody>
          <a:bodyPr lIns="210312" tIns="210312" rIns="210312" bIns="164592">
            <a:sp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28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Droid Serif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>
              <a:spcBef>
                <a:spcPts val="600"/>
              </a:spcBef>
              <a:defRPr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36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4" y="1338263"/>
            <a:ext cx="5572125" cy="4833936"/>
          </a:xfrm>
        </p:spPr>
        <p:txBody>
          <a:bodyPr/>
          <a:lstStyle>
            <a:lvl1pPr marL="2286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338262"/>
            <a:ext cx="5564018" cy="4833937"/>
          </a:xfrm>
        </p:spPr>
        <p:txBody>
          <a:bodyPr/>
          <a:lstStyle>
            <a:lvl1pPr marL="2286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55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338263"/>
            <a:ext cx="11525251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5" y="1885950"/>
            <a:ext cx="11525249" cy="4286250"/>
          </a:xfrm>
        </p:spPr>
        <p:txBody>
          <a:bodyPr>
            <a:normAutofit/>
          </a:bodyPr>
          <a:lstStyle>
            <a:lvl1pPr marL="2286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18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67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338263"/>
            <a:ext cx="5572125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6" y="1885950"/>
            <a:ext cx="5572124" cy="4286250"/>
          </a:xfrm>
        </p:spPr>
        <p:txBody>
          <a:bodyPr>
            <a:normAutofit/>
          </a:bodyPr>
          <a:lstStyle>
            <a:lvl1pPr marL="2286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18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6500" y="1338263"/>
            <a:ext cx="5572124" cy="547687"/>
          </a:xfrm>
        </p:spPr>
        <p:txBody>
          <a:bodyPr vert="horz" lIns="0" tIns="54864" rIns="0" bIns="0" rtlCol="0" anchor="t">
            <a:noAutofit/>
          </a:bodyPr>
          <a:lstStyle>
            <a:lvl1pPr marL="228600" indent="-228600">
              <a:buNone/>
              <a:defRPr lang="en-US" sz="2400" b="1" dirty="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6500" y="1885951"/>
            <a:ext cx="5572124" cy="4286249"/>
          </a:xfrm>
        </p:spPr>
        <p:txBody>
          <a:bodyPr>
            <a:normAutofit/>
          </a:bodyPr>
          <a:lstStyle>
            <a:lvl1pPr marL="2286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1800"/>
            </a:lvl2pPr>
            <a:lvl3pPr marL="1143000" indent="-228600">
              <a:defRPr lang="en-US" sz="18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40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2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0688" y="162687"/>
            <a:ext cx="11850624" cy="5780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419100"/>
            <a:ext cx="11202988" cy="5276850"/>
          </a:xfrm>
        </p:spPr>
        <p:txBody>
          <a:bodyPr/>
          <a:lstStyle>
            <a:lvl1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>
              <a:spcBef>
                <a:spcPts val="1200"/>
              </a:spcBef>
              <a:defRPr sz="18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 marL="914400" indent="-228600">
              <a:spcBef>
                <a:spcPts val="1200"/>
              </a:spcBef>
              <a:defRPr sz="18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3pPr>
            <a:lvl4pPr>
              <a:spcBef>
                <a:spcPts val="1200"/>
              </a:spcBef>
              <a:defRPr sz="22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4pPr>
            <a:lvl5pPr>
              <a:spcBef>
                <a:spcPts val="1200"/>
              </a:spcBef>
              <a:defRPr sz="22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6514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0688" y="162687"/>
            <a:ext cx="11850624" cy="5780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81088" y="1411929"/>
            <a:ext cx="10029825" cy="3282430"/>
          </a:xfrm>
        </p:spPr>
        <p:txBody>
          <a:bodyPr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None/>
              <a:defRPr lang="en-US" sz="2600" i="1" kern="1200" dirty="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979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Frame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59"/>
          <a:stretch/>
        </p:blipFill>
        <p:spPr>
          <a:xfrm>
            <a:off x="-6096" y="1"/>
            <a:ext cx="12198096" cy="558927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291056" y="1175802"/>
            <a:ext cx="4990641" cy="309321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 bwMode="white">
          <a:xfrm>
            <a:off x="0" y="5352614"/>
            <a:ext cx="12192000" cy="1505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521" y="5608321"/>
            <a:ext cx="2050299" cy="841186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i="0" baseline="0" dirty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Position / Title</a:t>
            </a:r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i="0" dirty="0"/>
              <a:t>Department / Vertical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67171" y="5608321"/>
            <a:ext cx="2048256" cy="841248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Position / Title</a:t>
            </a:r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i="0" dirty="0"/>
              <a:t>Department / Vertical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8281697" y="1920205"/>
            <a:ext cx="2837073" cy="686342"/>
          </a:xfrm>
          <a:solidFill>
            <a:schemeClr val="bg1"/>
          </a:solidFill>
          <a:ln>
            <a:noFill/>
          </a:ln>
        </p:spPr>
        <p:txBody>
          <a:bodyPr wrap="square" lIns="210312" tIns="210312" rIns="210312" bIns="164592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2726"/>
              </a:buClr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3291056" y="3901618"/>
            <a:ext cx="1485900" cy="397032"/>
          </a:xfrm>
          <a:solidFill>
            <a:schemeClr val="accent1"/>
          </a:solidFill>
          <a:ln w="38100">
            <a:noFill/>
          </a:ln>
        </p:spPr>
        <p:txBody>
          <a:bodyPr lIns="109728" tIns="109728" rIns="109728" bIns="64008">
            <a:spAutoFit/>
          </a:bodyPr>
          <a:lstStyle>
            <a:lvl1pPr marL="0" indent="0" algn="ctr">
              <a:buNone/>
              <a:defRPr lang="en-US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Date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5474" y="5745497"/>
            <a:ext cx="2951727" cy="88722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52922" y="1153980"/>
            <a:ext cx="4465848" cy="738664"/>
          </a:xfrm>
          <a:solidFill>
            <a:schemeClr val="accent4"/>
          </a:solidFill>
          <a:ln w="38100">
            <a:noFill/>
          </a:ln>
        </p:spPr>
        <p:txBody>
          <a:bodyPr wrap="square" lIns="210312" tIns="210312" rIns="210312" bIns="164592">
            <a:spAutoFit/>
          </a:bodyPr>
          <a:lstStyle>
            <a:lvl1pPr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9335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54" userDrawn="1">
          <p15:clr>
            <a:srgbClr val="FBAE40"/>
          </p15:clr>
        </p15:guide>
        <p15:guide id="2" pos="7200">
          <p15:clr>
            <a:srgbClr val="FBAE40"/>
          </p15:clr>
        </p15:guide>
        <p15:guide id="0" orient="horz" pos="2433" userDrawn="1">
          <p15:clr>
            <a:srgbClr val="FBAE40"/>
          </p15:clr>
        </p15:guide>
        <p15:guide id="3" pos="7476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84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3386" y="2587433"/>
            <a:ext cx="4389564" cy="131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437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  <p15:guide id="2" pos="720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549" y="2694582"/>
            <a:ext cx="11513969" cy="1468836"/>
          </a:xfrm>
        </p:spPr>
        <p:txBody>
          <a:bodyPr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156795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2A: Simple,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3" y="4362450"/>
            <a:ext cx="11521017" cy="36830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748463" y="818148"/>
            <a:ext cx="5412325" cy="391260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CF391-BF02-4053-B830-58015085AF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5474" y="5745497"/>
            <a:ext cx="2951727" cy="887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3BD73A-6196-4112-AAFE-18B10A28AE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533594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FF0504-4BEC-4DDE-B23D-7B94AD87968B}"/>
              </a:ext>
            </a:extLst>
          </p:cNvPr>
          <p:cNvSpPr/>
          <p:nvPr userDrawn="1"/>
        </p:nvSpPr>
        <p:spPr>
          <a:xfrm>
            <a:off x="0" y="0"/>
            <a:ext cx="12192000" cy="5335947"/>
          </a:xfrm>
          <a:custGeom>
            <a:avLst/>
            <a:gdLst>
              <a:gd name="connsiteX0" fmla="*/ 5056414 w 12192000"/>
              <a:gd name="connsiteY0" fmla="*/ 990098 h 5335947"/>
              <a:gd name="connsiteX1" fmla="*/ 5056414 w 12192000"/>
              <a:gd name="connsiteY1" fmla="*/ 4558799 h 5335947"/>
              <a:gd name="connsiteX2" fmla="*/ 9260114 w 12192000"/>
              <a:gd name="connsiteY2" fmla="*/ 4558799 h 5335947"/>
              <a:gd name="connsiteX3" fmla="*/ 9260114 w 12192000"/>
              <a:gd name="connsiteY3" fmla="*/ 990098 h 5335947"/>
              <a:gd name="connsiteX4" fmla="*/ 0 w 12192000"/>
              <a:gd name="connsiteY4" fmla="*/ 0 h 5335947"/>
              <a:gd name="connsiteX5" fmla="*/ 12192000 w 12192000"/>
              <a:gd name="connsiteY5" fmla="*/ 0 h 5335947"/>
              <a:gd name="connsiteX6" fmla="*/ 12192000 w 12192000"/>
              <a:gd name="connsiteY6" fmla="*/ 5335947 h 5335947"/>
              <a:gd name="connsiteX7" fmla="*/ 0 w 12192000"/>
              <a:gd name="connsiteY7" fmla="*/ 5335947 h 533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335947">
                <a:moveTo>
                  <a:pt x="5056414" y="990098"/>
                </a:moveTo>
                <a:lnTo>
                  <a:pt x="5056414" y="4558799"/>
                </a:lnTo>
                <a:lnTo>
                  <a:pt x="9260114" y="4558799"/>
                </a:lnTo>
                <a:lnTo>
                  <a:pt x="9260114" y="99009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335947"/>
                </a:lnTo>
                <a:lnTo>
                  <a:pt x="0" y="5335947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6DD2DC-48BC-4B23-8343-4183F03E9D2E}"/>
              </a:ext>
            </a:extLst>
          </p:cNvPr>
          <p:cNvSpPr/>
          <p:nvPr userDrawn="1"/>
        </p:nvSpPr>
        <p:spPr>
          <a:xfrm>
            <a:off x="5056414" y="990098"/>
            <a:ext cx="4203700" cy="356870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8754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8">
          <p15:clr>
            <a:srgbClr val="FBAE40"/>
          </p15:clr>
        </p15:guide>
        <p15:guide id="2" pos="54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Frame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5335947"/>
          </a:xfrm>
          <a:prstGeom prst="rect">
            <a:avLst/>
          </a:prstGeom>
        </p:spPr>
      </p:pic>
      <p:sp>
        <p:nvSpPr>
          <p:cNvPr id="18" name="Freeform 17"/>
          <p:cNvSpPr/>
          <p:nvPr userDrawn="1"/>
        </p:nvSpPr>
        <p:spPr>
          <a:xfrm>
            <a:off x="0" y="0"/>
            <a:ext cx="12192000" cy="5335947"/>
          </a:xfrm>
          <a:custGeom>
            <a:avLst/>
            <a:gdLst>
              <a:gd name="connsiteX0" fmla="*/ 4521200 w 12192000"/>
              <a:gd name="connsiteY0" fmla="*/ 542925 h 5335947"/>
              <a:gd name="connsiteX1" fmla="*/ 4521200 w 12192000"/>
              <a:gd name="connsiteY1" fmla="*/ 4095750 h 5335947"/>
              <a:gd name="connsiteX2" fmla="*/ 10363200 w 12192000"/>
              <a:gd name="connsiteY2" fmla="*/ 4095750 h 5335947"/>
              <a:gd name="connsiteX3" fmla="*/ 10363200 w 12192000"/>
              <a:gd name="connsiteY3" fmla="*/ 542925 h 5335947"/>
              <a:gd name="connsiteX4" fmla="*/ 0 w 12192000"/>
              <a:gd name="connsiteY4" fmla="*/ 0 h 5335947"/>
              <a:gd name="connsiteX5" fmla="*/ 12192000 w 12192000"/>
              <a:gd name="connsiteY5" fmla="*/ 0 h 5335947"/>
              <a:gd name="connsiteX6" fmla="*/ 12192000 w 12192000"/>
              <a:gd name="connsiteY6" fmla="*/ 5335947 h 5335947"/>
              <a:gd name="connsiteX7" fmla="*/ 0 w 12192000"/>
              <a:gd name="connsiteY7" fmla="*/ 5335947 h 533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335947">
                <a:moveTo>
                  <a:pt x="4521200" y="542925"/>
                </a:moveTo>
                <a:lnTo>
                  <a:pt x="4521200" y="4095750"/>
                </a:lnTo>
                <a:lnTo>
                  <a:pt x="10363200" y="4095750"/>
                </a:lnTo>
                <a:lnTo>
                  <a:pt x="10363200" y="5429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335947"/>
                </a:lnTo>
                <a:lnTo>
                  <a:pt x="0" y="5335947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521200" y="542925"/>
            <a:ext cx="5842000" cy="35528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 bwMode="white">
          <a:xfrm>
            <a:off x="0" y="5352614"/>
            <a:ext cx="12192000" cy="1505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521" y="5608321"/>
            <a:ext cx="2050299" cy="841186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i="0" baseline="0" dirty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Position / Title</a:t>
            </a:r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i="0" dirty="0"/>
              <a:t>Department / Vertical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2779" y="6430806"/>
            <a:ext cx="1361508" cy="20913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67171" y="5608321"/>
            <a:ext cx="2048256" cy="841248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Position / Title</a:t>
            </a:r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i="0" dirty="0"/>
              <a:t>Department / Vertical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627632" y="1254603"/>
            <a:ext cx="2893568" cy="627864"/>
          </a:xfrm>
          <a:solidFill>
            <a:schemeClr val="bg1"/>
          </a:solidFill>
          <a:ln>
            <a:noFill/>
          </a:ln>
        </p:spPr>
        <p:txBody>
          <a:bodyPr wrap="square" lIns="210312" tIns="210312" rIns="210312" bIns="164592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2726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E12726"/>
              </a:buClr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8897144" y="3748882"/>
            <a:ext cx="1485900" cy="369332"/>
          </a:xfrm>
          <a:solidFill>
            <a:schemeClr val="accent1"/>
          </a:solidFill>
          <a:ln w="38100">
            <a:noFill/>
          </a:ln>
        </p:spPr>
        <p:txBody>
          <a:bodyPr lIns="109728" tIns="109728" rIns="109728" bIns="64008">
            <a:spAutoFit/>
          </a:bodyPr>
          <a:lstStyle>
            <a:lvl1pPr marL="0" indent="0" algn="ctr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Date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5474" y="5745497"/>
            <a:ext cx="2951727" cy="88722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27632" y="515939"/>
            <a:ext cx="5327650" cy="738664"/>
          </a:xfrm>
          <a:solidFill>
            <a:schemeClr val="accent4"/>
          </a:solidFill>
          <a:ln w="38100">
            <a:noFill/>
          </a:ln>
        </p:spPr>
        <p:txBody>
          <a:bodyPr lIns="210312" tIns="210312" rIns="210312" bIns="164592">
            <a:spAutoFit/>
          </a:bodyPr>
          <a:lstStyle>
            <a:lvl1pPr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18089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54">
          <p15:clr>
            <a:srgbClr val="FBAE40"/>
          </p15:clr>
        </p15:guide>
        <p15:guide id="2" pos="7200">
          <p15:clr>
            <a:srgbClr val="FBAE40"/>
          </p15:clr>
        </p15:guide>
        <p15:guide id="0" orient="horz" pos="2433">
          <p15:clr>
            <a:srgbClr val="FBAE40"/>
          </p15:clr>
        </p15:guide>
        <p15:guide id="3" pos="747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Framewor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335947"/>
          </a:xfrm>
          <a:prstGeom prst="rect">
            <a:avLst/>
          </a:prstGeom>
        </p:spPr>
      </p:pic>
      <p:sp>
        <p:nvSpPr>
          <p:cNvPr id="18" name="Freeform 17"/>
          <p:cNvSpPr/>
          <p:nvPr userDrawn="1"/>
        </p:nvSpPr>
        <p:spPr>
          <a:xfrm>
            <a:off x="0" y="0"/>
            <a:ext cx="12192000" cy="5335947"/>
          </a:xfrm>
          <a:custGeom>
            <a:avLst/>
            <a:gdLst>
              <a:gd name="connsiteX0" fmla="*/ 4521200 w 12192000"/>
              <a:gd name="connsiteY0" fmla="*/ 542925 h 5335947"/>
              <a:gd name="connsiteX1" fmla="*/ 4521200 w 12192000"/>
              <a:gd name="connsiteY1" fmla="*/ 4095750 h 5335947"/>
              <a:gd name="connsiteX2" fmla="*/ 10363200 w 12192000"/>
              <a:gd name="connsiteY2" fmla="*/ 4095750 h 5335947"/>
              <a:gd name="connsiteX3" fmla="*/ 10363200 w 12192000"/>
              <a:gd name="connsiteY3" fmla="*/ 542925 h 5335947"/>
              <a:gd name="connsiteX4" fmla="*/ 0 w 12192000"/>
              <a:gd name="connsiteY4" fmla="*/ 0 h 5335947"/>
              <a:gd name="connsiteX5" fmla="*/ 12192000 w 12192000"/>
              <a:gd name="connsiteY5" fmla="*/ 0 h 5335947"/>
              <a:gd name="connsiteX6" fmla="*/ 12192000 w 12192000"/>
              <a:gd name="connsiteY6" fmla="*/ 5335947 h 5335947"/>
              <a:gd name="connsiteX7" fmla="*/ 0 w 12192000"/>
              <a:gd name="connsiteY7" fmla="*/ 5335947 h 533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335947">
                <a:moveTo>
                  <a:pt x="4521200" y="542925"/>
                </a:moveTo>
                <a:lnTo>
                  <a:pt x="4521200" y="4095750"/>
                </a:lnTo>
                <a:lnTo>
                  <a:pt x="10363200" y="4095750"/>
                </a:lnTo>
                <a:lnTo>
                  <a:pt x="10363200" y="5429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335947"/>
                </a:lnTo>
                <a:lnTo>
                  <a:pt x="0" y="5335947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521200" y="542925"/>
            <a:ext cx="5842000" cy="35528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 bwMode="white">
          <a:xfrm>
            <a:off x="0" y="5352614"/>
            <a:ext cx="12192000" cy="1505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521" y="5608321"/>
            <a:ext cx="2050299" cy="841186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i="0" baseline="0" dirty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Position / Title</a:t>
            </a:r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i="0" dirty="0"/>
              <a:t>Department / Vertical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2779" y="6430806"/>
            <a:ext cx="1361508" cy="20913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67171" y="5608321"/>
            <a:ext cx="2048256" cy="841248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Position / Title</a:t>
            </a:r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i="0" dirty="0"/>
              <a:t>Department / Vertical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27632" y="515939"/>
            <a:ext cx="5327650" cy="738664"/>
          </a:xfrm>
          <a:solidFill>
            <a:schemeClr val="accent4"/>
          </a:solidFill>
          <a:ln w="38100">
            <a:noFill/>
          </a:ln>
        </p:spPr>
        <p:txBody>
          <a:bodyPr lIns="210312" tIns="210312" rIns="210312" bIns="164592" anchor="t">
            <a:spAutoFit/>
          </a:bodyPr>
          <a:lstStyle>
            <a:lvl1pPr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627632" y="1254603"/>
            <a:ext cx="2893568" cy="627864"/>
          </a:xfrm>
          <a:solidFill>
            <a:schemeClr val="bg1"/>
          </a:solidFill>
          <a:ln>
            <a:noFill/>
          </a:ln>
        </p:spPr>
        <p:txBody>
          <a:bodyPr wrap="square" lIns="210312" tIns="210312" rIns="210312" bIns="164592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E12726"/>
              </a:buClr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8907463" y="3759201"/>
            <a:ext cx="1485900" cy="369332"/>
          </a:xfrm>
          <a:solidFill>
            <a:schemeClr val="accent1"/>
          </a:solidFill>
          <a:ln w="38100">
            <a:noFill/>
          </a:ln>
        </p:spPr>
        <p:txBody>
          <a:bodyPr lIns="109728" tIns="109728" rIns="109728" bIns="64008">
            <a:spAutoFit/>
          </a:bodyPr>
          <a:lstStyle>
            <a:lvl1pPr marL="0" indent="0" algn="ctr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Date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5474" y="5745497"/>
            <a:ext cx="2951727" cy="8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427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54">
          <p15:clr>
            <a:srgbClr val="FBAE40"/>
          </p15:clr>
        </p15:guide>
        <p15:guide id="2" pos="7200">
          <p15:clr>
            <a:srgbClr val="FBAE40"/>
          </p15:clr>
        </p15:guide>
        <p15:guide id="0" orient="horz" pos="2433">
          <p15:clr>
            <a:srgbClr val="FBAE40"/>
          </p15:clr>
        </p15:guide>
        <p15:guide id="3" pos="747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Framewor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5335947"/>
          </a:xfrm>
          <a:prstGeom prst="rect">
            <a:avLst/>
          </a:prstGeom>
        </p:spPr>
      </p:pic>
      <p:sp>
        <p:nvSpPr>
          <p:cNvPr id="18" name="Freeform 17"/>
          <p:cNvSpPr/>
          <p:nvPr userDrawn="1"/>
        </p:nvSpPr>
        <p:spPr>
          <a:xfrm>
            <a:off x="0" y="0"/>
            <a:ext cx="12192000" cy="5335947"/>
          </a:xfrm>
          <a:custGeom>
            <a:avLst/>
            <a:gdLst>
              <a:gd name="connsiteX0" fmla="*/ 4521200 w 12192000"/>
              <a:gd name="connsiteY0" fmla="*/ 542925 h 5335947"/>
              <a:gd name="connsiteX1" fmla="*/ 4521200 w 12192000"/>
              <a:gd name="connsiteY1" fmla="*/ 4095750 h 5335947"/>
              <a:gd name="connsiteX2" fmla="*/ 10363200 w 12192000"/>
              <a:gd name="connsiteY2" fmla="*/ 4095750 h 5335947"/>
              <a:gd name="connsiteX3" fmla="*/ 10363200 w 12192000"/>
              <a:gd name="connsiteY3" fmla="*/ 542925 h 5335947"/>
              <a:gd name="connsiteX4" fmla="*/ 0 w 12192000"/>
              <a:gd name="connsiteY4" fmla="*/ 0 h 5335947"/>
              <a:gd name="connsiteX5" fmla="*/ 12192000 w 12192000"/>
              <a:gd name="connsiteY5" fmla="*/ 0 h 5335947"/>
              <a:gd name="connsiteX6" fmla="*/ 12192000 w 12192000"/>
              <a:gd name="connsiteY6" fmla="*/ 5335947 h 5335947"/>
              <a:gd name="connsiteX7" fmla="*/ 0 w 12192000"/>
              <a:gd name="connsiteY7" fmla="*/ 5335947 h 533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335947">
                <a:moveTo>
                  <a:pt x="4521200" y="542925"/>
                </a:moveTo>
                <a:lnTo>
                  <a:pt x="4521200" y="4095750"/>
                </a:lnTo>
                <a:lnTo>
                  <a:pt x="10363200" y="4095750"/>
                </a:lnTo>
                <a:lnTo>
                  <a:pt x="10363200" y="5429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335947"/>
                </a:lnTo>
                <a:lnTo>
                  <a:pt x="0" y="5335947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521200" y="542925"/>
            <a:ext cx="5842000" cy="35528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 bwMode="white">
          <a:xfrm>
            <a:off x="0" y="5352614"/>
            <a:ext cx="12192000" cy="1505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521" y="5608321"/>
            <a:ext cx="2050299" cy="841186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en-US" sz="1600" i="0" baseline="0" dirty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Position / Title</a:t>
            </a:r>
          </a:p>
          <a:p>
            <a:r>
              <a:rPr lang="en-US" dirty="0"/>
              <a:t>Department / Vertical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2779" y="6430806"/>
            <a:ext cx="1361508" cy="20913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67171" y="5608321"/>
            <a:ext cx="2048256" cy="841248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Position / Title</a:t>
            </a:r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i="0" dirty="0"/>
              <a:t>Department / Vertical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8907463" y="3759201"/>
            <a:ext cx="1485900" cy="369332"/>
          </a:xfrm>
          <a:solidFill>
            <a:schemeClr val="accent1"/>
          </a:solidFill>
          <a:ln w="38100">
            <a:noFill/>
          </a:ln>
        </p:spPr>
        <p:txBody>
          <a:bodyPr lIns="109728" tIns="109728" rIns="109728" bIns="64008">
            <a:spAutoFit/>
          </a:bodyPr>
          <a:lstStyle>
            <a:lvl1pPr marL="0" indent="0" algn="ctr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Date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5474" y="5745497"/>
            <a:ext cx="2951727" cy="887224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627632" y="1254603"/>
            <a:ext cx="2893567" cy="627864"/>
          </a:xfrm>
          <a:solidFill>
            <a:schemeClr val="bg1"/>
          </a:solidFill>
          <a:ln>
            <a:noFill/>
          </a:ln>
        </p:spPr>
        <p:txBody>
          <a:bodyPr wrap="square" lIns="210312" tIns="210312" rIns="210312" bIns="164592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E12726"/>
              </a:buClr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27632" y="515939"/>
            <a:ext cx="5327650" cy="738664"/>
          </a:xfrm>
          <a:solidFill>
            <a:schemeClr val="accent4"/>
          </a:solidFill>
          <a:ln w="38100">
            <a:noFill/>
          </a:ln>
        </p:spPr>
        <p:txBody>
          <a:bodyPr lIns="210312" tIns="210312" rIns="210312" bIns="164592" anchor="t">
            <a:spAutoFit/>
          </a:bodyPr>
          <a:lstStyle>
            <a:lvl1pPr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89791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54">
          <p15:clr>
            <a:srgbClr val="FBAE40"/>
          </p15:clr>
        </p15:guide>
        <p15:guide id="2" pos="7200">
          <p15:clr>
            <a:srgbClr val="FBAE40"/>
          </p15:clr>
        </p15:guide>
        <p15:guide id="0" orient="horz" pos="2433">
          <p15:clr>
            <a:srgbClr val="FBAE40"/>
          </p15:clr>
        </p15:guide>
        <p15:guide id="3" pos="74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- Small Frame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192001" cy="461962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white">
          <a:xfrm>
            <a:off x="0" y="4619625"/>
            <a:ext cx="12192000" cy="2238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74" y="4991100"/>
            <a:ext cx="11544799" cy="690792"/>
          </a:xfrm>
        </p:spPr>
        <p:txBody>
          <a:bodyPr lIns="0" tIns="0" rIns="0" bIns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375" y="5710084"/>
            <a:ext cx="7748588" cy="958049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1800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5474" y="5745497"/>
            <a:ext cx="2951727" cy="887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2779" y="6430806"/>
            <a:ext cx="1361508" cy="209134"/>
          </a:xfrm>
          <a:prstGeom prst="rect">
            <a:avLst/>
          </a:prstGeom>
        </p:spPr>
      </p:pic>
      <p:sp>
        <p:nvSpPr>
          <p:cNvPr id="8" name="Rectangle 8"/>
          <p:cNvSpPr/>
          <p:nvPr userDrawn="1"/>
        </p:nvSpPr>
        <p:spPr>
          <a:xfrm>
            <a:off x="-1" y="0"/>
            <a:ext cx="12192000" cy="4619625"/>
          </a:xfrm>
          <a:custGeom>
            <a:avLst/>
            <a:gdLst/>
            <a:ahLst/>
            <a:cxnLst/>
            <a:rect l="l" t="t" r="r" b="b"/>
            <a:pathLst>
              <a:path w="12192000" h="4619625">
                <a:moveTo>
                  <a:pt x="7227418" y="1123950"/>
                </a:moveTo>
                <a:lnTo>
                  <a:pt x="7227418" y="3143250"/>
                </a:lnTo>
                <a:lnTo>
                  <a:pt x="8837143" y="3143250"/>
                </a:lnTo>
                <a:lnTo>
                  <a:pt x="8837143" y="11239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619625"/>
                </a:lnTo>
                <a:lnTo>
                  <a:pt x="0" y="461962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7227418" y="1123950"/>
            <a:ext cx="1609725" cy="20193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763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3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Screen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" y="0"/>
            <a:ext cx="121920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-1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315688" y="1828800"/>
                </a:moveTo>
                <a:lnTo>
                  <a:pt x="2315688" y="5308271"/>
                </a:lnTo>
                <a:lnTo>
                  <a:pt x="5795159" y="5308271"/>
                </a:lnTo>
                <a:lnTo>
                  <a:pt x="5795159" y="1828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303813" y="1829427"/>
            <a:ext cx="3480460" cy="34550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784851" y="2532854"/>
            <a:ext cx="3384550" cy="627864"/>
          </a:xfrm>
          <a:solidFill>
            <a:schemeClr val="bg1"/>
          </a:solidFill>
        </p:spPr>
        <p:txBody>
          <a:bodyPr wrap="square" lIns="210312" tIns="210312" rIns="210312" bIns="164592" anchor="t">
            <a:spAutoFit/>
          </a:bodyPr>
          <a:lstStyle>
            <a:lvl1pPr marL="0" indent="0">
              <a:lnSpc>
                <a:spcPct val="100000"/>
              </a:lnSpc>
              <a:buNone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E12726"/>
              </a:buClr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6050" y="5833198"/>
            <a:ext cx="2768600" cy="6475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753" y="1802965"/>
            <a:ext cx="4440647" cy="738664"/>
          </a:xfrm>
          <a:solidFill>
            <a:schemeClr val="bg2"/>
          </a:solidFill>
        </p:spPr>
        <p:txBody>
          <a:bodyPr wrap="square" lIns="210312" tIns="210312" rIns="210312" bIns="164592" anchor="t">
            <a:sp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190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Screen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915" y="0"/>
            <a:ext cx="12192000" cy="6858000"/>
          </a:xfrm>
          <a:prstGeom prst="rect">
            <a:avLst/>
          </a:prstGeom>
        </p:spPr>
      </p:pic>
      <p:sp>
        <p:nvSpPr>
          <p:cNvPr id="12" name="Rectangle 3"/>
          <p:cNvSpPr/>
          <p:nvPr userDrawn="1"/>
        </p:nvSpPr>
        <p:spPr>
          <a:xfrm>
            <a:off x="-4916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223657" y="2293257"/>
                </a:moveTo>
                <a:lnTo>
                  <a:pt x="4223657" y="6226629"/>
                </a:lnTo>
                <a:lnTo>
                  <a:pt x="6502400" y="6226629"/>
                </a:lnTo>
                <a:lnTo>
                  <a:pt x="6502400" y="229325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208811" y="2294021"/>
            <a:ext cx="2288674" cy="393031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483587" y="3006216"/>
            <a:ext cx="3277564" cy="627864"/>
          </a:xfrm>
          <a:solidFill>
            <a:schemeClr val="bg1"/>
          </a:solidFill>
        </p:spPr>
        <p:txBody>
          <a:bodyPr wrap="square" lIns="210312" tIns="210312" rIns="210312" bIns="164592" anchor="t">
            <a:spAutoFit/>
          </a:bodyPr>
          <a:lstStyle>
            <a:lvl1pPr marL="0" indent="0">
              <a:lnSpc>
                <a:spcPct val="100000"/>
              </a:lnSpc>
              <a:buNone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E12726"/>
              </a:buClr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687" y="2268620"/>
            <a:ext cx="4514464" cy="738664"/>
          </a:xfrm>
          <a:solidFill>
            <a:schemeClr val="tx2"/>
          </a:solidFill>
        </p:spPr>
        <p:txBody>
          <a:bodyPr wrap="square" lIns="210312" tIns="210312" rIns="210312" bIns="164592" anchor="t">
            <a:sp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6050" y="5833198"/>
            <a:ext cx="2768600" cy="6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4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0025"/>
            <a:ext cx="11520490" cy="907100"/>
          </a:xfrm>
        </p:spPr>
        <p:txBody>
          <a:bodyPr anchor="ctr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49" y="288923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49" y="134103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24676" y="6353968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LexisNexis® Risk Solutions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592" y="6353968"/>
            <a:ext cx="3980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en-US" sz="1200" b="1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400" y="6269348"/>
            <a:ext cx="1663700" cy="5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1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6" r:id="rId2"/>
    <p:sldLayoutId id="2147483681" r:id="rId3"/>
    <p:sldLayoutId id="2147483682" r:id="rId4"/>
    <p:sldLayoutId id="2147483683" r:id="rId5"/>
    <p:sldLayoutId id="2147483677" r:id="rId6"/>
    <p:sldLayoutId id="2147483673" r:id="rId7"/>
    <p:sldLayoutId id="2147483684" r:id="rId8"/>
    <p:sldLayoutId id="2147483669" r:id="rId9"/>
    <p:sldLayoutId id="2147483675" r:id="rId10"/>
    <p:sldLayoutId id="2147483672" r:id="rId11"/>
    <p:sldLayoutId id="2147483650" r:id="rId12"/>
    <p:sldLayoutId id="2147483678" r:id="rId13"/>
    <p:sldLayoutId id="2147483652" r:id="rId14"/>
    <p:sldLayoutId id="2147483653" r:id="rId15"/>
    <p:sldLayoutId id="2147483668" r:id="rId16"/>
    <p:sldLayoutId id="2147483654" r:id="rId17"/>
    <p:sldLayoutId id="2147483679" r:id="rId18"/>
    <p:sldLayoutId id="2147483680" r:id="rId19"/>
    <p:sldLayoutId id="2147483655" r:id="rId20"/>
    <p:sldLayoutId id="2147483667" r:id="rId21"/>
    <p:sldLayoutId id="2147483666" r:id="rId22"/>
    <p:sldLayoutId id="2147483685" r:id="rId23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2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400"/>
        </a:spcBef>
        <a:buClr>
          <a:srgbClr val="E12726"/>
        </a:buClr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prstClr val="black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prstClr val="black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82C41735-D95F-4506-A9F7-65592F9B08F6}"/>
              </a:ext>
            </a:extLst>
          </p:cNvPr>
          <p:cNvSpPr txBox="1">
            <a:spLocks/>
          </p:cNvSpPr>
          <p:nvPr/>
        </p:nvSpPr>
        <p:spPr>
          <a:xfrm>
            <a:off x="4041836" y="301535"/>
            <a:ext cx="3941014" cy="627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210312" tIns="210312" rIns="210312" bIns="164592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2726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dirty="0" smtClean="0"/>
              <a:t>MVR Positive Spike Alerts</a:t>
            </a:r>
            <a:endParaRPr lang="en-US" dirty="0"/>
          </a:p>
        </p:txBody>
      </p:sp>
      <p:pic>
        <p:nvPicPr>
          <p:cNvPr id="1026" name="Picture 2" descr="Image result for monitoring t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33" y="929399"/>
            <a:ext cx="7025421" cy="39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722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Overview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36549" y="1166928"/>
            <a:ext cx="5512708" cy="3564730"/>
          </a:xfrm>
        </p:spPr>
        <p:txBody>
          <a:bodyPr>
            <a:normAutofit fontScale="85000" lnSpcReduction="10000"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 charset="0"/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In general, 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MVR Spike Alerts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model will monitor each report on a </a:t>
            </a:r>
            <a:r>
              <a:rPr lang="en-US" dirty="0" smtClean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weekly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 basis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 charset="0"/>
            </a:endParaRP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Criteria: reports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with prior 7 weeks total units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above 400 units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/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</a:b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 charset="0"/>
            </a:endParaRP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Trend &amp; Threshold: calculate a high value alert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threshold based on prior 12 weeks transaction trend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/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</a:b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 charset="0"/>
            </a:endParaRP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Alerts: detect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unexpected high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transaction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unit spikes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Decide: </a:t>
            </a:r>
            <a:r>
              <a:rPr lang="en-US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</a:t>
            </a:r>
            <a:r>
              <a:rPr lang="el-GR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r>
              <a:rPr lang="en-US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 5</a:t>
            </a:r>
            <a:r>
              <a:rPr lang="el-GR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σ</a:t>
            </a:r>
            <a:r>
              <a:rPr lang="en-US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/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</a:b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" t="2" r="443"/>
          <a:stretch/>
        </p:blipFill>
        <p:spPr>
          <a:xfrm>
            <a:off x="6337300" y="-1"/>
            <a:ext cx="5854700" cy="6858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14F3D3-F3F5-4571-972B-10B6A895A495}"/>
              </a:ext>
            </a:extLst>
          </p:cNvPr>
          <p:cNvSpPr txBox="1"/>
          <p:nvPr/>
        </p:nvSpPr>
        <p:spPr>
          <a:xfrm>
            <a:off x="7586596" y="1874729"/>
            <a:ext cx="3356108" cy="2862322"/>
          </a:xfrm>
          <a:prstGeom prst="rect">
            <a:avLst/>
          </a:prstGeom>
          <a:solidFill>
            <a:srgbClr val="00778B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lvl="0" algn="ctr"/>
            <a:endParaRPr lang="en-US" b="1" dirty="0">
              <a:solidFill>
                <a:prstClr val="white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lvl="0" algn="ctr"/>
            <a:r>
              <a:rPr lang="en-US" sz="1600" b="1" dirty="0">
                <a:solidFill>
                  <a:prstClr val="white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Our Brand Essence</a:t>
            </a:r>
          </a:p>
          <a:p>
            <a:pPr lvl="0" algn="ctr"/>
            <a:r>
              <a:rPr lang="en-US" sz="1600" i="1" dirty="0">
                <a:solidFill>
                  <a:prstClr val="white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We believe in the power </a:t>
            </a:r>
          </a:p>
          <a:p>
            <a:pPr lvl="0" algn="ctr"/>
            <a:r>
              <a:rPr lang="en-US" sz="1600" i="1" dirty="0">
                <a:solidFill>
                  <a:prstClr val="white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of data and advanced analytics for better risk management.</a:t>
            </a:r>
          </a:p>
          <a:p>
            <a:pPr lvl="0" algn="ctr"/>
            <a:endParaRPr lang="en-US" sz="1600" i="1" dirty="0">
              <a:solidFill>
                <a:prstClr val="white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lvl="0" algn="ctr"/>
            <a:endParaRPr lang="en-US" sz="1600" i="1" dirty="0">
              <a:solidFill>
                <a:prstClr val="white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lvl="0" algn="ctr"/>
            <a:r>
              <a:rPr lang="en-US" sz="1600" b="1" dirty="0">
                <a:solidFill>
                  <a:prstClr val="white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Our Brand Promise</a:t>
            </a:r>
          </a:p>
          <a:p>
            <a:pPr lvl="0" algn="ctr"/>
            <a:r>
              <a:rPr lang="en-US" sz="1600" i="1" dirty="0">
                <a:solidFill>
                  <a:prstClr val="white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Transform your risk </a:t>
            </a:r>
            <a:br>
              <a:rPr lang="en-US" sz="1600" i="1" dirty="0">
                <a:solidFill>
                  <a:prstClr val="white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</a:br>
            <a:r>
              <a:rPr lang="en-US" sz="1600" i="1" dirty="0">
                <a:solidFill>
                  <a:prstClr val="white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decision-making.</a:t>
            </a:r>
          </a:p>
          <a:p>
            <a:pPr lvl="0" algn="ctr"/>
            <a:endParaRPr lang="en-US" i="1" dirty="0">
              <a:solidFill>
                <a:prstClr val="white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4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Compass Dashboard Overview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3" y="945852"/>
            <a:ext cx="11522075" cy="48187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LexisNexis® Risk Solutions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D7DC13-DFDF-4B2F-A3DE-7E28FD2559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"/>
          <a:stretch/>
        </p:blipFill>
        <p:spPr>
          <a:xfrm>
            <a:off x="6337300" y="0"/>
            <a:ext cx="5854700" cy="68579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 smtClean="0"/>
              <a:t>Statistics Behind the Model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Model &amp; Attribute Monitoring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86596" y="1874729"/>
            <a:ext cx="3356108" cy="3108543"/>
          </a:xfrm>
          <a:prstGeom prst="rect">
            <a:avLst/>
          </a:prstGeom>
          <a:solidFill>
            <a:srgbClr val="00778B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Our Vision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To inspire insightful decisions </a:t>
            </a:r>
            <a:b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</a:br>
            <a: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in a world of hidden risks </a:t>
            </a:r>
            <a:b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</a:br>
            <a: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and opportunities.</a:t>
            </a:r>
          </a:p>
          <a:p>
            <a:pPr algn="ctr"/>
            <a:endParaRPr lang="en-US" sz="1600" i="1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endParaRPr lang="en-US" sz="1600" i="1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Our Mission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To provide essential insights to advance and protect people, industry and society.</a:t>
            </a:r>
          </a:p>
          <a:p>
            <a:pPr algn="ctr"/>
            <a:endParaRPr lang="en-US" i="1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Decide: </a:t>
            </a:r>
            <a:r>
              <a:rPr lang="en-US" dirty="0"/>
              <a:t>4</a:t>
            </a:r>
            <a:r>
              <a:rPr lang="el-GR" dirty="0"/>
              <a:t>σ</a:t>
            </a:r>
            <a:r>
              <a:rPr lang="en-US" dirty="0"/>
              <a:t> or </a:t>
            </a:r>
            <a:r>
              <a:rPr lang="en-US" dirty="0" smtClean="0"/>
              <a:t>5</a:t>
            </a:r>
            <a:r>
              <a:rPr lang="el-GR" dirty="0" smtClean="0"/>
              <a:t>σ</a:t>
            </a:r>
            <a:r>
              <a:rPr lang="en-US" dirty="0"/>
              <a:t>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1725" y="4711918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4 </a:t>
            </a:r>
            <a:r>
              <a:rPr lang="en-US" sz="1400" dirty="0"/>
              <a:t>times of standard deviation above average: </a:t>
            </a:r>
            <a:r>
              <a:rPr lang="en-US" sz="1400" dirty="0" smtClean="0"/>
              <a:t>446.8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5 </a:t>
            </a:r>
            <a:r>
              <a:rPr lang="en-US" sz="1400" dirty="0" smtClean="0"/>
              <a:t>times of </a:t>
            </a:r>
            <a:r>
              <a:rPr lang="en-US" sz="1400" dirty="0"/>
              <a:t>standard deviation</a:t>
            </a:r>
            <a:r>
              <a:rPr lang="en-US" sz="1400" dirty="0" smtClean="0"/>
              <a:t> above average:482.87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15633" y="2521682"/>
            <a:ext cx="97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b="1" dirty="0"/>
              <a:t>μ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598174" y="1865957"/>
            <a:ext cx="1643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b="1" dirty="0" smtClean="0"/>
              <a:t>μ</a:t>
            </a:r>
            <a:r>
              <a:rPr lang="en-US" sz="1100" b="1" dirty="0" smtClean="0"/>
              <a:t> + 5</a:t>
            </a:r>
            <a:r>
              <a:rPr lang="el-GR" sz="1100" b="1" dirty="0" smtClean="0"/>
              <a:t>σ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211727" y="6366554"/>
            <a:ext cx="4634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Please note: current week is 10/21/2019 to 10/27/2019</a:t>
            </a:r>
          </a:p>
          <a:p>
            <a:r>
              <a:rPr lang="en-US" sz="1000" dirty="0" smtClean="0"/>
              <a:t>Prior 12 week is 7/29/2019 to 8/4/2019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9" y="1678065"/>
            <a:ext cx="4237615" cy="261758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1037968" y="2621499"/>
            <a:ext cx="3560206" cy="674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37968" y="2242751"/>
            <a:ext cx="3607796" cy="6179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37968" y="2075935"/>
            <a:ext cx="3607796" cy="976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98174" y="2124285"/>
            <a:ext cx="1643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b="1" dirty="0" smtClean="0"/>
              <a:t>μ</a:t>
            </a:r>
            <a:r>
              <a:rPr lang="en-US" sz="1100" b="1" dirty="0" smtClean="0"/>
              <a:t> + 4</a:t>
            </a:r>
            <a:r>
              <a:rPr lang="el-GR" sz="1100" b="1" dirty="0" smtClean="0"/>
              <a:t>σ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31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RS - 2016 Template">
  <a:themeElements>
    <a:clrScheme name="LNRS 201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ED1C24"/>
      </a:accent1>
      <a:accent2>
        <a:srgbClr val="9BCBEB"/>
      </a:accent2>
      <a:accent3>
        <a:srgbClr val="FF8200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Custom 1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00662FC5622D4DB2F6020CCE58CCE9" ma:contentTypeVersion="0" ma:contentTypeDescription="Create a new document." ma:contentTypeScope="" ma:versionID="0e8f51bac73df94d5de5879d0b637fc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F753812-1660-457F-992E-2B66CF0A7C95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A23C949-A495-4879-A7C6-8DEC5C8339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684744-6AF8-4D97-825E-A2BE434A7C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12512</TotalTime>
  <Words>141</Words>
  <Application>Microsoft Office PowerPoint</Application>
  <PresentationFormat>Widescreen</PresentationFormat>
  <Paragraphs>45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Droid Serif</vt:lpstr>
      <vt:lpstr>Source Sans Pro</vt:lpstr>
      <vt:lpstr>LNRS - 2016 Template</vt:lpstr>
      <vt:lpstr>PowerPoint Presentation</vt:lpstr>
      <vt:lpstr> Overview</vt:lpstr>
      <vt:lpstr>Compass Dashboard Overview </vt:lpstr>
      <vt:lpstr>Statistics Behind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Frauenhoffer</dc:creator>
  <cp:lastModifiedBy>Li, Qiuying (RIS-ATL)</cp:lastModifiedBy>
  <cp:revision>427</cp:revision>
  <cp:lastPrinted>2018-03-12T20:47:36Z</cp:lastPrinted>
  <dcterms:created xsi:type="dcterms:W3CDTF">2015-07-26T09:19:47Z</dcterms:created>
  <dcterms:modified xsi:type="dcterms:W3CDTF">2020-01-13T15:52:49Z</dcterms:modified>
</cp:coreProperties>
</file>