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0" r:id="rId3"/>
    <p:sldId id="278" r:id="rId4"/>
    <p:sldId id="280" r:id="rId5"/>
    <p:sldId id="257" r:id="rId6"/>
    <p:sldId id="279" r:id="rId7"/>
    <p:sldId id="259" r:id="rId8"/>
    <p:sldId id="261" r:id="rId9"/>
    <p:sldId id="265" r:id="rId10"/>
    <p:sldId id="275" r:id="rId11"/>
    <p:sldId id="276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774394-4E62-4CAE-BF93-BC9905F7AD7E}">
          <p14:sldIdLst>
            <p14:sldId id="258"/>
            <p14:sldId id="260"/>
            <p14:sldId id="278"/>
            <p14:sldId id="280"/>
            <p14:sldId id="257"/>
            <p14:sldId id="279"/>
            <p14:sldId id="259"/>
            <p14:sldId id="261"/>
            <p14:sldId id="265"/>
            <p14:sldId id="275"/>
            <p14:sldId id="276"/>
            <p14:sldId id="272"/>
          </p14:sldIdLst>
        </p14:section>
        <p14:section name="Untitled Section" id="{2BAED6FE-188B-4D49-957A-BC1B864714D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  <a:srgbClr val="FF2929"/>
    <a:srgbClr val="FF6565"/>
    <a:srgbClr val="FCD2CC"/>
    <a:srgbClr val="DE0000"/>
    <a:srgbClr val="FFFFFF"/>
    <a:srgbClr val="EA0000"/>
    <a:srgbClr val="F68272"/>
    <a:srgbClr val="F02B10"/>
    <a:srgbClr val="B15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504F3-CC47-483F-AB23-B0AE8A23ECB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A2D6C-904D-49A1-BEBA-E23F99B1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2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8DF6-21A7-4EF4-B007-6E993FBFA05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5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8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1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5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9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1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7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DAD0B-3756-4D92-8DC3-16D88D829C3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2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193926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Early Attrition Alerts</a:t>
            </a:r>
            <a:r>
              <a:rPr lang="en-US" sz="4800" b="1" dirty="0" smtClean="0">
                <a:solidFill>
                  <a:srgbClr val="FF0000"/>
                </a:solidFill>
              </a:rPr>
              <a:t/>
            </a:r>
            <a:br>
              <a:rPr lang="en-US" sz="4800" b="1" dirty="0" smtClean="0">
                <a:solidFill>
                  <a:srgbClr val="FF0000"/>
                </a:solidFill>
              </a:rPr>
            </a:br>
            <a:r>
              <a:rPr lang="en-US" sz="2200" b="1" dirty="0">
                <a:solidFill>
                  <a:srgbClr val="FF0000"/>
                </a:solidFill>
              </a:rPr>
              <a:t>Business Services </a:t>
            </a:r>
            <a:r>
              <a:rPr lang="en-US" sz="2200" b="1" dirty="0" smtClean="0">
                <a:solidFill>
                  <a:srgbClr val="FF0000"/>
                </a:solidFill>
              </a:rPr>
              <a:t>Batch Model</a:t>
            </a:r>
            <a:r>
              <a:rPr lang="en-US" sz="2200" b="1" dirty="0">
                <a:solidFill>
                  <a:srgbClr val="FF0000"/>
                </a:solidFill>
              </a:rPr>
              <a:t/>
            </a:r>
            <a:br>
              <a:rPr lang="en-US" sz="2200" b="1" dirty="0">
                <a:solidFill>
                  <a:srgbClr val="FF0000"/>
                </a:solidFill>
              </a:rPr>
            </a:br>
            <a:r>
              <a:rPr lang="en-US" sz="4800" b="1" dirty="0" smtClean="0">
                <a:solidFill>
                  <a:srgbClr val="FF0000"/>
                </a:solidFill>
              </a:rPr>
              <a:t/>
            </a:r>
            <a:br>
              <a:rPr lang="en-US" sz="4800" b="1" dirty="0" smtClean="0">
                <a:solidFill>
                  <a:srgbClr val="FF0000"/>
                </a:solidFill>
              </a:rPr>
            </a:b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Autumn Li</a:t>
            </a:r>
          </a:p>
          <a:p>
            <a:r>
              <a:rPr lang="en-US" dirty="0" smtClean="0"/>
              <a:t>12</a:t>
            </a:r>
            <a:r>
              <a:rPr lang="en-US" dirty="0" smtClean="0"/>
              <a:t>/28/2020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78" y="3988460"/>
            <a:ext cx="6807473" cy="2869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Logistic Regression Model Evaluation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012421"/>
              </p:ext>
            </p:extLst>
          </p:nvPr>
        </p:nvGraphicFramePr>
        <p:xfrm>
          <a:off x="2970295" y="1356852"/>
          <a:ext cx="5815238" cy="2704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67">
                  <a:extLst>
                    <a:ext uri="{9D8B030D-6E8A-4147-A177-3AD203B41FA5}">
                      <a16:colId xmlns:a16="http://schemas.microsoft.com/office/drawing/2014/main" val="3273647526"/>
                    </a:ext>
                  </a:extLst>
                </a:gridCol>
                <a:gridCol w="1189703">
                  <a:extLst>
                    <a:ext uri="{9D8B030D-6E8A-4147-A177-3AD203B41FA5}">
                      <a16:colId xmlns:a16="http://schemas.microsoft.com/office/drawing/2014/main" val="2469412656"/>
                    </a:ext>
                  </a:extLst>
                </a:gridCol>
                <a:gridCol w="1288026">
                  <a:extLst>
                    <a:ext uri="{9D8B030D-6E8A-4147-A177-3AD203B41FA5}">
                      <a16:colId xmlns:a16="http://schemas.microsoft.com/office/drawing/2014/main" val="3258349663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1423645508"/>
                    </a:ext>
                  </a:extLst>
                </a:gridCol>
                <a:gridCol w="1543665">
                  <a:extLst>
                    <a:ext uri="{9D8B030D-6E8A-4147-A177-3AD203B41FA5}">
                      <a16:colId xmlns:a16="http://schemas.microsoft.com/office/drawing/2014/main" val="38952877"/>
                    </a:ext>
                  </a:extLst>
                </a:gridCol>
              </a:tblGrid>
              <a:tr h="422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Attritors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Attritors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#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223689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23.44%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371914"/>
                  </a:ext>
                </a:extLst>
              </a:tr>
              <a:tr h="2431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20.31%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53280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15.63%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0391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10.94%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951328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7.81%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281467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45316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52378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889627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868454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017478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 flipV="1">
            <a:off x="2515177" y="1575182"/>
            <a:ext cx="12562" cy="2229654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6565"/>
                </a:gs>
                <a:gs pos="83000">
                  <a:srgbClr val="FF292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6200000">
            <a:off x="1247813" y="2654909"/>
            <a:ext cx="2018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More likely to leave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91718" y="4306196"/>
            <a:ext cx="558848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How To Read this Chart:</a:t>
            </a:r>
          </a:p>
          <a:p>
            <a:endParaRPr lang="en-US" sz="1100" i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solidFill>
                  <a:schemeClr val="bg1"/>
                </a:solidFill>
              </a:rPr>
              <a:t>Attrition model scores every customer based on likelihood of leaving</a:t>
            </a:r>
          </a:p>
          <a:p>
            <a:endParaRPr lang="en-US" sz="11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en-US" sz="1100" b="1" dirty="0">
                <a:solidFill>
                  <a:schemeClr val="bg1"/>
                </a:solidFill>
              </a:rPr>
              <a:t>Customers are rank ordered based on scores and placed into deciles (Decile 1 = most likely to leave LN)</a:t>
            </a:r>
          </a:p>
          <a:p>
            <a:endParaRPr lang="en-US" sz="11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en-US" sz="1100" b="1" dirty="0">
                <a:solidFill>
                  <a:schemeClr val="bg1"/>
                </a:solidFill>
              </a:rPr>
              <a:t>Actual counts of Attritors and Non-Attritors are used to gauge the performance of the model</a:t>
            </a:r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72" y="5220929"/>
            <a:ext cx="1238562" cy="154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6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Logistic Regression Model Evaluation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853" y="1535337"/>
            <a:ext cx="10200399" cy="532266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705168" y="3127915"/>
            <a:ext cx="33184" cy="143425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38352" y="3439459"/>
            <a:ext cx="2374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KS = 37.74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253829" y="2713576"/>
            <a:ext cx="16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70.31%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588410" y="4504433"/>
            <a:ext cx="1825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32.57%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66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</a:rPr>
              <a:t>Appendix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42" y="2940765"/>
            <a:ext cx="5532824" cy="3290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88" y="2755019"/>
            <a:ext cx="5666178" cy="382871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89610" y="3603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US" sz="2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7265" y="1543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Attrited accounts share similar characteristics </a:t>
            </a:r>
          </a:p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Statistics empowers us to predict which accounts are more likely to attrite </a:t>
            </a:r>
          </a:p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The sales team could reach out to accounts that receive attrition alerts and do their best to prevent them from attrition. 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44633" y="7626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44344"/>
            <a:ext cx="10010775" cy="119868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Why Early Attrition Alerts?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85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What does the attrition model tell us about our customers?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Customers with declining trends on transaction usage or the number of active users are highly likely to attrite.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4131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Customers with missing transaction months in past 3 months are more likely to attrite.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4131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Customers with account issues are more likely to attrite.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4131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Customers who have been on the books for a long time are less likely to attrite.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4131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 who didn’t meet the minimum usage commitment are more likely to attrite </a:t>
            </a:r>
            <a:endParaRPr lang="en-US" sz="1600" dirty="0" smtClean="0">
              <a:solidFill>
                <a:srgbClr val="141313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43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solidFill>
                  <a:srgbClr val="FF0000"/>
                </a:solidFill>
              </a:rPr>
              <a:t>Modeling Process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905000"/>
            <a:ext cx="3648075" cy="3714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712" y="1905000"/>
            <a:ext cx="3219450" cy="3676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662" y="1669906"/>
            <a:ext cx="44672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Model Population </a:t>
            </a:r>
            <a:r>
              <a:rPr lang="en-US" sz="2200" b="1" dirty="0" smtClean="0">
                <a:solidFill>
                  <a:srgbClr val="FF0000"/>
                </a:solidFill>
              </a:rPr>
              <a:t>Waterfall: Active Accounts 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88610"/>
              </p:ext>
            </p:extLst>
          </p:nvPr>
        </p:nvGraphicFramePr>
        <p:xfrm>
          <a:off x="5219700" y="2432861"/>
          <a:ext cx="6012568" cy="1835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147">
                  <a:extLst>
                    <a:ext uri="{9D8B030D-6E8A-4147-A177-3AD203B41FA5}">
                      <a16:colId xmlns:a16="http://schemas.microsoft.com/office/drawing/2014/main" val="2057524122"/>
                    </a:ext>
                  </a:extLst>
                </a:gridCol>
                <a:gridCol w="1630421">
                  <a:extLst>
                    <a:ext uri="{9D8B030D-6E8A-4147-A177-3AD203B41FA5}">
                      <a16:colId xmlns:a16="http://schemas.microsoft.com/office/drawing/2014/main" val="3757196430"/>
                    </a:ext>
                  </a:extLst>
                </a:gridCol>
              </a:tblGrid>
              <a:tr h="351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1 - Excluded platform in 'BRG', 'WCI', 'WCO'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1,384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5852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2 -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At least 12 months on books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1,356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36228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3 -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Activity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year_month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is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between (201809, 202009)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1,284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 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36498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4 -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Have 12 months total revenue &gt; $500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1,141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58966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5 -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Have 12 months total usage &gt; 0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1,078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85173"/>
                  </a:ext>
                </a:extLst>
              </a:tr>
            </a:tbl>
          </a:graphicData>
        </a:graphic>
      </p:graphicFrame>
      <p:sp>
        <p:nvSpPr>
          <p:cNvPr id="6" name="Flowchart: Manual Operation 5"/>
          <p:cNvSpPr/>
          <p:nvPr/>
        </p:nvSpPr>
        <p:spPr>
          <a:xfrm>
            <a:off x="1203543" y="1922324"/>
            <a:ext cx="3428045" cy="887229"/>
          </a:xfrm>
          <a:prstGeom prst="flowChartManualOperation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Whole population</a:t>
            </a:r>
            <a:endParaRPr lang="en-US" dirty="0"/>
          </a:p>
        </p:txBody>
      </p:sp>
      <p:sp>
        <p:nvSpPr>
          <p:cNvPr id="8" name="Flowchart: Manual Operation 7"/>
          <p:cNvSpPr/>
          <p:nvPr/>
        </p:nvSpPr>
        <p:spPr>
          <a:xfrm>
            <a:off x="1896876" y="3101644"/>
            <a:ext cx="2057278" cy="651201"/>
          </a:xfrm>
          <a:prstGeom prst="flowChartManualOperat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Population criteria</a:t>
            </a:r>
          </a:p>
        </p:txBody>
      </p:sp>
      <p:sp>
        <p:nvSpPr>
          <p:cNvPr id="9" name="Flowchart: Merge 8"/>
          <p:cNvSpPr/>
          <p:nvPr/>
        </p:nvSpPr>
        <p:spPr>
          <a:xfrm>
            <a:off x="2338643" y="4033090"/>
            <a:ext cx="1173743" cy="750041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Target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8120"/>
              </p:ext>
            </p:extLst>
          </p:nvPr>
        </p:nvGraphicFramePr>
        <p:xfrm>
          <a:off x="5219700" y="1922324"/>
          <a:ext cx="6012568" cy="371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147">
                  <a:extLst>
                    <a:ext uri="{9D8B030D-6E8A-4147-A177-3AD203B41FA5}">
                      <a16:colId xmlns:a16="http://schemas.microsoft.com/office/drawing/2014/main" val="3432733428"/>
                    </a:ext>
                  </a:extLst>
                </a:gridCol>
                <a:gridCol w="1630421">
                  <a:extLst>
                    <a:ext uri="{9D8B030D-6E8A-4147-A177-3AD203B41FA5}">
                      <a16:colId xmlns:a16="http://schemas.microsoft.com/office/drawing/2014/main" val="1597992780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 Active batch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accounts </a:t>
                      </a: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created </a:t>
                      </a: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before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Sept, 2020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1,446</a:t>
                      </a:r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</a:t>
                      </a:r>
                      <a:endParaRPr lang="en-US" sz="1400" b="0" kern="12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26881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06969"/>
              </p:ext>
            </p:extLst>
          </p:nvPr>
        </p:nvGraphicFramePr>
        <p:xfrm>
          <a:off x="5219700" y="4408110"/>
          <a:ext cx="6012568" cy="371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147">
                  <a:extLst>
                    <a:ext uri="{9D8B030D-6E8A-4147-A177-3AD203B41FA5}">
                      <a16:colId xmlns:a16="http://schemas.microsoft.com/office/drawing/2014/main" val="3504968155"/>
                    </a:ext>
                  </a:extLst>
                </a:gridCol>
                <a:gridCol w="1630421">
                  <a:extLst>
                    <a:ext uri="{9D8B030D-6E8A-4147-A177-3AD203B41FA5}">
                      <a16:colId xmlns:a16="http://schemas.microsoft.com/office/drawing/2014/main" val="2117327785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Final valid population accounts</a:t>
                      </a:r>
                      <a:endParaRPr lang="en-US" sz="1400" b="0" kern="12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1,078 </a:t>
                      </a:r>
                      <a:r>
                        <a:rPr lang="en-US" sz="1400" b="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accounts</a:t>
                      </a:r>
                      <a:endParaRPr lang="en-US" sz="1400" b="0" kern="12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51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41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Model Population </a:t>
            </a:r>
            <a:r>
              <a:rPr lang="en-US" sz="2200" b="1" dirty="0" smtClean="0">
                <a:solidFill>
                  <a:srgbClr val="FF0000"/>
                </a:solidFill>
              </a:rPr>
              <a:t>Waterfall: Attrited Accounts 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906106"/>
              </p:ext>
            </p:extLst>
          </p:nvPr>
        </p:nvGraphicFramePr>
        <p:xfrm>
          <a:off x="5219700" y="2618098"/>
          <a:ext cx="6012568" cy="1855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147">
                  <a:extLst>
                    <a:ext uri="{9D8B030D-6E8A-4147-A177-3AD203B41FA5}">
                      <a16:colId xmlns:a16="http://schemas.microsoft.com/office/drawing/2014/main" val="2057524122"/>
                    </a:ext>
                  </a:extLst>
                </a:gridCol>
                <a:gridCol w="1630421">
                  <a:extLst>
                    <a:ext uri="{9D8B030D-6E8A-4147-A177-3AD203B41FA5}">
                      <a16:colId xmlns:a16="http://schemas.microsoft.com/office/drawing/2014/main" val="3757196430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1 - Excluded platform in 'BRG', 'WCI', 'WCO'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339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5852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2 -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At least 12 months on books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320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36228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3 -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Attrition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year_month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is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between (201809, 202009)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288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 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36498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4 -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Have 12 months total revenue &gt; $500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245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58966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5 -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Have 12 months total usage &gt; 0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220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85173"/>
                  </a:ext>
                </a:extLst>
              </a:tr>
            </a:tbl>
          </a:graphicData>
        </a:graphic>
      </p:graphicFrame>
      <p:sp>
        <p:nvSpPr>
          <p:cNvPr id="6" name="Flowchart: Manual Operation 5"/>
          <p:cNvSpPr/>
          <p:nvPr/>
        </p:nvSpPr>
        <p:spPr>
          <a:xfrm>
            <a:off x="1300814" y="2154638"/>
            <a:ext cx="3428045" cy="887229"/>
          </a:xfrm>
          <a:prstGeom prst="flowChartManualOperation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Whole population</a:t>
            </a:r>
            <a:endParaRPr lang="en-US" dirty="0"/>
          </a:p>
        </p:txBody>
      </p:sp>
      <p:sp>
        <p:nvSpPr>
          <p:cNvPr id="8" name="Flowchart: Manual Operation 7"/>
          <p:cNvSpPr/>
          <p:nvPr/>
        </p:nvSpPr>
        <p:spPr>
          <a:xfrm>
            <a:off x="1918195" y="3180216"/>
            <a:ext cx="2057278" cy="651201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Population criteria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Merge 8"/>
          <p:cNvSpPr/>
          <p:nvPr/>
        </p:nvSpPr>
        <p:spPr>
          <a:xfrm>
            <a:off x="2418439" y="4147390"/>
            <a:ext cx="1192793" cy="750041"/>
          </a:xfrm>
          <a:prstGeom prst="flowChartMerg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Target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563028"/>
              </p:ext>
            </p:extLst>
          </p:nvPr>
        </p:nvGraphicFramePr>
        <p:xfrm>
          <a:off x="5219700" y="2154638"/>
          <a:ext cx="6012568" cy="371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147">
                  <a:extLst>
                    <a:ext uri="{9D8B030D-6E8A-4147-A177-3AD203B41FA5}">
                      <a16:colId xmlns:a16="http://schemas.microsoft.com/office/drawing/2014/main" val="3432733428"/>
                    </a:ext>
                  </a:extLst>
                </a:gridCol>
                <a:gridCol w="1630421">
                  <a:extLst>
                    <a:ext uri="{9D8B030D-6E8A-4147-A177-3AD203B41FA5}">
                      <a16:colId xmlns:a16="http://schemas.microsoft.com/office/drawing/2014/main" val="1597992780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 </a:t>
                      </a:r>
                      <a:r>
                        <a:rPr lang="en-US" sz="105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Attrited </a:t>
                      </a:r>
                      <a:r>
                        <a:rPr lang="en-US" sz="105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batch</a:t>
                      </a:r>
                      <a:r>
                        <a:rPr lang="en-US" sz="105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5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accounts </a:t>
                      </a:r>
                      <a:r>
                        <a:rPr lang="en-US" sz="105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created </a:t>
                      </a:r>
                      <a:r>
                        <a:rPr lang="en-US" sz="105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before</a:t>
                      </a:r>
                      <a:r>
                        <a:rPr lang="en-US" sz="105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Sept, 2020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511 </a:t>
                      </a: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accounts</a:t>
                      </a:r>
                      <a:endParaRPr lang="en-US" sz="1400" b="1" kern="12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26881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103999"/>
              </p:ext>
            </p:extLst>
          </p:nvPr>
        </p:nvGraphicFramePr>
        <p:xfrm>
          <a:off x="5219700" y="4526410"/>
          <a:ext cx="6012568" cy="371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147">
                  <a:extLst>
                    <a:ext uri="{9D8B030D-6E8A-4147-A177-3AD203B41FA5}">
                      <a16:colId xmlns:a16="http://schemas.microsoft.com/office/drawing/2014/main" val="3504968155"/>
                    </a:ext>
                  </a:extLst>
                </a:gridCol>
                <a:gridCol w="1630421">
                  <a:extLst>
                    <a:ext uri="{9D8B030D-6E8A-4147-A177-3AD203B41FA5}">
                      <a16:colId xmlns:a16="http://schemas.microsoft.com/office/drawing/2014/main" val="2117327785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Final valid population accounts</a:t>
                      </a:r>
                      <a:endParaRPr lang="en-US" sz="1200" b="0" kern="12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rgbClr val="FF2D2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220</a:t>
                      </a:r>
                      <a:r>
                        <a:rPr lang="en-US" sz="1400" b="1" kern="1200" baseline="0" dirty="0" smtClean="0">
                          <a:solidFill>
                            <a:srgbClr val="FF2D2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rgbClr val="FF2D2D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rgbClr val="FF2D2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accounts</a:t>
                      </a:r>
                      <a:endParaRPr lang="en-US" sz="1400" b="0" kern="1200" dirty="0">
                        <a:solidFill>
                          <a:srgbClr val="FF2D2D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51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49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85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Population Characteristics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95" y="2076632"/>
            <a:ext cx="1374620" cy="112893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12" y="4322067"/>
            <a:ext cx="1124906" cy="12192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38418" y="3378268"/>
            <a:ext cx="166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Active accounts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38306" y="5644405"/>
            <a:ext cx="184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Attrited accounts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408336" y="1526317"/>
            <a:ext cx="158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Average usage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198975" y="1514270"/>
            <a:ext cx="214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Average active user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417864" y="1545591"/>
            <a:ext cx="237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Average customer age</a:t>
            </a:r>
            <a:endParaRPr lang="en-US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3407069" y="2187987"/>
            <a:ext cx="1543050" cy="143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31,255 searches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590191" y="2187987"/>
            <a:ext cx="1543050" cy="143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5 active users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832948" y="2187987"/>
            <a:ext cx="1543050" cy="143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3,779 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days</a:t>
            </a:r>
          </a:p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445751" y="4348012"/>
            <a:ext cx="1543050" cy="14355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9,084 searches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689888" y="4322067"/>
            <a:ext cx="1543050" cy="14355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 active users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832948" y="4393559"/>
            <a:ext cx="1543050" cy="14355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2,507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days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2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Measure Accounts Behaviors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42" y="1810257"/>
            <a:ext cx="5645440" cy="3479979"/>
          </a:xfrm>
        </p:spPr>
      </p:pic>
      <p:sp>
        <p:nvSpPr>
          <p:cNvPr id="30" name="TextBox 29"/>
          <p:cNvSpPr txBox="1"/>
          <p:nvPr/>
        </p:nvSpPr>
        <p:spPr>
          <a:xfrm>
            <a:off x="5163301" y="3244518"/>
            <a:ext cx="114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Customer Behavior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163301" y="4940026"/>
            <a:ext cx="1240747" cy="38868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active?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660327" y="3814057"/>
            <a:ext cx="1528654" cy="3929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Abnormal small usage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497314" y="3317156"/>
            <a:ext cx="1464569" cy="31016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usage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20187" y="1908580"/>
            <a:ext cx="1635385" cy="27900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Account age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935229" y="1908580"/>
            <a:ext cx="1603521" cy="5218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Declining negative customers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229599" y="4660579"/>
            <a:ext cx="2076451" cy="38880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Zero usage frequency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Cloud 37"/>
          <p:cNvSpPr/>
          <p:nvPr/>
        </p:nvSpPr>
        <p:spPr>
          <a:xfrm>
            <a:off x="834776" y="3966474"/>
            <a:ext cx="1920749" cy="1817049"/>
          </a:xfrm>
          <a:prstGeom prst="cloud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Detect if a customer has usage below minimum commitments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240967" y="2201174"/>
            <a:ext cx="1624231" cy="26946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Days on books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497314" y="3589508"/>
            <a:ext cx="1464569" cy="22454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 of products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616097" y="5325110"/>
            <a:ext cx="2335154" cy="33803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 of active users in past 3 months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Cloud 38"/>
          <p:cNvSpPr/>
          <p:nvPr/>
        </p:nvSpPr>
        <p:spPr>
          <a:xfrm>
            <a:off x="962025" y="1790291"/>
            <a:ext cx="1754095" cy="1095784"/>
          </a:xfrm>
          <a:prstGeom prst="cloud">
            <a:avLst/>
          </a:prstGeom>
          <a:solidFill>
            <a:schemeClr val="bg1"/>
          </a:solidFill>
          <a:ln>
            <a:solidFill>
              <a:srgbClr val="B15B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Abnormal negative usage or user patterns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415771" y="5072290"/>
            <a:ext cx="1676400" cy="3241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zero_usage_3mths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4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39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Logistic Regression </a:t>
            </a:r>
            <a:r>
              <a:rPr lang="en-US" sz="2200" b="1" dirty="0" smtClean="0">
                <a:solidFill>
                  <a:srgbClr val="FF0000"/>
                </a:solidFill>
              </a:rPr>
              <a:t>Results Interpretation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16979"/>
              </p:ext>
            </p:extLst>
          </p:nvPr>
        </p:nvGraphicFramePr>
        <p:xfrm>
          <a:off x="980246" y="1435510"/>
          <a:ext cx="10592321" cy="4665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39">
                  <a:extLst>
                    <a:ext uri="{9D8B030D-6E8A-4147-A177-3AD203B41FA5}">
                      <a16:colId xmlns:a16="http://schemas.microsoft.com/office/drawing/2014/main" val="1644348226"/>
                    </a:ext>
                  </a:extLst>
                </a:gridCol>
                <a:gridCol w="4380503">
                  <a:extLst>
                    <a:ext uri="{9D8B030D-6E8A-4147-A177-3AD203B41FA5}">
                      <a16:colId xmlns:a16="http://schemas.microsoft.com/office/drawing/2014/main" val="2272092490"/>
                    </a:ext>
                  </a:extLst>
                </a:gridCol>
                <a:gridCol w="4402479">
                  <a:extLst>
                    <a:ext uri="{9D8B030D-6E8A-4147-A177-3AD203B41FA5}">
                      <a16:colId xmlns:a16="http://schemas.microsoft.com/office/drawing/2014/main" val="1470679497"/>
                    </a:ext>
                  </a:extLst>
                </a:gridCol>
              </a:tblGrid>
              <a:tr h="6784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Measured Behaviors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Variable Definition 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Less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likely / More likely to attrite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29180"/>
                  </a:ext>
                </a:extLst>
              </a:tr>
              <a:tr h="363642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usage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searches</a:t>
                      </a:r>
                      <a:r>
                        <a:rPr lang="en-US" sz="1400" baseline="0" dirty="0" smtClean="0"/>
                        <a:t> in the  past 3 months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searches, less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likely to attrite</a:t>
                      </a:r>
                      <a:endParaRPr lang="en-US" sz="14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800814"/>
                  </a:ext>
                </a:extLst>
              </a:tr>
              <a:tr h="363642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diversity 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products</a:t>
                      </a:r>
                      <a:r>
                        <a:rPr lang="en-US" sz="1400" baseline="0" dirty="0" smtClean="0"/>
                        <a:t> in the past 3 months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# of products, 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likely to attrite</a:t>
                      </a:r>
                      <a:endParaRPr lang="en-US" sz="14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65269"/>
                  </a:ext>
                </a:extLst>
              </a:tr>
              <a:tr h="543626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Active users 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Active</a:t>
                      </a:r>
                      <a:r>
                        <a:rPr lang="en-US" sz="1400" baseline="0" dirty="0" smtClean="0"/>
                        <a:t> users difference between Q3 and Q4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difference between active users in Q3 and Q4, more likely to attrite</a:t>
                      </a:r>
                      <a:endParaRPr lang="en-US" sz="14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76198"/>
                  </a:ext>
                </a:extLst>
              </a:tr>
              <a:tr h="446061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age 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days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since account creation date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days on books, less likely to attrite</a:t>
                      </a:r>
                      <a:endParaRPr lang="en-US" sz="14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73185"/>
                  </a:ext>
                </a:extLst>
              </a:tr>
              <a:tr h="5436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Declining negative customers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decline of  transaction usage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decline of the usages, more likely to attrite </a:t>
                      </a:r>
                      <a:endParaRPr lang="en-US" sz="14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1979"/>
                  </a:ext>
                </a:extLst>
              </a:tr>
              <a:tr h="543626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Abnormal small usage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avg_searches_3mos &lt;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min_commitments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(100)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then flag = 1, else 0 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abnormal small usage, more likely to attrite</a:t>
                      </a:r>
                      <a:endParaRPr lang="en-US" sz="14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992423"/>
                  </a:ext>
                </a:extLst>
              </a:tr>
              <a:tr h="5436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Abnormal small usage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Monthly zero usage percent  in past 3 months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zero usage, more likely to attrite</a:t>
                      </a:r>
                      <a:endParaRPr lang="en-US" sz="14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58536"/>
                  </a:ext>
                </a:extLst>
              </a:tr>
              <a:tr h="319780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service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service relates to account issues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account issues, more likely to attrite</a:t>
                      </a:r>
                      <a:endParaRPr lang="en-US" sz="14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276355"/>
                  </a:ext>
                </a:extLst>
              </a:tr>
              <a:tr h="319780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Service 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service relates to billing issues 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billing issues, less likely to attrite</a:t>
                      </a:r>
                      <a:endParaRPr lang="en-US" sz="14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2640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5752" y="6183630"/>
            <a:ext cx="98322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*   % difference between average Transaction Usage in 3 months leading up to attrition date and bottom 25th percentile of </a:t>
            </a:r>
            <a:r>
              <a:rPr lang="en-US" sz="1400" dirty="0" smtClean="0"/>
              <a:t>Transaction </a:t>
            </a:r>
            <a:r>
              <a:rPr lang="en-US" sz="1400" dirty="0"/>
              <a:t>Usage over time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39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18632</TotalTime>
  <Words>774</Words>
  <Application>Microsoft Office PowerPoint</Application>
  <PresentationFormat>Widescreen</PresentationFormat>
  <Paragraphs>194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Wingdings</vt:lpstr>
      <vt:lpstr>Office Theme</vt:lpstr>
      <vt:lpstr>Early Attrition Alerts Business Services Batch Model  </vt:lpstr>
      <vt:lpstr>  Why Early Attrition Alerts? </vt:lpstr>
      <vt:lpstr>What does the attrition model tell us about our customers?</vt:lpstr>
      <vt:lpstr>  Modeling Process </vt:lpstr>
      <vt:lpstr>Model Population Waterfall: Active Accounts  </vt:lpstr>
      <vt:lpstr>Model Population Waterfall: Attrited Accounts  </vt:lpstr>
      <vt:lpstr>Population Characteristics </vt:lpstr>
      <vt:lpstr>Measure Accounts Behaviors</vt:lpstr>
      <vt:lpstr>Logistic Regression Results Interpretation </vt:lpstr>
      <vt:lpstr>Logistic Regression Model Evaluation </vt:lpstr>
      <vt:lpstr>Logistic Regression Model Evaluation </vt:lpstr>
      <vt:lpstr>Appendix 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Model- Batch</dc:title>
  <dc:creator>Li, Qiuying (RIS-ATL)</dc:creator>
  <cp:lastModifiedBy>Li, Qiuying (RIS-ATL)</cp:lastModifiedBy>
  <cp:revision>89</cp:revision>
  <dcterms:created xsi:type="dcterms:W3CDTF">2020-12-30T20:38:31Z</dcterms:created>
  <dcterms:modified xsi:type="dcterms:W3CDTF">2021-01-12T19:11:24Z</dcterms:modified>
</cp:coreProperties>
</file>