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278" r:id="rId4"/>
    <p:sldId id="280" r:id="rId5"/>
    <p:sldId id="287" r:id="rId6"/>
    <p:sldId id="259" r:id="rId7"/>
    <p:sldId id="262" r:id="rId8"/>
    <p:sldId id="268" r:id="rId9"/>
    <p:sldId id="263" r:id="rId10"/>
    <p:sldId id="270" r:id="rId11"/>
    <p:sldId id="283" r:id="rId12"/>
    <p:sldId id="275" r:id="rId13"/>
    <p:sldId id="276" r:id="rId14"/>
    <p:sldId id="271" r:id="rId15"/>
    <p:sldId id="27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774394-4E62-4CAE-BF93-BC9905F7AD7E}">
          <p14:sldIdLst>
            <p14:sldId id="258"/>
            <p14:sldId id="260"/>
            <p14:sldId id="278"/>
            <p14:sldId id="280"/>
            <p14:sldId id="287"/>
            <p14:sldId id="259"/>
            <p14:sldId id="262"/>
            <p14:sldId id="268"/>
            <p14:sldId id="263"/>
            <p14:sldId id="270"/>
            <p14:sldId id="283"/>
            <p14:sldId id="275"/>
            <p14:sldId id="276"/>
            <p14:sldId id="271"/>
            <p14:sldId id="277"/>
            <p14:sldId id="285"/>
          </p14:sldIdLst>
        </p14:section>
        <p14:section name="Untitled Section" id="{2BAED6FE-188B-4D49-957A-BC1B864714D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Qiuying (RIS-ATL)" initials="LQ(" lastIdx="1" clrIdx="0">
    <p:extLst>
      <p:ext uri="{19B8F6BF-5375-455C-9EA6-DF929625EA0E}">
        <p15:presenceInfo xmlns:p15="http://schemas.microsoft.com/office/powerpoint/2012/main" userId="S-1-5-21-2734890129-506862872-3794469163-935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DE0000"/>
    <a:srgbClr val="FF2D2D"/>
    <a:srgbClr val="FF6565"/>
    <a:srgbClr val="FCD2CC"/>
    <a:srgbClr val="FFFFFF"/>
    <a:srgbClr val="EA0000"/>
    <a:srgbClr val="F68272"/>
    <a:srgbClr val="F02B10"/>
    <a:srgbClr val="B15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3AD62-2C49-4CD6-95E5-76853AFBA22C}" type="doc">
      <dgm:prSet loTypeId="urn:microsoft.com/office/officeart/2005/8/layout/radial3" loCatId="cycle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5BDB47-0286-40DE-A2EC-A5541BBE7464}">
      <dgm:prSet phldrT="[Text]" custT="1"/>
      <dgm:spPr/>
      <dgm:t>
        <a:bodyPr/>
        <a:lstStyle/>
        <a:p>
          <a:r>
            <a:rPr lang="en-US" sz="1600" i="1" dirty="0" smtClean="0"/>
            <a:t>XGBoost</a:t>
          </a:r>
          <a:endParaRPr lang="en-US" sz="1600" i="1" dirty="0"/>
        </a:p>
      </dgm:t>
    </dgm:pt>
    <dgm:pt modelId="{CF177D0E-ABCE-4525-AB32-40C980E330F4}" type="parTrans" cxnId="{AA17A0D1-027D-4A7F-9963-C191DCA39CBC}">
      <dgm:prSet/>
      <dgm:spPr/>
      <dgm:t>
        <a:bodyPr/>
        <a:lstStyle/>
        <a:p>
          <a:endParaRPr lang="en-US"/>
        </a:p>
      </dgm:t>
    </dgm:pt>
    <dgm:pt modelId="{48123D93-804B-4C22-9173-45AEF1CC31F4}" type="sibTrans" cxnId="{AA17A0D1-027D-4A7F-9963-C191DCA39CBC}">
      <dgm:prSet/>
      <dgm:spPr/>
      <dgm:t>
        <a:bodyPr/>
        <a:lstStyle/>
        <a:p>
          <a:endParaRPr lang="en-US"/>
        </a:p>
      </dgm:t>
    </dgm:pt>
    <dgm:pt modelId="{99273655-55F5-49B1-81EA-BD5D225A2431}">
      <dgm:prSet phldrT="[Text]"/>
      <dgm:spPr/>
      <dgm:t>
        <a:bodyPr/>
        <a:lstStyle/>
        <a:p>
          <a:r>
            <a:rPr lang="en-US" dirty="0" smtClean="0"/>
            <a:t>Extreme Gradient Boosting</a:t>
          </a:r>
          <a:endParaRPr lang="en-US" dirty="0"/>
        </a:p>
      </dgm:t>
    </dgm:pt>
    <dgm:pt modelId="{73A3B026-586D-446F-B597-2404287AF958}" type="parTrans" cxnId="{6D8CECF1-D60D-4B50-AD71-1A6A3E39B714}">
      <dgm:prSet/>
      <dgm:spPr/>
      <dgm:t>
        <a:bodyPr/>
        <a:lstStyle/>
        <a:p>
          <a:endParaRPr lang="en-US"/>
        </a:p>
      </dgm:t>
    </dgm:pt>
    <dgm:pt modelId="{6C59FDD1-07EE-49C5-9F19-9CEDE946B968}" type="sibTrans" cxnId="{6D8CECF1-D60D-4B50-AD71-1A6A3E39B714}">
      <dgm:prSet/>
      <dgm:spPr/>
      <dgm:t>
        <a:bodyPr/>
        <a:lstStyle/>
        <a:p>
          <a:endParaRPr lang="en-US"/>
        </a:p>
      </dgm:t>
    </dgm:pt>
    <dgm:pt modelId="{AF822B63-016A-4ABE-8121-03FDC20911B1}">
      <dgm:prSet phldrT="[Text]"/>
      <dgm:spPr/>
      <dgm:t>
        <a:bodyPr/>
        <a:lstStyle/>
        <a:p>
          <a:r>
            <a:rPr lang="en-US" dirty="0" smtClean="0"/>
            <a:t>Custom tree building algorithm</a:t>
          </a:r>
          <a:endParaRPr lang="en-US" dirty="0"/>
        </a:p>
      </dgm:t>
    </dgm:pt>
    <dgm:pt modelId="{CCCF6125-26FA-4CAC-AC95-BA309779ECB6}" type="parTrans" cxnId="{61B1E2A0-699E-461D-874B-A5FA312D3F28}">
      <dgm:prSet/>
      <dgm:spPr/>
      <dgm:t>
        <a:bodyPr/>
        <a:lstStyle/>
        <a:p>
          <a:endParaRPr lang="en-US"/>
        </a:p>
      </dgm:t>
    </dgm:pt>
    <dgm:pt modelId="{9634808B-B3F6-4CA4-B5E5-FB28D6973E15}" type="sibTrans" cxnId="{61B1E2A0-699E-461D-874B-A5FA312D3F28}">
      <dgm:prSet/>
      <dgm:spPr/>
      <dgm:t>
        <a:bodyPr/>
        <a:lstStyle/>
        <a:p>
          <a:endParaRPr lang="en-US"/>
        </a:p>
      </dgm:t>
    </dgm:pt>
    <dgm:pt modelId="{BB9E375F-2323-48C9-AF32-F406C62DBF9E}">
      <dgm:prSet phldrT="[Text]"/>
      <dgm:spPr/>
      <dgm:t>
        <a:bodyPr/>
        <a:lstStyle/>
        <a:p>
          <a:r>
            <a:rPr lang="en-US" dirty="0" smtClean="0"/>
            <a:t>Interfaces for Python and R</a:t>
          </a:r>
          <a:endParaRPr lang="en-US" dirty="0"/>
        </a:p>
      </dgm:t>
    </dgm:pt>
    <dgm:pt modelId="{9943DE5F-6DD1-4FF5-89F3-78A93117DB60}" type="parTrans" cxnId="{681FF594-0C27-411F-A745-FB8EAD990E00}">
      <dgm:prSet/>
      <dgm:spPr/>
      <dgm:t>
        <a:bodyPr/>
        <a:lstStyle/>
        <a:p>
          <a:endParaRPr lang="en-US"/>
        </a:p>
      </dgm:t>
    </dgm:pt>
    <dgm:pt modelId="{E2CF65B0-8E71-4173-8916-3216ADFDAF4E}" type="sibTrans" cxnId="{681FF594-0C27-411F-A745-FB8EAD990E00}">
      <dgm:prSet/>
      <dgm:spPr/>
      <dgm:t>
        <a:bodyPr/>
        <a:lstStyle/>
        <a:p>
          <a:endParaRPr lang="en-US"/>
        </a:p>
      </dgm:t>
    </dgm:pt>
    <dgm:pt modelId="{CC67CAC5-F59D-44D1-A0A3-5842870726E8}">
      <dgm:prSet phldrT="[Text]"/>
      <dgm:spPr/>
      <dgm:t>
        <a:bodyPr/>
        <a:lstStyle/>
        <a:p>
          <a:r>
            <a:rPr lang="en-US" dirty="0" smtClean="0"/>
            <a:t>Classification</a:t>
          </a:r>
        </a:p>
        <a:p>
          <a:r>
            <a:rPr lang="en-US" dirty="0" smtClean="0"/>
            <a:t>Regression</a:t>
          </a:r>
        </a:p>
        <a:p>
          <a:r>
            <a:rPr lang="en-US" dirty="0" smtClean="0"/>
            <a:t>ranking</a:t>
          </a:r>
          <a:endParaRPr lang="en-US" dirty="0"/>
        </a:p>
      </dgm:t>
    </dgm:pt>
    <dgm:pt modelId="{768F1415-240B-4132-9C21-DA36D9E3936D}" type="parTrans" cxnId="{C55DB5AA-FB50-4E30-8F12-F71B06849D62}">
      <dgm:prSet/>
      <dgm:spPr/>
      <dgm:t>
        <a:bodyPr/>
        <a:lstStyle/>
        <a:p>
          <a:endParaRPr lang="en-US"/>
        </a:p>
      </dgm:t>
    </dgm:pt>
    <dgm:pt modelId="{05B1D499-E882-4C70-B2B3-17A6F322C9FB}" type="sibTrans" cxnId="{C55DB5AA-FB50-4E30-8F12-F71B06849D62}">
      <dgm:prSet/>
      <dgm:spPr/>
      <dgm:t>
        <a:bodyPr/>
        <a:lstStyle/>
        <a:p>
          <a:endParaRPr lang="en-US"/>
        </a:p>
      </dgm:t>
    </dgm:pt>
    <dgm:pt modelId="{9A7161AB-FD1F-4753-A28D-363536F569A0}" type="pres">
      <dgm:prSet presAssocID="{5CB3AD62-2C49-4CD6-95E5-76853AFBA22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13FB83-8392-436A-90F1-677A64460495}" type="pres">
      <dgm:prSet presAssocID="{5CB3AD62-2C49-4CD6-95E5-76853AFBA22C}" presName="radial" presStyleCnt="0">
        <dgm:presLayoutVars>
          <dgm:animLvl val="ctr"/>
        </dgm:presLayoutVars>
      </dgm:prSet>
      <dgm:spPr/>
    </dgm:pt>
    <dgm:pt modelId="{74927CFD-7E13-4604-B2A4-8FE18E1E011D}" type="pres">
      <dgm:prSet presAssocID="{1E5BDB47-0286-40DE-A2EC-A5541BBE7464}" presName="centerShape" presStyleLbl="vennNode1" presStyleIdx="0" presStyleCnt="5" custLinFactNeighborX="1958" custLinFactNeighborY="450"/>
      <dgm:spPr/>
      <dgm:t>
        <a:bodyPr/>
        <a:lstStyle/>
        <a:p>
          <a:endParaRPr lang="en-US"/>
        </a:p>
      </dgm:t>
    </dgm:pt>
    <dgm:pt modelId="{C890557E-A55D-4915-A056-F2404868CC38}" type="pres">
      <dgm:prSet presAssocID="{99273655-55F5-49B1-81EA-BD5D225A2431}" presName="node" presStyleLbl="vennNode1" presStyleIdx="1" presStyleCnt="5" custScaleX="132164" custScaleY="124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5B9B4-F6C9-4076-AF15-83806B08B663}" type="pres">
      <dgm:prSet presAssocID="{AF822B63-016A-4ABE-8121-03FDC20911B1}" presName="node" presStyleLbl="vennNode1" presStyleIdx="2" presStyleCnt="5" custScaleX="134140" custScaleY="12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1CA28-E9AA-429E-96A6-231CDFE6E325}" type="pres">
      <dgm:prSet presAssocID="{BB9E375F-2323-48C9-AF32-F406C62DBF9E}" presName="node" presStyleLbl="vennNode1" presStyleIdx="3" presStyleCnt="5" custScaleX="126987" custScaleY="122755" custRadScaleRad="100334" custRadScaleInc="-43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58C03-888C-44FD-BDE6-4541023C16D3}" type="pres">
      <dgm:prSet presAssocID="{CC67CAC5-F59D-44D1-A0A3-5842870726E8}" presName="node" presStyleLbl="vennNode1" presStyleIdx="4" presStyleCnt="5" custScaleX="124597" custScaleY="1190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B1E2A0-699E-461D-874B-A5FA312D3F28}" srcId="{1E5BDB47-0286-40DE-A2EC-A5541BBE7464}" destId="{AF822B63-016A-4ABE-8121-03FDC20911B1}" srcOrd="1" destOrd="0" parTransId="{CCCF6125-26FA-4CAC-AC95-BA309779ECB6}" sibTransId="{9634808B-B3F6-4CA4-B5E5-FB28D6973E15}"/>
    <dgm:cxn modelId="{5F34CD59-159F-44B0-A486-606EF9E83406}" type="presOf" srcId="{99273655-55F5-49B1-81EA-BD5D225A2431}" destId="{C890557E-A55D-4915-A056-F2404868CC38}" srcOrd="0" destOrd="0" presId="urn:microsoft.com/office/officeart/2005/8/layout/radial3"/>
    <dgm:cxn modelId="{F2A6975B-72CA-414C-A136-962F48533218}" type="presOf" srcId="{AF822B63-016A-4ABE-8121-03FDC20911B1}" destId="{13A5B9B4-F6C9-4076-AF15-83806B08B663}" srcOrd="0" destOrd="0" presId="urn:microsoft.com/office/officeart/2005/8/layout/radial3"/>
    <dgm:cxn modelId="{F5F0F446-D34E-4C18-864E-584EE764659B}" type="presOf" srcId="{CC67CAC5-F59D-44D1-A0A3-5842870726E8}" destId="{3D458C03-888C-44FD-BDE6-4541023C16D3}" srcOrd="0" destOrd="0" presId="urn:microsoft.com/office/officeart/2005/8/layout/radial3"/>
    <dgm:cxn modelId="{681FF594-0C27-411F-A745-FB8EAD990E00}" srcId="{1E5BDB47-0286-40DE-A2EC-A5541BBE7464}" destId="{BB9E375F-2323-48C9-AF32-F406C62DBF9E}" srcOrd="2" destOrd="0" parTransId="{9943DE5F-6DD1-4FF5-89F3-78A93117DB60}" sibTransId="{E2CF65B0-8E71-4173-8916-3216ADFDAF4E}"/>
    <dgm:cxn modelId="{CE1D02A6-C18A-4643-ACD8-A5E4F88BA08C}" type="presOf" srcId="{1E5BDB47-0286-40DE-A2EC-A5541BBE7464}" destId="{74927CFD-7E13-4604-B2A4-8FE18E1E011D}" srcOrd="0" destOrd="0" presId="urn:microsoft.com/office/officeart/2005/8/layout/radial3"/>
    <dgm:cxn modelId="{6D8CECF1-D60D-4B50-AD71-1A6A3E39B714}" srcId="{1E5BDB47-0286-40DE-A2EC-A5541BBE7464}" destId="{99273655-55F5-49B1-81EA-BD5D225A2431}" srcOrd="0" destOrd="0" parTransId="{73A3B026-586D-446F-B597-2404287AF958}" sibTransId="{6C59FDD1-07EE-49C5-9F19-9CEDE946B968}"/>
    <dgm:cxn modelId="{AA17A0D1-027D-4A7F-9963-C191DCA39CBC}" srcId="{5CB3AD62-2C49-4CD6-95E5-76853AFBA22C}" destId="{1E5BDB47-0286-40DE-A2EC-A5541BBE7464}" srcOrd="0" destOrd="0" parTransId="{CF177D0E-ABCE-4525-AB32-40C980E330F4}" sibTransId="{48123D93-804B-4C22-9173-45AEF1CC31F4}"/>
    <dgm:cxn modelId="{C55DB5AA-FB50-4E30-8F12-F71B06849D62}" srcId="{1E5BDB47-0286-40DE-A2EC-A5541BBE7464}" destId="{CC67CAC5-F59D-44D1-A0A3-5842870726E8}" srcOrd="3" destOrd="0" parTransId="{768F1415-240B-4132-9C21-DA36D9E3936D}" sibTransId="{05B1D499-E882-4C70-B2B3-17A6F322C9FB}"/>
    <dgm:cxn modelId="{860577DA-C655-4EDB-AD06-B42ECBF8F89F}" type="presOf" srcId="{BB9E375F-2323-48C9-AF32-F406C62DBF9E}" destId="{4E91CA28-E9AA-429E-96A6-231CDFE6E325}" srcOrd="0" destOrd="0" presId="urn:microsoft.com/office/officeart/2005/8/layout/radial3"/>
    <dgm:cxn modelId="{2C659249-FE7C-4EDC-872C-E51F4771DA1F}" type="presOf" srcId="{5CB3AD62-2C49-4CD6-95E5-76853AFBA22C}" destId="{9A7161AB-FD1F-4753-A28D-363536F569A0}" srcOrd="0" destOrd="0" presId="urn:microsoft.com/office/officeart/2005/8/layout/radial3"/>
    <dgm:cxn modelId="{307B1F18-540B-4A8F-8FC0-7BF694EB9DB1}" type="presParOf" srcId="{9A7161AB-FD1F-4753-A28D-363536F569A0}" destId="{9F13FB83-8392-436A-90F1-677A64460495}" srcOrd="0" destOrd="0" presId="urn:microsoft.com/office/officeart/2005/8/layout/radial3"/>
    <dgm:cxn modelId="{468733C5-0CFC-453D-B81C-DF05C4CFF1BF}" type="presParOf" srcId="{9F13FB83-8392-436A-90F1-677A64460495}" destId="{74927CFD-7E13-4604-B2A4-8FE18E1E011D}" srcOrd="0" destOrd="0" presId="urn:microsoft.com/office/officeart/2005/8/layout/radial3"/>
    <dgm:cxn modelId="{AFD16B9D-3F9C-4058-9AAB-488C81913FC5}" type="presParOf" srcId="{9F13FB83-8392-436A-90F1-677A64460495}" destId="{C890557E-A55D-4915-A056-F2404868CC38}" srcOrd="1" destOrd="0" presId="urn:microsoft.com/office/officeart/2005/8/layout/radial3"/>
    <dgm:cxn modelId="{38609BE4-446E-4D61-B306-9470C2762058}" type="presParOf" srcId="{9F13FB83-8392-436A-90F1-677A64460495}" destId="{13A5B9B4-F6C9-4076-AF15-83806B08B663}" srcOrd="2" destOrd="0" presId="urn:microsoft.com/office/officeart/2005/8/layout/radial3"/>
    <dgm:cxn modelId="{A023A692-BDA3-421D-900E-4750F3B0F0F0}" type="presParOf" srcId="{9F13FB83-8392-436A-90F1-677A64460495}" destId="{4E91CA28-E9AA-429E-96A6-231CDFE6E325}" srcOrd="3" destOrd="0" presId="urn:microsoft.com/office/officeart/2005/8/layout/radial3"/>
    <dgm:cxn modelId="{D3022C0E-1D77-46E9-9F14-D644D18FA0DD}" type="presParOf" srcId="{9F13FB83-8392-436A-90F1-677A64460495}" destId="{3D458C03-888C-44FD-BDE6-4541023C16D3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27CFD-7E13-4604-B2A4-8FE18E1E011D}">
      <dsp:nvSpPr>
        <dsp:cNvPr id="0" name=""/>
        <dsp:cNvSpPr/>
      </dsp:nvSpPr>
      <dsp:spPr>
        <a:xfrm>
          <a:off x="1438245" y="591905"/>
          <a:ext cx="1447321" cy="1447321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1" kern="1200" dirty="0" smtClean="0"/>
            <a:t>XGBoost</a:t>
          </a:r>
          <a:endParaRPr lang="en-US" sz="1600" i="1" kern="1200" dirty="0"/>
        </a:p>
      </dsp:txBody>
      <dsp:txXfrm>
        <a:off x="1650200" y="803860"/>
        <a:ext cx="1023411" cy="1023411"/>
      </dsp:txXfrm>
    </dsp:sp>
    <dsp:sp modelId="{C890557E-A55D-4915-A056-F2404868CC38}">
      <dsp:nvSpPr>
        <dsp:cNvPr id="0" name=""/>
        <dsp:cNvSpPr/>
      </dsp:nvSpPr>
      <dsp:spPr>
        <a:xfrm>
          <a:off x="1646787" y="-84531"/>
          <a:ext cx="956419" cy="89814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Extreme Gradient Boosting</a:t>
          </a:r>
          <a:endParaRPr lang="en-US" sz="900" kern="1200" dirty="0"/>
        </a:p>
      </dsp:txBody>
      <dsp:txXfrm>
        <a:off x="1786851" y="47000"/>
        <a:ext cx="676291" cy="635087"/>
      </dsp:txXfrm>
    </dsp:sp>
    <dsp:sp modelId="{13A5B9B4-F6C9-4076-AF15-83806B08B663}">
      <dsp:nvSpPr>
        <dsp:cNvPr id="0" name=""/>
        <dsp:cNvSpPr/>
      </dsp:nvSpPr>
      <dsp:spPr>
        <a:xfrm>
          <a:off x="2582176" y="838483"/>
          <a:ext cx="970718" cy="93719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Custom tree building algorithm</a:t>
          </a:r>
          <a:endParaRPr lang="en-US" sz="900" kern="1200" dirty="0"/>
        </a:p>
      </dsp:txBody>
      <dsp:txXfrm>
        <a:off x="2724334" y="975732"/>
        <a:ext cx="686402" cy="662700"/>
      </dsp:txXfrm>
    </dsp:sp>
    <dsp:sp modelId="{4E91CA28-E9AA-429E-96A6-231CDFE6E325}">
      <dsp:nvSpPr>
        <dsp:cNvPr id="0" name=""/>
        <dsp:cNvSpPr/>
      </dsp:nvSpPr>
      <dsp:spPr>
        <a:xfrm>
          <a:off x="1730606" y="1805457"/>
          <a:ext cx="918955" cy="888329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Interfaces for Python and R</a:t>
          </a:r>
          <a:endParaRPr lang="en-US" sz="900" kern="1200" dirty="0"/>
        </a:p>
      </dsp:txBody>
      <dsp:txXfrm>
        <a:off x="1865184" y="1935550"/>
        <a:ext cx="649799" cy="628143"/>
      </dsp:txXfrm>
    </dsp:sp>
    <dsp:sp modelId="{3D458C03-888C-44FD-BDE6-4541023C16D3}">
      <dsp:nvSpPr>
        <dsp:cNvPr id="0" name=""/>
        <dsp:cNvSpPr/>
      </dsp:nvSpPr>
      <dsp:spPr>
        <a:xfrm>
          <a:off x="731627" y="876410"/>
          <a:ext cx="901659" cy="861344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Classification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Regression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ranking</a:t>
          </a:r>
          <a:endParaRPr lang="en-US" sz="900" kern="1200" dirty="0"/>
        </a:p>
      </dsp:txBody>
      <dsp:txXfrm>
        <a:off x="863672" y="1002551"/>
        <a:ext cx="637569" cy="60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504F3-CC47-483F-AB23-B0AE8A23ECBD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A2D6C-904D-49A1-BEBA-E23F99B1B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8DF6-21A7-4EF4-B007-6E993FBFA0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5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1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5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9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DAD0B-3756-4D92-8DC3-16D88D829C33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A69-3A04-421D-B0A1-273E45EB0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1939262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Early Attrition Alerts</a:t>
            </a:r>
            <a:br>
              <a:rPr lang="en-US" sz="4800" b="1" dirty="0" smtClean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Business Services </a:t>
            </a:r>
            <a:r>
              <a:rPr lang="en-US" sz="2200" b="1" dirty="0" smtClean="0">
                <a:solidFill>
                  <a:srgbClr val="FF0000"/>
                </a:solidFill>
              </a:rPr>
              <a:t>Batch Model</a:t>
            </a:r>
            <a:r>
              <a:rPr lang="en-US" sz="2200" b="1" dirty="0">
                <a:solidFill>
                  <a:srgbClr val="FF0000"/>
                </a:solidFill>
              </a:rPr>
              <a:t/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4800" b="1" dirty="0" smtClean="0">
                <a:solidFill>
                  <a:srgbClr val="FF0000"/>
                </a:solidFill>
              </a:rPr>
              <a:t/>
            </a:r>
            <a:br>
              <a:rPr lang="en-US" sz="4800" b="1" dirty="0" smtClean="0">
                <a:solidFill>
                  <a:srgbClr val="FF0000"/>
                </a:solidFill>
              </a:rPr>
            </a:b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Autumn Li</a:t>
            </a:r>
          </a:p>
          <a:p>
            <a:r>
              <a:rPr lang="en-US" dirty="0" smtClean="0"/>
              <a:t>1/12/2021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Modelling-Logistic Regression Results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3" y="1376218"/>
            <a:ext cx="10624127" cy="4800745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704" y="2768249"/>
            <a:ext cx="1925100" cy="17344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5752" y="6183630"/>
            <a:ext cx="8626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  % difference between average Transaction Usage in 3 months leading up to attrition date and bottom 25th percentile of 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Usage over time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36126"/>
              </p:ext>
            </p:extLst>
          </p:nvPr>
        </p:nvGraphicFramePr>
        <p:xfrm>
          <a:off x="2188634" y="2078562"/>
          <a:ext cx="6337298" cy="2895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5548">
                  <a:extLst>
                    <a:ext uri="{9D8B030D-6E8A-4147-A177-3AD203B41FA5}">
                      <a16:colId xmlns:a16="http://schemas.microsoft.com/office/drawing/2014/main" val="1392435141"/>
                    </a:ext>
                  </a:extLst>
                </a:gridCol>
                <a:gridCol w="745875">
                  <a:extLst>
                    <a:ext uri="{9D8B030D-6E8A-4147-A177-3AD203B41FA5}">
                      <a16:colId xmlns:a16="http://schemas.microsoft.com/office/drawing/2014/main" val="1011713833"/>
                    </a:ext>
                  </a:extLst>
                </a:gridCol>
                <a:gridCol w="745875">
                  <a:extLst>
                    <a:ext uri="{9D8B030D-6E8A-4147-A177-3AD203B41FA5}">
                      <a16:colId xmlns:a16="http://schemas.microsoft.com/office/drawing/2014/main" val="861357852"/>
                    </a:ext>
                  </a:extLst>
                </a:gridCol>
              </a:tblGrid>
              <a:tr h="61884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P&gt;|z|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9354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%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changes for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active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between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3rd quarter to 4th quarter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988796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months without any usage in past 3 months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597965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days since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account has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been created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-3.995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111278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products in the past 3 months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-3.073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90701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account issues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42594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related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billing issues 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-2.214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7886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If monthly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usage &lt; min commitments (100), alert = 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195003"/>
                  </a:ext>
                </a:extLst>
              </a:tr>
              <a:tr h="24950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Decline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 transaction usage*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2.041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89346"/>
                  </a:ext>
                </a:extLst>
              </a:tr>
              <a:tr h="28069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 in the  past 3 months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-1.38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0.165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81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26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Results Interpretation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65170"/>
              </p:ext>
            </p:extLst>
          </p:nvPr>
        </p:nvGraphicFramePr>
        <p:xfrm>
          <a:off x="1082601" y="1921927"/>
          <a:ext cx="10592321" cy="314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136">
                  <a:extLst>
                    <a:ext uri="{9D8B030D-6E8A-4147-A177-3AD203B41FA5}">
                      <a16:colId xmlns:a16="http://schemas.microsoft.com/office/drawing/2014/main" val="1644348226"/>
                    </a:ext>
                  </a:extLst>
                </a:gridCol>
                <a:gridCol w="4116906">
                  <a:extLst>
                    <a:ext uri="{9D8B030D-6E8A-4147-A177-3AD203B41FA5}">
                      <a16:colId xmlns:a16="http://schemas.microsoft.com/office/drawing/2014/main" val="2272092490"/>
                    </a:ext>
                  </a:extLst>
                </a:gridCol>
                <a:gridCol w="4413279">
                  <a:extLst>
                    <a:ext uri="{9D8B030D-6E8A-4147-A177-3AD203B41FA5}">
                      <a16:colId xmlns:a16="http://schemas.microsoft.com/office/drawing/2014/main" val="1470679497"/>
                    </a:ext>
                  </a:extLst>
                </a:gridCol>
              </a:tblGrid>
              <a:tr h="6784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Behaviors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Less</a:t>
                      </a:r>
                      <a:r>
                        <a:rPr lang="en-US" sz="1600" baseline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likely / More likely to attrite</a:t>
                      </a:r>
                      <a:endParaRPr lang="en-US" sz="16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29180"/>
                  </a:ext>
                </a:extLst>
              </a:tr>
              <a:tr h="178386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users 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%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changes for active users from 3rd quarter to 4th quarter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changes,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00814"/>
                  </a:ext>
                </a:extLst>
              </a:tr>
              <a:tr h="20746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months without any usage in past 3 months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months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without any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5269"/>
                  </a:ext>
                </a:extLst>
              </a:tr>
              <a:tr h="198612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days since account creation 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of days on books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6198"/>
                  </a:ext>
                </a:extLst>
              </a:tr>
              <a:tr h="202405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diversity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products in the past 3 months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products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73185"/>
                  </a:ext>
                </a:extLst>
              </a:tr>
              <a:tr h="26519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account issues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 of account issues,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1979"/>
                  </a:ext>
                </a:extLst>
              </a:tr>
              <a:tr h="243700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 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Number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 customer service relates to billing issues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number of billing issues,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92423"/>
                  </a:ext>
                </a:extLst>
              </a:tr>
              <a:tr h="22221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small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If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monthly average usage &lt; min commitments (100), alert = 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abnormal small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58536"/>
                  </a:ext>
                </a:extLst>
              </a:tr>
              <a:tr h="188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Declining negative customers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The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decline of  transaction usage*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decline</a:t>
                      </a:r>
                      <a:r>
                        <a:rPr lang="en-US" sz="12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usage</a:t>
                      </a: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more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276355"/>
                  </a:ext>
                </a:extLst>
              </a:tr>
              <a:tr h="225581">
                <a:tc>
                  <a:txBody>
                    <a:bodyPr/>
                    <a:lstStyle/>
                    <a:p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usage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Total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usage in the  past 3 months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searches, less likely to attrite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2264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5752" y="6183630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*   % difference between average Transaction Usage in 3 months leading up to attrition date and bottom 25th percentile of 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Transaction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Usage over time</a:t>
            </a:r>
          </a:p>
        </p:txBody>
      </p:sp>
    </p:spTree>
    <p:extLst>
      <p:ext uri="{BB962C8B-B14F-4D97-AF65-F5344CB8AC3E}">
        <p14:creationId xmlns:p14="http://schemas.microsoft.com/office/powerpoint/2010/main" val="7416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78" y="3988460"/>
            <a:ext cx="6807473" cy="2869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Logistic Regression Model Evaluation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177247"/>
              </p:ext>
            </p:extLst>
          </p:nvPr>
        </p:nvGraphicFramePr>
        <p:xfrm>
          <a:off x="2970295" y="1356852"/>
          <a:ext cx="5815238" cy="291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67">
                  <a:extLst>
                    <a:ext uri="{9D8B030D-6E8A-4147-A177-3AD203B41FA5}">
                      <a16:colId xmlns:a16="http://schemas.microsoft.com/office/drawing/2014/main" val="3273647526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2469412656"/>
                    </a:ext>
                  </a:extLst>
                </a:gridCol>
                <a:gridCol w="1288026">
                  <a:extLst>
                    <a:ext uri="{9D8B030D-6E8A-4147-A177-3AD203B41FA5}">
                      <a16:colId xmlns:a16="http://schemas.microsoft.com/office/drawing/2014/main" val="3258349663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1423645508"/>
                    </a:ext>
                  </a:extLst>
                </a:gridCol>
                <a:gridCol w="1543665">
                  <a:extLst>
                    <a:ext uri="{9D8B030D-6E8A-4147-A177-3AD203B41FA5}">
                      <a16:colId xmlns:a16="http://schemas.microsoft.com/office/drawing/2014/main" val="38952877"/>
                    </a:ext>
                  </a:extLst>
                </a:gridCol>
              </a:tblGrid>
              <a:tr h="422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# Testing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23689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71914"/>
                  </a:ext>
                </a:extLst>
              </a:tr>
              <a:tr h="2431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53280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15.63%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0391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5132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8146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45316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5237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889627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868454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17478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30146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2515177" y="1575182"/>
            <a:ext cx="12562" cy="2229654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6565"/>
                </a:gs>
                <a:gs pos="83000">
                  <a:srgbClr val="FF292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 rot="16200000">
            <a:off x="1247813" y="2654909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likely to leave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91718" y="4306196"/>
            <a:ext cx="55884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How To Read this Chart:</a:t>
            </a:r>
          </a:p>
          <a:p>
            <a:endParaRPr lang="en-US" sz="1100" i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</a:rPr>
              <a:t>Attrition model scores every customer based on likelihood of leaving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sz="1100" b="1" dirty="0">
                <a:solidFill>
                  <a:schemeClr val="bg1"/>
                </a:solidFill>
              </a:rPr>
              <a:t>Customers are rank ordered based on scores and placed into deciles (Decile 1 = most likely to leave LN)</a:t>
            </a:r>
          </a:p>
          <a:p>
            <a:endParaRPr lang="en-US" sz="11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US" sz="1100" b="1" dirty="0">
                <a:solidFill>
                  <a:schemeClr val="bg1"/>
                </a:solidFill>
              </a:rPr>
              <a:t>Actual counts of Attritors and Non-Attritors are used to gauge the performance of the model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2" y="5220929"/>
            <a:ext cx="1238562" cy="15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6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90" y="1390563"/>
            <a:ext cx="6586207" cy="439080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Logistic Regression Model Evaluation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61585" y="2828734"/>
            <a:ext cx="34061" cy="118282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8615" y="3192934"/>
            <a:ext cx="237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KS = 37.74 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3829" y="2713576"/>
            <a:ext cx="16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70.31%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95646" y="3959208"/>
            <a:ext cx="182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32.57%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66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Modelling-</a:t>
            </a:r>
            <a:r>
              <a:rPr lang="en-US" sz="2200" b="1" dirty="0" err="1" smtClean="0">
                <a:solidFill>
                  <a:srgbClr val="FF0000"/>
                </a:solidFill>
              </a:rPr>
              <a:t>XGBoost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953" y="1432186"/>
            <a:ext cx="10515600" cy="4351338"/>
          </a:xfrm>
        </p:spPr>
        <p:txBody>
          <a:bodyPr/>
          <a:lstStyle/>
          <a:p>
            <a:r>
              <a:rPr lang="en-US" sz="1800" dirty="0" smtClean="0"/>
              <a:t>XGBoost</a:t>
            </a:r>
          </a:p>
          <a:p>
            <a:pPr lvl="1"/>
            <a:r>
              <a:rPr lang="en-US" sz="1400" dirty="0" smtClean="0"/>
              <a:t>XGBoost implements the </a:t>
            </a:r>
            <a:r>
              <a:rPr lang="en-US" sz="1400" dirty="0"/>
              <a:t>algorithm for decision tree boosting with an additional custom regularization term in the objective </a:t>
            </a:r>
            <a:r>
              <a:rPr lang="en-US" sz="1400" dirty="0" smtClean="0"/>
              <a:t>function</a:t>
            </a:r>
          </a:p>
          <a:p>
            <a:pPr lvl="1"/>
            <a:r>
              <a:rPr lang="en-US" sz="1400" dirty="0"/>
              <a:t>Boosting is a sequential technique which works on the principle of an ensemble. It combines a set of weak learners and delivers improved prediction </a:t>
            </a:r>
            <a:r>
              <a:rPr lang="en-US" sz="1400" dirty="0" smtClean="0"/>
              <a:t>accuracy</a:t>
            </a:r>
          </a:p>
          <a:p>
            <a:pPr lvl="1"/>
            <a:endParaRPr lang="en-US" sz="1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43505"/>
              </p:ext>
            </p:extLst>
          </p:nvPr>
        </p:nvGraphicFramePr>
        <p:xfrm>
          <a:off x="3256936" y="2635046"/>
          <a:ext cx="6034548" cy="3247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283">
                  <a:extLst>
                    <a:ext uri="{9D8B030D-6E8A-4147-A177-3AD203B41FA5}">
                      <a16:colId xmlns:a16="http://schemas.microsoft.com/office/drawing/2014/main" val="664770954"/>
                    </a:ext>
                  </a:extLst>
                </a:gridCol>
                <a:gridCol w="1111046">
                  <a:extLst>
                    <a:ext uri="{9D8B030D-6E8A-4147-A177-3AD203B41FA5}">
                      <a16:colId xmlns:a16="http://schemas.microsoft.com/office/drawing/2014/main" val="523317347"/>
                    </a:ext>
                  </a:extLst>
                </a:gridCol>
                <a:gridCol w="1140541">
                  <a:extLst>
                    <a:ext uri="{9D8B030D-6E8A-4147-A177-3AD203B41FA5}">
                      <a16:colId xmlns:a16="http://schemas.microsoft.com/office/drawing/2014/main" val="1885298404"/>
                    </a:ext>
                  </a:extLst>
                </a:gridCol>
                <a:gridCol w="1376517">
                  <a:extLst>
                    <a:ext uri="{9D8B030D-6E8A-4147-A177-3AD203B41FA5}">
                      <a16:colId xmlns:a16="http://schemas.microsoft.com/office/drawing/2014/main" val="3775285449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758853330"/>
                    </a:ext>
                  </a:extLst>
                </a:gridCol>
              </a:tblGrid>
              <a:tr h="386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Attritors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# Customer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Attrition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26297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49356"/>
                  </a:ext>
                </a:extLst>
              </a:tr>
              <a:tr h="2786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17.19%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93163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8750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549086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916089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9.38%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93291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69288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22079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02580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939362"/>
                  </a:ext>
                </a:extLst>
              </a:tr>
              <a:tr h="2582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92220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3038854" y="2944501"/>
            <a:ext cx="12562" cy="2229654"/>
          </a:xfrm>
          <a:prstGeom prst="straightConnector1">
            <a:avLst/>
          </a:prstGeom>
          <a:ln w="571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6565"/>
                </a:gs>
                <a:gs pos="83000">
                  <a:srgbClr val="FF2929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 rot="16200000">
            <a:off x="1639193" y="3980013"/>
            <a:ext cx="2018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More likely to leave</a:t>
            </a:r>
          </a:p>
        </p:txBody>
      </p:sp>
    </p:spTree>
    <p:extLst>
      <p:ext uri="{BB962C8B-B14F-4D97-AF65-F5344CB8AC3E}">
        <p14:creationId xmlns:p14="http://schemas.microsoft.com/office/powerpoint/2010/main" val="130707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12" y="1266913"/>
            <a:ext cx="7289983" cy="48599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Modelling-</a:t>
            </a:r>
            <a:r>
              <a:rPr lang="en-US" sz="2200" b="1" dirty="0" err="1">
                <a:solidFill>
                  <a:srgbClr val="FF0000"/>
                </a:solidFill>
              </a:rPr>
              <a:t>XGBoost</a:t>
            </a:r>
            <a:endParaRPr lang="en-US" sz="2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42619" y="3431079"/>
            <a:ext cx="17558" cy="130555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90500" y="3059772"/>
            <a:ext cx="16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59.36%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01613" y="3758413"/>
            <a:ext cx="2374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KS = 36.37 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122173" y="4851784"/>
            <a:ext cx="182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22.99%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70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 Deployment- Salesforce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835" y="1690688"/>
            <a:ext cx="9639458" cy="3860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42" y="2940765"/>
            <a:ext cx="5532824" cy="3290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88" y="2755019"/>
            <a:ext cx="5666178" cy="382871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89610" y="3603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7265" y="1543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Statistics empowers us to predict which accounts are more likely to attrite 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Attrited accounts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share similar characteristics </a:t>
            </a:r>
          </a:p>
          <a:p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sales team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reaches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out to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batch customers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that receive attrition alerts and do their best to prevent them from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attrition. 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44633" y="7626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838200" y="344344"/>
            <a:ext cx="10010775" cy="11986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Why Early Attrition Alerts?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5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What does the attrition model tell us about our </a:t>
            </a:r>
            <a:r>
              <a:rPr lang="en-US" sz="4000" b="1" dirty="0" smtClean="0">
                <a:solidFill>
                  <a:srgbClr val="FF0000"/>
                </a:solidFill>
              </a:rPr>
              <a:t>batch customers</a:t>
            </a:r>
            <a:r>
              <a:rPr lang="en-US" sz="4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declining trends on transaction usage or the number of active users are highly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missing transaction months in past 3 months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with account issues are more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Customers who have been on the books for a long time are less likely to attrite.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14131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141313"/>
                </a:solidFill>
              </a:rPr>
              <a:t>Customer who didn’t meet the minimum usage commitment are more likely to attrite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6004123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Above customer behaviors are based on the attribute characteristics from the statistical  model 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443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FF0000"/>
                </a:solidFill>
              </a:rPr>
              <a:t>Modeling Process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1905000"/>
            <a:ext cx="3648075" cy="371475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9233910" y="4429991"/>
            <a:ext cx="2403908" cy="11516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60" y="1943100"/>
            <a:ext cx="3219450" cy="3676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189" y="2019139"/>
            <a:ext cx="3975786" cy="325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633" y="3213163"/>
            <a:ext cx="1543227" cy="6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Batch Customers: </a:t>
            </a:r>
            <a:r>
              <a:rPr lang="en-US" sz="2200" b="1" dirty="0" smtClean="0">
                <a:solidFill>
                  <a:srgbClr val="FF0000"/>
                </a:solidFill>
              </a:rPr>
              <a:t>Population Waterfall</a:t>
            </a:r>
            <a:endParaRPr lang="en-US" sz="22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828521"/>
              </p:ext>
            </p:extLst>
          </p:nvPr>
        </p:nvGraphicFramePr>
        <p:xfrm>
          <a:off x="4970114" y="2377607"/>
          <a:ext cx="6012569" cy="1355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337">
                  <a:extLst>
                    <a:ext uri="{9D8B030D-6E8A-4147-A177-3AD203B41FA5}">
                      <a16:colId xmlns:a16="http://schemas.microsoft.com/office/drawing/2014/main" val="2057524122"/>
                    </a:ext>
                  </a:extLst>
                </a:gridCol>
                <a:gridCol w="1282616">
                  <a:extLst>
                    <a:ext uri="{9D8B030D-6E8A-4147-A177-3AD203B41FA5}">
                      <a16:colId xmlns:a16="http://schemas.microsoft.com/office/drawing/2014/main" val="3757196430"/>
                    </a:ext>
                  </a:extLst>
                </a:gridCol>
                <a:gridCol w="1282616">
                  <a:extLst>
                    <a:ext uri="{9D8B030D-6E8A-4147-A177-3AD203B41FA5}">
                      <a16:colId xmlns:a16="http://schemas.microsoft.com/office/drawing/2014/main" val="2161127676"/>
                    </a:ext>
                  </a:extLst>
                </a:gridCol>
              </a:tblGrid>
              <a:tr h="2372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1 - Excluded platform in 'BRG', 'WCI', 'WCO'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1,384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339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58525"/>
                  </a:ext>
                </a:extLst>
              </a:tr>
              <a:tr h="255039"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2 -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 least 12 months on books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1,356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320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36228"/>
                  </a:ext>
                </a:extLst>
              </a:tr>
              <a:tr h="253057"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3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–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Active/Attrition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year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and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month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is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between (201809, 202009)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1,284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288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364981"/>
                  </a:ext>
                </a:extLst>
              </a:tr>
              <a:tr h="248891"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4 -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revenue &gt; $500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1,141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245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58966"/>
                  </a:ext>
                </a:extLst>
              </a:tr>
              <a:tr h="2488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Criteria 5 -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Have 12 months total usage &gt;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7943"/>
                  </a:ext>
                </a:extLst>
              </a:tr>
            </a:tbl>
          </a:graphicData>
        </a:graphic>
      </p:graphicFrame>
      <p:sp>
        <p:nvSpPr>
          <p:cNvPr id="6" name="Flowchart: Manual Operation 5"/>
          <p:cNvSpPr/>
          <p:nvPr/>
        </p:nvSpPr>
        <p:spPr>
          <a:xfrm>
            <a:off x="629650" y="1665510"/>
            <a:ext cx="3428045" cy="737275"/>
          </a:xfrm>
          <a:prstGeom prst="flowChartManualOperation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Whole population</a:t>
            </a:r>
            <a:endParaRPr lang="en-US" sz="1400" dirty="0"/>
          </a:p>
        </p:txBody>
      </p:sp>
      <p:sp>
        <p:nvSpPr>
          <p:cNvPr id="8" name="Flowchart: Manual Operation 7"/>
          <p:cNvSpPr/>
          <p:nvPr/>
        </p:nvSpPr>
        <p:spPr>
          <a:xfrm>
            <a:off x="1272948" y="2533499"/>
            <a:ext cx="2057278" cy="593480"/>
          </a:xfrm>
          <a:prstGeom prst="flowChartManualOperation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 criteria</a:t>
            </a:r>
          </a:p>
        </p:txBody>
      </p:sp>
      <p:sp>
        <p:nvSpPr>
          <p:cNvPr id="9" name="Flowchart: Merge 8"/>
          <p:cNvSpPr/>
          <p:nvPr/>
        </p:nvSpPr>
        <p:spPr>
          <a:xfrm>
            <a:off x="1759104" y="3270339"/>
            <a:ext cx="1067090" cy="588981"/>
          </a:xfrm>
          <a:prstGeom prst="flowChartMerge">
            <a:avLst/>
          </a:prstGeom>
          <a:solidFill>
            <a:srgbClr val="92D05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Target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12128"/>
              </p:ext>
            </p:extLst>
          </p:nvPr>
        </p:nvGraphicFramePr>
        <p:xfrm>
          <a:off x="4970112" y="1690688"/>
          <a:ext cx="6012571" cy="48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9916">
                  <a:extLst>
                    <a:ext uri="{9D8B030D-6E8A-4147-A177-3AD203B41FA5}">
                      <a16:colId xmlns:a16="http://schemas.microsoft.com/office/drawing/2014/main" val="3432733428"/>
                    </a:ext>
                  </a:extLst>
                </a:gridCol>
                <a:gridCol w="1262561">
                  <a:extLst>
                    <a:ext uri="{9D8B030D-6E8A-4147-A177-3AD203B41FA5}">
                      <a16:colId xmlns:a16="http://schemas.microsoft.com/office/drawing/2014/main" val="1597992780"/>
                    </a:ext>
                  </a:extLst>
                </a:gridCol>
                <a:gridCol w="1280094">
                  <a:extLst>
                    <a:ext uri="{9D8B030D-6E8A-4147-A177-3AD203B41FA5}">
                      <a16:colId xmlns:a16="http://schemas.microsoft.com/office/drawing/2014/main" val="3313983517"/>
                    </a:ext>
                  </a:extLst>
                </a:gridCol>
              </a:tblGrid>
              <a:tr h="22940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Batch Customers </a:t>
                      </a:r>
                      <a:endParaRPr 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Active Customers</a:t>
                      </a:r>
                      <a:endParaRPr lang="en-US" sz="900" b="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dirty="0" err="1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Attritor</a:t>
                      </a:r>
                      <a:r>
                        <a:rPr lang="en-US" sz="900" b="0" kern="1200" dirty="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Customer</a:t>
                      </a:r>
                      <a:endParaRPr lang="en-US" sz="900" b="0" kern="12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80390"/>
                  </a:ext>
                </a:extLst>
              </a:tr>
              <a:tr h="251201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batch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customers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created before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Sept, 2020 *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1,384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399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26881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48508"/>
              </p:ext>
            </p:extLst>
          </p:nvPr>
        </p:nvGraphicFramePr>
        <p:xfrm>
          <a:off x="4970112" y="3939793"/>
          <a:ext cx="6014167" cy="233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253">
                  <a:extLst>
                    <a:ext uri="{9D8B030D-6E8A-4147-A177-3AD203B41FA5}">
                      <a16:colId xmlns:a16="http://schemas.microsoft.com/office/drawing/2014/main" val="3504968155"/>
                    </a:ext>
                  </a:extLst>
                </a:gridCol>
                <a:gridCol w="1282957">
                  <a:extLst>
                    <a:ext uri="{9D8B030D-6E8A-4147-A177-3AD203B41FA5}">
                      <a16:colId xmlns:a16="http://schemas.microsoft.com/office/drawing/2014/main" val="2117327785"/>
                    </a:ext>
                  </a:extLst>
                </a:gridCol>
                <a:gridCol w="1282957">
                  <a:extLst>
                    <a:ext uri="{9D8B030D-6E8A-4147-A177-3AD203B41FA5}">
                      <a16:colId xmlns:a16="http://schemas.microsoft.com/office/drawing/2014/main" val="2786827791"/>
                    </a:ext>
                  </a:extLst>
                </a:gridCol>
              </a:tblGrid>
              <a:tr h="233382">
                <a:tc>
                  <a:txBody>
                    <a:bodyPr/>
                    <a:lstStyle/>
                    <a:p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 </a:t>
                      </a:r>
                      <a:r>
                        <a:rPr lang="en-US" sz="900" b="0" kern="1200" baseline="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batch customers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1,078 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customers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220</a:t>
                      </a:r>
                      <a:r>
                        <a:rPr lang="en-US" sz="9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customers</a:t>
                      </a:r>
                      <a:r>
                        <a:rPr lang="en-US" sz="900" b="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5133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62640"/>
              </p:ext>
            </p:extLst>
          </p:nvPr>
        </p:nvGraphicFramePr>
        <p:xfrm>
          <a:off x="5579551" y="4892701"/>
          <a:ext cx="479369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87">
                  <a:extLst>
                    <a:ext uri="{9D8B030D-6E8A-4147-A177-3AD203B41FA5}">
                      <a16:colId xmlns:a16="http://schemas.microsoft.com/office/drawing/2014/main" val="1955811603"/>
                    </a:ext>
                  </a:extLst>
                </a:gridCol>
                <a:gridCol w="2033304">
                  <a:extLst>
                    <a:ext uri="{9D8B030D-6E8A-4147-A177-3AD203B41FA5}">
                      <a16:colId xmlns:a16="http://schemas.microsoft.com/office/drawing/2014/main" val="432456868"/>
                    </a:ext>
                  </a:extLst>
                </a:gridCol>
              </a:tblGrid>
              <a:tr h="23618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r>
                        <a:rPr lang="en-US" sz="900" baseline="0" dirty="0" smtClean="0">
                          <a:solidFill>
                            <a:schemeClr val="bg1"/>
                          </a:solidFill>
                        </a:rPr>
                        <a:t> valid batch customers</a:t>
                      </a:r>
                      <a:endParaRPr lang="en-US" sz="9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1,298</a:t>
                      </a:r>
                      <a:r>
                        <a:rPr lang="en-US" sz="1000" b="0" dirty="0" smtClean="0">
                          <a:solidFill>
                            <a:schemeClr val="bg1"/>
                          </a:solidFill>
                        </a:rPr>
                        <a:t> customers</a:t>
                      </a:r>
                      <a:endParaRPr lang="en-US" sz="1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65320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75%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training customers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973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customers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39208"/>
                  </a:ext>
                </a:extLst>
              </a:tr>
              <a:tr h="241483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25% testing customers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325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customers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23233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004653" y="4831445"/>
            <a:ext cx="1041167" cy="978921"/>
            <a:chOff x="3236762" y="748656"/>
            <a:chExt cx="2467478" cy="2395222"/>
          </a:xfrm>
        </p:grpSpPr>
        <p:sp>
          <p:nvSpPr>
            <p:cNvPr id="18" name="Oval 17"/>
            <p:cNvSpPr/>
            <p:nvPr/>
          </p:nvSpPr>
          <p:spPr>
            <a:xfrm>
              <a:off x="3236762" y="748656"/>
              <a:ext cx="2467478" cy="239522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3598116" y="1099428"/>
              <a:ext cx="1744770" cy="16936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1,298 Total </a:t>
              </a:r>
              <a:r>
                <a:rPr lang="en-US" sz="1200" dirty="0" smtClean="0"/>
                <a:t>Customers</a:t>
              </a:r>
              <a:endParaRPr lang="en-US" sz="12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92649" y="5248828"/>
            <a:ext cx="463110" cy="317372"/>
            <a:chOff x="2033522" y="1562242"/>
            <a:chExt cx="522478" cy="489937"/>
          </a:xfrm>
          <a:solidFill>
            <a:schemeClr val="accent1"/>
          </a:solidFill>
        </p:grpSpPr>
        <p:sp>
          <p:nvSpPr>
            <p:cNvPr id="21" name="Right Arrow 20"/>
            <p:cNvSpPr/>
            <p:nvPr/>
          </p:nvSpPr>
          <p:spPr>
            <a:xfrm>
              <a:off x="2033522" y="1562242"/>
              <a:ext cx="522478" cy="48993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ight Arrow 4"/>
            <p:cNvSpPr txBox="1"/>
            <p:nvPr/>
          </p:nvSpPr>
          <p:spPr>
            <a:xfrm>
              <a:off x="2033522" y="1660229"/>
              <a:ext cx="375497" cy="29396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 dirty="0"/>
            </a:p>
          </p:txBody>
        </p:sp>
      </p:grpSp>
      <p:sp>
        <p:nvSpPr>
          <p:cNvPr id="23" name="Oval 22"/>
          <p:cNvSpPr/>
          <p:nvPr/>
        </p:nvSpPr>
        <p:spPr>
          <a:xfrm>
            <a:off x="3024396" y="4508942"/>
            <a:ext cx="823145" cy="7821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75% </a:t>
            </a:r>
            <a:r>
              <a:rPr lang="en-US" sz="900" dirty="0"/>
              <a:t>T</a:t>
            </a:r>
            <a:r>
              <a:rPr lang="en-US" sz="900" dirty="0" smtClean="0"/>
              <a:t>raining </a:t>
            </a:r>
          </a:p>
        </p:txBody>
      </p:sp>
      <p:sp>
        <p:nvSpPr>
          <p:cNvPr id="24" name="Oval 23"/>
          <p:cNvSpPr/>
          <p:nvPr/>
        </p:nvSpPr>
        <p:spPr>
          <a:xfrm>
            <a:off x="3130061" y="5539541"/>
            <a:ext cx="682624" cy="625747"/>
          </a:xfrm>
          <a:prstGeom prst="ellipse">
            <a:avLst/>
          </a:prstGeom>
          <a:solidFill>
            <a:srgbClr val="DE0000"/>
          </a:solidFill>
          <a:ln>
            <a:solidFill>
              <a:srgbClr val="FF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25% </a:t>
            </a:r>
            <a:r>
              <a:rPr lang="en-US" sz="800" dirty="0" smtClean="0"/>
              <a:t>Testing</a:t>
            </a: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6229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5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Batch Customer Population </a:t>
            </a:r>
            <a:r>
              <a:rPr lang="en-US" sz="2200" b="1" dirty="0">
                <a:solidFill>
                  <a:srgbClr val="FF0000"/>
                </a:solidFill>
              </a:rPr>
              <a:t>Characteristics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95" y="2076632"/>
            <a:ext cx="1374620" cy="112893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12" y="4322067"/>
            <a:ext cx="1124906" cy="12192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36168" y="3357296"/>
            <a:ext cx="235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Active batch </a:t>
            </a:r>
            <a:r>
              <a:rPr lang="en-US" b="1" dirty="0" smtClean="0">
                <a:solidFill>
                  <a:srgbClr val="FF0000"/>
                </a:solidFill>
              </a:rPr>
              <a:t>accounts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05974" y="5598858"/>
            <a:ext cx="248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Attrited </a:t>
            </a:r>
            <a:r>
              <a:rPr lang="en-US" b="1" dirty="0" smtClean="0">
                <a:solidFill>
                  <a:srgbClr val="FF0000"/>
                </a:solidFill>
              </a:rPr>
              <a:t>batch accounts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408336" y="1526317"/>
            <a:ext cx="158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usage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98975" y="1514270"/>
            <a:ext cx="21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Average active user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417864" y="1545591"/>
            <a:ext cx="237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customer age</a:t>
            </a:r>
            <a:endParaRPr lang="en-US" b="1" dirty="0"/>
          </a:p>
        </p:txBody>
      </p:sp>
      <p:sp>
        <p:nvSpPr>
          <p:cNvPr id="44" name="Rounded Rectangle 43"/>
          <p:cNvSpPr/>
          <p:nvPr/>
        </p:nvSpPr>
        <p:spPr>
          <a:xfrm>
            <a:off x="3407069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31,255 searches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590191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5 active users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832948" y="2187987"/>
            <a:ext cx="1543050" cy="1435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3,779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Days</a:t>
            </a:r>
          </a:p>
          <a:p>
            <a:pPr algn="ctr"/>
            <a:r>
              <a:rPr lang="en-US" sz="900" b="1" dirty="0">
                <a:solidFill>
                  <a:schemeClr val="accent6">
                    <a:lumMod val="50000"/>
                  </a:schemeClr>
                </a:solidFill>
              </a:rPr>
              <a:t>(9 Years and 3 </a:t>
            </a:r>
            <a:r>
              <a:rPr lang="en-US" sz="900" b="1" dirty="0" smtClean="0">
                <a:solidFill>
                  <a:schemeClr val="accent6">
                    <a:lumMod val="50000"/>
                  </a:schemeClr>
                </a:solidFill>
              </a:rPr>
              <a:t>Months)</a:t>
            </a:r>
            <a:endParaRPr lang="en-US" sz="9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445751" y="4348012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9,084 searches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689888" y="4322067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 active users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832948" y="4393559"/>
            <a:ext cx="1543050" cy="143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2,507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days</a:t>
            </a:r>
          </a:p>
          <a:p>
            <a:pPr algn="ctr"/>
            <a:r>
              <a:rPr lang="en-US" sz="900" b="1" dirty="0" smtClean="0">
                <a:solidFill>
                  <a:schemeClr val="tx1"/>
                </a:solidFill>
              </a:rPr>
              <a:t>(6 </a:t>
            </a:r>
            <a:r>
              <a:rPr lang="en-US" sz="900" b="1" dirty="0">
                <a:solidFill>
                  <a:schemeClr val="tx1"/>
                </a:solidFill>
              </a:rPr>
              <a:t>Years and </a:t>
            </a:r>
            <a:r>
              <a:rPr lang="en-US" sz="900" b="1" dirty="0" smtClean="0">
                <a:solidFill>
                  <a:schemeClr val="tx1"/>
                </a:solidFill>
              </a:rPr>
              <a:t>10</a:t>
            </a:r>
            <a:r>
              <a:rPr lang="en-US" sz="900" b="1" dirty="0">
                <a:solidFill>
                  <a:schemeClr val="tx1"/>
                </a:solidFill>
              </a:rPr>
              <a:t> Months)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Variable creation and selection</a:t>
            </a:r>
            <a:endParaRPr lang="en-US" sz="22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6" y="1352952"/>
            <a:ext cx="9144027" cy="514351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143" y="2501119"/>
            <a:ext cx="4110612" cy="2840031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5" name="Cloud 4"/>
          <p:cNvSpPr/>
          <p:nvPr/>
        </p:nvSpPr>
        <p:spPr>
          <a:xfrm>
            <a:off x="552320" y="1493645"/>
            <a:ext cx="2677578" cy="1736913"/>
          </a:xfrm>
          <a:prstGeom prst="cloud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With 51 behavior features, how to find the important ones?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066" y="6158732"/>
            <a:ext cx="1864712" cy="6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4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Variable </a:t>
            </a:r>
            <a:r>
              <a:rPr lang="en-US" sz="2200" b="1" dirty="0">
                <a:solidFill>
                  <a:srgbClr val="FF0000"/>
                </a:solidFill>
              </a:rPr>
              <a:t>selection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55072" y="143218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Random Forest </a:t>
            </a:r>
            <a:r>
              <a:rPr lang="en-US" sz="1800" dirty="0" smtClean="0"/>
              <a:t>Variable </a:t>
            </a:r>
            <a:r>
              <a:rPr lang="en-US" sz="1800" dirty="0" smtClean="0"/>
              <a:t>importance ranking</a:t>
            </a:r>
          </a:p>
          <a:p>
            <a:r>
              <a:rPr lang="en-US" sz="1800" dirty="0" smtClean="0"/>
              <a:t>How it works?</a:t>
            </a:r>
          </a:p>
          <a:p>
            <a:pPr lvl="1"/>
            <a:r>
              <a:rPr lang="en-US" sz="1400" dirty="0"/>
              <a:t>Random forests (RF) construct many individual decision trees at training</a:t>
            </a:r>
            <a:r>
              <a:rPr lang="en-US" sz="1400" dirty="0" smtClean="0"/>
              <a:t>.</a:t>
            </a:r>
          </a:p>
          <a:p>
            <a:pPr lvl="1"/>
            <a:r>
              <a:rPr lang="en-US" sz="1400" dirty="0"/>
              <a:t>Feature importance is calculated as </a:t>
            </a:r>
            <a:r>
              <a:rPr lang="en-US" sz="1400" dirty="0" smtClean="0"/>
              <a:t>node</a:t>
            </a:r>
            <a:r>
              <a:rPr lang="en-US" sz="1400" dirty="0"/>
              <a:t> </a:t>
            </a:r>
            <a:r>
              <a:rPr lang="en-US" sz="1400" dirty="0" smtClean="0"/>
              <a:t>probability </a:t>
            </a:r>
          </a:p>
          <a:p>
            <a:pPr lvl="1"/>
            <a:r>
              <a:rPr lang="en-US" sz="1400" dirty="0" smtClean="0"/>
              <a:t>The node probability can be calculated by the number of samples that reach the node, divided by the total number of samples. </a:t>
            </a:r>
            <a:r>
              <a:rPr lang="en-US" sz="1400" i="1" dirty="0" smtClean="0">
                <a:effectLst/>
              </a:rPr>
              <a:t>The higher the value the more important the </a:t>
            </a:r>
            <a:r>
              <a:rPr lang="en-US" sz="1400" i="1" dirty="0" smtClean="0"/>
              <a:t>variable</a:t>
            </a:r>
            <a:r>
              <a:rPr lang="en-US" sz="1400" i="1" dirty="0" smtClean="0">
                <a:effectLst/>
              </a:rPr>
              <a:t>.</a:t>
            </a:r>
            <a:endParaRPr lang="en-US" sz="14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3" y="3435929"/>
            <a:ext cx="3680338" cy="2493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041" y="6010184"/>
            <a:ext cx="2133898" cy="80021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8593057" y="3261084"/>
            <a:ext cx="1809750" cy="2359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14400" y="6346021"/>
            <a:ext cx="9832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*Q3 stands for the 3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quarter, Q4 stands for the 4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quarter, Q2 stands for the 2</a:t>
            </a:r>
            <a:r>
              <a:rPr lang="en-US" sz="12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quarter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288" y="3461707"/>
            <a:ext cx="4831370" cy="26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Modelling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27" y="138953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Traditional logistic regression</a:t>
            </a:r>
          </a:p>
          <a:p>
            <a:pPr lvl="1"/>
            <a:r>
              <a:rPr lang="en-US" sz="1400" dirty="0" smtClean="0"/>
              <a:t>A basic statistical model to predict binary dependent variables, such as active accounts and attrited accounts </a:t>
            </a:r>
          </a:p>
          <a:p>
            <a:r>
              <a:rPr lang="en-US" sz="1800" dirty="0" smtClean="0"/>
              <a:t>Machine learning –</a:t>
            </a:r>
            <a:r>
              <a:rPr lang="en-US" sz="1800" dirty="0" err="1" smtClean="0"/>
              <a:t>XGBoost</a:t>
            </a:r>
            <a:r>
              <a:rPr lang="en-US" sz="1800" dirty="0" smtClean="0"/>
              <a:t> </a:t>
            </a:r>
            <a:endParaRPr lang="en-US" sz="1400" dirty="0" smtClean="0"/>
          </a:p>
          <a:p>
            <a:pPr lvl="1"/>
            <a:r>
              <a:rPr lang="en-US" sz="1400" dirty="0" smtClean="0"/>
              <a:t>A highly flexible machine learning algorism that can work through most regression and classification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1" y="5783524"/>
            <a:ext cx="2133898" cy="800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3" y="3261321"/>
            <a:ext cx="4066004" cy="22330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245532944"/>
              </p:ext>
            </p:extLst>
          </p:nvPr>
        </p:nvGraphicFramePr>
        <p:xfrm>
          <a:off x="6199472" y="3073202"/>
          <a:ext cx="4284523" cy="2609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3951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26983</TotalTime>
  <Words>1181</Words>
  <Application>Microsoft Office PowerPoint</Application>
  <PresentationFormat>Widescreen</PresentationFormat>
  <Paragraphs>312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Wingdings</vt:lpstr>
      <vt:lpstr>Office Theme</vt:lpstr>
      <vt:lpstr>Early Attrition Alerts Business Services Batch Model  </vt:lpstr>
      <vt:lpstr>  Why Early Attrition Alerts? </vt:lpstr>
      <vt:lpstr>What does the attrition model tell us about our batch customers?</vt:lpstr>
      <vt:lpstr>  Modeling Process </vt:lpstr>
      <vt:lpstr>Batch Customers: Population Waterfall</vt:lpstr>
      <vt:lpstr>Batch Customer Population Characteristics </vt:lpstr>
      <vt:lpstr>Variable creation and selection</vt:lpstr>
      <vt:lpstr>Variable selection</vt:lpstr>
      <vt:lpstr>Modelling</vt:lpstr>
      <vt:lpstr>Modelling-Logistic Regression Results</vt:lpstr>
      <vt:lpstr>Logistic Regression Results Interpretation </vt:lpstr>
      <vt:lpstr>Logistic Regression Model Evaluation </vt:lpstr>
      <vt:lpstr>Logistic Regression Model Evaluation </vt:lpstr>
      <vt:lpstr>Modelling-XGBoost</vt:lpstr>
      <vt:lpstr>Modelling-XGBoost</vt:lpstr>
      <vt:lpstr>Model Deployment- Salesforce</vt:lpstr>
    </vt:vector>
  </TitlesOfParts>
  <Company>LexisNexis Risk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Model- Batch</dc:title>
  <dc:creator>Li, Qiuying (RIS-ATL)</dc:creator>
  <cp:lastModifiedBy>Li, Qiuying (RIS-ATL)</cp:lastModifiedBy>
  <cp:revision>136</cp:revision>
  <dcterms:created xsi:type="dcterms:W3CDTF">2020-12-30T20:38:31Z</dcterms:created>
  <dcterms:modified xsi:type="dcterms:W3CDTF">2021-01-19T14:30:40Z</dcterms:modified>
</cp:coreProperties>
</file>