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4"/>
  </p:sldMasterIdLst>
  <p:notesMasterIdLst>
    <p:notesMasterId r:id="rId14"/>
  </p:notesMasterIdLst>
  <p:handoutMasterIdLst>
    <p:handoutMasterId r:id="rId15"/>
  </p:handoutMasterIdLst>
  <p:sldIdLst>
    <p:sldId id="497" r:id="rId5"/>
    <p:sldId id="510" r:id="rId6"/>
    <p:sldId id="502" r:id="rId7"/>
    <p:sldId id="499" r:id="rId8"/>
    <p:sldId id="509" r:id="rId9"/>
    <p:sldId id="511" r:id="rId10"/>
    <p:sldId id="508" r:id="rId11"/>
    <p:sldId id="513" r:id="rId12"/>
    <p:sldId id="507" r:id="rId13"/>
  </p:sldIdLst>
  <p:sldSz cx="9144000" cy="6858000" type="screen4x3"/>
  <p:notesSz cx="7010400" cy="9236075"/>
  <p:defaultTextStyle>
    <a:defPPr>
      <a:defRPr lang="en-US"/>
    </a:defPPr>
    <a:lvl1pPr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56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28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00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72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29">
          <p15:clr>
            <a:srgbClr val="A4A3A4"/>
          </p15:clr>
        </p15:guide>
        <p15:guide id="2" pos="4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9430"/>
    <a:srgbClr val="FDFDFD"/>
    <a:srgbClr val="CCCCFF"/>
    <a:srgbClr val="CCECFF"/>
    <a:srgbClr val="99CCFF"/>
    <a:srgbClr val="F47210"/>
    <a:srgbClr val="E54A05"/>
    <a:srgbClr val="A03104"/>
    <a:srgbClr val="F87F4E"/>
    <a:srgbClr val="7DC8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>
        <p:guide orient="horz" pos="4129"/>
        <p:guide pos="422"/>
      </p:guideLst>
    </p:cSldViewPr>
  </p:slideViewPr>
  <p:outlineViewPr>
    <p:cViewPr>
      <p:scale>
        <a:sx n="33" d="100"/>
        <a:sy n="33" d="100"/>
      </p:scale>
      <p:origin x="0" y="4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874" y="-108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800"/>
              <a:t>K-S Goodnrdd of</a:t>
            </a:r>
            <a:r>
              <a:rPr lang="en-US" sz="1800" baseline="0"/>
              <a:t> Fit Test </a:t>
            </a:r>
            <a:r>
              <a:rPr lang="en-US" sz="1800"/>
              <a:t>for Attrition Model</a:t>
            </a:r>
          </a:p>
        </c:rich>
      </c:tx>
      <c:layout>
        <c:manualLayout>
          <c:xMode val="edge"/>
          <c:yMode val="edge"/>
          <c:x val="0.1867707008493267"/>
          <c:y val="3.248259860788863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5075123886662878"/>
          <c:y val="0.19893138959387952"/>
          <c:w val="0.63733444550545026"/>
          <c:h val="0.55736632579906786"/>
        </c:manualLayout>
      </c:layout>
      <c:lineChart>
        <c:grouping val="standard"/>
        <c:varyColors val="0"/>
        <c:ser>
          <c:idx val="0"/>
          <c:order val="0"/>
          <c:tx>
            <c:strRef>
              <c:f>Develop!$F$3</c:f>
              <c:strCache>
                <c:ptCount val="1"/>
                <c:pt idx="0">
                  <c:v>Non-Attritor</c:v>
                </c:pt>
              </c:strCache>
            </c:strRef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cat>
            <c:numRef>
              <c:f>Develop!$A$4:$A$13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Develop!$F$4:$F$13</c:f>
              <c:numCache>
                <c:formatCode>0.0%</c:formatCode>
                <c:ptCount val="10"/>
                <c:pt idx="0">
                  <c:v>5.2631578947368418E-2</c:v>
                </c:pt>
                <c:pt idx="1">
                  <c:v>0.14070891514500536</c:v>
                </c:pt>
                <c:pt idx="2">
                  <c:v>0.23845327604726102</c:v>
                </c:pt>
                <c:pt idx="3">
                  <c:v>0.33512352309344789</c:v>
                </c:pt>
                <c:pt idx="4">
                  <c:v>0.43823845327604727</c:v>
                </c:pt>
                <c:pt idx="5">
                  <c:v>0.54457572502685281</c:v>
                </c:pt>
                <c:pt idx="6">
                  <c:v>0.6573576799140709</c:v>
                </c:pt>
                <c:pt idx="7">
                  <c:v>0.76799140708915148</c:v>
                </c:pt>
                <c:pt idx="8">
                  <c:v>0.88399570354457568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4B-4F78-AAE1-17087AE36A71}"/>
            </c:ext>
          </c:extLst>
        </c:ser>
        <c:ser>
          <c:idx val="1"/>
          <c:order val="1"/>
          <c:tx>
            <c:strRef>
              <c:f>Develop!$G$3</c:f>
              <c:strCache>
                <c:ptCount val="1"/>
                <c:pt idx="0">
                  <c:v>Attritor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numRef>
              <c:f>Develop!$A$4:$A$13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Develop!$G$4:$G$13</c:f>
              <c:numCache>
                <c:formatCode>0.0%</c:formatCode>
                <c:ptCount val="10"/>
                <c:pt idx="0">
                  <c:v>0.33513513513513515</c:v>
                </c:pt>
                <c:pt idx="1">
                  <c:v>0.49729729729729732</c:v>
                </c:pt>
                <c:pt idx="2">
                  <c:v>0.60540540540540544</c:v>
                </c:pt>
                <c:pt idx="3">
                  <c:v>0.72432432432432436</c:v>
                </c:pt>
                <c:pt idx="4">
                  <c:v>0.81081081081081086</c:v>
                </c:pt>
                <c:pt idx="5">
                  <c:v>0.87567567567567572</c:v>
                </c:pt>
                <c:pt idx="6">
                  <c:v>0.91351351351351351</c:v>
                </c:pt>
                <c:pt idx="7">
                  <c:v>0.95675675675675675</c:v>
                </c:pt>
                <c:pt idx="8">
                  <c:v>0.97837837837837838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4B-4F78-AAE1-17087AE36A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997880"/>
        <c:axId val="315998272"/>
      </c:lineChart>
      <c:catAx>
        <c:axId val="3159978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400" dirty="0"/>
                  <a:t>Deciles</a:t>
                </a:r>
              </a:p>
            </c:rich>
          </c:tx>
          <c:layout>
            <c:manualLayout>
              <c:xMode val="edge"/>
              <c:yMode val="edge"/>
              <c:x val="0.38479498739323192"/>
              <c:y val="0.8812451881014873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15998272"/>
        <c:crosses val="autoZero"/>
        <c:auto val="1"/>
        <c:lblAlgn val="ctr"/>
        <c:lblOffset val="100"/>
        <c:tickMarkSkip val="1"/>
        <c:noMultiLvlLbl val="0"/>
      </c:catAx>
      <c:valAx>
        <c:axId val="315998272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400"/>
                  <a:t>Cumulative Percentage</a:t>
                </a:r>
              </a:p>
            </c:rich>
          </c:tx>
          <c:layout>
            <c:manualLayout>
              <c:xMode val="edge"/>
              <c:yMode val="edge"/>
              <c:x val="3.1128323115690394E-2"/>
              <c:y val="0.29698375870069604"/>
            </c:manualLayout>
          </c:layout>
          <c:overlay val="0"/>
          <c:spPr>
            <a:noFill/>
            <a:ln w="25400">
              <a:noFill/>
            </a:ln>
          </c:spPr>
        </c:title>
        <c:numFmt formatCode="0.0%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15997880"/>
        <c:crossesAt val="1"/>
        <c:crossBetween val="midCat"/>
        <c:majorUnit val="0.1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1669691470054451"/>
          <c:y val="0.28306264501160094"/>
          <c:w val="0.18330306204000321"/>
          <c:h val="0.345707656612529"/>
        </c:manualLayout>
      </c:layout>
      <c:overlay val="0"/>
      <c:spPr>
        <a:solidFill>
          <a:srgbClr val="FFFFFF"/>
        </a:solidFill>
        <a:ln w="3175">
          <a:noFill/>
          <a:prstDash val="solid"/>
        </a:ln>
      </c:spPr>
      <c:txPr>
        <a:bodyPr/>
        <a:lstStyle/>
        <a:p>
          <a:pPr>
            <a:defRPr sz="11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noFill/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>
    <c:autoUpdate val="0"/>
  </c:externalData>
  <c:userShapes r:id="rId3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0.36129</cdr:x>
      <cdr:y>0.35663</cdr:y>
    </cdr:from>
    <cdr:to>
      <cdr:x>0.3629</cdr:x>
      <cdr:y>0.56386</cdr:y>
    </cdr:to>
    <cdr:cxnSp macro="">
      <cdr:nvCxnSpPr>
        <cdr:cNvPr id="2" name="Straight Arrow Connector 1"/>
        <cdr:cNvCxnSpPr/>
      </cdr:nvCxnSpPr>
      <cdr:spPr>
        <a:xfrm xmlns:a="http://schemas.openxmlformats.org/drawingml/2006/main">
          <a:off x="2467779" y="1630496"/>
          <a:ext cx="11016" cy="947451"/>
        </a:xfrm>
        <a:prstGeom xmlns:a="http://schemas.openxmlformats.org/drawingml/2006/main" prst="straightConnector1">
          <a:avLst/>
        </a:prstGeom>
        <a:ln xmlns:a="http://schemas.openxmlformats.org/drawingml/2006/main">
          <a:headEnd type="triangle"/>
          <a:tailEnd type="triangle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0.28501</cdr:x>
      <cdr:y>0.30848</cdr:y>
    </cdr:from>
    <cdr:to>
      <cdr:x>0.38453</cdr:x>
      <cdr:y>0.35848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946771" y="1410355"/>
          <a:ext cx="679751" cy="2286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 smtClean="0"/>
            <a:t>72.4%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0.37289</cdr:x>
      <cdr:y>0.54306</cdr:y>
    </cdr:from>
    <cdr:to>
      <cdr:x>0.4663</cdr:x>
      <cdr:y>0.58637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546981" y="2482887"/>
          <a:ext cx="638045" cy="19801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 smtClean="0"/>
            <a:t>33.5%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0.37101</cdr:x>
      <cdr:y>0.40924</cdr:y>
    </cdr:from>
    <cdr:to>
      <cdr:x>0.48358</cdr:x>
      <cdr:y>0.46606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2534160" y="1871034"/>
          <a:ext cx="768883" cy="25980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KS</a:t>
          </a:r>
          <a:r>
            <a:rPr lang="en-US" sz="1100" dirty="0" smtClean="0"/>
            <a:t>=38.9%</a:t>
          </a:r>
          <a:endParaRPr lang="en-US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0" y="0"/>
            <a:ext cx="3038475" cy="462120"/>
          </a:xfrm>
          <a:prstGeom prst="rect">
            <a:avLst/>
          </a:prstGeom>
        </p:spPr>
        <p:txBody>
          <a:bodyPr vert="horz" wrap="square" lIns="91541" tIns="45771" rIns="91541" bIns="4577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FA73344-D9EB-004F-B740-CEE5AA76411C}" type="datetimeFigureOut">
              <a:rPr lang="en-US"/>
              <a:pPr>
                <a:defRPr/>
              </a:pPr>
              <a:t>10/30/2020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216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6887" cy="462120"/>
          </a:xfrm>
          <a:prstGeom prst="rect">
            <a:avLst/>
          </a:prstGeom>
        </p:spPr>
        <p:txBody>
          <a:bodyPr vert="horz" lIns="89562" tIns="44780" rIns="89562" bIns="44780" rtlCol="0"/>
          <a:lstStyle>
            <a:lvl1pPr algn="l" defTabSz="90747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925" y="0"/>
            <a:ext cx="3036887" cy="462120"/>
          </a:xfrm>
          <a:prstGeom prst="rect">
            <a:avLst/>
          </a:prstGeom>
        </p:spPr>
        <p:txBody>
          <a:bodyPr vert="horz" wrap="square" lIns="89562" tIns="44780" rIns="89562" bIns="4478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9F2CD9-6A65-4D4F-8B32-1C7B141DD1C2}" type="datetimeFigureOut">
              <a:rPr lang="en-US"/>
              <a:pPr>
                <a:defRPr/>
              </a:pPr>
              <a:t>10/30/2020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562" tIns="44780" rIns="89562" bIns="4478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387769"/>
            <a:ext cx="5607050" cy="4155919"/>
          </a:xfrm>
          <a:prstGeom prst="rect">
            <a:avLst/>
          </a:prstGeom>
        </p:spPr>
        <p:txBody>
          <a:bodyPr vert="horz" lIns="89562" tIns="44780" rIns="89562" bIns="4478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378"/>
            <a:ext cx="3036887" cy="462120"/>
          </a:xfrm>
          <a:prstGeom prst="rect">
            <a:avLst/>
          </a:prstGeom>
        </p:spPr>
        <p:txBody>
          <a:bodyPr vert="horz" lIns="89562" tIns="44780" rIns="89562" bIns="44780" rtlCol="0" anchor="b"/>
          <a:lstStyle>
            <a:lvl1pPr algn="l" defTabSz="90747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925" y="8772378"/>
            <a:ext cx="3036887" cy="462120"/>
          </a:xfrm>
          <a:prstGeom prst="rect">
            <a:avLst/>
          </a:prstGeom>
        </p:spPr>
        <p:txBody>
          <a:bodyPr vert="horz" wrap="square" lIns="89562" tIns="44780" rIns="89562" bIns="4478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4B2121A-C2C3-4A48-8749-0BD1B33FEA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188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191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09575" algn="l" defTabSz="8191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819150" algn="l" defTabSz="8191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230313" algn="l" defTabSz="8191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639888" algn="l" defTabSz="8191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051456" algn="l" defTabSz="82058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61748" algn="l" defTabSz="82058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72039" algn="l" defTabSz="82058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82330" algn="l" defTabSz="82058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121A-C2C3-4A48-8749-0BD1B33FEA1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96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121A-C2C3-4A48-8749-0BD1B33FEA1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41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121A-C2C3-4A48-8749-0BD1B33FEA1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00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B2121A-C2C3-4A48-8749-0BD1B33FEA1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31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N_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6302375"/>
            <a:ext cx="16081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203200" y="6011863"/>
            <a:ext cx="16081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900" smtClean="0">
                <a:solidFill>
                  <a:srgbClr val="FFFFFF"/>
                </a:solidFill>
              </a:rPr>
              <a:t>WHT/082311</a:t>
            </a:r>
          </a:p>
        </p:txBody>
      </p:sp>
      <p:pic>
        <p:nvPicPr>
          <p:cNvPr id="6" name="Picture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063" y="6337300"/>
            <a:ext cx="1203325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9549" y="2936482"/>
            <a:ext cx="6294881" cy="630055"/>
          </a:xfrm>
        </p:spPr>
        <p:txBody>
          <a:bodyPr>
            <a:noAutofit/>
          </a:bodyPr>
          <a:lstStyle>
            <a:lvl1pPr algn="r">
              <a:defRPr sz="2500" b="0" i="0" baseline="0">
                <a:solidFill>
                  <a:schemeClr val="accent3"/>
                </a:solidFill>
                <a:latin typeface="Calibri"/>
                <a:cs typeface="Calibri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5000" y="3583578"/>
            <a:ext cx="6319430" cy="495399"/>
          </a:xfrm>
        </p:spPr>
        <p:txBody>
          <a:bodyPr>
            <a:noAutofit/>
          </a:bodyPr>
          <a:lstStyle>
            <a:lvl1pPr marL="0" indent="0" algn="r">
              <a:lnSpc>
                <a:spcPct val="90000"/>
              </a:lnSpc>
              <a:buNone/>
              <a:defRPr sz="1500" baseline="0">
                <a:solidFill>
                  <a:srgbClr val="777877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11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0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48063" y="1345133"/>
            <a:ext cx="4040188" cy="32521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61081" y="254674"/>
            <a:ext cx="8583622" cy="533633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C983B27-001D-884B-B16B-BB6CFDC9A3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4430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2676525"/>
            <a:ext cx="9144000" cy="0"/>
          </a:xfrm>
          <a:prstGeom prst="line">
            <a:avLst/>
          </a:prstGeom>
          <a:ln w="3175" cmpd="sng">
            <a:solidFill>
              <a:srgbClr val="77787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 flipV="1">
            <a:off x="0" y="3816350"/>
            <a:ext cx="9144000" cy="36513"/>
          </a:xfrm>
          <a:prstGeom prst="line">
            <a:avLst/>
          </a:prstGeom>
          <a:ln w="3175" cmpd="sng">
            <a:solidFill>
              <a:srgbClr val="77787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11" descr="LN_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6405563"/>
            <a:ext cx="13144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03200" y="6011863"/>
            <a:ext cx="16081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900" smtClean="0">
                <a:solidFill>
                  <a:srgbClr val="FFFFFF"/>
                </a:solidFill>
              </a:rPr>
              <a:t>WHT/082311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363499" y="3071815"/>
            <a:ext cx="8455364" cy="37678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1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600772" y="6350000"/>
            <a:ext cx="6062663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75602" y="6346728"/>
            <a:ext cx="377825" cy="365125"/>
          </a:xfrm>
        </p:spPr>
        <p:txBody>
          <a:bodyPr/>
          <a:lstStyle>
            <a:lvl1pPr algn="r"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515FA176-2C8A-534F-B80B-202AF19466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43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3"/>
          </p:nvPr>
        </p:nvSpPr>
        <p:spPr>
          <a:xfrm>
            <a:off x="635674" y="1348913"/>
            <a:ext cx="7981950" cy="4354513"/>
          </a:xfr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61081" y="254674"/>
            <a:ext cx="8462018" cy="533633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29C2C3D-6214-2049-937C-50D78BB0B6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0518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4142" y="1575038"/>
            <a:ext cx="3900488" cy="1371600"/>
          </a:xfrm>
        </p:spPr>
        <p:txBody>
          <a:bodyPr/>
          <a:lstStyle>
            <a:lvl1pPr>
              <a:defRPr sz="1600">
                <a:solidFill>
                  <a:srgbClr val="505150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0"/>
            <a:r>
              <a:rPr lang="en-CA" dirty="0" smtClean="0"/>
              <a:t>Second level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5616" y="3475430"/>
            <a:ext cx="3900488" cy="1371600"/>
          </a:xfrm>
        </p:spPr>
        <p:txBody>
          <a:bodyPr/>
          <a:lstStyle>
            <a:lvl1pPr>
              <a:defRPr sz="1700">
                <a:solidFill>
                  <a:srgbClr val="505150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0"/>
            <a:r>
              <a:rPr lang="en-CA" dirty="0" smtClean="0"/>
              <a:t>Second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61081" y="254674"/>
            <a:ext cx="8529576" cy="533633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0FB0A49-D7D2-DC48-8829-3C24195BDA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505595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/>
          <p:cNvSpPr>
            <a:spLocks noGrp="1"/>
          </p:cNvSpPr>
          <p:nvPr>
            <p:ph type="media" sz="quarter" idx="13"/>
          </p:nvPr>
        </p:nvSpPr>
        <p:spPr>
          <a:xfrm>
            <a:off x="1757363" y="1609725"/>
            <a:ext cx="5545137" cy="3890963"/>
          </a:xfr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61081" y="254674"/>
            <a:ext cx="8556599" cy="533633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85F2108-C511-0143-A310-0FCD667A85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35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873125" y="1316038"/>
            <a:ext cx="7745413" cy="4557712"/>
          </a:xfr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61081" y="254674"/>
            <a:ext cx="8421483" cy="533633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D85EFB0-AC4C-1E47-9CDC-2C0A97D6C2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22295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63" y="2412421"/>
            <a:ext cx="4040188" cy="32521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6751" y="2394148"/>
            <a:ext cx="4041775" cy="3270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61081" y="254674"/>
            <a:ext cx="8462018" cy="533633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8FAA770-F903-264C-A465-06C5F44B83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11701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327775"/>
            <a:ext cx="9155113" cy="539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11" descr="LN_logo_whit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72238"/>
            <a:ext cx="13414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0" y="936625"/>
            <a:ext cx="9144000" cy="0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03200" y="6026150"/>
            <a:ext cx="16081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900" smtClean="0">
                <a:solidFill>
                  <a:srgbClr val="FFFFFF"/>
                </a:solidFill>
              </a:rPr>
              <a:t>WHT/082311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360362" y="254000"/>
            <a:ext cx="8489759" cy="53498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F5E04-2163-814F-99AE-55ACF6A5DF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05517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60363" y="254000"/>
            <a:ext cx="854392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Title: sub head</a:t>
            </a:r>
            <a:endParaRPr 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490788"/>
            <a:ext cx="3903663" cy="238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9650" y="6427788"/>
            <a:ext cx="3778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32810DB-6D0D-6546-9933-38ADD1A5F8A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936625"/>
            <a:ext cx="9144000" cy="0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2225" y="6427788"/>
            <a:ext cx="6062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293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Marketing Dashboard</a:t>
            </a:r>
            <a:endParaRPr lang="en-US" dirty="0"/>
          </a:p>
        </p:txBody>
      </p:sp>
      <p:sp>
        <p:nvSpPr>
          <p:cNvPr id="1033" name="TextBox 1"/>
          <p:cNvSpPr txBox="1">
            <a:spLocks noChangeArrowheads="1"/>
          </p:cNvSpPr>
          <p:nvPr/>
        </p:nvSpPr>
        <p:spPr bwMode="auto">
          <a:xfrm>
            <a:off x="203200" y="6011863"/>
            <a:ext cx="16081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900" smtClean="0">
                <a:solidFill>
                  <a:schemeClr val="bg1"/>
                </a:solidFill>
              </a:rPr>
              <a:t>WHT/082311</a:t>
            </a:r>
          </a:p>
        </p:txBody>
      </p:sp>
      <p:pic>
        <p:nvPicPr>
          <p:cNvPr id="10" name="Picture 11" descr="LN_logo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471444"/>
            <a:ext cx="13144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53" r:id="rId1"/>
    <p:sldLayoutId id="2147484254" r:id="rId2"/>
    <p:sldLayoutId id="2147484255" r:id="rId3"/>
    <p:sldLayoutId id="2147484256" r:id="rId4"/>
    <p:sldLayoutId id="2147484257" r:id="rId5"/>
    <p:sldLayoutId id="2147484258" r:id="rId6"/>
    <p:sldLayoutId id="2147484259" r:id="rId7"/>
    <p:sldLayoutId id="2147484260" r:id="rId8"/>
    <p:sldLayoutId id="2147484261" r:id="rId9"/>
    <p:sldLayoutId id="2147484264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kern="1200">
          <a:solidFill>
            <a:schemeClr val="accent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1700">
          <a:solidFill>
            <a:schemeClr val="accent2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1700">
          <a:solidFill>
            <a:schemeClr val="accent2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1700">
          <a:solidFill>
            <a:schemeClr val="accent2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1700">
          <a:solidFill>
            <a:schemeClr val="accent2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17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>
          <a:xfrm>
            <a:off x="377825" y="2949575"/>
            <a:ext cx="8405813" cy="63023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1"/>
                </a:solidFill>
                <a:latin typeface="Calibri" charset="0"/>
                <a:cs typeface="Calibri" charset="0"/>
              </a:rPr>
              <a:t>Early Warning Attrition Alerts</a:t>
            </a:r>
            <a:br>
              <a:rPr lang="en-US" dirty="0" smtClean="0">
                <a:solidFill>
                  <a:schemeClr val="accent1"/>
                </a:solidFill>
                <a:latin typeface="Calibri" charset="0"/>
                <a:cs typeface="Calibri" charset="0"/>
              </a:rPr>
            </a:b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cs typeface="Calibri" charset="0"/>
              </a:rPr>
              <a:t>Executive Update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12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cs typeface="Calibri" charset="0"/>
              </a:rPr>
              <a:t>Business Services </a:t>
            </a:r>
            <a:r>
              <a:rPr lang="en-US" dirty="0" smtClean="0">
                <a:latin typeface="Calibri" charset="0"/>
                <a:cs typeface="Calibri" charset="0"/>
              </a:rPr>
              <a:t>Batch(Online/XML)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4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257174" y="133350"/>
            <a:ext cx="82772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 smtClean="0">
                <a:latin typeface="+mj-lt"/>
              </a:rPr>
              <a:t>The initial launch of the attrition alert program is focused on Batch(Online/XML) Business Services accounts and will monitor </a:t>
            </a:r>
            <a:r>
              <a:rPr lang="en-US" sz="1800" smtClean="0">
                <a:latin typeface="+mj-lt"/>
              </a:rPr>
              <a:t>approximately </a:t>
            </a:r>
            <a:r>
              <a:rPr lang="en-US" sz="1800" b="1" smtClean="0">
                <a:solidFill>
                  <a:schemeClr val="accent5"/>
                </a:solidFill>
                <a:latin typeface="+mj-lt"/>
              </a:rPr>
              <a:t>1,024</a:t>
            </a:r>
            <a:r>
              <a:rPr lang="en-US" sz="1800" smtClean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accounts.</a:t>
            </a:r>
            <a:endParaRPr lang="en-US" sz="1800" dirty="0"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532459" y="1843673"/>
            <a:ext cx="3782367" cy="4182554"/>
          </a:xfrm>
          <a:prstGeom prst="ellipse">
            <a:avLst/>
          </a:prstGeom>
          <a:solidFill>
            <a:srgbClr val="ECF7E5"/>
          </a:solidFill>
          <a:ln w="190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834276" y="2274561"/>
            <a:ext cx="3867778" cy="504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020429" y="2274559"/>
            <a:ext cx="3295650" cy="3355059"/>
          </a:xfrm>
          <a:prstGeom prst="ellipse">
            <a:avLst/>
          </a:prstGeom>
          <a:solidFill>
            <a:srgbClr val="D1ECC2"/>
          </a:solidFill>
          <a:ln w="190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" name="Straight Connector 17"/>
          <p:cNvCxnSpPr>
            <a:stCxn id="21" idx="0"/>
          </p:cNvCxnSpPr>
          <p:nvPr/>
        </p:nvCxnSpPr>
        <p:spPr>
          <a:xfrm>
            <a:off x="3053201" y="2622014"/>
            <a:ext cx="3648853" cy="3219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791575" y="2622014"/>
            <a:ext cx="2523251" cy="2743199"/>
          </a:xfrm>
          <a:prstGeom prst="ellipse">
            <a:avLst/>
          </a:prstGeom>
          <a:solidFill>
            <a:srgbClr val="A8DA8A"/>
          </a:solidFill>
          <a:ln w="190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431473" y="3020581"/>
            <a:ext cx="1873827" cy="2135313"/>
          </a:xfrm>
          <a:prstGeom prst="ellipse">
            <a:avLst/>
          </a:prstGeom>
          <a:solidFill>
            <a:srgbClr val="82CB59"/>
          </a:solidFill>
          <a:ln w="190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5" name="Straight Connector 24"/>
          <p:cNvCxnSpPr>
            <a:stCxn id="9" idx="0"/>
          </p:cNvCxnSpPr>
          <p:nvPr/>
        </p:nvCxnSpPr>
        <p:spPr>
          <a:xfrm>
            <a:off x="3617894" y="3417186"/>
            <a:ext cx="3082907" cy="3415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4" idx="0"/>
          </p:cNvCxnSpPr>
          <p:nvPr/>
        </p:nvCxnSpPr>
        <p:spPr>
          <a:xfrm>
            <a:off x="3368387" y="3020581"/>
            <a:ext cx="3412715" cy="3218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171863"/>
              </p:ext>
            </p:extLst>
          </p:nvPr>
        </p:nvGraphicFramePr>
        <p:xfrm>
          <a:off x="6702054" y="1017594"/>
          <a:ext cx="1813847" cy="285336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926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53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# Sub-Accounts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C8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Revenue</a:t>
                      </a:r>
                    </a:p>
                    <a:p>
                      <a:pPr algn="ctr"/>
                      <a:r>
                        <a:rPr lang="en-US" sz="11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(M)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C8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1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22,851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$501.7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48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15,949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$387.3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1,796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$87.6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65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1,668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$83.6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83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1,046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$30.9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31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1,024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$30.5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834276" y="1559236"/>
            <a:ext cx="38677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 Active Business Service accounts create before 03/2017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54578" y="3132576"/>
            <a:ext cx="2418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Last </a:t>
            </a:r>
            <a:r>
              <a:rPr lang="en-US" sz="1100" dirty="0" smtClean="0">
                <a:solidFill>
                  <a:srgbClr val="14131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Year </a:t>
            </a:r>
            <a:r>
              <a:rPr lang="en-US" sz="1100" dirty="0">
                <a:solidFill>
                  <a:srgbClr val="14131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Rev. </a:t>
            </a:r>
            <a:r>
              <a:rPr lang="en-US" sz="1100" dirty="0" smtClean="0">
                <a:solidFill>
                  <a:srgbClr val="14131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$0.5k </a:t>
            </a:r>
            <a:r>
              <a:rPr lang="en-US" sz="1100" dirty="0">
                <a:solidFill>
                  <a:srgbClr val="14131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1100" dirty="0" smtClean="0">
                <a:solidFill>
                  <a:srgbClr val="14131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$500k 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82802" y="2727847"/>
            <a:ext cx="2088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12 months on books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24534" y="2215751"/>
            <a:ext cx="2637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</a:t>
            </a:r>
            <a:r>
              <a:rPr lang="en-US" sz="1100" dirty="0" smtClean="0">
                <a:solidFill>
                  <a:srgbClr val="14131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dirty="0">
                <a:solidFill>
                  <a:srgbClr val="14131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Batch and Online/XML </a:t>
            </a:r>
            <a:r>
              <a:rPr lang="en-US" sz="1100" dirty="0" smtClean="0">
                <a:solidFill>
                  <a:srgbClr val="14131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 or Batch only customers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30487" y="3417186"/>
            <a:ext cx="1374814" cy="1529387"/>
          </a:xfrm>
          <a:prstGeom prst="ellipse">
            <a:avLst/>
          </a:prstGeom>
          <a:solidFill>
            <a:schemeClr val="accent6"/>
          </a:solidFill>
          <a:ln w="190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2556164" y="1828800"/>
            <a:ext cx="4145890" cy="2741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26734" y="1860551"/>
            <a:ext cx="3316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 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elete accounts with platform 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'BRG', 'IQA', 'IDM', 'IQI', 'WCI', 'WCO'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183873" y="3815752"/>
            <a:ext cx="1098929" cy="10206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15" idx="0"/>
          </p:cNvCxnSpPr>
          <p:nvPr/>
        </p:nvCxnSpPr>
        <p:spPr>
          <a:xfrm>
            <a:off x="3733338" y="3815752"/>
            <a:ext cx="2958509" cy="42557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45015" y="3497019"/>
            <a:ext cx="2418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Has usage in past 12 months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23095" y="6562081"/>
            <a:ext cx="27843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Source:  Fido, Feb. 2017 close</a:t>
            </a:r>
          </a:p>
        </p:txBody>
      </p:sp>
    </p:spTree>
    <p:extLst>
      <p:ext uri="{BB962C8B-B14F-4D97-AF65-F5344CB8AC3E}">
        <p14:creationId xmlns:p14="http://schemas.microsoft.com/office/powerpoint/2010/main" val="13481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What </a:t>
            </a:r>
            <a:r>
              <a:rPr lang="en-US" dirty="0">
                <a:solidFill>
                  <a:schemeClr val="tx1"/>
                </a:solidFill>
              </a:rPr>
              <a:t>does the attrition model tell us about our customers?</a:t>
            </a:r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A671FBB-25D6-FF45-B992-31771711BC0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1334" y="1003743"/>
            <a:ext cx="81056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srgbClr val="0070C0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141313"/>
                </a:solidFill>
              </a:rPr>
              <a:t>Customers with declining trends on transaction usage or the number of active users are </a:t>
            </a:r>
            <a:r>
              <a:rPr lang="en-US" dirty="0">
                <a:solidFill>
                  <a:srgbClr val="141313"/>
                </a:solidFill>
              </a:rPr>
              <a:t>highly likely to </a:t>
            </a:r>
            <a:r>
              <a:rPr lang="en-US" dirty="0" smtClean="0">
                <a:solidFill>
                  <a:srgbClr val="141313"/>
                </a:solidFill>
              </a:rPr>
              <a:t>attrite.</a:t>
            </a:r>
          </a:p>
          <a:p>
            <a:pPr lvl="0"/>
            <a:endParaRPr lang="en-US" dirty="0" smtClean="0">
              <a:solidFill>
                <a:srgbClr val="141313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141313"/>
                </a:solidFill>
              </a:rPr>
              <a:t>C</a:t>
            </a:r>
            <a:r>
              <a:rPr lang="en-US" dirty="0" smtClean="0">
                <a:solidFill>
                  <a:srgbClr val="141313"/>
                </a:solidFill>
              </a:rPr>
              <a:t>ustomers with missing transaction months in past 3 months are more likely to attrite.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141313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141313"/>
                </a:solidFill>
              </a:rPr>
              <a:t>Customers with billing questions are more likely to attrite.</a:t>
            </a:r>
          </a:p>
          <a:p>
            <a:pPr lvl="0"/>
            <a:endParaRPr lang="en-US" dirty="0" smtClean="0">
              <a:solidFill>
                <a:srgbClr val="141313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141313"/>
                </a:solidFill>
              </a:rPr>
              <a:t>C</a:t>
            </a:r>
            <a:r>
              <a:rPr lang="en-US" dirty="0" smtClean="0">
                <a:solidFill>
                  <a:srgbClr val="141313"/>
                </a:solidFill>
              </a:rPr>
              <a:t>ustomers who have been on the books for a long time are less likely to attrite.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14131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Customers with  batch only delivery method are more likely to attrite</a:t>
            </a:r>
            <a:endParaRPr lang="en-US" b="1" dirty="0" smtClean="0">
              <a:solidFill>
                <a:srgbClr val="0070C0"/>
              </a:solidFill>
            </a:endParaRPr>
          </a:p>
          <a:p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0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6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8D05523E-D7DC-FD43-838C-70A61F48C9EE}" type="slidenum">
              <a:rPr lang="en-US" sz="1000">
                <a:solidFill>
                  <a:schemeClr val="bg1"/>
                </a:solidFill>
              </a:rPr>
              <a:pPr eaLnBrk="1" hangingPunct="1"/>
              <a:t>5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6763" y="4887479"/>
            <a:ext cx="776288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*   % </a:t>
            </a:r>
            <a:r>
              <a:rPr lang="en-US" sz="1100" dirty="0"/>
              <a:t>difference between </a:t>
            </a:r>
            <a:r>
              <a:rPr lang="en-US" sz="1100" dirty="0" smtClean="0"/>
              <a:t>average Transaction Usage </a:t>
            </a:r>
            <a:r>
              <a:rPr lang="en-US" sz="1100" dirty="0"/>
              <a:t>in 3 months leading </a:t>
            </a:r>
            <a:r>
              <a:rPr lang="en-US" sz="1100" dirty="0" smtClean="0"/>
              <a:t>up </a:t>
            </a:r>
            <a:r>
              <a:rPr lang="en-US" sz="1100" dirty="0"/>
              <a:t>to attrition date </a:t>
            </a:r>
            <a:r>
              <a:rPr lang="en-US" sz="1100" dirty="0" smtClean="0"/>
              <a:t>and </a:t>
            </a:r>
            <a:r>
              <a:rPr lang="en-US" sz="1100" dirty="0"/>
              <a:t>bottom 25th percentile </a:t>
            </a:r>
            <a:r>
              <a:rPr lang="en-US" sz="1100" dirty="0" smtClean="0"/>
              <a:t>of </a:t>
            </a:r>
          </a:p>
          <a:p>
            <a:r>
              <a:rPr lang="en-US" sz="1100" dirty="0" smtClean="0"/>
              <a:t>     Transaction Usage over time</a:t>
            </a:r>
            <a:endParaRPr lang="en-US" sz="11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6544" y="378657"/>
            <a:ext cx="8462018" cy="53363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Business </a:t>
            </a:r>
            <a:r>
              <a:rPr lang="en-US" dirty="0">
                <a:solidFill>
                  <a:schemeClr val="tx1"/>
                </a:solidFill>
              </a:rPr>
              <a:t>Services </a:t>
            </a:r>
            <a:r>
              <a:rPr lang="en-US" dirty="0" smtClean="0">
                <a:solidFill>
                  <a:schemeClr val="tx1"/>
                </a:solidFill>
              </a:rPr>
              <a:t>Online/XML </a:t>
            </a:r>
            <a:r>
              <a:rPr lang="en-US" dirty="0">
                <a:solidFill>
                  <a:schemeClr val="tx1"/>
                </a:solidFill>
              </a:rPr>
              <a:t>Customers Attrition </a:t>
            </a:r>
            <a:r>
              <a:rPr lang="en-US" dirty="0" smtClean="0">
                <a:solidFill>
                  <a:schemeClr val="tx1"/>
                </a:solidFill>
              </a:rPr>
              <a:t>Predictors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Placeholder 2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689053312"/>
              </p:ext>
            </p:extLst>
          </p:nvPr>
        </p:nvGraphicFramePr>
        <p:xfrm>
          <a:off x="947452" y="1277961"/>
          <a:ext cx="7247223" cy="3459291"/>
        </p:xfrm>
        <a:graphic>
          <a:graphicData uri="http://schemas.openxmlformats.org/drawingml/2006/table">
            <a:tbl>
              <a:tblPr/>
              <a:tblGrid>
                <a:gridCol w="3261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1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Predictors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likely/More likely to attrite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Strength of Predictor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Usage Predictors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There is month without transaction in past 3 months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more likely to be an attritor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70.7892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&lt;.0001 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decline of  transaction usage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more likely to be an attritor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14.8753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Active User  drop slowly*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more likely to be an attritor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11.9876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Transaction usage drops slowly*                                              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more likely to be an attritor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3.0422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91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Engagement Predictors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  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Older = less likely to be an attritor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16.6733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&lt;.0001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service concern with billing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more likely to be an attritor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15.7164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Batch only delivery method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more likely to be an attritor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9.3163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83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41313"/>
                </a:solidFill>
              </a:rPr>
              <a:t>Does the model accurately predict </a:t>
            </a:r>
            <a:r>
              <a:rPr lang="en-US" dirty="0" err="1">
                <a:solidFill>
                  <a:srgbClr val="141313"/>
                </a:solidFill>
              </a:rPr>
              <a:t>attritors</a:t>
            </a:r>
            <a:r>
              <a:rPr lang="en-US" dirty="0">
                <a:solidFill>
                  <a:srgbClr val="141313"/>
                </a:solidFill>
              </a:rPr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29C2C3D-6214-2049-937C-50D78BB0B69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8106677"/>
              </p:ext>
            </p:extLst>
          </p:nvPr>
        </p:nvGraphicFramePr>
        <p:xfrm>
          <a:off x="991518" y="1167788"/>
          <a:ext cx="683045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104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Did the attrition model predict who left LexisNexis?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A671FBB-25D6-FF45-B992-31771711BC0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1749296" y="1827783"/>
            <a:ext cx="278916" cy="831736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2254" y="1765584"/>
            <a:ext cx="1158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Top 40% of LN customers that are most likely to attrite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080288" y="4483815"/>
            <a:ext cx="4899221" cy="184816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17646" y="4530732"/>
            <a:ext cx="50418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How To Read this Chart:</a:t>
            </a:r>
          </a:p>
          <a:p>
            <a:endParaRPr lang="en-US" sz="1200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Attrition model scores every customer based on likelihood of leaving</a:t>
            </a:r>
          </a:p>
          <a:p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Customers are rank ordered based on scores and placed into deciles (Decile 1 = most likely to leave LN)</a:t>
            </a:r>
          </a:p>
          <a:p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Actual counts of Attritors and Non-Attritors are used to gauge the performance of the model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80289" y="1060543"/>
            <a:ext cx="4899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Decile Chart of Customers Scored by Attrition Model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Up Arrow 18"/>
          <p:cNvSpPr/>
          <p:nvPr/>
        </p:nvSpPr>
        <p:spPr>
          <a:xfrm>
            <a:off x="2018795" y="1916158"/>
            <a:ext cx="397703" cy="1947519"/>
          </a:xfrm>
          <a:prstGeom prst="up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34247" y="2316687"/>
            <a:ext cx="406265" cy="156964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More likely to leave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416498" y="2710878"/>
            <a:ext cx="4329618" cy="7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Placeholder 4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241174124"/>
              </p:ext>
            </p:extLst>
          </p:nvPr>
        </p:nvGraphicFramePr>
        <p:xfrm>
          <a:off x="2117654" y="1416885"/>
          <a:ext cx="4861855" cy="2941551"/>
        </p:xfrm>
        <a:graphic>
          <a:graphicData uri="http://schemas.openxmlformats.org/drawingml/2006/table">
            <a:tbl>
              <a:tblPr/>
              <a:tblGrid>
                <a:gridCol w="833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3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9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Decile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 # Customers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 Non-Attritor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 Attritor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Attrition 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rebuchet MS" panose="020B060302020202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rebuchet MS" panose="020B0603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55.86%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Trebuchet MS" panose="020B0603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rebuchet MS" panose="020B060302020202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rebuchet MS" panose="020B0603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26.79%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18.02%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Trebuchet MS" panose="020B0603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rebuchet MS" panose="020B0603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rebuchet MS" panose="020B0603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19.64%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Trebuchet MS" panose="020B0603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rebuchet MS" panose="020B060302020202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rebuchet MS" panose="020B0603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14.29%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Trebuchet MS" panose="020B0603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rebuchet MS" panose="020B060302020202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rebuchet MS" panose="020B0603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10.81%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Trebuchet MS" panose="020B0603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rebuchet MS" panose="020B060302020202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rebuchet MS" panose="020B0603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6.25%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Trebuchet MS" panose="020B0603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rebuchet MS" panose="020B060302020202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rebuchet MS" panose="020B0603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7.21%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Trebuchet MS" panose="020B0603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rebuchet MS" panose="020B060302020202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rebuchet MS" panose="020B0603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3.57%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Trebuchet MS" panose="020B0603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rebuchet MS" panose="020B060302020202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rebuchet MS" panose="020B0603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3.57%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931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16.58%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19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0680" y="215183"/>
            <a:ext cx="8041655" cy="53363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There are currently 9,920 Business Services accounts being monitored with TTM spend of $120.40M (43.41% of accounts and 24.00% of revenue).</a:t>
            </a:r>
            <a:endParaRPr lang="en-US" dirty="0">
              <a:solidFill>
                <a:schemeClr val="tx1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983B27-001D-884B-B16B-BB6CFDC9A31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7236" y="3536414"/>
            <a:ext cx="2641600" cy="24277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7236" y="1433070"/>
            <a:ext cx="2641600" cy="822569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54208" y="1489677"/>
            <a:ext cx="217633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Batch(Online/XML)</a:t>
            </a:r>
            <a:r>
              <a:rPr lang="en-US" sz="9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algn="ctr"/>
            <a:endParaRPr lang="en-US" sz="8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1,024 (4.48%) customers  $30.18M (6.07%) revenue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0782" y="3585122"/>
            <a:ext cx="2675134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12,931(56.59%) customers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$381.31M (76.00%) revenue</a:t>
            </a:r>
          </a:p>
          <a:p>
            <a:pPr algn="ctr"/>
            <a:endParaRPr lang="en-US" sz="1100" dirty="0" smtClean="0">
              <a:solidFill>
                <a:schemeClr val="tx1">
                  <a:lumMod val="90000"/>
                  <a:lumOff val="1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lvl="1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 usage  in past 12 months</a:t>
            </a:r>
          </a:p>
          <a:p>
            <a:pPr marL="457200" lvl="1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Annual Revenue &gt;$500K or &lt;$0.5K Batch(Online/XML) customers </a:t>
            </a:r>
          </a:p>
          <a:p>
            <a:pPr marL="45720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Annual Revenue </a:t>
            </a:r>
            <a:r>
              <a:rPr lang="en-US" sz="1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&gt;$300K </a:t>
            </a:r>
            <a:r>
              <a:rPr 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or </a:t>
            </a:r>
            <a:r>
              <a:rPr lang="en-US" sz="1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&lt;$</a:t>
            </a:r>
            <a:r>
              <a:rPr 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sz="1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 Online/XML customers</a:t>
            </a:r>
          </a:p>
          <a:p>
            <a:pPr marL="457200" lvl="1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Other delivery methods customers </a:t>
            </a:r>
          </a:p>
          <a:p>
            <a:pPr marL="457200" lvl="1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Bridger, MARI, …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New Accounts (&lt;1 </a:t>
            </a:r>
            <a:r>
              <a:rPr lang="en-US" sz="100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y.o</a:t>
            </a:r>
            <a:r>
              <a:rPr lang="en-US" sz="1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.)</a:t>
            </a:r>
            <a:endParaRPr lang="en-US" sz="1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23095" y="6562081"/>
            <a:ext cx="23414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Source:  Feb. 2017 close data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91021" y="1457085"/>
            <a:ext cx="2641600" cy="4507056"/>
          </a:xfrm>
          <a:prstGeom prst="rect">
            <a:avLst/>
          </a:prstGeom>
          <a:ln>
            <a:solidFill>
              <a:srgbClr val="66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>
            <a:off x="7832621" y="1448047"/>
            <a:ext cx="295565" cy="712671"/>
          </a:xfrm>
          <a:prstGeom prst="rightBrac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966261" y="1477777"/>
            <a:ext cx="1120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solidFill>
                  <a:srgbClr val="141313">
                    <a:lumMod val="90000"/>
                    <a:lumOff val="10000"/>
                  </a:srgb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Top </a:t>
            </a:r>
            <a:r>
              <a:rPr lang="en-US" sz="1200" dirty="0" smtClean="0">
                <a:solidFill>
                  <a:srgbClr val="141313">
                    <a:lumMod val="90000"/>
                    <a:lumOff val="10000"/>
                  </a:srgb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15% riskiest customers acted upon by Sales</a:t>
            </a:r>
            <a:endParaRPr lang="en-US" sz="1200" dirty="0">
              <a:solidFill>
                <a:srgbClr val="141313">
                  <a:lumMod val="90000"/>
                  <a:lumOff val="10000"/>
                </a:srgb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2820" y="1511948"/>
            <a:ext cx="1604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Alerts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61871" y="3674124"/>
            <a:ext cx="1840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 Alerts</a:t>
            </a:r>
          </a:p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(predicted low risk)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637597" y="3585122"/>
            <a:ext cx="1536345" cy="2386186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38836" y="1447968"/>
            <a:ext cx="1544631" cy="9117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480453" y="1443210"/>
            <a:ext cx="335088" cy="7175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183467" y="2160718"/>
            <a:ext cx="2641600" cy="0"/>
          </a:xfrm>
          <a:prstGeom prst="line">
            <a:avLst/>
          </a:prstGeom>
          <a:ln w="2222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16200000">
            <a:off x="7231311" y="1696614"/>
            <a:ext cx="871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Control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365479" y="3568558"/>
            <a:ext cx="12891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Likelihood </a:t>
            </a:r>
            <a:r>
              <a:rPr lang="en-US" sz="1000" dirty="0">
                <a:latin typeface="Tahoma" pitchFamily="34" charset="0"/>
                <a:ea typeface="Tahoma" pitchFamily="34" charset="0"/>
                <a:cs typeface="Tahoma" pitchFamily="34" charset="0"/>
              </a:rPr>
              <a:t>to 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Attrite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82885" y="1504021"/>
            <a:ext cx="491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High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42814" y="5725087"/>
            <a:ext cx="491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Low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99714" y="2255639"/>
            <a:ext cx="2641600" cy="1305467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Online/XML</a:t>
            </a:r>
            <a:endParaRPr lang="en-US" sz="900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algn="ctr"/>
            <a:endParaRPr lang="en-US" sz="800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algn="ctr"/>
            <a:r>
              <a:rPr lang="en-US" sz="1100" dirty="0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8,896(38.93%) </a:t>
            </a:r>
            <a:r>
              <a:rPr lang="en-US" sz="1100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customers  </a:t>
            </a:r>
            <a:endParaRPr lang="en-US" sz="1100" dirty="0" smtClean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algn="ctr"/>
            <a:r>
              <a:rPr lang="en-US" sz="1100" dirty="0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$89.94M (17.93%) </a:t>
            </a:r>
            <a:r>
              <a:rPr lang="en-US" sz="1100" dirty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revenue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815248" y="1457085"/>
            <a:ext cx="181988" cy="21040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>
            <a:off x="815248" y="3585122"/>
            <a:ext cx="179509" cy="237902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13065" y="1618838"/>
            <a:ext cx="400110" cy="176599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Monitored Population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6149" y="3602512"/>
            <a:ext cx="400110" cy="221840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Non-Monitored Population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08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0680" y="215183"/>
            <a:ext cx="8041655" cy="53363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There are currently 1,024 Business Services accounts being monitored with TTM spend of $30.45M (4.48% of accounts and 6.07% of revenue).</a:t>
            </a:r>
            <a:endParaRPr lang="en-US" dirty="0">
              <a:solidFill>
                <a:schemeClr val="tx1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983B27-001D-884B-B16B-BB6CFDC9A31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7236" y="2421359"/>
            <a:ext cx="2641600" cy="35427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7236" y="1433069"/>
            <a:ext cx="2641600" cy="1132411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258599" y="3488529"/>
            <a:ext cx="3953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Business Services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7004" y="1627131"/>
            <a:ext cx="217633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Monitored Population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1,024 (4.48%) customers  $30.18M (6.07%) revenue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8836" y="3049093"/>
            <a:ext cx="243839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Non-Monitored Population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21,827 (95.52%) customers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$471.25M (93.93%) revenue</a:t>
            </a:r>
          </a:p>
          <a:p>
            <a:pPr algn="ctr"/>
            <a:endParaRPr lang="en-US" sz="1600" dirty="0" smtClean="0">
              <a:solidFill>
                <a:schemeClr val="tx1">
                  <a:lumMod val="90000"/>
                  <a:lumOff val="1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7525" lvl="1" indent="-231775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 </a:t>
            </a:r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</a:t>
            </a:r>
            <a:r>
              <a:rPr lang="en-US" sz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sage in past 12 months</a:t>
            </a:r>
          </a:p>
          <a:p>
            <a:pPr marL="517525" lvl="1" indent="-231775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Annual Revenue &gt;$500K or &lt;$0.5K</a:t>
            </a:r>
          </a:p>
          <a:p>
            <a:pPr marL="517525" lvl="1" indent="-231775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Online/XML Customers</a:t>
            </a:r>
          </a:p>
          <a:p>
            <a:pPr marL="517525" lvl="1" indent="-231775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Bridger, MARI, …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7525" lvl="1" indent="-231775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New Accounts (&lt;1 </a:t>
            </a:r>
            <a:r>
              <a:rPr lang="en-US" sz="120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y.o</a:t>
            </a:r>
            <a:r>
              <a:rPr lang="en-US" sz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.)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23095" y="6562081"/>
            <a:ext cx="23414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Source:  Feb. 2017 close data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91021" y="1457085"/>
            <a:ext cx="2641600" cy="4507056"/>
          </a:xfrm>
          <a:prstGeom prst="rect">
            <a:avLst/>
          </a:prstGeom>
          <a:ln>
            <a:solidFill>
              <a:srgbClr val="669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>
            <a:off x="7832621" y="1448047"/>
            <a:ext cx="295565" cy="712671"/>
          </a:xfrm>
          <a:prstGeom prst="rightBrac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966261" y="1477777"/>
            <a:ext cx="1120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solidFill>
                  <a:srgbClr val="141313">
                    <a:lumMod val="90000"/>
                    <a:lumOff val="10000"/>
                  </a:srgb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Top </a:t>
            </a:r>
            <a:r>
              <a:rPr lang="en-US" sz="1200" dirty="0" smtClean="0">
                <a:solidFill>
                  <a:srgbClr val="141313">
                    <a:lumMod val="90000"/>
                    <a:lumOff val="10000"/>
                  </a:srgb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15% riskiest customers acted upon by Sales</a:t>
            </a:r>
            <a:endParaRPr lang="en-US" sz="1200" dirty="0">
              <a:solidFill>
                <a:srgbClr val="141313">
                  <a:lumMod val="90000"/>
                  <a:lumOff val="10000"/>
                </a:srgb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2820" y="1511948"/>
            <a:ext cx="1604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Alerts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61871" y="3674124"/>
            <a:ext cx="1840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 Alerts</a:t>
            </a:r>
          </a:p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(predicted low risk)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638836" y="2805545"/>
            <a:ext cx="1552185" cy="3158596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38836" y="1447968"/>
            <a:ext cx="1544631" cy="9117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480453" y="1443210"/>
            <a:ext cx="335088" cy="7175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183467" y="2160718"/>
            <a:ext cx="2641600" cy="0"/>
          </a:xfrm>
          <a:prstGeom prst="line">
            <a:avLst/>
          </a:prstGeom>
          <a:ln w="2222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16200000">
            <a:off x="7231311" y="1696614"/>
            <a:ext cx="871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Control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4365479" y="3568558"/>
            <a:ext cx="12891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Likelihood </a:t>
            </a:r>
            <a:r>
              <a:rPr lang="en-US" sz="1000" dirty="0">
                <a:latin typeface="Tahoma" pitchFamily="34" charset="0"/>
                <a:ea typeface="Tahoma" pitchFamily="34" charset="0"/>
                <a:cs typeface="Tahoma" pitchFamily="34" charset="0"/>
              </a:rPr>
              <a:t>to 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Attrite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82885" y="1504021"/>
            <a:ext cx="491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High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42814" y="5725087"/>
            <a:ext cx="491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Low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5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 slide">
  <a:themeElements>
    <a:clrScheme name="LexisNexis Colour Theme">
      <a:dk1>
        <a:srgbClr val="141313"/>
      </a:dk1>
      <a:lt1>
        <a:sysClr val="window" lastClr="FFFFFF"/>
      </a:lt1>
      <a:dk2>
        <a:srgbClr val="4F504F"/>
      </a:dk2>
      <a:lt2>
        <a:srgbClr val="A6A7A6"/>
      </a:lt2>
      <a:accent1>
        <a:srgbClr val="ED1C24"/>
      </a:accent1>
      <a:accent2>
        <a:srgbClr val="505150"/>
      </a:accent2>
      <a:accent3>
        <a:srgbClr val="777877"/>
      </a:accent3>
      <a:accent4>
        <a:srgbClr val="6B1B66"/>
      </a:accent4>
      <a:accent5>
        <a:srgbClr val="007EB8"/>
      </a:accent5>
      <a:accent6>
        <a:srgbClr val="5DA534"/>
      </a:accent6>
      <a:hlink>
        <a:srgbClr val="777877"/>
      </a:hlink>
      <a:folHlink>
        <a:srgbClr val="CD09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">
          <a:solidFill>
            <a:schemeClr val="bg1">
              <a:lumMod val="50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00662FC5622D4DB2F6020CCE58CCE9" ma:contentTypeVersion="0" ma:contentTypeDescription="Create a new document." ma:contentTypeScope="" ma:versionID="0e8f51bac73df94d5de5879d0b637fc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E5020362-D410-43D3-8E9C-A71BA0DB7910}">
  <ds:schemaRefs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7CEDB2C-2666-4771-A799-B59B7997AE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69E7A2-58F7-4E52-9DDD-A082C7B1F6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101342</TotalTime>
  <Words>804</Words>
  <Application>Microsoft Office PowerPoint</Application>
  <PresentationFormat>On-screen Show (4:3)</PresentationFormat>
  <Paragraphs>215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ＭＳ Ｐゴシック</vt:lpstr>
      <vt:lpstr>Arial</vt:lpstr>
      <vt:lpstr>Calibri</vt:lpstr>
      <vt:lpstr>Tahoma</vt:lpstr>
      <vt:lpstr>Trebuchet MS</vt:lpstr>
      <vt:lpstr>Wingdings</vt:lpstr>
      <vt:lpstr>content slide</vt:lpstr>
      <vt:lpstr>Early Warning Attrition Alerts Executive Update</vt:lpstr>
      <vt:lpstr>PowerPoint Presentation</vt:lpstr>
      <vt:lpstr>PowerPoint Presentation</vt:lpstr>
      <vt:lpstr> What does the attrition model tell us about our customers? </vt:lpstr>
      <vt:lpstr>Business Services Online/XML Customers Attrition Predictors</vt:lpstr>
      <vt:lpstr>Does the model accurately predict attritors?</vt:lpstr>
      <vt:lpstr>Did the attrition model predict who left LexisNexis?</vt:lpstr>
      <vt:lpstr>There are currently 9,920 Business Services accounts being monitored with TTM spend of $120.40M (43.41% of accounts and 24.00% of revenue).</vt:lpstr>
      <vt:lpstr>There are currently 1,024 Business Services accounts being monitored with TTM spend of $30.45M (4.48% of accounts and 6.07% of revenue).</vt:lpstr>
    </vt:vector>
  </TitlesOfParts>
  <Company>ChoicePoint,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hobanmg</dc:creator>
  <cp:lastModifiedBy>Elhassani, Elizabeth (RIS-ATL)</cp:lastModifiedBy>
  <cp:revision>2057</cp:revision>
  <cp:lastPrinted>2013-10-31T18:21:40Z</cp:lastPrinted>
  <dcterms:created xsi:type="dcterms:W3CDTF">2010-04-04T14:27:09Z</dcterms:created>
  <dcterms:modified xsi:type="dcterms:W3CDTF">2020-10-30T17:51:43Z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0x0101002B00662FC5622D4DB2F6020CCE58CCE9</vt:lpwstr>
  </property>
</Properties>
</file>