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307" r:id="rId5"/>
    <p:sldId id="288" r:id="rId6"/>
    <p:sldId id="291" r:id="rId7"/>
    <p:sldId id="310" r:id="rId8"/>
    <p:sldId id="318" r:id="rId9"/>
    <p:sldId id="315" r:id="rId10"/>
    <p:sldId id="305" r:id="rId11"/>
    <p:sldId id="317" r:id="rId12"/>
    <p:sldId id="316" r:id="rId13"/>
    <p:sldId id="293" r:id="rId14"/>
    <p:sldId id="311" r:id="rId15"/>
    <p:sldId id="312" r:id="rId16"/>
    <p:sldId id="313" r:id="rId17"/>
    <p:sldId id="308" r:id="rId18"/>
    <p:sldId id="266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2786" userDrawn="1">
          <p15:clr>
            <a:srgbClr val="A4A3A4"/>
          </p15:clr>
        </p15:guide>
        <p15:guide id="5" pos="2974" userDrawn="1">
          <p15:clr>
            <a:srgbClr val="A4A3A4"/>
          </p15:clr>
        </p15:guide>
        <p15:guide id="6" pos="2034" userDrawn="1">
          <p15:clr>
            <a:srgbClr val="A4A3A4"/>
          </p15:clr>
        </p15:guide>
        <p15:guide id="7" pos="1846" userDrawn="1">
          <p15:clr>
            <a:srgbClr val="A4A3A4"/>
          </p15:clr>
        </p15:guide>
        <p15:guide id="8" pos="3912" userDrawn="1">
          <p15:clr>
            <a:srgbClr val="A4A3A4"/>
          </p15:clr>
        </p15:guide>
        <p15:guide id="9" pos="3726" userDrawn="1">
          <p15:clr>
            <a:srgbClr val="A4A3A4"/>
          </p15:clr>
        </p15:guide>
        <p15:guide id="10" pos="3818" userDrawn="1">
          <p15:clr>
            <a:srgbClr val="A4A3A4"/>
          </p15:clr>
        </p15:guide>
        <p15:guide id="11" pos="1940" userDrawn="1">
          <p15:clr>
            <a:srgbClr val="A4A3A4"/>
          </p15:clr>
        </p15:guide>
        <p15:guide id="12" pos="5605" userDrawn="1">
          <p15:clr>
            <a:srgbClr val="A4A3A4"/>
          </p15:clr>
        </p15:guide>
        <p15:guide id="13" orient="horz" pos="870" userDrawn="1">
          <p15:clr>
            <a:srgbClr val="A4A3A4"/>
          </p15:clr>
        </p15:guide>
        <p15:guide id="14" orient="horz" pos="708" userDrawn="1">
          <p15:clr>
            <a:srgbClr val="A4A3A4"/>
          </p15:clr>
        </p15:guide>
        <p15:guide id="15" orient="horz" pos="612" userDrawn="1">
          <p15:clr>
            <a:srgbClr val="A4A3A4"/>
          </p15:clr>
        </p15:guide>
        <p15:guide id="16" orient="horz" pos="162" userDrawn="1">
          <p15:clr>
            <a:srgbClr val="A4A3A4"/>
          </p15:clr>
        </p15:guide>
        <p15:guide id="17" orient="horz" pos="138" userDrawn="1">
          <p15:clr>
            <a:srgbClr val="A4A3A4"/>
          </p15:clr>
        </p15:guide>
        <p15:guide id="18" orient="horz" pos="3936" userDrawn="1">
          <p15:clr>
            <a:srgbClr val="A4A3A4"/>
          </p15:clr>
        </p15:guide>
        <p15:guide id="19" orient="horz" pos="4193" userDrawn="1">
          <p15:clr>
            <a:srgbClr val="A4A3A4"/>
          </p15:clr>
        </p15:guide>
        <p15:guide id="20" pos="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30" autoAdjust="0"/>
  </p:normalViewPr>
  <p:slideViewPr>
    <p:cSldViewPr snapToGrid="0" showGuides="1">
      <p:cViewPr varScale="1">
        <p:scale>
          <a:sx n="65" d="100"/>
          <a:sy n="65" d="100"/>
        </p:scale>
        <p:origin x="636" y="72"/>
      </p:cViewPr>
      <p:guideLst>
        <p:guide orient="horz" pos="2160"/>
        <p:guide pos="2880"/>
        <p:guide pos="2786"/>
        <p:guide pos="2974"/>
        <p:guide pos="2034"/>
        <p:guide pos="1846"/>
        <p:guide pos="3912"/>
        <p:guide pos="3726"/>
        <p:guide pos="3818"/>
        <p:guide pos="1940"/>
        <p:guide pos="5605"/>
        <p:guide orient="horz" pos="870"/>
        <p:guide orient="horz" pos="708"/>
        <p:guide orient="horz" pos="612"/>
        <p:guide orient="horz" pos="162"/>
        <p:guide orient="horz" pos="138"/>
        <p:guide orient="horz" pos="3936"/>
        <p:guide orient="horz" pos="4193"/>
        <p:guide pos="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FF08C-5845-4015-A961-298ED91755B0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0B337-A301-423F-9EE2-2FD5472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9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3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571750"/>
            <a:ext cx="8039100" cy="85725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592513"/>
            <a:ext cx="5508625" cy="10937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9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 userDrawn="1">
          <p15:clr>
            <a:srgbClr val="FBAE40"/>
          </p15:clr>
        </p15:guide>
        <p15:guide id="2" pos="541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5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9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08" y="2762251"/>
            <a:ext cx="3452629" cy="10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413" y="2694582"/>
            <a:ext cx="8639176" cy="1468836"/>
          </a:xfrm>
        </p:spPr>
        <p:txBody>
          <a:bodyPr/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32879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0" y="4145280"/>
            <a:ext cx="9144000" cy="271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362450"/>
            <a:ext cx="8640763" cy="3683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919663"/>
            <a:ext cx="5810250" cy="151923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16724"/>
          <a:stretch/>
        </p:blipFill>
        <p:spPr>
          <a:xfrm>
            <a:off x="-12700" y="0"/>
            <a:ext cx="9144000" cy="414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6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>
            <a:off x="0" y="4145280"/>
            <a:ext cx="9144000" cy="271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362450"/>
            <a:ext cx="8640763" cy="75565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5321300"/>
            <a:ext cx="5810250" cy="10541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16724"/>
          <a:stretch/>
        </p:blipFill>
        <p:spPr>
          <a:xfrm>
            <a:off x="-12700" y="0"/>
            <a:ext cx="9144000" cy="4145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30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0729"/>
            <a:ext cx="8640763" cy="81075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6061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2730729"/>
            <a:ext cx="5659438" cy="81075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1075" y="0"/>
            <a:ext cx="30829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4" y="6313940"/>
            <a:ext cx="2390281" cy="3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1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4712"/>
            <a:ext cx="4168775" cy="5124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124712"/>
            <a:ext cx="4171950" cy="5124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0762" cy="7494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73345"/>
            <a:ext cx="8641713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1543050"/>
            <a:ext cx="8641713" cy="4705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0762" cy="7494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73345"/>
            <a:ext cx="4168775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1543050"/>
            <a:ext cx="4168775" cy="4705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8" y="1173345"/>
            <a:ext cx="4171950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1543049"/>
            <a:ext cx="4171950" cy="47053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4" y="6313940"/>
            <a:ext cx="2390281" cy="3936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80" y="220794"/>
            <a:ext cx="8636908" cy="7507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127070"/>
            <a:ext cx="8641713" cy="512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7818" y="6453187"/>
            <a:ext cx="3086100" cy="3047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0" lang="en-US" sz="1050" b="0" i="0" u="none" strike="noStrike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48" y="6453187"/>
            <a:ext cx="377190" cy="3047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0" lang="en-US" sz="1050" b="1" i="0" u="none" strike="noStrike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algn="r"/>
            <a:fld id="{8D074916-CE6A-4A77-9F0B-500FEC68ED28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63" r:id="rId4"/>
    <p:sldLayoutId id="2147483672" r:id="rId5"/>
    <p:sldLayoutId id="2147483662" r:id="rId6"/>
    <p:sldLayoutId id="2147483664" r:id="rId7"/>
    <p:sldLayoutId id="2147483665" r:id="rId8"/>
    <p:sldLayoutId id="2147483677" r:id="rId9"/>
    <p:sldLayoutId id="2147483666" r:id="rId10"/>
    <p:sldLayoutId id="2147483667" r:id="rId11"/>
    <p:sldLayoutId id="2147483678" r:id="rId12"/>
    <p:sldLayoutId id="2147483679" r:id="rId13"/>
  </p:sldLayoutIdLst>
  <p:hf hdr="0" ftr="0" dt="0"/>
  <p:txStyles>
    <p:titleStyle>
      <a:lvl1pPr marL="0" algn="l" defTabSz="914377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Contributory Market Insights Alerts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80" r="6746"/>
          <a:stretch/>
        </p:blipFill>
        <p:spPr>
          <a:xfrm>
            <a:off x="-11430" y="0"/>
            <a:ext cx="9155430" cy="4142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D57EFD-47D0-434E-957F-14794DA30E73}"/>
              </a:ext>
            </a:extLst>
          </p:cNvPr>
          <p:cNvSpPr/>
          <p:nvPr/>
        </p:nvSpPr>
        <p:spPr>
          <a:xfrm>
            <a:off x="7744690" y="6254750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36383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into alerts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B6AD1-F890-465C-9EAD-FD7DF0CAF76F}"/>
              </a:ext>
            </a:extLst>
          </p:cNvPr>
          <p:cNvSpPr txBox="1"/>
          <p:nvPr/>
        </p:nvSpPr>
        <p:spPr>
          <a:xfrm>
            <a:off x="173815" y="1193520"/>
            <a:ext cx="468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below </a:t>
            </a:r>
            <a:r>
              <a:rPr lang="en-US" dirty="0" err="1">
                <a:solidFill>
                  <a:srgbClr val="FF0000"/>
                </a:solidFill>
              </a:rPr>
              <a:t>closed_counts</a:t>
            </a:r>
            <a:r>
              <a:rPr lang="en-US" dirty="0">
                <a:solidFill>
                  <a:srgbClr val="FF0000"/>
                </a:solidFill>
              </a:rPr>
              <a:t> receive alerts?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3046D-196D-4C1E-BA9F-096B433DA282}"/>
              </a:ext>
            </a:extLst>
          </p:cNvPr>
          <p:cNvSpPr txBox="1"/>
          <p:nvPr/>
        </p:nvSpPr>
        <p:spPr>
          <a:xfrm>
            <a:off x="254680" y="3818789"/>
            <a:ext cx="49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below </a:t>
            </a:r>
            <a:r>
              <a:rPr lang="en-US" dirty="0" err="1">
                <a:solidFill>
                  <a:srgbClr val="FF0000"/>
                </a:solidFill>
              </a:rPr>
              <a:t>reported_counts</a:t>
            </a:r>
            <a:r>
              <a:rPr lang="en-US" dirty="0">
                <a:solidFill>
                  <a:srgbClr val="FF0000"/>
                </a:solidFill>
              </a:rPr>
              <a:t> receive alerts?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B54554-9D27-4749-88C5-A990F96E28B5}"/>
              </a:ext>
            </a:extLst>
          </p:cNvPr>
          <p:cNvSpPr/>
          <p:nvPr/>
        </p:nvSpPr>
        <p:spPr>
          <a:xfrm>
            <a:off x="1716795" y="6385262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91FA3D-2774-4679-853D-DF4344AC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75298"/>
            <a:ext cx="9144000" cy="1243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AFC24-94CB-4CFB-B35F-4F9C21E65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2252"/>
            <a:ext cx="9144000" cy="11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0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B1E3C-EEF5-4DAE-A42E-F2C6D93E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Setup floors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7390-2C15-4D57-B227-A101FD49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US" sz="1600"/>
              <a:t>Setup floors based on the volumes:</a:t>
            </a:r>
          </a:p>
          <a:p>
            <a:pPr lvl="1"/>
            <a:r>
              <a:rPr lang="en-US" sz="1600"/>
              <a:t>Reported counts</a:t>
            </a:r>
          </a:p>
          <a:p>
            <a:pPr lvl="1"/>
            <a:r>
              <a:rPr lang="en-US" sz="1600"/>
              <a:t>Closed counts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C8C21-1F60-403D-857A-D9C138E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074916-CE6A-4A77-9F0B-500FEC68ED2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D5FBF2-A44B-4F06-90ED-C38B8B52C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90824"/>
              </p:ext>
            </p:extLst>
          </p:nvPr>
        </p:nvGraphicFramePr>
        <p:xfrm>
          <a:off x="4490803" y="2058083"/>
          <a:ext cx="4221015" cy="2508964"/>
        </p:xfrm>
        <a:graphic>
          <a:graphicData uri="http://schemas.openxmlformats.org/drawingml/2006/table">
            <a:tbl>
              <a:tblPr firstRow="1" bandRow="1"/>
              <a:tblGrid>
                <a:gridCol w="509383">
                  <a:extLst>
                    <a:ext uri="{9D8B030D-6E8A-4147-A177-3AD203B41FA5}">
                      <a16:colId xmlns:a16="http://schemas.microsoft.com/office/drawing/2014/main" val="143892954"/>
                    </a:ext>
                  </a:extLst>
                </a:gridCol>
                <a:gridCol w="1855816">
                  <a:extLst>
                    <a:ext uri="{9D8B030D-6E8A-4147-A177-3AD203B41FA5}">
                      <a16:colId xmlns:a16="http://schemas.microsoft.com/office/drawing/2014/main" val="2825978876"/>
                    </a:ext>
                  </a:extLst>
                </a:gridCol>
                <a:gridCol w="1855816">
                  <a:extLst>
                    <a:ext uri="{9D8B030D-6E8A-4147-A177-3AD203B41FA5}">
                      <a16:colId xmlns:a16="http://schemas.microsoft.com/office/drawing/2014/main" val="2083391159"/>
                    </a:ext>
                  </a:extLst>
                </a:gridCol>
              </a:tblGrid>
              <a:tr h="29818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table of volume variables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48313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sum_closed_counts_5mos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sum_report_counts_5mos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302057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553737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11543.33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23222.21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527102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54649.9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98201.27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99727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47959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932485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239475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3024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48224"/>
                  </a:ext>
                </a:extLst>
              </a:tr>
              <a:tr h="245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1420728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2134920</a:t>
                      </a:r>
                    </a:p>
                  </a:txBody>
                  <a:tcPr marL="10947" marR="10947" marT="10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6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4FB5-D844-430A-9B52-347605B9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E6A8E02-7A0F-445F-A07D-4E226142A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805935"/>
              </p:ext>
            </p:extLst>
          </p:nvPr>
        </p:nvGraphicFramePr>
        <p:xfrm>
          <a:off x="848202" y="1238369"/>
          <a:ext cx="7086600" cy="2005965"/>
        </p:xfrm>
        <a:graphic>
          <a:graphicData uri="http://schemas.openxmlformats.org/drawingml/2006/table">
            <a:tbl>
              <a:tblPr/>
              <a:tblGrid>
                <a:gridCol w="2122802">
                  <a:extLst>
                    <a:ext uri="{9D8B030D-6E8A-4147-A177-3AD203B41FA5}">
                      <a16:colId xmlns:a16="http://schemas.microsoft.com/office/drawing/2014/main" val="2823569106"/>
                    </a:ext>
                  </a:extLst>
                </a:gridCol>
                <a:gridCol w="2122802">
                  <a:extLst>
                    <a:ext uri="{9D8B030D-6E8A-4147-A177-3AD203B41FA5}">
                      <a16:colId xmlns:a16="http://schemas.microsoft.com/office/drawing/2014/main" val="3859655125"/>
                    </a:ext>
                  </a:extLst>
                </a:gridCol>
                <a:gridCol w="1773239">
                  <a:extLst>
                    <a:ext uri="{9D8B030D-6E8A-4147-A177-3AD203B41FA5}">
                      <a16:colId xmlns:a16="http://schemas.microsoft.com/office/drawing/2014/main" val="148603259"/>
                    </a:ext>
                  </a:extLst>
                </a:gridCol>
                <a:gridCol w="1067757">
                  <a:extLst>
                    <a:ext uri="{9D8B030D-6E8A-4147-A177-3AD203B41FA5}">
                      <a16:colId xmlns:a16="http://schemas.microsoft.com/office/drawing/2014/main" val="411425757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Scenario-1: floor based on </a:t>
                      </a:r>
                      <a:r>
                        <a:rPr lang="en-US" sz="1600" b="0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25% quantile value</a:t>
                      </a:r>
                      <a:r>
                        <a:rPr lang="en-US" sz="16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volumes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63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Floor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Alerts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6358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claim_paid_closed_count_window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closed counts in the past 5 months &gt;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high-closed-counts_alerts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8782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low-closed-counts_alerts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66226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claim_reported_count_window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reported counts in the past 5 months &gt; 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high-reported-counts_alerts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7115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low-reported-counts_alerts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3379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reported_frequency_window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 is based on reported counts and closed 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high-freq-alerts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59739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low-freq-alerts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880810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paid_closed_severity_window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 is based on reported counts and closed 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high-severity-alerts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8756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low-severity-alerts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4268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EB078-D5FD-4840-B2AE-3B20E63B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8A925-0F17-417F-BBB6-94E25E58338A}"/>
              </a:ext>
            </a:extLst>
          </p:cNvPr>
          <p:cNvSpPr/>
          <p:nvPr/>
        </p:nvSpPr>
        <p:spPr>
          <a:xfrm>
            <a:off x="4391502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 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C613D5-D0D8-4F78-A75E-F075EC72A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6527"/>
              </p:ext>
            </p:extLst>
          </p:nvPr>
        </p:nvGraphicFramePr>
        <p:xfrm>
          <a:off x="4277201" y="4010295"/>
          <a:ext cx="3657601" cy="1959769"/>
        </p:xfrm>
        <a:graphic>
          <a:graphicData uri="http://schemas.openxmlformats.org/drawingml/2006/table">
            <a:tbl>
              <a:tblPr/>
              <a:tblGrid>
                <a:gridCol w="402145">
                  <a:extLst>
                    <a:ext uri="{9D8B030D-6E8A-4147-A177-3AD203B41FA5}">
                      <a16:colId xmlns:a16="http://schemas.microsoft.com/office/drawing/2014/main" val="2269719325"/>
                    </a:ext>
                  </a:extLst>
                </a:gridCol>
                <a:gridCol w="1627728">
                  <a:extLst>
                    <a:ext uri="{9D8B030D-6E8A-4147-A177-3AD203B41FA5}">
                      <a16:colId xmlns:a16="http://schemas.microsoft.com/office/drawing/2014/main" val="1531724282"/>
                    </a:ext>
                  </a:extLst>
                </a:gridCol>
                <a:gridCol w="1627728">
                  <a:extLst>
                    <a:ext uri="{9D8B030D-6E8A-4147-A177-3AD203B41FA5}">
                      <a16:colId xmlns:a16="http://schemas.microsoft.com/office/drawing/2014/main" val="258718333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table of volume 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634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sum_closed_counts_5mos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sum_report_counts_5mos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47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878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737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54649.9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98201.27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589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66737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961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0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940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2134920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0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3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4FB5-D844-430A-9B52-347605B9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24F4008-A36B-4D3D-B80D-E3CCAFBD7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654877"/>
              </p:ext>
            </p:extLst>
          </p:nvPr>
        </p:nvGraphicFramePr>
        <p:xfrm>
          <a:off x="672084" y="1547368"/>
          <a:ext cx="7086600" cy="1958340"/>
        </p:xfrm>
        <a:graphic>
          <a:graphicData uri="http://schemas.openxmlformats.org/drawingml/2006/table">
            <a:tbl>
              <a:tblPr/>
              <a:tblGrid>
                <a:gridCol w="2122802">
                  <a:extLst>
                    <a:ext uri="{9D8B030D-6E8A-4147-A177-3AD203B41FA5}">
                      <a16:colId xmlns:a16="http://schemas.microsoft.com/office/drawing/2014/main" val="925703180"/>
                    </a:ext>
                  </a:extLst>
                </a:gridCol>
                <a:gridCol w="2122802">
                  <a:extLst>
                    <a:ext uri="{9D8B030D-6E8A-4147-A177-3AD203B41FA5}">
                      <a16:colId xmlns:a16="http://schemas.microsoft.com/office/drawing/2014/main" val="2557861348"/>
                    </a:ext>
                  </a:extLst>
                </a:gridCol>
                <a:gridCol w="1773239">
                  <a:extLst>
                    <a:ext uri="{9D8B030D-6E8A-4147-A177-3AD203B41FA5}">
                      <a16:colId xmlns:a16="http://schemas.microsoft.com/office/drawing/2014/main" val="3213357394"/>
                    </a:ext>
                  </a:extLst>
                </a:gridCol>
                <a:gridCol w="1067757">
                  <a:extLst>
                    <a:ext uri="{9D8B030D-6E8A-4147-A177-3AD203B41FA5}">
                      <a16:colId xmlns:a16="http://schemas.microsoft.com/office/drawing/2014/main" val="236399827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Scenario-2: floor based on </a:t>
                      </a:r>
                      <a:r>
                        <a:rPr lang="en-US" sz="1600" b="0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 quantile</a:t>
                      </a:r>
                      <a:r>
                        <a:rPr lang="en-US" sz="16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 of volumes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1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Floor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Alerts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329875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claim_paid_closed_count_window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closed counts in the past 5 months &gt;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high-closed-counts_alerts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824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low-closed-counts_alerts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0669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claim_reported_count_window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reported counts in the past 5 months &gt; 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high-reported-counts_alerts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79119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low-reported-counts_alerts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6881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reported_frequency_window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 is based on reported counts and closed 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high-freq-alerts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37569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low-freq-alerts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3122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paid_closed_severity_window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 is based on reported counts and closed counts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high-severity-alerts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539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low-severity-alerts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8572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EB078-D5FD-4840-B2AE-3B20E63B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8FC8A8-5E7A-4D6D-BF3C-E9214FED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5592"/>
              </p:ext>
            </p:extLst>
          </p:nvPr>
        </p:nvGraphicFramePr>
        <p:xfrm>
          <a:off x="4101083" y="4075684"/>
          <a:ext cx="3657601" cy="1937385"/>
        </p:xfrm>
        <a:graphic>
          <a:graphicData uri="http://schemas.openxmlformats.org/drawingml/2006/table">
            <a:tbl>
              <a:tblPr/>
              <a:tblGrid>
                <a:gridCol w="402145">
                  <a:extLst>
                    <a:ext uri="{9D8B030D-6E8A-4147-A177-3AD203B41FA5}">
                      <a16:colId xmlns:a16="http://schemas.microsoft.com/office/drawing/2014/main" val="2076333160"/>
                    </a:ext>
                  </a:extLst>
                </a:gridCol>
                <a:gridCol w="1627728">
                  <a:extLst>
                    <a:ext uri="{9D8B030D-6E8A-4147-A177-3AD203B41FA5}">
                      <a16:colId xmlns:a16="http://schemas.microsoft.com/office/drawing/2014/main" val="3152746528"/>
                    </a:ext>
                  </a:extLst>
                </a:gridCol>
                <a:gridCol w="1627728">
                  <a:extLst>
                    <a:ext uri="{9D8B030D-6E8A-4147-A177-3AD203B41FA5}">
                      <a16:colId xmlns:a16="http://schemas.microsoft.com/office/drawing/2014/main" val="38707128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table of volume 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0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sum_closed_counts_5mos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sum_report_counts_5mos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68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46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36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54649.9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98201.27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58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965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1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72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247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2134920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7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82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9FE04876-A8B8-42ED-BCC7-F9D834CA2EE5}"/>
              </a:ext>
            </a:extLst>
          </p:cNvPr>
          <p:cNvSpPr txBox="1">
            <a:spLocks/>
          </p:cNvSpPr>
          <p:nvPr/>
        </p:nvSpPr>
        <p:spPr>
          <a:xfrm>
            <a:off x="254680" y="220794"/>
            <a:ext cx="3701500" cy="61896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next?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75A2E-4C07-4DDC-A49A-E8E04700EAD3}"/>
              </a:ext>
            </a:extLst>
          </p:cNvPr>
          <p:cNvSpPr txBox="1">
            <a:spLocks/>
          </p:cNvSpPr>
          <p:nvPr/>
        </p:nvSpPr>
        <p:spPr>
          <a:xfrm>
            <a:off x="250824" y="1127070"/>
            <a:ext cx="4321175" cy="5121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Finalize the cut-offs</a:t>
            </a:r>
          </a:p>
          <a:p>
            <a:r>
              <a:rPr lang="en-US" dirty="0"/>
              <a:t>Engineering implementations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0C71B-19A6-48FD-A9F4-82DABC5BCE71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308597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                          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4526B-63DE-4FDA-A905-94A1CEBDA0EC}"/>
              </a:ext>
            </a:extLst>
          </p:cNvPr>
          <p:cNvSpPr/>
          <p:nvPr/>
        </p:nvSpPr>
        <p:spPr>
          <a:xfrm>
            <a:off x="7638769" y="6254750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258388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80" y="1168530"/>
            <a:ext cx="5219279" cy="5437042"/>
          </a:xfrm>
        </p:spPr>
        <p:txBody>
          <a:bodyPr/>
          <a:lstStyle/>
          <a:p>
            <a:r>
              <a:rPr lang="en-US" dirty="0"/>
              <a:t>Alerts types </a:t>
            </a:r>
          </a:p>
          <a:p>
            <a:r>
              <a:rPr lang="en-US" dirty="0"/>
              <a:t>Alerts level</a:t>
            </a:r>
          </a:p>
          <a:p>
            <a:r>
              <a:rPr lang="en-US" dirty="0"/>
              <a:t>Alerts calculation </a:t>
            </a:r>
          </a:p>
          <a:p>
            <a:r>
              <a:rPr lang="en-US" dirty="0"/>
              <a:t>Floor selection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7649" y="5806440"/>
            <a:ext cx="8643937" cy="3949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F80D2-38CD-48F3-96CD-9A4D445D951C}"/>
              </a:ext>
            </a:extLst>
          </p:cNvPr>
          <p:cNvSpPr/>
          <p:nvPr/>
        </p:nvSpPr>
        <p:spPr>
          <a:xfrm>
            <a:off x="5209309" y="3158836"/>
            <a:ext cx="109450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FB267-2E11-4E85-AA87-7A6108F7594A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293485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78" y="664247"/>
            <a:ext cx="2441321" cy="1687658"/>
          </a:xfrm>
        </p:spPr>
        <p:txBody>
          <a:bodyPr anchor="b">
            <a:normAutofit/>
          </a:bodyPr>
          <a:lstStyle/>
          <a:p>
            <a:r>
              <a:rPr lang="en-US" sz="3700" dirty="0"/>
              <a:t>Impact of Covid-19 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D37407F-2AE1-41F0-89C0-B2775EA8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71" y="3170976"/>
            <a:ext cx="2733493" cy="2178948"/>
          </a:xfrm>
        </p:spPr>
        <p:txBody>
          <a:bodyPr anchor="t"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The data is heavily impacted by Covid-19, thus need to treat the data from Apr-2020 to Sep-2020 separately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0E9C5-38F7-4B4A-B901-A038F62F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642663"/>
            <a:ext cx="5472010" cy="3775686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432030-DA8E-41AA-A4D2-E5412D40CE01}"/>
              </a:ext>
            </a:extLst>
          </p:cNvPr>
          <p:cNvCxnSpPr>
            <a:cxnSpLocks/>
          </p:cNvCxnSpPr>
          <p:nvPr/>
        </p:nvCxnSpPr>
        <p:spPr>
          <a:xfrm>
            <a:off x="7265437" y="1642663"/>
            <a:ext cx="0" cy="3582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C77C7D-2E21-4881-884A-971250342E9C}"/>
              </a:ext>
            </a:extLst>
          </p:cNvPr>
          <p:cNvSpPr txBox="1"/>
          <p:nvPr/>
        </p:nvSpPr>
        <p:spPr>
          <a:xfrm>
            <a:off x="6892212" y="1439651"/>
            <a:ext cx="74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APR 2020</a:t>
            </a:r>
          </a:p>
        </p:txBody>
      </p:sp>
    </p:spTree>
    <p:extLst>
      <p:ext uri="{BB962C8B-B14F-4D97-AF65-F5344CB8AC3E}">
        <p14:creationId xmlns:p14="http://schemas.microsoft.com/office/powerpoint/2010/main" val="7253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299-9BBC-4B6E-9173-0587D248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F144-32E3-4D1E-98C3-416DBEA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Alerts in total </a:t>
            </a:r>
          </a:p>
          <a:p>
            <a:r>
              <a:rPr lang="en-US" dirty="0"/>
              <a:t>Two types of alerts(</a:t>
            </a:r>
            <a:r>
              <a:rPr lang="en-US" dirty="0">
                <a:solidFill>
                  <a:srgbClr val="FF0000"/>
                </a:solidFill>
              </a:rPr>
              <a:t>high value alerts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low value alerts</a:t>
            </a:r>
            <a:r>
              <a:rPr lang="en-US" dirty="0"/>
              <a:t>) in 4 categories: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F1FE2-34F9-4B1B-AC4A-B654CA4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32C0A2-EFB9-41E8-9036-F20354DB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75112"/>
              </p:ext>
            </p:extLst>
          </p:nvPr>
        </p:nvGraphicFramePr>
        <p:xfrm>
          <a:off x="749808" y="2213531"/>
          <a:ext cx="7418068" cy="275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3136518123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2171596368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511676989"/>
                    </a:ext>
                  </a:extLst>
                </a:gridCol>
                <a:gridCol w="1154428">
                  <a:extLst>
                    <a:ext uri="{9D8B030D-6E8A-4147-A177-3AD203B41FA5}">
                      <a16:colId xmlns:a16="http://schemas.microsoft.com/office/drawing/2014/main" val="3978501101"/>
                    </a:ext>
                  </a:extLst>
                </a:gridCol>
              </a:tblGrid>
              <a:tr h="472175">
                <a:tc>
                  <a:txBody>
                    <a:bodyPr/>
                    <a:lstStyle/>
                    <a:p>
                      <a:r>
                        <a:rPr lang="en-US" sz="1400" dirty="0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375"/>
                  </a:ext>
                </a:extLst>
              </a:tr>
              <a:tr h="45313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Closed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closed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closed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1593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reported counts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reported counts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9637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Severity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paid_closed_claim_amount_window / 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severity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severity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6539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claim_reported_count_window/earned exposure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0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299-9BBC-4B6E-9173-0587D248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 Level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F144-32E3-4D1E-98C3-416DBEA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Alerts</a:t>
            </a:r>
          </a:p>
          <a:p>
            <a:r>
              <a:rPr lang="en-US" dirty="0"/>
              <a:t>Based on past 5 months trend </a:t>
            </a:r>
          </a:p>
          <a:p>
            <a:r>
              <a:rPr lang="en-US" dirty="0"/>
              <a:t>On the level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coverage_type_sk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policy_state_sk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window_sk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shopgroup_sk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groupname 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F1FE2-34F9-4B1B-AC4A-B654CA4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32C0A2-EFB9-41E8-9036-F20354DB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66674"/>
              </p:ext>
            </p:extLst>
          </p:nvPr>
        </p:nvGraphicFramePr>
        <p:xfrm>
          <a:off x="603504" y="2972755"/>
          <a:ext cx="7418068" cy="275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3136518123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2171596368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511676989"/>
                    </a:ext>
                  </a:extLst>
                </a:gridCol>
                <a:gridCol w="1154428">
                  <a:extLst>
                    <a:ext uri="{9D8B030D-6E8A-4147-A177-3AD203B41FA5}">
                      <a16:colId xmlns:a16="http://schemas.microsoft.com/office/drawing/2014/main" val="3978501101"/>
                    </a:ext>
                  </a:extLst>
                </a:gridCol>
              </a:tblGrid>
              <a:tr h="472175">
                <a:tc>
                  <a:txBody>
                    <a:bodyPr/>
                    <a:lstStyle/>
                    <a:p>
                      <a:r>
                        <a:rPr lang="en-US" sz="1400" dirty="0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Alerts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375"/>
                  </a:ext>
                </a:extLst>
              </a:tr>
              <a:tr h="45313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Closed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closed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closed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1593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reported counts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reported counts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9637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Severity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paid_closed_claim_amount_window / claim_paid_closed_count_window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severity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severity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65394"/>
                  </a:ext>
                </a:extLst>
              </a:tr>
              <a:tr h="3847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Reported Frequency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claim_reported_count_window/earned exposure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0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3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F8D8F-0452-4F87-8FF7-C10F38AA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US" sz="3500"/>
              <a:t>Alerts Advantages </a:t>
            </a:r>
          </a:p>
        </p:txBody>
      </p:sp>
      <p:grpSp>
        <p:nvGrpSpPr>
          <p:cNvPr id="139" name="Group 1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255D-DB46-4812-889B-4ED573EF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Wide coverage</a:t>
            </a:r>
          </a:p>
          <a:p>
            <a:pPr lvl="1"/>
            <a:r>
              <a:rPr lang="en-US" sz="1700" dirty="0"/>
              <a:t>Detect both extremely low &amp; high values</a:t>
            </a:r>
          </a:p>
          <a:p>
            <a:r>
              <a:rPr lang="en-US" sz="1700" dirty="0"/>
              <a:t>High accuracy </a:t>
            </a:r>
          </a:p>
          <a:p>
            <a:pPr lvl="1"/>
            <a:r>
              <a:rPr lang="en-US" sz="1700" dirty="0"/>
              <a:t>Every claim is different </a:t>
            </a:r>
          </a:p>
          <a:p>
            <a:pPr lvl="1"/>
            <a:r>
              <a:rPr lang="en-US" sz="1700" dirty="0"/>
              <a:t>Find the anomalies for each claim based on its trend </a:t>
            </a:r>
          </a:p>
          <a:p>
            <a:r>
              <a:rPr lang="en-US" sz="1700" dirty="0"/>
              <a:t>Less impacted by seasonality </a:t>
            </a:r>
          </a:p>
          <a:p>
            <a:pPr lvl="1"/>
            <a:r>
              <a:rPr lang="en-US" sz="1700" dirty="0"/>
              <a:t>Months are rolling, thus the trend is moving forward every month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DF0FF-917F-4A27-B4C9-04357A635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1" r="8877" b="1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B440D-A8EE-4394-9D83-6453C78F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8802" y="6492240"/>
            <a:ext cx="7917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074916-CE6A-4A77-9F0B-500FEC68ED28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893" y="215029"/>
            <a:ext cx="4601718" cy="614846"/>
          </a:xfrm>
        </p:spPr>
        <p:txBody>
          <a:bodyPr anchor="b">
            <a:normAutofit/>
          </a:bodyPr>
          <a:lstStyle/>
          <a:p>
            <a:r>
              <a:rPr lang="en-US" sz="3300" dirty="0"/>
              <a:t>How to calculate alerts?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CBE0A2A-A4C8-48C0-96C6-705998C5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58" y="2727560"/>
            <a:ext cx="3787790" cy="3675311"/>
          </a:xfrm>
        </p:spPr>
        <p:txBody>
          <a:bodyPr anchor="t">
            <a:normAutofit/>
          </a:bodyPr>
          <a:lstStyle/>
          <a:p>
            <a:endParaRPr lang="en-US" sz="1600" dirty="0"/>
          </a:p>
          <a:p>
            <a:r>
              <a:rPr lang="el-GR" sz="1600" dirty="0"/>
              <a:t>μ</a:t>
            </a:r>
            <a:r>
              <a:rPr lang="en-US" sz="1600" dirty="0"/>
              <a:t>: past 5 months average</a:t>
            </a:r>
          </a:p>
          <a:p>
            <a:r>
              <a:rPr lang="el-GR" sz="1600" dirty="0"/>
              <a:t>σ </a:t>
            </a:r>
            <a:r>
              <a:rPr lang="en-US" sz="1600" dirty="0"/>
              <a:t>: past 5 months standard deviation </a:t>
            </a:r>
          </a:p>
          <a:p>
            <a:r>
              <a:rPr lang="en-US" sz="1600" dirty="0"/>
              <a:t>Set lower-bound: </a:t>
            </a:r>
            <a:r>
              <a:rPr lang="el-GR" sz="1600" dirty="0"/>
              <a:t>μ </a:t>
            </a:r>
            <a:r>
              <a:rPr lang="en-US" sz="1600" dirty="0"/>
              <a:t>- 5</a:t>
            </a:r>
            <a:r>
              <a:rPr lang="el-GR" sz="1600" dirty="0"/>
              <a:t> σ </a:t>
            </a:r>
            <a:endParaRPr lang="en-US" sz="1600" dirty="0"/>
          </a:p>
          <a:p>
            <a:pPr lvl="1"/>
            <a:r>
              <a:rPr lang="en-US" sz="1400" dirty="0"/>
              <a:t>Values &lt; lower-bound is considered as low values </a:t>
            </a:r>
            <a:endParaRPr lang="en-US" sz="1600" dirty="0"/>
          </a:p>
          <a:p>
            <a:r>
              <a:rPr lang="en-US" sz="1600" dirty="0"/>
              <a:t>Set upper-bound : </a:t>
            </a:r>
            <a:r>
              <a:rPr lang="el-GR" sz="1600" dirty="0"/>
              <a:t>μ</a:t>
            </a:r>
            <a:r>
              <a:rPr lang="en-US" sz="1600" dirty="0"/>
              <a:t> + 5</a:t>
            </a:r>
            <a:r>
              <a:rPr lang="el-GR" sz="1600" dirty="0"/>
              <a:t> σ </a:t>
            </a:r>
            <a:endParaRPr lang="en-US" sz="1600" dirty="0"/>
          </a:p>
          <a:p>
            <a:pPr lvl="1"/>
            <a:r>
              <a:rPr lang="en-US" sz="1600" dirty="0"/>
              <a:t>Values &gt; upper-bound are considered as high values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AC982F9-0294-443A-AC97-7AC405ED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44" y="3197317"/>
            <a:ext cx="4482846" cy="272332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FBF1A8-1939-4D8E-BE58-3AAB68632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21883"/>
              </p:ext>
            </p:extLst>
          </p:nvPr>
        </p:nvGraphicFramePr>
        <p:xfrm>
          <a:off x="475488" y="1821178"/>
          <a:ext cx="5982462" cy="61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077">
                  <a:extLst>
                    <a:ext uri="{9D8B030D-6E8A-4147-A177-3AD203B41FA5}">
                      <a16:colId xmlns:a16="http://schemas.microsoft.com/office/drawing/2014/main" val="121079710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1205829547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1115911753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1549179774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3737521666"/>
                    </a:ext>
                  </a:extLst>
                </a:gridCol>
                <a:gridCol w="997077">
                  <a:extLst>
                    <a:ext uri="{9D8B030D-6E8A-4147-A177-3AD203B41FA5}">
                      <a16:colId xmlns:a16="http://schemas.microsoft.com/office/drawing/2014/main" val="2851391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Current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Prior-1_month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Prior-2_month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Prior-3_month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Prior-4_month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Prior-5_month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51004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26079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9176F0-32F0-4041-858A-DF16A861D834}"/>
              </a:ext>
            </a:extLst>
          </p:cNvPr>
          <p:cNvSpPr/>
          <p:nvPr/>
        </p:nvSpPr>
        <p:spPr>
          <a:xfrm>
            <a:off x="286893" y="1044903"/>
            <a:ext cx="75788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past 5 months trend, for each claim group by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coverage_type_sk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policy_state_sk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window_sk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shopgroup_sk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groupname </a:t>
            </a:r>
            <a:endParaRPr lang="en-US" sz="1200" b="1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BC0C6DB-71C1-4900-B58B-B734108283FC}"/>
              </a:ext>
            </a:extLst>
          </p:cNvPr>
          <p:cNvSpPr/>
          <p:nvPr/>
        </p:nvSpPr>
        <p:spPr>
          <a:xfrm>
            <a:off x="6757416" y="384048"/>
            <a:ext cx="1325880" cy="1618488"/>
          </a:xfrm>
          <a:prstGeom prst="cloud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E4F68D4-591B-4859-8BE4-4310F08B23CB}"/>
              </a:ext>
            </a:extLst>
          </p:cNvPr>
          <p:cNvSpPr/>
          <p:nvPr/>
        </p:nvSpPr>
        <p:spPr>
          <a:xfrm>
            <a:off x="-2002536" y="0"/>
            <a:ext cx="338328" cy="758952"/>
          </a:xfrm>
          <a:prstGeom prst="clou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634AABBD-7030-4D28-94E6-5572C7C36DC3}"/>
              </a:ext>
            </a:extLst>
          </p:cNvPr>
          <p:cNvSpPr/>
          <p:nvPr/>
        </p:nvSpPr>
        <p:spPr>
          <a:xfrm>
            <a:off x="6457950" y="257554"/>
            <a:ext cx="1972818" cy="1242062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Months are rolling </a:t>
            </a:r>
          </a:p>
        </p:txBody>
      </p:sp>
    </p:spTree>
    <p:extLst>
      <p:ext uri="{BB962C8B-B14F-4D97-AF65-F5344CB8AC3E}">
        <p14:creationId xmlns:p14="http://schemas.microsoft.com/office/powerpoint/2010/main" val="252838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FB03-421C-4F3E-8726-B51D9007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claim_reported_count_window</a:t>
            </a:r>
            <a:br>
              <a:rPr lang="en-US" dirty="0"/>
            </a:br>
            <a:r>
              <a:rPr lang="en-US" dirty="0"/>
              <a:t> 	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66B37C-C179-46BB-9017-876AFC2EF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729557"/>
              </p:ext>
            </p:extLst>
          </p:nvPr>
        </p:nvGraphicFramePr>
        <p:xfrm>
          <a:off x="509197" y="1697802"/>
          <a:ext cx="8449265" cy="134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15">
                  <a:extLst>
                    <a:ext uri="{9D8B030D-6E8A-4147-A177-3AD203B41FA5}">
                      <a16:colId xmlns:a16="http://schemas.microsoft.com/office/drawing/2014/main" val="2161116763"/>
                    </a:ext>
                  </a:extLst>
                </a:gridCol>
                <a:gridCol w="589420">
                  <a:extLst>
                    <a:ext uri="{9D8B030D-6E8A-4147-A177-3AD203B41FA5}">
                      <a16:colId xmlns:a16="http://schemas.microsoft.com/office/drawing/2014/main" val="4229053367"/>
                    </a:ext>
                  </a:extLst>
                </a:gridCol>
                <a:gridCol w="813692">
                  <a:extLst>
                    <a:ext uri="{9D8B030D-6E8A-4147-A177-3AD203B41FA5}">
                      <a16:colId xmlns:a16="http://schemas.microsoft.com/office/drawing/2014/main" val="4153677438"/>
                    </a:ext>
                  </a:extLst>
                </a:gridCol>
                <a:gridCol w="804338">
                  <a:extLst>
                    <a:ext uri="{9D8B030D-6E8A-4147-A177-3AD203B41FA5}">
                      <a16:colId xmlns:a16="http://schemas.microsoft.com/office/drawing/2014/main" val="2155514991"/>
                    </a:ext>
                  </a:extLst>
                </a:gridCol>
                <a:gridCol w="873306">
                  <a:extLst>
                    <a:ext uri="{9D8B030D-6E8A-4147-A177-3AD203B41FA5}">
                      <a16:colId xmlns:a16="http://schemas.microsoft.com/office/drawing/2014/main" val="90949814"/>
                    </a:ext>
                  </a:extLst>
                </a:gridCol>
                <a:gridCol w="759819">
                  <a:extLst>
                    <a:ext uri="{9D8B030D-6E8A-4147-A177-3AD203B41FA5}">
                      <a16:colId xmlns:a16="http://schemas.microsoft.com/office/drawing/2014/main" val="309939406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2098472235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1316359436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815943714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4098046284"/>
                    </a:ext>
                  </a:extLst>
                </a:gridCol>
                <a:gridCol w="768115">
                  <a:extLst>
                    <a:ext uri="{9D8B030D-6E8A-4147-A177-3AD203B41FA5}">
                      <a16:colId xmlns:a16="http://schemas.microsoft.com/office/drawing/2014/main" val="321686410"/>
                    </a:ext>
                  </a:extLst>
                </a:gridCol>
              </a:tblGrid>
              <a:tr h="593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policy_state_sk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window_sk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coverage_type_sk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shopgroup_sk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Current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Prior-1_month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Prior-2_month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Prior-3_month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Prior-4_month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Prior-5_month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03094"/>
                  </a:ext>
                </a:extLst>
              </a:tr>
              <a:tr h="40661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 CASUALTY COMPANY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Sep-2020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430673"/>
                  </a:ext>
                </a:extLst>
              </a:tr>
              <a:tr h="29635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30913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0B6B-3374-4680-964E-847A4921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1CF2D5BF-8E77-4336-9CC7-426228DEEE6F}"/>
              </a:ext>
            </a:extLst>
          </p:cNvPr>
          <p:cNvSpPr txBox="1">
            <a:spLocks/>
          </p:cNvSpPr>
          <p:nvPr/>
        </p:nvSpPr>
        <p:spPr>
          <a:xfrm>
            <a:off x="2655379" y="3429000"/>
            <a:ext cx="4156900" cy="22942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l-GR" sz="1600" dirty="0"/>
              <a:t>μ</a:t>
            </a:r>
            <a:r>
              <a:rPr lang="en-US" sz="1600" dirty="0"/>
              <a:t>: past 5 months average</a:t>
            </a:r>
            <a:r>
              <a:rPr lang="zh-CN" altLang="en-US" sz="1600" dirty="0"/>
              <a:t>： </a:t>
            </a:r>
            <a:r>
              <a:rPr lang="en-US" sz="1600" dirty="0">
                <a:solidFill>
                  <a:srgbClr val="FF0000"/>
                </a:solidFill>
              </a:rPr>
              <a:t>1128 </a:t>
            </a:r>
          </a:p>
          <a:p>
            <a:r>
              <a:rPr lang="el-GR" sz="1600" dirty="0"/>
              <a:t>σ </a:t>
            </a:r>
            <a:r>
              <a:rPr lang="en-US" sz="1600" dirty="0"/>
              <a:t>: past 5 months standard deviation</a:t>
            </a:r>
            <a:r>
              <a:rPr lang="zh-CN" altLang="en-US" sz="1600" dirty="0"/>
              <a:t>：</a:t>
            </a:r>
            <a:r>
              <a:rPr lang="en-US" sz="1600" dirty="0">
                <a:solidFill>
                  <a:srgbClr val="FF0000"/>
                </a:solidFill>
              </a:rPr>
              <a:t>108.66</a:t>
            </a:r>
            <a:r>
              <a:rPr lang="en-US" sz="1600" dirty="0"/>
              <a:t>  </a:t>
            </a:r>
          </a:p>
          <a:p>
            <a:r>
              <a:rPr lang="en-US" sz="1600" dirty="0"/>
              <a:t>Set lower-bound : </a:t>
            </a:r>
            <a:r>
              <a:rPr lang="el-GR" sz="1600" dirty="0"/>
              <a:t>μ</a:t>
            </a:r>
            <a:r>
              <a:rPr lang="en-US" sz="1600" dirty="0"/>
              <a:t> - 5</a:t>
            </a:r>
            <a:r>
              <a:rPr lang="el-GR" sz="1600" dirty="0"/>
              <a:t> σ</a:t>
            </a:r>
            <a:r>
              <a:rPr lang="zh-CN" altLang="en-US" sz="1600" dirty="0"/>
              <a:t>：</a:t>
            </a:r>
            <a:r>
              <a:rPr lang="en-US" sz="1600" dirty="0">
                <a:solidFill>
                  <a:srgbClr val="FF0000"/>
                </a:solidFill>
              </a:rPr>
              <a:t>584.68</a:t>
            </a:r>
            <a:r>
              <a:rPr lang="en-US" sz="1600" dirty="0"/>
              <a:t>  </a:t>
            </a:r>
            <a:r>
              <a:rPr lang="el-GR" sz="1600" dirty="0"/>
              <a:t> </a:t>
            </a:r>
            <a:endParaRPr lang="en-US" sz="1600" dirty="0"/>
          </a:p>
          <a:p>
            <a:pPr lvl="1"/>
            <a:r>
              <a:rPr lang="en-US" sz="1600" dirty="0"/>
              <a:t>Current month values &lt; lower-bound will receive low value alert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7F663-6830-465F-9A9E-1439E4291A59}"/>
              </a:ext>
            </a:extLst>
          </p:cNvPr>
          <p:cNvSpPr/>
          <p:nvPr/>
        </p:nvSpPr>
        <p:spPr>
          <a:xfrm>
            <a:off x="509197" y="940316"/>
            <a:ext cx="161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Low value alert</a:t>
            </a:r>
          </a:p>
        </p:txBody>
      </p:sp>
    </p:spTree>
    <p:extLst>
      <p:ext uri="{BB962C8B-B14F-4D97-AF65-F5344CB8AC3E}">
        <p14:creationId xmlns:p14="http://schemas.microsoft.com/office/powerpoint/2010/main" val="214162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FB03-421C-4F3E-8726-B51D9007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claim_reported_count_window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66B37C-C179-46BB-9017-876AFC2EF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444738"/>
              </p:ext>
            </p:extLst>
          </p:nvPr>
        </p:nvGraphicFramePr>
        <p:xfrm>
          <a:off x="441670" y="1700784"/>
          <a:ext cx="8260659" cy="158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969">
                  <a:extLst>
                    <a:ext uri="{9D8B030D-6E8A-4147-A177-3AD203B41FA5}">
                      <a16:colId xmlns:a16="http://schemas.microsoft.com/office/drawing/2014/main" val="216111676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4229053367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4153677438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2155514991"/>
                    </a:ext>
                  </a:extLst>
                </a:gridCol>
                <a:gridCol w="845701">
                  <a:extLst>
                    <a:ext uri="{9D8B030D-6E8A-4147-A177-3AD203B41FA5}">
                      <a16:colId xmlns:a16="http://schemas.microsoft.com/office/drawing/2014/main" val="90949814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309939406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2098472235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1316359436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815943714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4098046284"/>
                    </a:ext>
                  </a:extLst>
                </a:gridCol>
                <a:gridCol w="750969">
                  <a:extLst>
                    <a:ext uri="{9D8B030D-6E8A-4147-A177-3AD203B41FA5}">
                      <a16:colId xmlns:a16="http://schemas.microsoft.com/office/drawing/2014/main" val="321686410"/>
                    </a:ext>
                  </a:extLst>
                </a:gridCol>
              </a:tblGrid>
              <a:tr h="257469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Prior-1_month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Prior-2_month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Prior-3_month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Prior-4_month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Prior-5_month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03094"/>
                  </a:ext>
                </a:extLst>
              </a:tr>
              <a:tr h="406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policy_state_sk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coverage_type_sk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shopgroup_sk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Sep-2020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430673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NATIONAL PROPERTY &amp; CASUALTY 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30913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0B6B-3374-4680-964E-847A4921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4916-CE6A-4A77-9F0B-500FEC68ED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1CF2D5BF-8E77-4336-9CC7-426228DEEE6F}"/>
              </a:ext>
            </a:extLst>
          </p:cNvPr>
          <p:cNvSpPr txBox="1">
            <a:spLocks/>
          </p:cNvSpPr>
          <p:nvPr/>
        </p:nvSpPr>
        <p:spPr>
          <a:xfrm>
            <a:off x="3016375" y="3569493"/>
            <a:ext cx="3813048" cy="2487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l-GR" sz="1600" dirty="0"/>
              <a:t>μ</a:t>
            </a:r>
            <a:r>
              <a:rPr lang="en-US" sz="1600" dirty="0"/>
              <a:t>: past 5 months average</a:t>
            </a:r>
            <a:r>
              <a:rPr lang="zh-CN" altLang="en-US" sz="1600" dirty="0"/>
              <a:t>： </a:t>
            </a:r>
            <a:r>
              <a:rPr lang="en-US" altLang="zh-CN" sz="1600" dirty="0">
                <a:solidFill>
                  <a:srgbClr val="FF0000"/>
                </a:solidFill>
              </a:rPr>
              <a:t>163.2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l-GR" sz="1600" dirty="0"/>
              <a:t>σ </a:t>
            </a:r>
            <a:r>
              <a:rPr lang="en-US" sz="1600" dirty="0"/>
              <a:t>: past 5 months standard deviation</a:t>
            </a:r>
            <a:r>
              <a:rPr lang="zh-CN" altLang="en-US" sz="1600" dirty="0"/>
              <a:t>：</a:t>
            </a:r>
            <a:r>
              <a:rPr lang="en-US" sz="1600" dirty="0">
                <a:solidFill>
                  <a:srgbClr val="FF0000"/>
                </a:solidFill>
              </a:rPr>
              <a:t>52.03 </a:t>
            </a:r>
          </a:p>
          <a:p>
            <a:r>
              <a:rPr lang="en-US" sz="1600" dirty="0"/>
              <a:t>Set upper-bound : </a:t>
            </a:r>
            <a:r>
              <a:rPr lang="el-GR" sz="1600" dirty="0"/>
              <a:t>μ</a:t>
            </a:r>
            <a:r>
              <a:rPr lang="en-US" sz="1600" dirty="0"/>
              <a:t> + 5</a:t>
            </a:r>
            <a:r>
              <a:rPr lang="el-GR" sz="1600" dirty="0"/>
              <a:t> σ</a:t>
            </a:r>
            <a:r>
              <a:rPr lang="zh-CN" altLang="en-US" sz="1600" dirty="0"/>
              <a:t>：</a:t>
            </a:r>
            <a:r>
              <a:rPr lang="en-US" sz="1600" dirty="0">
                <a:solidFill>
                  <a:srgbClr val="FF0000"/>
                </a:solidFill>
              </a:rPr>
              <a:t>423.35</a:t>
            </a:r>
            <a:r>
              <a:rPr lang="en-US" sz="1600" dirty="0"/>
              <a:t> </a:t>
            </a:r>
            <a:r>
              <a:rPr lang="el-GR" sz="1600" dirty="0"/>
              <a:t> </a:t>
            </a:r>
            <a:endParaRPr lang="en-US" sz="1600" dirty="0"/>
          </a:p>
          <a:p>
            <a:pPr lvl="1"/>
            <a:r>
              <a:rPr lang="en-US" sz="1600" dirty="0"/>
              <a:t>Values &gt; upper-bound will receive high value alert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6DE81-F199-42A6-A885-FBC79229234D}"/>
              </a:ext>
            </a:extLst>
          </p:cNvPr>
          <p:cNvSpPr/>
          <p:nvPr/>
        </p:nvSpPr>
        <p:spPr>
          <a:xfrm>
            <a:off x="509197" y="940316"/>
            <a:ext cx="165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 value alert</a:t>
            </a:r>
          </a:p>
        </p:txBody>
      </p:sp>
    </p:spTree>
    <p:extLst>
      <p:ext uri="{BB962C8B-B14F-4D97-AF65-F5344CB8AC3E}">
        <p14:creationId xmlns:p14="http://schemas.microsoft.com/office/powerpoint/2010/main" val="1417748536"/>
      </p:ext>
    </p:extLst>
  </p:cSld>
  <p:clrMapOvr>
    <a:masterClrMapping/>
  </p:clrMapOvr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0662FC5622D4DB2F6020CCE58CCE9" ma:contentTypeVersion="0" ma:contentTypeDescription="Create a new document." ma:contentTypeScope="" ma:versionID="0e8f51bac73df94d5de5879d0b637fc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DCA02DE-A81E-487E-BA82-60E32CC60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6B3A0E-467F-4803-8DD7-23DE2832C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5A506AF-55E1-4F7E-9140-48EFA1D94C10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1048</Words>
  <Application>Microsoft Office PowerPoint</Application>
  <PresentationFormat>On-screen Show (4:3)</PresentationFormat>
  <Paragraphs>337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LNRS - 2015 Template</vt:lpstr>
      <vt:lpstr>Contributory Market Insights Alerts</vt:lpstr>
      <vt:lpstr>Agenda</vt:lpstr>
      <vt:lpstr>Impact of Covid-19 </vt:lpstr>
      <vt:lpstr>Alerts Types </vt:lpstr>
      <vt:lpstr>Alerts Level  </vt:lpstr>
      <vt:lpstr>Alerts Advantages </vt:lpstr>
      <vt:lpstr>How to calculate alerts?</vt:lpstr>
      <vt:lpstr>For example: claim_reported_count_window   </vt:lpstr>
      <vt:lpstr>For example: claim_reported_count_window </vt:lpstr>
      <vt:lpstr>Looking into alerts</vt:lpstr>
      <vt:lpstr>Setup floors </vt:lpstr>
      <vt:lpstr>Scenario 1</vt:lpstr>
      <vt:lpstr>Scenario 2</vt:lpstr>
      <vt:lpstr>PowerPoint Presentation</vt:lpstr>
      <vt:lpstr>                                             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Contributory Market Insights Alerts</dc:title>
  <dc:creator>Li, Qiuying (RIS-ATL)</dc:creator>
  <cp:lastModifiedBy>Li, Qiuying (RIS-ATL)</cp:lastModifiedBy>
  <cp:revision>11</cp:revision>
  <dcterms:created xsi:type="dcterms:W3CDTF">2021-03-12T16:30:10Z</dcterms:created>
  <dcterms:modified xsi:type="dcterms:W3CDTF">2021-03-16T12:38:54Z</dcterms:modified>
</cp:coreProperties>
</file>