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07" r:id="rId5"/>
    <p:sldId id="288" r:id="rId6"/>
    <p:sldId id="310" r:id="rId7"/>
    <p:sldId id="318" r:id="rId8"/>
    <p:sldId id="305" r:id="rId9"/>
    <p:sldId id="293" r:id="rId10"/>
    <p:sldId id="315" r:id="rId11"/>
    <p:sldId id="291" r:id="rId12"/>
    <p:sldId id="319" r:id="rId13"/>
    <p:sldId id="308" r:id="rId14"/>
    <p:sldId id="266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2786" userDrawn="1">
          <p15:clr>
            <a:srgbClr val="A4A3A4"/>
          </p15:clr>
        </p15:guide>
        <p15:guide id="5" pos="2974" userDrawn="1">
          <p15:clr>
            <a:srgbClr val="A4A3A4"/>
          </p15:clr>
        </p15:guide>
        <p15:guide id="6" pos="2034" userDrawn="1">
          <p15:clr>
            <a:srgbClr val="A4A3A4"/>
          </p15:clr>
        </p15:guide>
        <p15:guide id="7" pos="1846" userDrawn="1">
          <p15:clr>
            <a:srgbClr val="A4A3A4"/>
          </p15:clr>
        </p15:guide>
        <p15:guide id="8" pos="3912" userDrawn="1">
          <p15:clr>
            <a:srgbClr val="A4A3A4"/>
          </p15:clr>
        </p15:guide>
        <p15:guide id="9" pos="3726" userDrawn="1">
          <p15:clr>
            <a:srgbClr val="A4A3A4"/>
          </p15:clr>
        </p15:guide>
        <p15:guide id="10" pos="3818" userDrawn="1">
          <p15:clr>
            <a:srgbClr val="A4A3A4"/>
          </p15:clr>
        </p15:guide>
        <p15:guide id="11" pos="1940" userDrawn="1">
          <p15:clr>
            <a:srgbClr val="A4A3A4"/>
          </p15:clr>
        </p15:guide>
        <p15:guide id="12" pos="5605" userDrawn="1">
          <p15:clr>
            <a:srgbClr val="A4A3A4"/>
          </p15:clr>
        </p15:guide>
        <p15:guide id="13" orient="horz" pos="870" userDrawn="1">
          <p15:clr>
            <a:srgbClr val="A4A3A4"/>
          </p15:clr>
        </p15:guide>
        <p15:guide id="14" orient="horz" pos="708" userDrawn="1">
          <p15:clr>
            <a:srgbClr val="A4A3A4"/>
          </p15:clr>
        </p15:guide>
        <p15:guide id="15" orient="horz" pos="612" userDrawn="1">
          <p15:clr>
            <a:srgbClr val="A4A3A4"/>
          </p15:clr>
        </p15:guide>
        <p15:guide id="16" orient="horz" pos="162" userDrawn="1">
          <p15:clr>
            <a:srgbClr val="A4A3A4"/>
          </p15:clr>
        </p15:guide>
        <p15:guide id="17" orient="horz" pos="138" userDrawn="1">
          <p15:clr>
            <a:srgbClr val="A4A3A4"/>
          </p15:clr>
        </p15:guide>
        <p15:guide id="18" orient="horz" pos="3936" userDrawn="1">
          <p15:clr>
            <a:srgbClr val="A4A3A4"/>
          </p15:clr>
        </p15:guide>
        <p15:guide id="19" orient="horz" pos="4193" userDrawn="1">
          <p15:clr>
            <a:srgbClr val="A4A3A4"/>
          </p15:clr>
        </p15:guide>
        <p15:guide id="20" pos="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30" autoAdjust="0"/>
  </p:normalViewPr>
  <p:slideViewPr>
    <p:cSldViewPr snapToGrid="0" showGuides="1">
      <p:cViewPr varScale="1">
        <p:scale>
          <a:sx n="62" d="100"/>
          <a:sy n="62" d="100"/>
        </p:scale>
        <p:origin x="1424" y="56"/>
      </p:cViewPr>
      <p:guideLst>
        <p:guide orient="horz" pos="2160"/>
        <p:guide pos="2880"/>
        <p:guide pos="2786"/>
        <p:guide pos="2974"/>
        <p:guide pos="2034"/>
        <p:guide pos="1846"/>
        <p:guide pos="3912"/>
        <p:guide pos="3726"/>
        <p:guide pos="3818"/>
        <p:guide pos="1940"/>
        <p:guide pos="5605"/>
        <p:guide orient="horz" pos="870"/>
        <p:guide orient="horz" pos="708"/>
        <p:guide orient="horz" pos="612"/>
        <p:guide orient="horz" pos="162"/>
        <p:guide orient="horz" pos="138"/>
        <p:guide orient="horz" pos="3936"/>
        <p:guide orient="horz" pos="4193"/>
        <p:guide pos="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FF08C-5845-4015-A961-298ED91755B0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B337-A301-423F-9EE2-2FD5472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571750"/>
            <a:ext cx="8039100" cy="85725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592513"/>
            <a:ext cx="5508625" cy="10937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9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 userDrawn="1">
          <p15:clr>
            <a:srgbClr val="FBAE40"/>
          </p15:clr>
        </p15:guide>
        <p15:guide id="2" pos="54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9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08" y="2762251"/>
            <a:ext cx="3452629" cy="10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413" y="2694582"/>
            <a:ext cx="8639176" cy="1468836"/>
          </a:xfrm>
        </p:spPr>
        <p:txBody>
          <a:bodyPr/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32879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3683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919663"/>
            <a:ext cx="5810250" cy="151923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6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75565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5321300"/>
            <a:ext cx="5810250" cy="10541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0729"/>
            <a:ext cx="8640763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6061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2730729"/>
            <a:ext cx="5659438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1075" y="0"/>
            <a:ext cx="30829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1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4712"/>
            <a:ext cx="4168775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124712"/>
            <a:ext cx="4171950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8641713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8641713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4168775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4168775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8" y="1173345"/>
            <a:ext cx="4171950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1543049"/>
            <a:ext cx="4171950" cy="47053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80" y="220794"/>
            <a:ext cx="8636908" cy="7507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127070"/>
            <a:ext cx="8641713" cy="512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7818" y="6453187"/>
            <a:ext cx="308610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0" i="0" u="none" strike="noStrike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48" y="6453187"/>
            <a:ext cx="37719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1" i="0" u="none" strike="noStrike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fld id="{8D074916-CE6A-4A77-9F0B-500FEC68ED28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63" r:id="rId4"/>
    <p:sldLayoutId id="2147483672" r:id="rId5"/>
    <p:sldLayoutId id="2147483662" r:id="rId6"/>
    <p:sldLayoutId id="2147483664" r:id="rId7"/>
    <p:sldLayoutId id="2147483665" r:id="rId8"/>
    <p:sldLayoutId id="2147483677" r:id="rId9"/>
    <p:sldLayoutId id="2147483666" r:id="rId10"/>
    <p:sldLayoutId id="2147483667" r:id="rId11"/>
    <p:sldLayoutId id="2147483678" r:id="rId12"/>
    <p:sldLayoutId id="2147483679" r:id="rId13"/>
  </p:sldLayoutIdLst>
  <p:hf hdr="0" ftr="0" dt="0"/>
  <p:txStyles>
    <p:titleStyle>
      <a:lvl1pPr marL="0" algn="l" defTabSz="914377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Contributory Market Insights Alerts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80" r="6746"/>
          <a:stretch/>
        </p:blipFill>
        <p:spPr>
          <a:xfrm>
            <a:off x="-11430" y="0"/>
            <a:ext cx="9155430" cy="4142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57EFD-47D0-434E-957F-14794DA30E73}"/>
              </a:ext>
            </a:extLst>
          </p:cNvPr>
          <p:cNvSpPr/>
          <p:nvPr/>
        </p:nvSpPr>
        <p:spPr>
          <a:xfrm>
            <a:off x="7744690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6383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FE04876-A8B8-42ED-BCC7-F9D834CA2EE5}"/>
              </a:ext>
            </a:extLst>
          </p:cNvPr>
          <p:cNvSpPr txBox="1">
            <a:spLocks/>
          </p:cNvSpPr>
          <p:nvPr/>
        </p:nvSpPr>
        <p:spPr>
          <a:xfrm>
            <a:off x="254680" y="220794"/>
            <a:ext cx="3701500" cy="61896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next?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75A2E-4C07-4DDC-A49A-E8E04700EAD3}"/>
              </a:ext>
            </a:extLst>
          </p:cNvPr>
          <p:cNvSpPr txBox="1">
            <a:spLocks/>
          </p:cNvSpPr>
          <p:nvPr/>
        </p:nvSpPr>
        <p:spPr>
          <a:xfrm>
            <a:off x="250824" y="1127070"/>
            <a:ext cx="4321175" cy="5121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 dirty="0"/>
          </a:p>
          <a:p>
            <a:r>
              <a:rPr lang="en-US" b="1" dirty="0"/>
              <a:t>Engineering implementation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0C71B-19A6-48FD-A9F4-82DABC5BCE71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0859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                     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4526B-63DE-4FDA-A905-94A1CEBDA0EC}"/>
              </a:ext>
            </a:extLst>
          </p:cNvPr>
          <p:cNvSpPr/>
          <p:nvPr/>
        </p:nvSpPr>
        <p:spPr>
          <a:xfrm>
            <a:off x="7638769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58388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80" y="1168530"/>
            <a:ext cx="5219279" cy="54370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Alerts types </a:t>
            </a:r>
          </a:p>
          <a:p>
            <a:r>
              <a:rPr lang="en-US" dirty="0"/>
              <a:t>Alerts level</a:t>
            </a:r>
          </a:p>
          <a:p>
            <a:r>
              <a:rPr lang="en-US" dirty="0"/>
              <a:t>Impact of Covid-19 </a:t>
            </a:r>
          </a:p>
          <a:p>
            <a:r>
              <a:rPr lang="en-US" dirty="0"/>
              <a:t>Zero values </a:t>
            </a:r>
          </a:p>
          <a:p>
            <a:r>
              <a:rPr lang="en-US" dirty="0"/>
              <a:t>Alerts implementation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7649" y="5806440"/>
            <a:ext cx="8643937" cy="3949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F80D2-38CD-48F3-96CD-9A4D445D951C}"/>
              </a:ext>
            </a:extLst>
          </p:cNvPr>
          <p:cNvSpPr/>
          <p:nvPr/>
        </p:nvSpPr>
        <p:spPr>
          <a:xfrm>
            <a:off x="5209309" y="3158836"/>
            <a:ext cx="109450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FB267-2E11-4E85-AA87-7A6108F7594A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93485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299-9BBC-4B6E-9173-0587D24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F144-32E3-4D1E-98C3-416DBEA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Alerts in total </a:t>
            </a:r>
          </a:p>
          <a:p>
            <a:r>
              <a:rPr lang="en-US" dirty="0"/>
              <a:t>Two types of alerts(</a:t>
            </a:r>
            <a:r>
              <a:rPr lang="en-US" dirty="0">
                <a:solidFill>
                  <a:srgbClr val="FF0000"/>
                </a:solidFill>
              </a:rPr>
              <a:t>high value alerts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low value alerts</a:t>
            </a:r>
            <a:r>
              <a:rPr lang="en-US" dirty="0"/>
              <a:t>) in 4 categories: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1FE2-34F9-4B1B-AC4A-B654CA4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32C0A2-EFB9-41E8-9036-F20354DB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75112"/>
              </p:ext>
            </p:extLst>
          </p:nvPr>
        </p:nvGraphicFramePr>
        <p:xfrm>
          <a:off x="749808" y="2213531"/>
          <a:ext cx="7418068" cy="275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3136518123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171596368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511676989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3978501101"/>
                    </a:ext>
                  </a:extLst>
                </a:gridCol>
              </a:tblGrid>
              <a:tr h="47217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375"/>
                  </a:ext>
                </a:extLst>
              </a:tr>
              <a:tr h="45313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Closed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closed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closed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1593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reported counts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reported counts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9637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Severity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paid_closed_claim_amount_window / 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severity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severity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6539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claim_reported_count_window/earned exposure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98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A669768-EBDF-4396-9678-500BFFB40F0F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414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299-9BBC-4B6E-9173-0587D24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 Level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F144-32E3-4D1E-98C3-416DBEA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Alerts</a:t>
            </a:r>
          </a:p>
          <a:p>
            <a:r>
              <a:rPr lang="en-US" dirty="0"/>
              <a:t>Based on past 5 months trend </a:t>
            </a:r>
          </a:p>
          <a:p>
            <a:r>
              <a:rPr lang="en-US" dirty="0"/>
              <a:t>On the level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policy_state_sk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window_sk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groupname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1FE2-34F9-4B1B-AC4A-B654CA4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32C0A2-EFB9-41E8-9036-F20354DB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66674"/>
              </p:ext>
            </p:extLst>
          </p:nvPr>
        </p:nvGraphicFramePr>
        <p:xfrm>
          <a:off x="603504" y="2972755"/>
          <a:ext cx="7418068" cy="275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3136518123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171596368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511676989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3978501101"/>
                    </a:ext>
                  </a:extLst>
                </a:gridCol>
              </a:tblGrid>
              <a:tr h="47217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375"/>
                  </a:ext>
                </a:extLst>
              </a:tr>
              <a:tr h="45313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Closed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closed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closed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1593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reported counts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reported counts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9637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Severity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paid_closed_claim_amount_window / 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severity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severity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6539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claim_reported_count_window/earned exposure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98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3DB0814-FF27-4B65-A9F6-D7649B173CED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49732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893" y="215029"/>
            <a:ext cx="4601718" cy="614846"/>
          </a:xfrm>
        </p:spPr>
        <p:txBody>
          <a:bodyPr anchor="b">
            <a:normAutofit/>
          </a:bodyPr>
          <a:lstStyle/>
          <a:p>
            <a:r>
              <a:rPr lang="en-US" sz="3300" dirty="0"/>
              <a:t>How to calculate alerts?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CBE0A2A-A4C8-48C0-96C6-705998C5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58" y="2727560"/>
            <a:ext cx="3787790" cy="3675311"/>
          </a:xfrm>
        </p:spPr>
        <p:txBody>
          <a:bodyPr anchor="t">
            <a:normAutofit/>
          </a:bodyPr>
          <a:lstStyle/>
          <a:p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: past 5 months average</a:t>
            </a:r>
          </a:p>
          <a:p>
            <a:r>
              <a:rPr lang="el-GR" sz="1600" dirty="0"/>
              <a:t>σ </a:t>
            </a:r>
            <a:r>
              <a:rPr lang="en-US" sz="1600" dirty="0"/>
              <a:t>: past 5 months standard deviation </a:t>
            </a:r>
          </a:p>
          <a:p>
            <a:r>
              <a:rPr lang="en-US" sz="1600" dirty="0"/>
              <a:t>Set lower-bound: </a:t>
            </a:r>
            <a:r>
              <a:rPr lang="el-GR" sz="1600" dirty="0"/>
              <a:t>μ </a:t>
            </a:r>
            <a:r>
              <a:rPr lang="en-US" sz="1600" dirty="0"/>
              <a:t>- 5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400" dirty="0"/>
              <a:t>Current month values &lt; lower-bound is considered as low values </a:t>
            </a:r>
            <a:endParaRPr lang="en-US" sz="1600" dirty="0"/>
          </a:p>
          <a:p>
            <a:r>
              <a:rPr lang="en-US" sz="1600" dirty="0"/>
              <a:t>Set upper-bound : </a:t>
            </a:r>
            <a:r>
              <a:rPr lang="el-GR" sz="1600" dirty="0"/>
              <a:t>μ</a:t>
            </a:r>
            <a:r>
              <a:rPr lang="en-US" sz="1600" dirty="0"/>
              <a:t> + 5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600" dirty="0"/>
              <a:t>Current month values &gt; upper-bound are considered as high values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AC982F9-0294-443A-AC97-7AC405ED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44" y="3197317"/>
            <a:ext cx="4482846" cy="272332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FBF1A8-1939-4D8E-BE58-3AAB68632E08}"/>
              </a:ext>
            </a:extLst>
          </p:cNvPr>
          <p:cNvGraphicFramePr>
            <a:graphicFrameLocks noGrp="1"/>
          </p:cNvGraphicFramePr>
          <p:nvPr/>
        </p:nvGraphicFramePr>
        <p:xfrm>
          <a:off x="475488" y="1821178"/>
          <a:ext cx="5982462" cy="61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077">
                  <a:extLst>
                    <a:ext uri="{9D8B030D-6E8A-4147-A177-3AD203B41FA5}">
                      <a16:colId xmlns:a16="http://schemas.microsoft.com/office/drawing/2014/main" val="121079710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205829547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115911753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549179774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3737521666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2851391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Current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Prior-1_month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Prior-2_month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Prior-3_month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Prior-4_month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Prior-5_month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51004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6079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9176F0-32F0-4041-858A-DF16A861D834}"/>
              </a:ext>
            </a:extLst>
          </p:cNvPr>
          <p:cNvSpPr/>
          <p:nvPr/>
        </p:nvSpPr>
        <p:spPr>
          <a:xfrm>
            <a:off x="286893" y="1044903"/>
            <a:ext cx="75788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past 5 months trend, for each claim group by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policy_state_sk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window_sk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groupname </a:t>
            </a:r>
            <a:endParaRPr lang="en-US" sz="1200" b="1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BC0C6DB-71C1-4900-B58B-B734108283FC}"/>
              </a:ext>
            </a:extLst>
          </p:cNvPr>
          <p:cNvSpPr/>
          <p:nvPr/>
        </p:nvSpPr>
        <p:spPr>
          <a:xfrm>
            <a:off x="6757416" y="384048"/>
            <a:ext cx="1325880" cy="1618488"/>
          </a:xfrm>
          <a:prstGeom prst="cloud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E4F68D4-591B-4859-8BE4-4310F08B23CB}"/>
              </a:ext>
            </a:extLst>
          </p:cNvPr>
          <p:cNvSpPr/>
          <p:nvPr/>
        </p:nvSpPr>
        <p:spPr>
          <a:xfrm>
            <a:off x="-2002536" y="0"/>
            <a:ext cx="338328" cy="758952"/>
          </a:xfrm>
          <a:prstGeom prst="clou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634AABBD-7030-4D28-94E6-5572C7C36DC3}"/>
              </a:ext>
            </a:extLst>
          </p:cNvPr>
          <p:cNvSpPr/>
          <p:nvPr/>
        </p:nvSpPr>
        <p:spPr>
          <a:xfrm>
            <a:off x="6457950" y="257554"/>
            <a:ext cx="1972818" cy="1242062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Months are rolling </a:t>
            </a:r>
          </a:p>
        </p:txBody>
      </p:sp>
    </p:spTree>
    <p:extLst>
      <p:ext uri="{BB962C8B-B14F-4D97-AF65-F5344CB8AC3E}">
        <p14:creationId xmlns:p14="http://schemas.microsoft.com/office/powerpoint/2010/main" val="252838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alerts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6AD1-F890-465C-9EAD-FD7DF0CAF76F}"/>
              </a:ext>
            </a:extLst>
          </p:cNvPr>
          <p:cNvSpPr txBox="1"/>
          <p:nvPr/>
        </p:nvSpPr>
        <p:spPr>
          <a:xfrm>
            <a:off x="173815" y="1193520"/>
            <a:ext cx="468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</a:t>
            </a:r>
            <a:r>
              <a:rPr lang="en-US" dirty="0" err="1">
                <a:solidFill>
                  <a:srgbClr val="FF0000"/>
                </a:solidFill>
              </a:rPr>
              <a:t>closed_counts</a:t>
            </a:r>
            <a:r>
              <a:rPr lang="en-US" dirty="0">
                <a:solidFill>
                  <a:srgbClr val="FF0000"/>
                </a:solidFill>
              </a:rPr>
              <a:t> receive alerts?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3046D-196D-4C1E-BA9F-096B433DA282}"/>
              </a:ext>
            </a:extLst>
          </p:cNvPr>
          <p:cNvSpPr txBox="1"/>
          <p:nvPr/>
        </p:nvSpPr>
        <p:spPr>
          <a:xfrm>
            <a:off x="254680" y="3818789"/>
            <a:ext cx="49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</a:t>
            </a:r>
            <a:r>
              <a:rPr lang="en-US" dirty="0" err="1">
                <a:solidFill>
                  <a:srgbClr val="FF0000"/>
                </a:solidFill>
              </a:rPr>
              <a:t>reported_counts</a:t>
            </a:r>
            <a:r>
              <a:rPr lang="en-US" dirty="0">
                <a:solidFill>
                  <a:srgbClr val="FF0000"/>
                </a:solidFill>
              </a:rPr>
              <a:t> receive alerts?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B54554-9D27-4749-88C5-A990F96E28B5}"/>
              </a:ext>
            </a:extLst>
          </p:cNvPr>
          <p:cNvSpPr/>
          <p:nvPr/>
        </p:nvSpPr>
        <p:spPr>
          <a:xfrm>
            <a:off x="1716795" y="6385262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91FA3D-2774-4679-853D-DF4344AC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75298"/>
            <a:ext cx="9144000" cy="1243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AFC24-94CB-4CFB-B35F-4F9C21E6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2252"/>
            <a:ext cx="9144000" cy="11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0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F8D8F-0452-4F87-8FF7-C10F38AA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US" sz="3500"/>
              <a:t>Alerts Advantages </a:t>
            </a:r>
          </a:p>
        </p:txBody>
      </p:sp>
      <p:grpSp>
        <p:nvGrpSpPr>
          <p:cNvPr id="139" name="Group 1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255D-DB46-4812-889B-4ED573EF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Wide coverage</a:t>
            </a:r>
          </a:p>
          <a:p>
            <a:pPr lvl="1"/>
            <a:r>
              <a:rPr lang="en-US" sz="1700" dirty="0"/>
              <a:t>Detect both extremely low &amp; high values</a:t>
            </a:r>
          </a:p>
          <a:p>
            <a:r>
              <a:rPr lang="en-US" sz="1700" dirty="0"/>
              <a:t>High accuracy </a:t>
            </a:r>
          </a:p>
          <a:p>
            <a:pPr lvl="1"/>
            <a:r>
              <a:rPr lang="en-US" sz="1700" dirty="0"/>
              <a:t>Every claim is different </a:t>
            </a:r>
          </a:p>
          <a:p>
            <a:pPr lvl="1"/>
            <a:r>
              <a:rPr lang="en-US" sz="1700" dirty="0"/>
              <a:t>Find the anomalies for each claim based on its past  trend </a:t>
            </a:r>
          </a:p>
          <a:p>
            <a:r>
              <a:rPr lang="en-US" sz="1700" dirty="0"/>
              <a:t>Less impacted by seasonality </a:t>
            </a:r>
          </a:p>
          <a:p>
            <a:pPr lvl="1"/>
            <a:r>
              <a:rPr lang="en-US" sz="1700" dirty="0"/>
              <a:t>Months are rolling, thus the trend is moving forward every month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DF0FF-917F-4A27-B4C9-04357A635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1" r="8877" b="1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B440D-A8EE-4394-9D83-6453C78F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074916-CE6A-4A77-9F0B-500FEC68ED28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78" y="664247"/>
            <a:ext cx="2441321" cy="1687658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Impact of Covid-19 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D37407F-2AE1-41F0-89C0-B2775EA8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72" y="3170976"/>
            <a:ext cx="2388168" cy="2054167"/>
          </a:xfrm>
        </p:spPr>
        <p:txBody>
          <a:bodyPr anchor="t"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The data is heavily impacted by Covid-19, thus need to treat the data from Apr-2020 to Sep-2020 separately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C77C7D-2E21-4881-884A-971250342E9C}"/>
              </a:ext>
            </a:extLst>
          </p:cNvPr>
          <p:cNvSpPr txBox="1"/>
          <p:nvPr/>
        </p:nvSpPr>
        <p:spPr>
          <a:xfrm>
            <a:off x="6457950" y="1134142"/>
            <a:ext cx="74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APR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D3085-EF40-4120-BA94-3BEFA049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147" y="1485931"/>
            <a:ext cx="6574853" cy="473389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432030-DA8E-41AA-A4D2-E5412D40CE01}"/>
              </a:ext>
            </a:extLst>
          </p:cNvPr>
          <p:cNvCxnSpPr>
            <a:cxnSpLocks/>
          </p:cNvCxnSpPr>
          <p:nvPr/>
        </p:nvCxnSpPr>
        <p:spPr>
          <a:xfrm>
            <a:off x="6780245" y="1328179"/>
            <a:ext cx="0" cy="47180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5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5199-82F1-43D7-82A7-96CC3844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2F265-7BC6-46ED-AD2B-0AF9E334F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780" y="443723"/>
            <a:ext cx="2974619" cy="2301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F6A05-AE6D-49A1-8458-3A55BDD5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9588A-3C9E-44E8-A294-445B2521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17" y="3380234"/>
            <a:ext cx="7477518" cy="29910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2F85F7-7D21-41D2-8B2F-D070644BC298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894205311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0662FC5622D4DB2F6020CCE58CCE9" ma:contentTypeVersion="0" ma:contentTypeDescription="Create a new document." ma:contentTypeScope="" ma:versionID="0e8f51bac73df94d5de5879d0b637f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DCA02DE-A81E-487E-BA82-60E32CC60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06AF-55E1-4F7E-9140-48EFA1D94C10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6B3A0E-467F-4803-8DD7-23DE2832C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470</Words>
  <Application>Microsoft Office PowerPoint</Application>
  <PresentationFormat>On-screen Show (4:3)</PresentationFormat>
  <Paragraphs>121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LNRS - 2015 Template</vt:lpstr>
      <vt:lpstr>Contributory Market Insights Alerts</vt:lpstr>
      <vt:lpstr>Agenda</vt:lpstr>
      <vt:lpstr>Alerts Types </vt:lpstr>
      <vt:lpstr>Alerts Level  </vt:lpstr>
      <vt:lpstr>How to calculate alerts?</vt:lpstr>
      <vt:lpstr>Looking into alerts</vt:lpstr>
      <vt:lpstr>Alerts Advantages </vt:lpstr>
      <vt:lpstr>Impact of Covid-19 </vt:lpstr>
      <vt:lpstr>Zero Values </vt:lpstr>
      <vt:lpstr>PowerPoint Presentation</vt:lpstr>
      <vt:lpstr>                                             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Contributory Market Insights Alerts</dc:title>
  <dc:creator>Li, Qiuying (RIS-ATL)</dc:creator>
  <cp:lastModifiedBy>Li, Qiuying (RIS-ATL)</cp:lastModifiedBy>
  <cp:revision>13</cp:revision>
  <dcterms:created xsi:type="dcterms:W3CDTF">2021-03-12T16:30:10Z</dcterms:created>
  <dcterms:modified xsi:type="dcterms:W3CDTF">2021-03-18T14:49:58Z</dcterms:modified>
</cp:coreProperties>
</file>