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66" r:id="rId2"/>
    <p:sldId id="270" r:id="rId3"/>
    <p:sldId id="326" r:id="rId4"/>
    <p:sldId id="327" r:id="rId5"/>
    <p:sldId id="329" r:id="rId6"/>
    <p:sldId id="330" r:id="rId7"/>
    <p:sldId id="331" r:id="rId8"/>
    <p:sldId id="310" r:id="rId9"/>
    <p:sldId id="318" r:id="rId10"/>
    <p:sldId id="325" r:id="rId11"/>
    <p:sldId id="320" r:id="rId12"/>
    <p:sldId id="315" r:id="rId13"/>
    <p:sldId id="316" r:id="rId14"/>
    <p:sldId id="317" r:id="rId15"/>
    <p:sldId id="332" r:id="rId16"/>
    <p:sldId id="333" r:id="rId17"/>
    <p:sldId id="336" r:id="rId18"/>
    <p:sldId id="334" r:id="rId19"/>
    <p:sldId id="337" r:id="rId20"/>
    <p:sldId id="343" r:id="rId21"/>
    <p:sldId id="340" r:id="rId22"/>
    <p:sldId id="34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4" pos="2786" userDrawn="1">
          <p15:clr>
            <a:srgbClr val="A4A3A4"/>
          </p15:clr>
        </p15:guide>
        <p15:guide id="5" pos="2974" userDrawn="1">
          <p15:clr>
            <a:srgbClr val="A4A3A4"/>
          </p15:clr>
        </p15:guide>
        <p15:guide id="6" pos="2034" userDrawn="1">
          <p15:clr>
            <a:srgbClr val="A4A3A4"/>
          </p15:clr>
        </p15:guide>
        <p15:guide id="7" pos="1846" userDrawn="1">
          <p15:clr>
            <a:srgbClr val="A4A3A4"/>
          </p15:clr>
        </p15:guide>
        <p15:guide id="8" pos="3912" userDrawn="1">
          <p15:clr>
            <a:srgbClr val="A4A3A4"/>
          </p15:clr>
        </p15:guide>
        <p15:guide id="9" pos="3726" userDrawn="1">
          <p15:clr>
            <a:srgbClr val="A4A3A4"/>
          </p15:clr>
        </p15:guide>
        <p15:guide id="10" pos="3818" userDrawn="1">
          <p15:clr>
            <a:srgbClr val="A4A3A4"/>
          </p15:clr>
        </p15:guide>
        <p15:guide id="11" pos="1940" userDrawn="1">
          <p15:clr>
            <a:srgbClr val="A4A3A4"/>
          </p15:clr>
        </p15:guide>
        <p15:guide id="12" pos="5605" userDrawn="1">
          <p15:clr>
            <a:srgbClr val="A4A3A4"/>
          </p15:clr>
        </p15:guide>
        <p15:guide id="13" orient="horz" pos="870" userDrawn="1">
          <p15:clr>
            <a:srgbClr val="A4A3A4"/>
          </p15:clr>
        </p15:guide>
        <p15:guide id="14" orient="horz" pos="708" userDrawn="1">
          <p15:clr>
            <a:srgbClr val="A4A3A4"/>
          </p15:clr>
        </p15:guide>
        <p15:guide id="15" orient="horz" pos="612" userDrawn="1">
          <p15:clr>
            <a:srgbClr val="A4A3A4"/>
          </p15:clr>
        </p15:guide>
        <p15:guide id="16" orient="horz" pos="162" userDrawn="1">
          <p15:clr>
            <a:srgbClr val="A4A3A4"/>
          </p15:clr>
        </p15:guide>
        <p15:guide id="17" orient="horz" pos="138" userDrawn="1">
          <p15:clr>
            <a:srgbClr val="A4A3A4"/>
          </p15:clr>
        </p15:guide>
        <p15:guide id="18" orient="horz" pos="3936" userDrawn="1">
          <p15:clr>
            <a:srgbClr val="A4A3A4"/>
          </p15:clr>
        </p15:guide>
        <p15:guide id="19" orient="horz" pos="4193" userDrawn="1">
          <p15:clr>
            <a:srgbClr val="A4A3A4"/>
          </p15:clr>
        </p15:guide>
        <p15:guide id="20" pos="1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E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343" autoAdjust="0"/>
  </p:normalViewPr>
  <p:slideViewPr>
    <p:cSldViewPr snapToGrid="0" showGuides="1">
      <p:cViewPr varScale="1">
        <p:scale>
          <a:sx n="111" d="100"/>
          <a:sy n="111" d="100"/>
        </p:scale>
        <p:origin x="990" y="78"/>
      </p:cViewPr>
      <p:guideLst>
        <p:guide orient="horz" pos="2160"/>
        <p:guide pos="2880"/>
        <p:guide pos="2786"/>
        <p:guide pos="2974"/>
        <p:guide pos="2034"/>
        <p:guide pos="1846"/>
        <p:guide pos="3912"/>
        <p:guide pos="3726"/>
        <p:guide pos="3818"/>
        <p:guide pos="1940"/>
        <p:guide pos="5605"/>
        <p:guide orient="horz" pos="870"/>
        <p:guide orient="horz" pos="708"/>
        <p:guide orient="horz" pos="612"/>
        <p:guide orient="horz" pos="162"/>
        <p:guide orient="horz" pos="138"/>
        <p:guide orient="horz" pos="3936"/>
        <p:guide orient="horz" pos="4193"/>
        <p:guide pos="15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FF08C-5845-4015-A961-298ED91755B0}" type="datetimeFigureOut">
              <a:rPr lang="en-US" smtClean="0"/>
              <a:t>2/5/2020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0B337-A301-423F-9EE2-2FD54725A6B4}" type="slidenum">
              <a:rPr lang="en-US" smtClean="0"/>
              <a:t>‹#›</a:t>
            </a:fld>
            <a:endParaRPr lang="en-US" dirty="0"/>
          </a:p>
        </p:txBody>
      </p:sp>
    </p:spTree>
    <p:extLst>
      <p:ext uri="{BB962C8B-B14F-4D97-AF65-F5344CB8AC3E}">
        <p14:creationId xmlns:p14="http://schemas.microsoft.com/office/powerpoint/2010/main" val="191462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t>2</a:t>
            </a:fld>
            <a:endParaRPr lang="en-US" dirty="0"/>
          </a:p>
        </p:txBody>
      </p:sp>
    </p:spTree>
    <p:extLst>
      <p:ext uri="{BB962C8B-B14F-4D97-AF65-F5344CB8AC3E}">
        <p14:creationId xmlns:p14="http://schemas.microsoft.com/office/powerpoint/2010/main" val="198321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EC390F-FC6A-4DBC-AAB3-8179580DEB16}" type="slidenum">
              <a:rPr lang="en-US" smtClean="0"/>
              <a:pPr>
                <a:defRPr/>
              </a:pPr>
              <a:t>3</a:t>
            </a:fld>
            <a:endParaRPr lang="en-US" dirty="0"/>
          </a:p>
        </p:txBody>
      </p:sp>
    </p:spTree>
    <p:extLst>
      <p:ext uri="{BB962C8B-B14F-4D97-AF65-F5344CB8AC3E}">
        <p14:creationId xmlns:p14="http://schemas.microsoft.com/office/powerpoint/2010/main" val="412441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ü"/>
            </a:pPr>
            <a:r>
              <a:rPr lang="en-US" dirty="0" smtClean="0"/>
              <a:t>For the past 2 years we have talked about Fido and now it is coming to life. Some of you have been a part of this initiative.</a:t>
            </a:r>
            <a:r>
              <a:rPr lang="en-US" baseline="0" dirty="0" smtClean="0"/>
              <a:t> </a:t>
            </a:r>
          </a:p>
          <a:p>
            <a:pPr marL="171450" indent="-171450">
              <a:buFont typeface="Wingdings" panose="05000000000000000000" pitchFamily="2" charset="2"/>
              <a:buChar char="ü"/>
            </a:pPr>
            <a:r>
              <a:rPr lang="en-US" baseline="0" dirty="0" smtClean="0"/>
              <a:t>The initiative came about when we realized we are providing great value to our customers through data and analytics. Why are we not doing the same for our ourselves? Aka Eating our own dog food.</a:t>
            </a:r>
          </a:p>
          <a:p>
            <a:pPr marL="171450" indent="-171450">
              <a:buFont typeface="Wingdings" panose="05000000000000000000" pitchFamily="2" charset="2"/>
              <a:buChar char="ü"/>
            </a:pPr>
            <a:r>
              <a:rPr lang="en-US" baseline="0" dirty="0" smtClean="0"/>
              <a:t>This initiative pulls together LN Risk customer data from different parts of the business: Finance, Customer Service, Marketing, Back Office. Across all of the businesses: Insurance, Business Services, and Government</a:t>
            </a:r>
          </a:p>
          <a:p>
            <a:pPr marL="171450" indent="-171450">
              <a:buFont typeface="Wingdings" panose="05000000000000000000" pitchFamily="2" charset="2"/>
              <a:buChar char="ü"/>
            </a:pPr>
            <a:r>
              <a:rPr lang="en-US" baseline="0" dirty="0" smtClean="0"/>
              <a:t>The Fido objective is reaching beyond just LN Risk and into other businesses of REED such as Reed Exhibitions</a:t>
            </a:r>
          </a:p>
        </p:txBody>
      </p:sp>
      <p:sp>
        <p:nvSpPr>
          <p:cNvPr id="4" name="Slide Number Placeholder 3"/>
          <p:cNvSpPr>
            <a:spLocks noGrp="1"/>
          </p:cNvSpPr>
          <p:nvPr>
            <p:ph type="sldNum" sz="quarter" idx="10"/>
          </p:nvPr>
        </p:nvSpPr>
        <p:spPr/>
        <p:txBody>
          <a:bodyPr/>
          <a:lstStyle/>
          <a:p>
            <a:pPr>
              <a:defRPr/>
            </a:pPr>
            <a:fld id="{52EC390F-FC6A-4DBC-AAB3-8179580DEB16}" type="slidenum">
              <a:rPr lang="en-US" smtClean="0"/>
              <a:pPr>
                <a:defRPr/>
              </a:pPr>
              <a:t>4</a:t>
            </a:fld>
            <a:endParaRPr lang="en-US" dirty="0"/>
          </a:p>
        </p:txBody>
      </p:sp>
    </p:spTree>
    <p:extLst>
      <p:ext uri="{BB962C8B-B14F-4D97-AF65-F5344CB8AC3E}">
        <p14:creationId xmlns:p14="http://schemas.microsoft.com/office/powerpoint/2010/main" val="320871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EC390F-FC6A-4DBC-AAB3-8179580DEB16}" type="slidenum">
              <a:rPr lang="en-US" smtClean="0"/>
              <a:pPr>
                <a:defRPr/>
              </a:pPr>
              <a:t>5</a:t>
            </a:fld>
            <a:endParaRPr lang="en-US" dirty="0"/>
          </a:p>
        </p:txBody>
      </p:sp>
    </p:spTree>
    <p:extLst>
      <p:ext uri="{BB962C8B-B14F-4D97-AF65-F5344CB8AC3E}">
        <p14:creationId xmlns:p14="http://schemas.microsoft.com/office/powerpoint/2010/main" val="424136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2EC390F-FC6A-4DBC-AAB3-8179580DEB16}" type="slidenum">
              <a:rPr lang="en-US" smtClean="0"/>
              <a:pPr>
                <a:defRPr/>
              </a:pPr>
              <a:t>7</a:t>
            </a:fld>
            <a:endParaRPr lang="en-US" dirty="0"/>
          </a:p>
        </p:txBody>
      </p:sp>
    </p:spTree>
    <p:extLst>
      <p:ext uri="{BB962C8B-B14F-4D97-AF65-F5344CB8AC3E}">
        <p14:creationId xmlns:p14="http://schemas.microsoft.com/office/powerpoint/2010/main" val="408616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t>8</a:t>
            </a:fld>
            <a:endParaRPr lang="en-US" dirty="0"/>
          </a:p>
        </p:txBody>
      </p:sp>
    </p:spTree>
    <p:extLst>
      <p:ext uri="{BB962C8B-B14F-4D97-AF65-F5344CB8AC3E}">
        <p14:creationId xmlns:p14="http://schemas.microsoft.com/office/powerpoint/2010/main" val="190782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0B337-A301-423F-9EE2-2FD54725A6B4}" type="slidenum">
              <a:rPr lang="en-US" smtClean="0"/>
              <a:t>11</a:t>
            </a:fld>
            <a:endParaRPr lang="en-US" dirty="0"/>
          </a:p>
        </p:txBody>
      </p:sp>
    </p:spTree>
    <p:extLst>
      <p:ext uri="{BB962C8B-B14F-4D97-AF65-F5344CB8AC3E}">
        <p14:creationId xmlns:p14="http://schemas.microsoft.com/office/powerpoint/2010/main" val="3626175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t>21</a:t>
            </a:fld>
            <a:endParaRPr lang="en-US" dirty="0"/>
          </a:p>
        </p:txBody>
      </p:sp>
    </p:spTree>
    <p:extLst>
      <p:ext uri="{BB962C8B-B14F-4D97-AF65-F5344CB8AC3E}">
        <p14:creationId xmlns:p14="http://schemas.microsoft.com/office/powerpoint/2010/main" val="2127939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Printer Friendly">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571750"/>
            <a:ext cx="8039100" cy="857250"/>
          </a:xfrm>
        </p:spPr>
        <p:txBody>
          <a:bodyPr vert="horz" lIns="0" tIns="0" rIns="0" bIns="0" rtlCol="0" anchor="b">
            <a:noAutofit/>
          </a:bodyPr>
          <a:lstStyle>
            <a:lvl1pPr>
              <a:defRPr lang="en-US" sz="2800" dirty="0">
                <a:effectLst/>
                <a:latin typeface="+mj-lt"/>
                <a:ea typeface="+mj-ea"/>
                <a:cs typeface="+mj-cs"/>
              </a:defRPr>
            </a:lvl1pPr>
          </a:lstStyle>
          <a:p>
            <a:pPr lvl="0"/>
            <a:r>
              <a:rPr lang="en-US" dirty="0" smtClean="0"/>
              <a:t>Click to edit Master title style</a:t>
            </a:r>
            <a:endParaRPr lang="en-US" dirty="0"/>
          </a:p>
        </p:txBody>
      </p:sp>
      <p:sp>
        <p:nvSpPr>
          <p:cNvPr id="3" name="Subtitle 2"/>
          <p:cNvSpPr>
            <a:spLocks noGrp="1"/>
          </p:cNvSpPr>
          <p:nvPr>
            <p:ph type="subTitle" idx="1"/>
          </p:nvPr>
        </p:nvSpPr>
        <p:spPr>
          <a:xfrm>
            <a:off x="552450" y="3592513"/>
            <a:ext cx="5508625" cy="1093787"/>
          </a:xfrm>
        </p:spPr>
        <p:txBody>
          <a:bodyPr lIns="0" tIns="0" rIns="0" bIns="0">
            <a:no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79034" y="6055207"/>
            <a:ext cx="2076847" cy="624254"/>
          </a:xfrm>
          <a:prstGeom prst="rect">
            <a:avLst/>
          </a:prstGeom>
        </p:spPr>
      </p:pic>
    </p:spTree>
    <p:extLst>
      <p:ext uri="{BB962C8B-B14F-4D97-AF65-F5344CB8AC3E}">
        <p14:creationId xmlns:p14="http://schemas.microsoft.com/office/powerpoint/2010/main" val="2933949138"/>
      </p:ext>
    </p:extLst>
  </p:cSld>
  <p:clrMapOvr>
    <a:masterClrMapping/>
  </p:clrMapOvr>
  <p:extLst mod="1">
    <p:ext uri="{DCECCB84-F9BA-43D5-87BE-67443E8EF086}">
      <p15:sldGuideLst xmlns:p15="http://schemas.microsoft.com/office/powerpoint/2012/main">
        <p15:guide id="1" pos="348" userDrawn="1">
          <p15:clr>
            <a:srgbClr val="FBAE40"/>
          </p15:clr>
        </p15:guide>
        <p15:guide id="2" pos="541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lvl1pPr algn="r">
              <a:defRPr/>
            </a:lvl1pPr>
          </a:lstStyle>
          <a:p>
            <a:endParaRPr lang="en-US" dirty="0"/>
          </a:p>
        </p:txBody>
      </p:sp>
      <p:sp>
        <p:nvSpPr>
          <p:cNvPr id="5" name="Slide Number Placeholder 4"/>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428425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lgn="r">
              <a:defRPr/>
            </a:lvl1pPr>
          </a:lstStyle>
          <a:p>
            <a:endParaRPr lang="en-US" dirty="0"/>
          </a:p>
        </p:txBody>
      </p:sp>
      <p:sp>
        <p:nvSpPr>
          <p:cNvPr id="4" name="Slide Number Placeholder 3"/>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386579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Closing Slide (If Necessa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9108" y="2762251"/>
            <a:ext cx="3452629" cy="1037784"/>
          </a:xfrm>
          <a:prstGeom prst="rect">
            <a:avLst/>
          </a:prstGeom>
        </p:spPr>
      </p:pic>
    </p:spTree>
    <p:extLst>
      <p:ext uri="{BB962C8B-B14F-4D97-AF65-F5344CB8AC3E}">
        <p14:creationId xmlns:p14="http://schemas.microsoft.com/office/powerpoint/2010/main" val="878775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 Not Use Layouts Past This">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Title 1"/>
          <p:cNvSpPr>
            <a:spLocks noGrp="1"/>
          </p:cNvSpPr>
          <p:nvPr>
            <p:ph type="title" hasCustomPrompt="1"/>
          </p:nvPr>
        </p:nvSpPr>
        <p:spPr>
          <a:xfrm>
            <a:off x="252413" y="2694582"/>
            <a:ext cx="8639176" cy="1468836"/>
          </a:xfrm>
        </p:spPr>
        <p:txBody>
          <a:bodyPr/>
          <a:lstStyle>
            <a:lvl1pPr algn="ctr">
              <a:defRPr sz="4800" baseline="0">
                <a:solidFill>
                  <a:schemeClr val="bg1"/>
                </a:solidFill>
              </a:defRPr>
            </a:lvl1pPr>
          </a:lstStyle>
          <a:p>
            <a:r>
              <a:rPr lang="en-US" dirty="0" smtClean="0"/>
              <a:t>Do Not Use Any Layouts</a:t>
            </a:r>
            <a:br>
              <a:rPr lang="en-US" dirty="0" smtClean="0"/>
            </a:br>
            <a:r>
              <a:rPr lang="en-US" dirty="0" smtClean="0"/>
              <a:t>Past This One</a:t>
            </a:r>
            <a:endParaRPr lang="en-US" dirty="0"/>
          </a:p>
        </p:txBody>
      </p:sp>
    </p:spTree>
    <p:extLst>
      <p:ext uri="{BB962C8B-B14F-4D97-AF65-F5344CB8AC3E}">
        <p14:creationId xmlns:p14="http://schemas.microsoft.com/office/powerpoint/2010/main" val="3287956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Content Slide">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448062" y="1345133"/>
            <a:ext cx="8485345" cy="32521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
        <p:nvSpPr>
          <p:cNvPr id="7" name="Title Placeholder 1"/>
          <p:cNvSpPr>
            <a:spLocks noGrp="1"/>
          </p:cNvSpPr>
          <p:nvPr>
            <p:ph type="title"/>
          </p:nvPr>
        </p:nvSpPr>
        <p:spPr>
          <a:xfrm>
            <a:off x="361081" y="254674"/>
            <a:ext cx="8568030" cy="533633"/>
          </a:xfrm>
          <a:prstGeom prst="rect">
            <a:avLst/>
          </a:prstGeom>
        </p:spPr>
        <p:txBody>
          <a:bodyPr rtlCol="0">
            <a:noAutofit/>
          </a:bodyPr>
          <a:lstStyle>
            <a:lvl1pPr>
              <a:defRPr sz="2000"/>
            </a:lvl1pPr>
          </a:lstStyle>
          <a:p>
            <a:r>
              <a:rPr lang="en-CA" smtClean="0"/>
              <a:t>Click to edit Master title style</a:t>
            </a:r>
            <a:endParaRPr lang="en-US" dirty="0"/>
          </a:p>
        </p:txBody>
      </p:sp>
      <p:sp>
        <p:nvSpPr>
          <p:cNvPr id="4" name="Slide Number Placeholder 5"/>
          <p:cNvSpPr>
            <a:spLocks noGrp="1"/>
          </p:cNvSpPr>
          <p:nvPr>
            <p:ph type="sldNum" sz="quarter" idx="10"/>
          </p:nvPr>
        </p:nvSpPr>
        <p:spPr>
          <a:xfrm>
            <a:off x="8515348" y="6453187"/>
            <a:ext cx="377190" cy="304770"/>
          </a:xfrm>
          <a:prstGeom prst="rect">
            <a:avLst/>
          </a:prstGeom>
        </p:spPr>
        <p:txBody>
          <a:bodyPr/>
          <a:lstStyle>
            <a:lvl1pPr algn="r">
              <a:defRPr>
                <a:solidFill>
                  <a:schemeClr val="bg1"/>
                </a:solidFill>
              </a:defRPr>
            </a:lvl1pPr>
          </a:lstStyle>
          <a:p>
            <a:pPr>
              <a:defRPr/>
            </a:pPr>
            <a:fld id="{BD3A0FA4-4888-4F28-8FAB-2684F8E0FA2F}" type="slidenum">
              <a:rPr lang="en-US"/>
              <a:pPr>
                <a:defRPr/>
              </a:pPr>
              <a:t>‹#›</a:t>
            </a:fld>
            <a:endParaRPr lang="en-US" dirty="0"/>
          </a:p>
        </p:txBody>
      </p:sp>
      <p:sp>
        <p:nvSpPr>
          <p:cNvPr id="5" name="Footer Placeholder 4"/>
          <p:cNvSpPr>
            <a:spLocks noGrp="1"/>
          </p:cNvSpPr>
          <p:nvPr>
            <p:ph type="ftr" sz="quarter" idx="11"/>
          </p:nvPr>
        </p:nvSpPr>
        <p:spPr/>
        <p:txBody>
          <a:bodyPr/>
          <a:lstStyle>
            <a:lvl1pPr algn="r">
              <a:defRPr sz="1200">
                <a:solidFill>
                  <a:schemeClr val="tx1">
                    <a:tint val="75000"/>
                  </a:schemeClr>
                </a:solidFill>
              </a:defRPr>
            </a:lvl1pPr>
          </a:lstStyle>
          <a:p>
            <a:pPr>
              <a:defRPr/>
            </a:pPr>
            <a:endParaRPr lang="en-US" dirty="0"/>
          </a:p>
        </p:txBody>
      </p:sp>
    </p:spTree>
    <p:extLst>
      <p:ext uri="{BB962C8B-B14F-4D97-AF65-F5344CB8AC3E}">
        <p14:creationId xmlns:p14="http://schemas.microsoft.com/office/powerpoint/2010/main" val="3845762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5" name="Table Placeholder 4"/>
          <p:cNvSpPr>
            <a:spLocks noGrp="1"/>
          </p:cNvSpPr>
          <p:nvPr>
            <p:ph type="tbl" sz="quarter" idx="13"/>
          </p:nvPr>
        </p:nvSpPr>
        <p:spPr>
          <a:xfrm>
            <a:off x="635674" y="1348915"/>
            <a:ext cx="7981950" cy="4354513"/>
          </a:xfrm>
        </p:spPr>
        <p:txBody>
          <a:bodyPr rtlCol="0">
            <a:noAutofit/>
          </a:bodyPr>
          <a:lstStyle/>
          <a:p>
            <a:pPr lvl="0"/>
            <a:endParaRPr lang="en-US" noProof="0" dirty="0"/>
          </a:p>
        </p:txBody>
      </p:sp>
      <p:sp>
        <p:nvSpPr>
          <p:cNvPr id="8" name="Title Placeholder 1"/>
          <p:cNvSpPr>
            <a:spLocks noGrp="1"/>
          </p:cNvSpPr>
          <p:nvPr>
            <p:ph type="title"/>
          </p:nvPr>
        </p:nvSpPr>
        <p:spPr>
          <a:xfrm>
            <a:off x="361082" y="254676"/>
            <a:ext cx="8272959" cy="533633"/>
          </a:xfrm>
          <a:prstGeom prst="rect">
            <a:avLst/>
          </a:prstGeom>
        </p:spPr>
        <p:txBody>
          <a:bodyPr rtlCol="0">
            <a:noAutofit/>
          </a:bodyPr>
          <a:lstStyle/>
          <a:p>
            <a:r>
              <a:rPr lang="en-CA" smtClean="0"/>
              <a:t>Click to edit Master title style</a:t>
            </a:r>
            <a:endParaRPr lang="en-US" dirty="0"/>
          </a:p>
        </p:txBody>
      </p:sp>
      <p:sp>
        <p:nvSpPr>
          <p:cNvPr id="4" name="Slide Number Placeholder 5"/>
          <p:cNvSpPr>
            <a:spLocks noGrp="1"/>
          </p:cNvSpPr>
          <p:nvPr>
            <p:ph type="sldNum" sz="quarter" idx="14"/>
          </p:nvPr>
        </p:nvSpPr>
        <p:spPr>
          <a:xfrm>
            <a:off x="8515348" y="6453187"/>
            <a:ext cx="377190" cy="304770"/>
          </a:xfrm>
          <a:prstGeom prst="rect">
            <a:avLst/>
          </a:prstGeom>
        </p:spPr>
        <p:txBody>
          <a:bodyPr/>
          <a:lstStyle>
            <a:lvl1pPr algn="r">
              <a:defRPr>
                <a:solidFill>
                  <a:schemeClr val="bg1"/>
                </a:solidFill>
              </a:defRPr>
            </a:lvl1pPr>
          </a:lstStyle>
          <a:p>
            <a:pPr>
              <a:defRPr/>
            </a:pPr>
            <a:fld id="{B276060F-983A-44AA-9E00-189A50A78430}" type="slidenum">
              <a:rPr lang="en-US"/>
              <a:pPr>
                <a:defRPr/>
              </a:pPr>
              <a:t>‹#›</a:t>
            </a:fld>
            <a:endParaRPr lang="en-US" dirty="0"/>
          </a:p>
        </p:txBody>
      </p:sp>
      <p:sp>
        <p:nvSpPr>
          <p:cNvPr id="6" name="Footer Placeholder 4"/>
          <p:cNvSpPr>
            <a:spLocks noGrp="1"/>
          </p:cNvSpPr>
          <p:nvPr>
            <p:ph type="ftr" sz="quarter" idx="15"/>
          </p:nvPr>
        </p:nvSpPr>
        <p:spPr/>
        <p:txBody>
          <a:bodyPr/>
          <a:lstStyle>
            <a:lvl1pPr algn="r">
              <a:defRPr sz="900">
                <a:solidFill>
                  <a:schemeClr val="tx1">
                    <a:tint val="75000"/>
                  </a:schemeClr>
                </a:solidFill>
              </a:defRPr>
            </a:lvl1pPr>
          </a:lstStyle>
          <a:p>
            <a:pPr>
              <a:defRPr/>
            </a:pPr>
            <a:endParaRPr lang="en-US" dirty="0"/>
          </a:p>
        </p:txBody>
      </p:sp>
    </p:spTree>
    <p:extLst>
      <p:ext uri="{BB962C8B-B14F-4D97-AF65-F5344CB8AC3E}">
        <p14:creationId xmlns:p14="http://schemas.microsoft.com/office/powerpoint/2010/main" val="38311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2A: Simple, 1-Line">
    <p:spTree>
      <p:nvGrpSpPr>
        <p:cNvPr id="1" name=""/>
        <p:cNvGrpSpPr/>
        <p:nvPr/>
      </p:nvGrpSpPr>
      <p:grpSpPr>
        <a:xfrm>
          <a:off x="0" y="0"/>
          <a:ext cx="0" cy="0"/>
          <a:chOff x="0" y="0"/>
          <a:chExt cx="0" cy="0"/>
        </a:xfrm>
      </p:grpSpPr>
      <p:sp>
        <p:nvSpPr>
          <p:cNvPr id="11" name="Rectangle 10"/>
          <p:cNvSpPr/>
          <p:nvPr userDrawn="1"/>
        </p:nvSpPr>
        <p:spPr bwMode="white">
          <a:xfrm>
            <a:off x="0" y="4145280"/>
            <a:ext cx="9144000" cy="2712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250824" y="4362450"/>
            <a:ext cx="8640763" cy="368300"/>
          </a:xfrm>
        </p:spPr>
        <p:txBody>
          <a:bodyPr vert="horz" lIns="0" tIns="0" rIns="0" bIns="0" rtlCol="0" anchor="t">
            <a:noAutofit/>
          </a:bodyPr>
          <a:lstStyle>
            <a:lvl1pPr>
              <a:defRPr lang="en-US" sz="2800" dirty="0">
                <a:effectLst/>
                <a:latin typeface="+mj-lt"/>
                <a:ea typeface="+mj-ea"/>
                <a:cs typeface="+mj-cs"/>
              </a:defRPr>
            </a:lvl1pPr>
          </a:lstStyle>
          <a:p>
            <a:pPr lvl="0"/>
            <a:r>
              <a:rPr lang="en-US" dirty="0" smtClean="0"/>
              <a:t>Click to edit Master title style</a:t>
            </a:r>
            <a:endParaRPr lang="en-US" dirty="0"/>
          </a:p>
        </p:txBody>
      </p:sp>
      <p:sp>
        <p:nvSpPr>
          <p:cNvPr id="3" name="Subtitle 2"/>
          <p:cNvSpPr>
            <a:spLocks noGrp="1"/>
          </p:cNvSpPr>
          <p:nvPr>
            <p:ph type="subTitle" idx="1"/>
          </p:nvPr>
        </p:nvSpPr>
        <p:spPr>
          <a:xfrm>
            <a:off x="250825" y="4919663"/>
            <a:ext cx="5810250" cy="1519237"/>
          </a:xfrm>
        </p:spPr>
        <p:txBody>
          <a:bodyPr lIns="0" tIns="0" rIns="0" bIns="0">
            <a:no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79034" y="6055207"/>
            <a:ext cx="2076847" cy="624254"/>
          </a:xfrm>
          <a:prstGeom prst="rect">
            <a:avLst/>
          </a:prstGeom>
        </p:spPr>
      </p:pic>
    </p:spTree>
    <p:extLst>
      <p:ext uri="{BB962C8B-B14F-4D97-AF65-F5344CB8AC3E}">
        <p14:creationId xmlns:p14="http://schemas.microsoft.com/office/powerpoint/2010/main" val="1961506032"/>
      </p:ext>
    </p:extLst>
  </p:cSld>
  <p:clrMapOvr>
    <a:masterClrMapping/>
  </p:clrMapOvr>
  <p:extLst mod="1">
    <p:ext uri="{DCECCB84-F9BA-43D5-87BE-67443E8EF086}">
      <p15:sldGuideLst xmlns:p15="http://schemas.microsoft.com/office/powerpoint/2012/main">
        <p15:guide id="1" pos="348">
          <p15:clr>
            <a:srgbClr val="FBAE40"/>
          </p15:clr>
        </p15:guide>
        <p15:guide id="2" pos="54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2B: Simple, 2-Line">
    <p:spTree>
      <p:nvGrpSpPr>
        <p:cNvPr id="1" name=""/>
        <p:cNvGrpSpPr/>
        <p:nvPr/>
      </p:nvGrpSpPr>
      <p:grpSpPr>
        <a:xfrm>
          <a:off x="0" y="0"/>
          <a:ext cx="0" cy="0"/>
          <a:chOff x="0" y="0"/>
          <a:chExt cx="0" cy="0"/>
        </a:xfrm>
      </p:grpSpPr>
      <p:sp>
        <p:nvSpPr>
          <p:cNvPr id="10" name="Rectangle 9"/>
          <p:cNvSpPr/>
          <p:nvPr userDrawn="1"/>
        </p:nvSpPr>
        <p:spPr bwMode="white">
          <a:xfrm>
            <a:off x="0" y="4145280"/>
            <a:ext cx="9144000" cy="2712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50824" y="4362450"/>
            <a:ext cx="8640763" cy="755650"/>
          </a:xfrm>
        </p:spPr>
        <p:txBody>
          <a:bodyPr vert="horz" lIns="0" tIns="0" rIns="0" bIns="0" rtlCol="0" anchor="t">
            <a:noAutofit/>
          </a:bodyPr>
          <a:lstStyle>
            <a:lvl1pPr>
              <a:defRPr lang="en-US" sz="2800" dirty="0">
                <a:effectLst/>
                <a:latin typeface="+mj-lt"/>
                <a:ea typeface="+mj-ea"/>
                <a:cs typeface="+mj-cs"/>
              </a:defRPr>
            </a:lvl1pPr>
          </a:lstStyle>
          <a:p>
            <a:pPr lvl="0"/>
            <a:r>
              <a:rPr lang="en-US" dirty="0" smtClean="0"/>
              <a:t>Click to edit Master title style</a:t>
            </a:r>
            <a:endParaRPr lang="en-US" dirty="0"/>
          </a:p>
        </p:txBody>
      </p:sp>
      <p:sp>
        <p:nvSpPr>
          <p:cNvPr id="3" name="Subtitle 2"/>
          <p:cNvSpPr>
            <a:spLocks noGrp="1"/>
          </p:cNvSpPr>
          <p:nvPr>
            <p:ph type="subTitle" idx="1"/>
          </p:nvPr>
        </p:nvSpPr>
        <p:spPr>
          <a:xfrm>
            <a:off x="250825" y="5321300"/>
            <a:ext cx="5810250" cy="1054100"/>
          </a:xfrm>
        </p:spPr>
        <p:txBody>
          <a:bodyPr vert="horz" lIns="0" tIns="0" rIns="0" bIns="0" rtlCol="0">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lang="en-US" sz="1800" kern="1200" spc="0" dirty="0">
                <a:solidFill>
                  <a:schemeClr val="tx1"/>
                </a:solidFill>
                <a:effectLst/>
                <a:latin typeface="+mn-lt"/>
                <a:ea typeface="+mn-ea"/>
                <a:cs typeface="+mn-cs"/>
              </a:defRPr>
            </a:lvl1pPr>
          </a:lstStyle>
          <a:p>
            <a:pPr marL="0" lvl="0" indent="0" defTabSz="914377">
              <a:spcBef>
                <a:spcPts val="1800"/>
              </a:spcBef>
              <a:buClr>
                <a:srgbClr val="E12726"/>
              </a:buClr>
              <a:buNone/>
            </a:pPr>
            <a:r>
              <a:rPr lang="en-US" dirty="0" smtClean="0"/>
              <a:t>Click to edit Master subtitle style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79034" y="6055207"/>
            <a:ext cx="2076847" cy="624254"/>
          </a:xfrm>
          <a:prstGeom prst="rect">
            <a:avLst/>
          </a:prstGeom>
        </p:spPr>
      </p:pic>
    </p:spTree>
    <p:extLst>
      <p:ext uri="{BB962C8B-B14F-4D97-AF65-F5344CB8AC3E}">
        <p14:creationId xmlns:p14="http://schemas.microsoft.com/office/powerpoint/2010/main" val="3972830422"/>
      </p:ext>
    </p:extLst>
  </p:cSld>
  <p:clrMapOvr>
    <a:masterClrMapping/>
  </p:clrMapOvr>
  <p:extLst mod="1">
    <p:ext uri="{DCECCB84-F9BA-43D5-87BE-67443E8EF086}">
      <p15:sldGuideLst xmlns:p15="http://schemas.microsoft.com/office/powerpoint/2012/main">
        <p15:guide id="1" pos="348">
          <p15:clr>
            <a:srgbClr val="FBAE40"/>
          </p15:clr>
        </p15:guide>
        <p15:guide id="2" pos="54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1: Printer Friendly">
    <p:spTree>
      <p:nvGrpSpPr>
        <p:cNvPr id="1" name=""/>
        <p:cNvGrpSpPr/>
        <p:nvPr/>
      </p:nvGrpSpPr>
      <p:grpSpPr>
        <a:xfrm>
          <a:off x="0" y="0"/>
          <a:ext cx="0" cy="0"/>
          <a:chOff x="0" y="0"/>
          <a:chExt cx="0" cy="0"/>
        </a:xfrm>
      </p:grpSpPr>
      <p:sp>
        <p:nvSpPr>
          <p:cNvPr id="2" name="Title 1"/>
          <p:cNvSpPr>
            <a:spLocks noGrp="1"/>
          </p:cNvSpPr>
          <p:nvPr>
            <p:ph type="title"/>
          </p:nvPr>
        </p:nvSpPr>
        <p:spPr>
          <a:xfrm>
            <a:off x="250825" y="2730729"/>
            <a:ext cx="8640763" cy="810758"/>
          </a:xfrm>
        </p:spPr>
        <p:txBody>
          <a:bodyPr vert="horz" lIns="0" tIns="0" rIns="0" bIns="0" rtlCol="0" anchor="ctr">
            <a:noAutofit/>
          </a:bodyPr>
          <a:lstStyle>
            <a:lvl1pPr>
              <a:defRPr lang="en-US" sz="2800" dirty="0">
                <a:effectLst/>
                <a:latin typeface="+mj-lt"/>
                <a:ea typeface="+mj-ea"/>
                <a:cs typeface="+mj-cs"/>
              </a:defRPr>
            </a:lvl1pPr>
          </a:lstStyle>
          <a:p>
            <a:pPr lvl="0"/>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lvl1pPr algn="r">
              <a:defRPr/>
            </a:lvl1pPr>
          </a:lstStyle>
          <a:p>
            <a:endParaRPr lang="en-US" dirty="0"/>
          </a:p>
        </p:txBody>
      </p:sp>
      <p:sp>
        <p:nvSpPr>
          <p:cNvPr id="6" name="Slide Number Placeholder 5"/>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26044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2A: Simple (Right Third)">
    <p:spTree>
      <p:nvGrpSpPr>
        <p:cNvPr id="1" name=""/>
        <p:cNvGrpSpPr/>
        <p:nvPr/>
      </p:nvGrpSpPr>
      <p:grpSpPr>
        <a:xfrm>
          <a:off x="0" y="0"/>
          <a:ext cx="0" cy="0"/>
          <a:chOff x="0" y="0"/>
          <a:chExt cx="0" cy="0"/>
        </a:xfrm>
      </p:grpSpPr>
      <p:sp>
        <p:nvSpPr>
          <p:cNvPr id="3" name="Rectangle 2"/>
          <p:cNvSpPr/>
          <p:nvPr userDrawn="1"/>
        </p:nvSpPr>
        <p:spPr bwMode="white">
          <a:xfrm>
            <a:off x="0" y="0"/>
            <a:ext cx="60610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title"/>
          </p:nvPr>
        </p:nvSpPr>
        <p:spPr>
          <a:xfrm>
            <a:off x="250826" y="2730729"/>
            <a:ext cx="5659438" cy="810758"/>
          </a:xfrm>
        </p:spPr>
        <p:txBody>
          <a:bodyPr vert="horz" lIns="0" tIns="0" rIns="0" bIns="0" rtlCol="0" anchor="ctr">
            <a:noAutofit/>
          </a:bodyPr>
          <a:lstStyle>
            <a:lvl1pPr>
              <a:defRPr lang="en-US" sz="2800" dirty="0">
                <a:effectLst/>
                <a:latin typeface="+mj-lt"/>
                <a:ea typeface="+mj-ea"/>
                <a:cs typeface="+mj-cs"/>
              </a:defRPr>
            </a:lvl1pPr>
          </a:lstStyle>
          <a:p>
            <a:pPr lvl="0"/>
            <a:r>
              <a:rPr lang="en-US" dirty="0" smtClean="0"/>
              <a:t>Click to edit Master title style</a:t>
            </a:r>
            <a:endParaRPr lang="en-US" dirty="0"/>
          </a:p>
        </p:txBody>
      </p:sp>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61075" y="0"/>
            <a:ext cx="3082925" cy="68580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644" y="6350227"/>
            <a:ext cx="1266825" cy="380779"/>
          </a:xfrm>
          <a:prstGeom prst="rect">
            <a:avLst/>
          </a:prstGeom>
        </p:spPr>
      </p:pic>
    </p:spTree>
    <p:extLst>
      <p:ext uri="{BB962C8B-B14F-4D97-AF65-F5344CB8AC3E}">
        <p14:creationId xmlns:p14="http://schemas.microsoft.com/office/powerpoint/2010/main" val="358711046"/>
      </p:ext>
    </p:extLst>
  </p:cSld>
  <p:clrMapOvr>
    <a:masterClrMapping/>
  </p:clrMapOvr>
  <p:extLst mod="1">
    <p:ext uri="{DCECCB84-F9BA-43D5-87BE-67443E8EF086}">
      <p15:sldGuideLst xmlns:p15="http://schemas.microsoft.com/office/powerpoint/2012/main">
        <p15:guide id="1"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lgn="r">
              <a:defRPr/>
            </a:lvl1pPr>
          </a:lstStyle>
          <a:p>
            <a:endParaRPr lang="en-US" dirty="0"/>
          </a:p>
        </p:txBody>
      </p:sp>
      <p:sp>
        <p:nvSpPr>
          <p:cNvPr id="6" name="Slide Number Placeholder 5"/>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285688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ex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50825" y="1124712"/>
            <a:ext cx="4168775" cy="51244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19638" y="1124712"/>
            <a:ext cx="4171950" cy="51244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lvl1pPr algn="r">
              <a:defRPr/>
            </a:lvl1pPr>
          </a:lstStyle>
          <a:p>
            <a:endParaRPr lang="en-US" dirty="0"/>
          </a:p>
        </p:txBody>
      </p:sp>
      <p:sp>
        <p:nvSpPr>
          <p:cNvPr id="7" name="Slide Number Placeholder 6"/>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331758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ne Subheading">
    <p:spTree>
      <p:nvGrpSpPr>
        <p:cNvPr id="1" name=""/>
        <p:cNvGrpSpPr/>
        <p:nvPr/>
      </p:nvGrpSpPr>
      <p:grpSpPr>
        <a:xfrm>
          <a:off x="0" y="0"/>
          <a:ext cx="0" cy="0"/>
          <a:chOff x="0" y="0"/>
          <a:chExt cx="0" cy="0"/>
        </a:xfrm>
      </p:grpSpPr>
      <p:sp>
        <p:nvSpPr>
          <p:cNvPr id="2" name="Title 1"/>
          <p:cNvSpPr>
            <a:spLocks noGrp="1"/>
          </p:cNvSpPr>
          <p:nvPr>
            <p:ph type="title"/>
          </p:nvPr>
        </p:nvSpPr>
        <p:spPr>
          <a:xfrm>
            <a:off x="256032" y="219456"/>
            <a:ext cx="8640762" cy="749484"/>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250825" y="1173345"/>
            <a:ext cx="8641713" cy="259978"/>
          </a:xfrm>
        </p:spPr>
        <p:txBody>
          <a:bodyPr lIns="0" tIns="0" rIns="0" bIns="0" anchor="t">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0825" y="1543050"/>
            <a:ext cx="8641713" cy="47053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p:txBody>
          <a:bodyPr/>
          <a:lstStyle>
            <a:lvl1pPr algn="r">
              <a:defRPr/>
            </a:lvl1pPr>
          </a:lstStyle>
          <a:p>
            <a:endParaRPr lang="en-US" dirty="0"/>
          </a:p>
        </p:txBody>
      </p:sp>
      <p:sp>
        <p:nvSpPr>
          <p:cNvPr id="9" name="Slide Number Placeholder 8"/>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427920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ext: Two Subheadings">
    <p:spTree>
      <p:nvGrpSpPr>
        <p:cNvPr id="1" name=""/>
        <p:cNvGrpSpPr/>
        <p:nvPr/>
      </p:nvGrpSpPr>
      <p:grpSpPr>
        <a:xfrm>
          <a:off x="0" y="0"/>
          <a:ext cx="0" cy="0"/>
          <a:chOff x="0" y="0"/>
          <a:chExt cx="0" cy="0"/>
        </a:xfrm>
      </p:grpSpPr>
      <p:sp>
        <p:nvSpPr>
          <p:cNvPr id="2" name="Title 1"/>
          <p:cNvSpPr>
            <a:spLocks noGrp="1"/>
          </p:cNvSpPr>
          <p:nvPr>
            <p:ph type="title"/>
          </p:nvPr>
        </p:nvSpPr>
        <p:spPr>
          <a:xfrm>
            <a:off x="256032" y="219456"/>
            <a:ext cx="8640762" cy="749484"/>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250825" y="1173345"/>
            <a:ext cx="4168775" cy="259978"/>
          </a:xfrm>
        </p:spPr>
        <p:txBody>
          <a:bodyPr lIns="0" tIns="0" rIns="0" bIns="0" anchor="t">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0825" y="1543050"/>
            <a:ext cx="4168775" cy="47053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19638" y="1173345"/>
            <a:ext cx="4171950" cy="259978"/>
          </a:xfrm>
        </p:spPr>
        <p:txBody>
          <a:bodyPr lIns="0" tIns="0" rIns="0" bIns="0" anchor="t">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19638" y="1543049"/>
            <a:ext cx="4171950" cy="470535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p:txBody>
          <a:bodyPr/>
          <a:lstStyle>
            <a:lvl1pPr algn="r">
              <a:defRPr/>
            </a:lvl1pPr>
          </a:lstStyle>
          <a:p>
            <a:endParaRPr lang="en-US" dirty="0"/>
          </a:p>
        </p:txBody>
      </p:sp>
      <p:sp>
        <p:nvSpPr>
          <p:cNvPr id="9" name="Slide Number Placeholder 8"/>
          <p:cNvSpPr>
            <a:spLocks noGrp="1"/>
          </p:cNvSpPr>
          <p:nvPr>
            <p:ph type="sldNum" sz="quarter" idx="12"/>
          </p:nvPr>
        </p:nvSpPr>
        <p:spPr>
          <a:xfrm>
            <a:off x="8515348" y="6453187"/>
            <a:ext cx="377190" cy="304770"/>
          </a:xfrm>
          <a:prstGeom prst="rect">
            <a:avLst/>
          </a:prstGeom>
        </p:spPr>
        <p:txBody>
          <a:bodyPr/>
          <a:lstStyle>
            <a:lvl1pPr algn="r">
              <a:defRPr/>
            </a:lvl1pPr>
          </a:lstStyle>
          <a:p>
            <a:fld id="{8D074916-CE6A-4A77-9F0B-500FEC68ED28}" type="slidenum">
              <a:rPr lang="en-US" smtClean="0"/>
              <a:pPr/>
              <a:t>‹#›</a:t>
            </a:fld>
            <a:endParaRPr lang="en-US" dirty="0"/>
          </a:p>
        </p:txBody>
      </p:sp>
    </p:spTree>
    <p:extLst>
      <p:ext uri="{BB962C8B-B14F-4D97-AF65-F5344CB8AC3E}">
        <p14:creationId xmlns:p14="http://schemas.microsoft.com/office/powerpoint/2010/main" val="396310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680" y="220794"/>
            <a:ext cx="8636908" cy="750756"/>
          </a:xfrm>
          <a:prstGeom prst="rect">
            <a:avLst/>
          </a:prstGeom>
        </p:spPr>
        <p:txBody>
          <a:bodyPr vert="horz" lIns="0" tIns="0" rIns="0" bIns="0" rtlCol="0" anchor="t">
            <a:noAutofit/>
          </a:bodyPr>
          <a:lstStyle/>
          <a:p>
            <a:pPr marL="0" lvl="0" defTabSz="914377"/>
            <a:r>
              <a:rPr lang="en-US" dirty="0" smtClean="0"/>
              <a:t>Click to edit Master title style</a:t>
            </a:r>
            <a:endParaRPr lang="en-US" dirty="0"/>
          </a:p>
        </p:txBody>
      </p:sp>
      <p:sp>
        <p:nvSpPr>
          <p:cNvPr id="3" name="Text Placeholder 2"/>
          <p:cNvSpPr>
            <a:spLocks noGrp="1"/>
          </p:cNvSpPr>
          <p:nvPr>
            <p:ph type="body" idx="1"/>
          </p:nvPr>
        </p:nvSpPr>
        <p:spPr>
          <a:xfrm>
            <a:off x="250824" y="1127070"/>
            <a:ext cx="8641713" cy="512132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417818" y="6453187"/>
            <a:ext cx="3086100" cy="304770"/>
          </a:xfrm>
          <a:prstGeom prst="rect">
            <a:avLst/>
          </a:prstGeom>
        </p:spPr>
        <p:txBody>
          <a:bodyPr vert="horz" lIns="0" tIns="0" rIns="0" bIns="0" rtlCol="0" anchor="ctr"/>
          <a:lstStyle>
            <a:lvl1pPr>
              <a:defRPr kumimoji="0" lang="en-US" sz="1050" b="0" i="0" u="none" strike="noStrike" cap="none" spc="0" normalizeH="0" baseline="0" dirty="0">
                <a:ln>
                  <a:noFill/>
                </a:ln>
                <a:solidFill>
                  <a:prstClr val="black">
                    <a:lumMod val="50000"/>
                    <a:lumOff val="50000"/>
                  </a:prstClr>
                </a:solidFill>
                <a:effectLst/>
                <a:uLnTx/>
                <a:uFillTx/>
                <a:latin typeface="Calibri"/>
              </a:defRPr>
            </a:lvl1pPr>
          </a:lstStyle>
          <a:p>
            <a:pPr algn="r"/>
            <a:endParaRPr lang="en-US" dirty="0"/>
          </a:p>
        </p:txBody>
      </p:sp>
    </p:spTree>
    <p:extLst>
      <p:ext uri="{BB962C8B-B14F-4D97-AF65-F5344CB8AC3E}">
        <p14:creationId xmlns:p14="http://schemas.microsoft.com/office/powerpoint/2010/main" val="2339973248"/>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 id="2147483663" r:id="rId4"/>
    <p:sldLayoutId id="2147483672" r:id="rId5"/>
    <p:sldLayoutId id="2147483662" r:id="rId6"/>
    <p:sldLayoutId id="2147483664" r:id="rId7"/>
    <p:sldLayoutId id="2147483665" r:id="rId8"/>
    <p:sldLayoutId id="2147483677" r:id="rId9"/>
    <p:sldLayoutId id="2147483666" r:id="rId10"/>
    <p:sldLayoutId id="2147483667" r:id="rId11"/>
    <p:sldLayoutId id="2147483678" r:id="rId12"/>
    <p:sldLayoutId id="2147483679" r:id="rId13"/>
    <p:sldLayoutId id="2147483680" r:id="rId14"/>
    <p:sldLayoutId id="2147483681" r:id="rId15"/>
  </p:sldLayoutIdLst>
  <p:hf sldNum="0" hdr="0" ftr="0" dt="0"/>
  <p:txStyles>
    <p:titleStyle>
      <a:lvl1pPr marL="0" algn="l" defTabSz="914377" rtl="0" eaLnBrk="1" latinLnBrk="0" hangingPunct="1">
        <a:lnSpc>
          <a:spcPct val="90000"/>
        </a:lnSpc>
        <a:spcBef>
          <a:spcPct val="0"/>
        </a:spcBef>
        <a:buNone/>
        <a:defRPr lang="en-US" sz="2400" kern="1200" dirty="0">
          <a:solidFill>
            <a:schemeClr val="accent1"/>
          </a:solidFill>
          <a:latin typeface="+mn-lt"/>
          <a:ea typeface="+mn-ea"/>
          <a:cs typeface="+mn-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png"/><Relationship Id="rId3" Type="http://schemas.openxmlformats.org/officeDocument/2006/relationships/image" Target="../media/image18.jpeg"/><Relationship Id="rId7" Type="http://schemas.openxmlformats.org/officeDocument/2006/relationships/image" Target="../media/image22.jpeg"/><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Risk and Business Analytics (RBA)</a:t>
            </a:r>
            <a:br>
              <a:rPr lang="en-US" b="1" dirty="0" smtClean="0"/>
            </a:br>
            <a:r>
              <a:rPr lang="en-US" b="1" i="1" dirty="0" smtClean="0"/>
              <a:t>Fido Business Intelligence Overview for Ingram</a:t>
            </a:r>
            <a:endParaRPr lang="en-US" b="1" i="1" dirty="0"/>
          </a:p>
        </p:txBody>
      </p:sp>
      <p:pic>
        <p:nvPicPr>
          <p:cNvPr id="3" name="Picture 2"/>
          <p:cNvPicPr>
            <a:picLocks noChangeAspect="1"/>
          </p:cNvPicPr>
          <p:nvPr/>
        </p:nvPicPr>
        <p:blipFill>
          <a:blip r:embed="rId2"/>
          <a:stretch>
            <a:fillRect/>
          </a:stretch>
        </p:blipFill>
        <p:spPr>
          <a:xfrm>
            <a:off x="4572001" y="6033977"/>
            <a:ext cx="1894112" cy="654207"/>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l="23180" r="6746"/>
          <a:stretch/>
        </p:blipFill>
        <p:spPr>
          <a:xfrm>
            <a:off x="-11430" y="0"/>
            <a:ext cx="9155430" cy="4142232"/>
          </a:xfrm>
          <a:prstGeom prst="rect">
            <a:avLst/>
          </a:prstGeom>
        </p:spPr>
      </p:pic>
    </p:spTree>
    <p:extLst>
      <p:ext uri="{BB962C8B-B14F-4D97-AF65-F5344CB8AC3E}">
        <p14:creationId xmlns:p14="http://schemas.microsoft.com/office/powerpoint/2010/main" val="2583888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Fido Services Model</a:t>
            </a:r>
            <a:endParaRPr lang="en-US" sz="3200" dirty="0"/>
          </a:p>
        </p:txBody>
      </p:sp>
      <p:sp>
        <p:nvSpPr>
          <p:cNvPr id="3" name="Content Placeholder 2"/>
          <p:cNvSpPr>
            <a:spLocks noGrp="1"/>
          </p:cNvSpPr>
          <p:nvPr>
            <p:ph idx="1"/>
          </p:nvPr>
        </p:nvSpPr>
        <p:spPr/>
        <p:txBody>
          <a:bodyPr>
            <a:normAutofit/>
          </a:bodyPr>
          <a:lstStyle/>
          <a:p>
            <a:r>
              <a:rPr lang="en-US" sz="3200" dirty="0" smtClean="0"/>
              <a:t>ETL Automation</a:t>
            </a:r>
          </a:p>
          <a:p>
            <a:r>
              <a:rPr lang="en-US" sz="3200" dirty="0" smtClean="0"/>
              <a:t>Data Lake</a:t>
            </a:r>
          </a:p>
          <a:p>
            <a:r>
              <a:rPr lang="en-US" sz="3200" dirty="0" smtClean="0"/>
              <a:t>Dimensional Modeling</a:t>
            </a:r>
          </a:p>
          <a:p>
            <a:r>
              <a:rPr lang="en-US" sz="3200" dirty="0" smtClean="0"/>
              <a:t>Data Science</a:t>
            </a:r>
          </a:p>
          <a:p>
            <a:r>
              <a:rPr lang="en-US" sz="3200" dirty="0" smtClean="0"/>
              <a:t>Visualization</a:t>
            </a:r>
            <a:endParaRPr lang="en-US" sz="3200" dirty="0"/>
          </a:p>
        </p:txBody>
      </p:sp>
    </p:spTree>
    <p:extLst>
      <p:ext uri="{BB962C8B-B14F-4D97-AF65-F5344CB8AC3E}">
        <p14:creationId xmlns:p14="http://schemas.microsoft.com/office/powerpoint/2010/main" val="1767250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2588649" y="384262"/>
            <a:ext cx="508509" cy="589120"/>
          </a:xfrm>
          <a:prstGeom prst="rect">
            <a:avLst/>
          </a:prstGeom>
        </p:spPr>
      </p:pic>
      <p:sp>
        <p:nvSpPr>
          <p:cNvPr id="2" name="Title 1"/>
          <p:cNvSpPr>
            <a:spLocks noGrp="1"/>
          </p:cNvSpPr>
          <p:nvPr>
            <p:ph type="title"/>
          </p:nvPr>
        </p:nvSpPr>
        <p:spPr>
          <a:xfrm>
            <a:off x="145820" y="70556"/>
            <a:ext cx="4599141" cy="442876"/>
          </a:xfrm>
        </p:spPr>
        <p:txBody>
          <a:bodyPr/>
          <a:lstStyle/>
          <a:p>
            <a:r>
              <a:rPr lang="en-US" sz="3200" b="1" dirty="0" smtClean="0"/>
              <a:t>Fido Services</a:t>
            </a:r>
            <a:endParaRPr lang="en-US" sz="3200" b="1" dirty="0"/>
          </a:p>
        </p:txBody>
      </p:sp>
      <p:sp>
        <p:nvSpPr>
          <p:cNvPr id="69" name="Rectangle 68"/>
          <p:cNvSpPr/>
          <p:nvPr/>
        </p:nvSpPr>
        <p:spPr>
          <a:xfrm>
            <a:off x="1505820" y="988138"/>
            <a:ext cx="5912621" cy="5427407"/>
          </a:xfrm>
          <a:prstGeom prst="rect">
            <a:avLst/>
          </a:prstGeom>
          <a:solidFill>
            <a:schemeClr val="accent6">
              <a:lumMod val="40000"/>
              <a:lumOff val="60000"/>
            </a:schemeClr>
          </a:solidFill>
          <a:ln w="34925" cap="flat" cmpd="sng" algn="ctr">
            <a:solidFill>
              <a:schemeClr val="tx1"/>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effectLst/>
                <a:uLnTx/>
                <a:uFillTx/>
                <a:latin typeface="Calibri" panose="020F0502020204030204"/>
                <a:ea typeface="+mn-ea"/>
                <a:cs typeface="+mn-cs"/>
              </a:rPr>
              <a:t>Fido Data Environment</a:t>
            </a:r>
          </a:p>
        </p:txBody>
      </p:sp>
      <p:sp>
        <p:nvSpPr>
          <p:cNvPr id="71" name="Rectangle 70"/>
          <p:cNvSpPr/>
          <p:nvPr/>
        </p:nvSpPr>
        <p:spPr>
          <a:xfrm>
            <a:off x="47316" y="2046982"/>
            <a:ext cx="1161143" cy="2046515"/>
          </a:xfrm>
          <a:prstGeom prst="rect">
            <a:avLst/>
          </a:prstGeom>
          <a:solidFill>
            <a:schemeClr val="accent6">
              <a:lumMod val="50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rPr>
              <a:t>Data Sources</a:t>
            </a:r>
          </a:p>
        </p:txBody>
      </p:sp>
      <p:sp>
        <p:nvSpPr>
          <p:cNvPr id="72" name="Rectangle 71"/>
          <p:cNvSpPr/>
          <p:nvPr/>
        </p:nvSpPr>
        <p:spPr>
          <a:xfrm>
            <a:off x="1997127" y="1424504"/>
            <a:ext cx="1291772" cy="3570518"/>
          </a:xfrm>
          <a:prstGeom prst="rect">
            <a:avLst/>
          </a:prstGeom>
          <a:pattFill prst="pct75">
            <a:fgClr>
              <a:schemeClr val="accent6">
                <a:lumMod val="75000"/>
              </a:schemeClr>
            </a:fgClr>
            <a:bgClr>
              <a:schemeClr val="bg1"/>
            </a:bgClr>
          </a:patt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Calibri" panose="020F0502020204030204"/>
                <a:ea typeface="+mn-ea"/>
                <a:cs typeface="+mn-cs"/>
              </a:rPr>
              <a:t>Landing Zone</a:t>
            </a:r>
          </a:p>
        </p:txBody>
      </p:sp>
      <p:sp>
        <p:nvSpPr>
          <p:cNvPr id="73" name="Rectangle 72"/>
          <p:cNvSpPr/>
          <p:nvPr/>
        </p:nvSpPr>
        <p:spPr>
          <a:xfrm>
            <a:off x="1997127" y="5089128"/>
            <a:ext cx="5104674" cy="426764"/>
          </a:xfrm>
          <a:prstGeom prst="rect">
            <a:avLst/>
          </a:prstGeom>
          <a:solidFill>
            <a:schemeClr val="bg1">
              <a:lumMod val="6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effectLst/>
                <a:uLnTx/>
                <a:uFillTx/>
                <a:latin typeface="Calibri" panose="020F0502020204030204"/>
                <a:ea typeface="+mn-ea"/>
                <a:cs typeface="+mn-cs"/>
              </a:rPr>
              <a:t>ETL Automation</a:t>
            </a:r>
          </a:p>
        </p:txBody>
      </p:sp>
      <p:sp>
        <p:nvSpPr>
          <p:cNvPr id="74" name="Rectangle 73"/>
          <p:cNvSpPr/>
          <p:nvPr/>
        </p:nvSpPr>
        <p:spPr>
          <a:xfrm>
            <a:off x="5563287" y="1431762"/>
            <a:ext cx="1630136" cy="914399"/>
          </a:xfrm>
          <a:prstGeom prst="rect">
            <a:avLst/>
          </a:prstGeom>
          <a:solidFill>
            <a:srgbClr val="92D05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effectLst/>
                <a:uLnTx/>
                <a:uFillTx/>
                <a:latin typeface="Calibri" panose="020F0502020204030204"/>
                <a:ea typeface="+mn-ea"/>
                <a:cs typeface="+mn-cs"/>
              </a:rPr>
              <a:t>Dimensional Model</a:t>
            </a:r>
          </a:p>
        </p:txBody>
      </p:sp>
      <p:sp>
        <p:nvSpPr>
          <p:cNvPr id="75" name="Rectangle 74"/>
          <p:cNvSpPr/>
          <p:nvPr/>
        </p:nvSpPr>
        <p:spPr>
          <a:xfrm>
            <a:off x="5575987" y="2741671"/>
            <a:ext cx="1617436" cy="936172"/>
          </a:xfrm>
          <a:prstGeom prst="rect">
            <a:avLst/>
          </a:prstGeom>
          <a:solidFill>
            <a:srgbClr val="FFFF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effectLst/>
                <a:uLnTx/>
                <a:uFillTx/>
                <a:latin typeface="Calibri" panose="020F0502020204030204"/>
                <a:ea typeface="+mn-ea"/>
                <a:cs typeface="+mn-cs"/>
              </a:rPr>
              <a:t>Visualization</a:t>
            </a:r>
          </a:p>
        </p:txBody>
      </p:sp>
      <p:sp>
        <p:nvSpPr>
          <p:cNvPr id="76" name="Rectangle 75"/>
          <p:cNvSpPr/>
          <p:nvPr/>
        </p:nvSpPr>
        <p:spPr>
          <a:xfrm>
            <a:off x="5589842" y="4069133"/>
            <a:ext cx="1617436" cy="936172"/>
          </a:xfrm>
          <a:prstGeom prst="rect">
            <a:avLst/>
          </a:prstGeom>
          <a:solidFill>
            <a:srgbClr val="00B0F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t>Data Science</a:t>
            </a:r>
          </a:p>
        </p:txBody>
      </p:sp>
      <p:sp>
        <p:nvSpPr>
          <p:cNvPr id="77" name="Right Arrow 76"/>
          <p:cNvSpPr/>
          <p:nvPr/>
        </p:nvSpPr>
        <p:spPr>
          <a:xfrm>
            <a:off x="1208459" y="2787207"/>
            <a:ext cx="801368"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1" name="Right Arrow 80"/>
          <p:cNvSpPr/>
          <p:nvPr/>
        </p:nvSpPr>
        <p:spPr>
          <a:xfrm>
            <a:off x="3288899" y="2814244"/>
            <a:ext cx="504008"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3" name="Rectangle 82"/>
          <p:cNvSpPr/>
          <p:nvPr/>
        </p:nvSpPr>
        <p:spPr>
          <a:xfrm>
            <a:off x="3780207" y="1424504"/>
            <a:ext cx="1291772" cy="3570193"/>
          </a:xfrm>
          <a:prstGeom prst="rect">
            <a:avLst/>
          </a:prstGeom>
          <a:pattFill prst="pct60">
            <a:fgClr>
              <a:srgbClr val="3BE3FF"/>
            </a:fgClr>
            <a:bgClr>
              <a:srgbClr val="002060"/>
            </a:bgClr>
          </a:patt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1">
                    <a:lumMod val="50000"/>
                  </a:schemeClr>
                </a:solidFill>
                <a:effectLst/>
                <a:uLnTx/>
                <a:uFillTx/>
                <a:latin typeface="Calibri" panose="020F0502020204030204"/>
                <a:ea typeface="+mn-ea"/>
                <a:cs typeface="+mn-cs"/>
              </a:rPr>
              <a:t>Data Lake</a:t>
            </a:r>
          </a:p>
        </p:txBody>
      </p:sp>
      <p:sp>
        <p:nvSpPr>
          <p:cNvPr id="86" name="Right Arrow 85"/>
          <p:cNvSpPr/>
          <p:nvPr/>
        </p:nvSpPr>
        <p:spPr>
          <a:xfrm>
            <a:off x="7411517" y="4994697"/>
            <a:ext cx="380247"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7" name="Right Arrow 86"/>
          <p:cNvSpPr/>
          <p:nvPr/>
        </p:nvSpPr>
        <p:spPr>
          <a:xfrm>
            <a:off x="7407422" y="3225441"/>
            <a:ext cx="384342"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88" name="Right Arrow 87"/>
          <p:cNvSpPr/>
          <p:nvPr/>
        </p:nvSpPr>
        <p:spPr>
          <a:xfrm>
            <a:off x="7422166" y="1681841"/>
            <a:ext cx="392223"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1535314" y="6430300"/>
            <a:ext cx="6749270" cy="369332"/>
          </a:xfrm>
          <a:prstGeom prst="rect">
            <a:avLst/>
          </a:prstGeom>
          <a:noFill/>
        </p:spPr>
        <p:txBody>
          <a:bodyPr wrap="square" rtlCol="0">
            <a:spAutoFit/>
          </a:bodyPr>
          <a:lstStyle/>
          <a:p>
            <a:r>
              <a:rPr lang="en-US" b="1" dirty="0" smtClean="0"/>
              <a:t>Tools: HPCC, SQL Server, Essbase, Power BI, OBIEE, Python, R</a:t>
            </a:r>
            <a:endParaRPr lang="en-US" b="1" dirty="0"/>
          </a:p>
        </p:txBody>
      </p:sp>
      <p:pic>
        <p:nvPicPr>
          <p:cNvPr id="7" name="Picture 6"/>
          <p:cNvPicPr>
            <a:picLocks noChangeAspect="1"/>
          </p:cNvPicPr>
          <p:nvPr/>
        </p:nvPicPr>
        <p:blipFill>
          <a:blip r:embed="rId4"/>
          <a:stretch>
            <a:fillRect/>
          </a:stretch>
        </p:blipFill>
        <p:spPr>
          <a:xfrm>
            <a:off x="7791764" y="2860946"/>
            <a:ext cx="1350382" cy="1282845"/>
          </a:xfrm>
          <a:prstGeom prst="rect">
            <a:avLst/>
          </a:prstGeom>
        </p:spPr>
      </p:pic>
      <p:pic>
        <p:nvPicPr>
          <p:cNvPr id="8" name="Picture 7"/>
          <p:cNvPicPr>
            <a:picLocks noChangeAspect="1"/>
          </p:cNvPicPr>
          <p:nvPr/>
        </p:nvPicPr>
        <p:blipFill>
          <a:blip r:embed="rId5"/>
          <a:stretch>
            <a:fillRect/>
          </a:stretch>
        </p:blipFill>
        <p:spPr>
          <a:xfrm>
            <a:off x="7791764" y="4336025"/>
            <a:ext cx="1366985" cy="1335497"/>
          </a:xfrm>
          <a:prstGeom prst="rect">
            <a:avLst/>
          </a:prstGeom>
        </p:spPr>
      </p:pic>
      <p:pic>
        <p:nvPicPr>
          <p:cNvPr id="9" name="Picture 8"/>
          <p:cNvPicPr>
            <a:picLocks noChangeAspect="1"/>
          </p:cNvPicPr>
          <p:nvPr/>
        </p:nvPicPr>
        <p:blipFill>
          <a:blip r:embed="rId6"/>
          <a:stretch>
            <a:fillRect/>
          </a:stretch>
        </p:blipFill>
        <p:spPr>
          <a:xfrm>
            <a:off x="7877548" y="1192777"/>
            <a:ext cx="1266452" cy="1432429"/>
          </a:xfrm>
          <a:prstGeom prst="rect">
            <a:avLst/>
          </a:prstGeom>
        </p:spPr>
      </p:pic>
      <p:sp>
        <p:nvSpPr>
          <p:cNvPr id="32" name="Right Arrow 31"/>
          <p:cNvSpPr/>
          <p:nvPr/>
        </p:nvSpPr>
        <p:spPr>
          <a:xfrm>
            <a:off x="5078372" y="1595048"/>
            <a:ext cx="504008"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3" name="Right Arrow 32"/>
          <p:cNvSpPr/>
          <p:nvPr/>
        </p:nvSpPr>
        <p:spPr>
          <a:xfrm rot="5400000">
            <a:off x="6098002" y="2251824"/>
            <a:ext cx="421368"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4" name="Right Arrow 33"/>
          <p:cNvSpPr/>
          <p:nvPr/>
        </p:nvSpPr>
        <p:spPr>
          <a:xfrm rot="16200000">
            <a:off x="6102922" y="3554595"/>
            <a:ext cx="421368"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b="1" dirty="0"/>
          </a:p>
        </p:txBody>
      </p:sp>
      <p:sp>
        <p:nvSpPr>
          <p:cNvPr id="35" name="Right Arrow 34"/>
          <p:cNvSpPr/>
          <p:nvPr/>
        </p:nvSpPr>
        <p:spPr>
          <a:xfrm>
            <a:off x="5112788" y="4210427"/>
            <a:ext cx="504008" cy="587828"/>
          </a:xfrm>
          <a:prstGeom prst="rightArrow">
            <a:avLst/>
          </a:prstGeom>
          <a:solidFill>
            <a:schemeClr val="bg1">
              <a:lumMod val="75000"/>
            </a:scheme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36" name="Rectangle 35"/>
          <p:cNvSpPr/>
          <p:nvPr/>
        </p:nvSpPr>
        <p:spPr>
          <a:xfrm>
            <a:off x="2016793" y="5831461"/>
            <a:ext cx="5104674" cy="426764"/>
          </a:xfrm>
          <a:prstGeom prst="rect">
            <a:avLst/>
          </a:prstGeom>
          <a:solidFill>
            <a:srgbClr val="FFC0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tx2">
                    <a:lumMod val="75000"/>
                  </a:schemeClr>
                </a:solidFill>
                <a:latin typeface="Calibri" panose="020F0502020204030204"/>
              </a:rPr>
              <a:t>Data Governance | Data Curation | Data Security</a:t>
            </a:r>
            <a:endParaRPr kumimoji="0" lang="en-US" sz="1800" b="1" i="0" u="none" strike="noStrike" kern="0" cap="none" spc="0" normalizeH="0" baseline="0" noProof="0" dirty="0" smtClean="0">
              <a:ln>
                <a:noFill/>
              </a:ln>
              <a:solidFill>
                <a:schemeClr val="tx2">
                  <a:lumMod val="75000"/>
                </a:schemeClr>
              </a:solidFill>
              <a:effectLst/>
              <a:uLnTx/>
              <a:uFillTx/>
              <a:latin typeface="Calibri" panose="020F0502020204030204"/>
            </a:endParaRPr>
          </a:p>
        </p:txBody>
      </p:sp>
      <p:pic>
        <p:nvPicPr>
          <p:cNvPr id="11" name="Picture 10"/>
          <p:cNvPicPr>
            <a:picLocks noChangeAspect="1"/>
          </p:cNvPicPr>
          <p:nvPr/>
        </p:nvPicPr>
        <p:blipFill>
          <a:blip r:embed="rId7"/>
          <a:stretch>
            <a:fillRect/>
          </a:stretch>
        </p:blipFill>
        <p:spPr>
          <a:xfrm>
            <a:off x="7632440" y="5771725"/>
            <a:ext cx="1524454" cy="992228"/>
          </a:xfrm>
          <a:prstGeom prst="rect">
            <a:avLst/>
          </a:prstGeom>
        </p:spPr>
      </p:pic>
      <p:cxnSp>
        <p:nvCxnSpPr>
          <p:cNvPr id="13" name="Straight Arrow Connector 12"/>
          <p:cNvCxnSpPr/>
          <p:nvPr/>
        </p:nvCxnSpPr>
        <p:spPr>
          <a:xfrm flipH="1">
            <a:off x="7418441" y="6076330"/>
            <a:ext cx="619430" cy="0"/>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772397" y="5548780"/>
            <a:ext cx="4613" cy="548640"/>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8"/>
          <a:stretch>
            <a:fillRect/>
          </a:stretch>
        </p:blipFill>
        <p:spPr>
          <a:xfrm>
            <a:off x="5962549" y="384262"/>
            <a:ext cx="640050" cy="589120"/>
          </a:xfrm>
          <a:prstGeom prst="rect">
            <a:avLst/>
          </a:prstGeom>
        </p:spPr>
      </p:pic>
      <p:sp>
        <p:nvSpPr>
          <p:cNvPr id="22" name="TextBox 21"/>
          <p:cNvSpPr txBox="1"/>
          <p:nvPr/>
        </p:nvSpPr>
        <p:spPr>
          <a:xfrm>
            <a:off x="3021767" y="339209"/>
            <a:ext cx="3147714" cy="646331"/>
          </a:xfrm>
          <a:prstGeom prst="rect">
            <a:avLst/>
          </a:prstGeom>
          <a:noFill/>
        </p:spPr>
        <p:txBody>
          <a:bodyPr wrap="square" rtlCol="0">
            <a:spAutoFit/>
          </a:bodyPr>
          <a:lstStyle/>
          <a:p>
            <a:pPr algn="ctr"/>
            <a:r>
              <a:rPr lang="en-US" b="1" dirty="0" smtClean="0">
                <a:solidFill>
                  <a:schemeClr val="tx2">
                    <a:lumMod val="75000"/>
                  </a:schemeClr>
                </a:solidFill>
              </a:rPr>
              <a:t>Data Engineers | BI Engineers | Data Scientists</a:t>
            </a:r>
            <a:endParaRPr lang="en-US" b="1" dirty="0">
              <a:solidFill>
                <a:schemeClr val="tx2">
                  <a:lumMod val="75000"/>
                </a:schemeClr>
              </a:solidFill>
            </a:endParaRPr>
          </a:p>
        </p:txBody>
      </p:sp>
      <p:pic>
        <p:nvPicPr>
          <p:cNvPr id="50" name="Picture 49"/>
          <p:cNvPicPr>
            <a:picLocks noChangeAspect="1"/>
          </p:cNvPicPr>
          <p:nvPr/>
        </p:nvPicPr>
        <p:blipFill>
          <a:blip r:embed="rId8"/>
          <a:stretch>
            <a:fillRect/>
          </a:stretch>
        </p:blipFill>
        <p:spPr>
          <a:xfrm>
            <a:off x="1772807" y="451426"/>
            <a:ext cx="572425" cy="526876"/>
          </a:xfrm>
          <a:prstGeom prst="rect">
            <a:avLst/>
          </a:prstGeom>
        </p:spPr>
      </p:pic>
      <p:pic>
        <p:nvPicPr>
          <p:cNvPr id="51" name="Picture 50"/>
          <p:cNvPicPr>
            <a:picLocks noChangeAspect="1"/>
          </p:cNvPicPr>
          <p:nvPr/>
        </p:nvPicPr>
        <p:blipFill>
          <a:blip r:embed="rId3"/>
          <a:stretch>
            <a:fillRect/>
          </a:stretch>
        </p:blipFill>
        <p:spPr>
          <a:xfrm>
            <a:off x="6745857" y="283036"/>
            <a:ext cx="544757" cy="665765"/>
          </a:xfrm>
          <a:prstGeom prst="rect">
            <a:avLst/>
          </a:prstGeom>
        </p:spPr>
      </p:pic>
    </p:spTree>
    <p:extLst>
      <p:ext uri="{BB962C8B-B14F-4D97-AF65-F5344CB8AC3E}">
        <p14:creationId xmlns:p14="http://schemas.microsoft.com/office/powerpoint/2010/main" val="3327831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ETL Automation Services</a:t>
            </a:r>
            <a:endParaRPr lang="en-US" sz="3200" dirty="0"/>
          </a:p>
        </p:txBody>
      </p:sp>
      <p:sp>
        <p:nvSpPr>
          <p:cNvPr id="3" name="Content Placeholder 2"/>
          <p:cNvSpPr>
            <a:spLocks noGrp="1"/>
          </p:cNvSpPr>
          <p:nvPr>
            <p:ph idx="1"/>
          </p:nvPr>
        </p:nvSpPr>
        <p:spPr/>
        <p:txBody>
          <a:bodyPr/>
          <a:lstStyle/>
          <a:p>
            <a:r>
              <a:rPr lang="en-US" dirty="0"/>
              <a:t>Handles scheduling and system integration for the purposes of ingesting source data</a:t>
            </a:r>
          </a:p>
          <a:p>
            <a:r>
              <a:rPr lang="en-US" dirty="0" smtClean="0"/>
              <a:t>Transformation of data for the purpose of storing, integrating and disseminating information</a:t>
            </a:r>
          </a:p>
          <a:p>
            <a:r>
              <a:rPr lang="en-US" dirty="0" smtClean="0"/>
              <a:t>Based upon a combination of HPCC and Python</a:t>
            </a:r>
          </a:p>
          <a:p>
            <a:pPr lvl="1"/>
            <a:r>
              <a:rPr lang="en-US" dirty="0" smtClean="0"/>
              <a:t>HPCC/ECL transforms data across our data environment</a:t>
            </a:r>
          </a:p>
          <a:p>
            <a:pPr lvl="1"/>
            <a:r>
              <a:rPr lang="en-US" dirty="0" smtClean="0"/>
              <a:t>Python acts as glue, scheduling jobs and integrating with other systems</a:t>
            </a:r>
          </a:p>
          <a:p>
            <a:r>
              <a:rPr lang="en-US" dirty="0" smtClean="0"/>
              <a:t>With HPCC, Fido handles many big data problems efficiently … and is also equally adept at handling non big data use cases</a:t>
            </a:r>
          </a:p>
        </p:txBody>
      </p:sp>
    </p:spTree>
    <p:extLst>
      <p:ext uri="{BB962C8B-B14F-4D97-AF65-F5344CB8AC3E}">
        <p14:creationId xmlns:p14="http://schemas.microsoft.com/office/powerpoint/2010/main" val="396979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Lake Services</a:t>
            </a:r>
            <a:endParaRPr lang="en-US" sz="3200" dirty="0"/>
          </a:p>
        </p:txBody>
      </p:sp>
      <p:sp>
        <p:nvSpPr>
          <p:cNvPr id="3" name="Content Placeholder 2"/>
          <p:cNvSpPr>
            <a:spLocks noGrp="1"/>
          </p:cNvSpPr>
          <p:nvPr>
            <p:ph idx="1"/>
          </p:nvPr>
        </p:nvSpPr>
        <p:spPr/>
        <p:txBody>
          <a:bodyPr/>
          <a:lstStyle/>
          <a:p>
            <a:r>
              <a:rPr lang="en-US" dirty="0" smtClean="0"/>
              <a:t>Repository of data stored in its natural format</a:t>
            </a:r>
          </a:p>
          <a:p>
            <a:r>
              <a:rPr lang="en-US" dirty="0" smtClean="0"/>
              <a:t>Can contain structured and semi-structured data</a:t>
            </a:r>
          </a:p>
          <a:p>
            <a:r>
              <a:rPr lang="en-US" dirty="0" smtClean="0"/>
              <a:t>Based on HPCC, currently </a:t>
            </a:r>
            <a:r>
              <a:rPr lang="en-US" dirty="0"/>
              <a:t>requires ECL programming to </a:t>
            </a:r>
            <a:r>
              <a:rPr lang="en-US" dirty="0" smtClean="0"/>
              <a:t>access data</a:t>
            </a:r>
          </a:p>
          <a:p>
            <a:pPr lvl="1"/>
            <a:r>
              <a:rPr lang="en-US" dirty="0" smtClean="0"/>
              <a:t>Current users include product and technology</a:t>
            </a:r>
          </a:p>
          <a:p>
            <a:pPr lvl="1"/>
            <a:r>
              <a:rPr lang="en-US" dirty="0" smtClean="0"/>
              <a:t>Potential future utilization of Spark to broaden access and capabilities</a:t>
            </a:r>
          </a:p>
          <a:p>
            <a:r>
              <a:rPr lang="en-US" dirty="0" smtClean="0"/>
              <a:t>Fido also has deployed snapshot modeling to solve various uses of tracking slowly changing values over time</a:t>
            </a:r>
            <a:endParaRPr lang="en-US" dirty="0"/>
          </a:p>
        </p:txBody>
      </p:sp>
    </p:spTree>
    <p:extLst>
      <p:ext uri="{BB962C8B-B14F-4D97-AF65-F5344CB8AC3E}">
        <p14:creationId xmlns:p14="http://schemas.microsoft.com/office/powerpoint/2010/main" val="265602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Dimensional Modeling Services</a:t>
            </a:r>
            <a:endParaRPr lang="en-US" sz="3200" dirty="0"/>
          </a:p>
        </p:txBody>
      </p:sp>
      <p:sp>
        <p:nvSpPr>
          <p:cNvPr id="3" name="Content Placeholder 2"/>
          <p:cNvSpPr>
            <a:spLocks noGrp="1"/>
          </p:cNvSpPr>
          <p:nvPr>
            <p:ph idx="1"/>
          </p:nvPr>
        </p:nvSpPr>
        <p:spPr/>
        <p:txBody>
          <a:bodyPr/>
          <a:lstStyle/>
          <a:p>
            <a:r>
              <a:rPr lang="en-US" dirty="0" smtClean="0"/>
              <a:t>Data structured into star schema based fact and dimension tables for the purpose of end user analysis</a:t>
            </a:r>
          </a:p>
          <a:p>
            <a:r>
              <a:rPr lang="en-US" dirty="0" smtClean="0"/>
              <a:t>Structure supports powerful and effective handling of complex data analysis queries</a:t>
            </a:r>
          </a:p>
          <a:p>
            <a:r>
              <a:rPr lang="en-US" dirty="0" smtClean="0"/>
              <a:t>Dimension conformity can be achieved across multiple sources of data to build relationships that cross data sets</a:t>
            </a:r>
          </a:p>
          <a:p>
            <a:r>
              <a:rPr lang="en-US" dirty="0" smtClean="0"/>
              <a:t>Based on SQL Server, data can be accessed by SQL, Power BI, etc.</a:t>
            </a:r>
          </a:p>
          <a:p>
            <a:r>
              <a:rPr lang="en-US" dirty="0" smtClean="0"/>
              <a:t>Due to HPCC / ECL and concept of dynamic schema binding, the Fido dimensional model design remains agile to meet fast moving complex business needs</a:t>
            </a:r>
            <a:endParaRPr lang="en-US" dirty="0"/>
          </a:p>
        </p:txBody>
      </p:sp>
    </p:spTree>
    <p:extLst>
      <p:ext uri="{BB962C8B-B14F-4D97-AF65-F5344CB8AC3E}">
        <p14:creationId xmlns:p14="http://schemas.microsoft.com/office/powerpoint/2010/main" val="161633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Data Science Services</a:t>
            </a:r>
          </a:p>
        </p:txBody>
      </p:sp>
      <p:sp>
        <p:nvSpPr>
          <p:cNvPr id="3" name="Content Placeholder 2"/>
          <p:cNvSpPr>
            <a:spLocks noGrp="1"/>
          </p:cNvSpPr>
          <p:nvPr>
            <p:ph idx="1"/>
          </p:nvPr>
        </p:nvSpPr>
        <p:spPr/>
        <p:txBody>
          <a:bodyPr/>
          <a:lstStyle/>
          <a:p>
            <a:pPr marL="0" indent="0" defTabSz="914293">
              <a:spcBef>
                <a:spcPts val="1200"/>
              </a:spcBef>
              <a:buNone/>
              <a:defRPr/>
            </a:pPr>
            <a:r>
              <a:rPr lang="en-US" b="1" dirty="0" smtClean="0"/>
              <a:t>Goal: </a:t>
            </a:r>
            <a:r>
              <a:rPr lang="en-US" dirty="0" smtClean="0"/>
              <a:t>Drive </a:t>
            </a:r>
            <a:r>
              <a:rPr lang="en-US" dirty="0"/>
              <a:t>a</a:t>
            </a:r>
            <a:r>
              <a:rPr lang="en-US" dirty="0" smtClean="0">
                <a:cs typeface="Calbri"/>
              </a:rPr>
              <a:t>ctionable business </a:t>
            </a:r>
            <a:r>
              <a:rPr lang="en-US" dirty="0">
                <a:cs typeface="Calbri"/>
              </a:rPr>
              <a:t>i</a:t>
            </a:r>
            <a:r>
              <a:rPr lang="en-US" dirty="0" smtClean="0">
                <a:cs typeface="Calbri"/>
              </a:rPr>
              <a:t>nsights based upon data and analytics to effectively change </a:t>
            </a:r>
            <a:r>
              <a:rPr lang="en-US" dirty="0">
                <a:cs typeface="Calbri"/>
              </a:rPr>
              <a:t>the way the company makes decisions</a:t>
            </a:r>
          </a:p>
          <a:p>
            <a:pPr marL="0" indent="0">
              <a:buNone/>
            </a:pPr>
            <a:endParaRPr lang="en-US" dirty="0" smtClean="0"/>
          </a:p>
          <a:p>
            <a:pPr marL="0" indent="0">
              <a:buNone/>
            </a:pPr>
            <a:r>
              <a:rPr lang="en-US" b="1" dirty="0" smtClean="0"/>
              <a:t>Methods:</a:t>
            </a:r>
            <a:endParaRPr lang="en-US" b="1" dirty="0"/>
          </a:p>
          <a:p>
            <a:r>
              <a:rPr lang="en-US" dirty="0" smtClean="0"/>
              <a:t>Use predictive analytics such as logistic and linear regression to predict future customer behavior such as attrition</a:t>
            </a:r>
          </a:p>
          <a:p>
            <a:r>
              <a:rPr lang="en-US" dirty="0"/>
              <a:t>Augment human monitoring / human intelligence with systematic alerts and insights</a:t>
            </a:r>
          </a:p>
          <a:p>
            <a:r>
              <a:rPr lang="en-US" dirty="0"/>
              <a:t>Analyze trends and identify outliers efficiently and </a:t>
            </a:r>
            <a:r>
              <a:rPr lang="en-US" dirty="0" smtClean="0"/>
              <a:t>effectively</a:t>
            </a:r>
          </a:p>
          <a:p>
            <a:endParaRPr lang="en-US" dirty="0"/>
          </a:p>
          <a:p>
            <a:pPr marL="0" indent="0">
              <a:buNone/>
            </a:pPr>
            <a:r>
              <a:rPr lang="en-US" b="1" dirty="0" smtClean="0"/>
              <a:t>What set us apart:</a:t>
            </a:r>
            <a:endParaRPr lang="en-US" b="1" dirty="0"/>
          </a:p>
          <a:p>
            <a:pPr marL="0" indent="0">
              <a:buNone/>
            </a:pPr>
            <a:r>
              <a:rPr lang="en-US" dirty="0" smtClean="0"/>
              <a:t>All predictions and alerts from the analytics are completely automated and results are delivered through dashboards updated daily</a:t>
            </a:r>
          </a:p>
        </p:txBody>
      </p:sp>
    </p:spTree>
    <p:extLst>
      <p:ext uri="{BB962C8B-B14F-4D97-AF65-F5344CB8AC3E}">
        <p14:creationId xmlns:p14="http://schemas.microsoft.com/office/powerpoint/2010/main" val="48818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Science Services</a:t>
            </a:r>
            <a:br>
              <a:rPr lang="en-US" sz="3200" dirty="0" smtClean="0"/>
            </a:br>
            <a:r>
              <a:rPr lang="en-US" sz="2800" dirty="0" smtClean="0"/>
              <a:t>Utilize </a:t>
            </a:r>
            <a:r>
              <a:rPr lang="en-US" sz="2800" dirty="0"/>
              <a:t>data for analytics </a:t>
            </a:r>
            <a:r>
              <a:rPr lang="en-US" sz="2800" dirty="0" smtClean="0"/>
              <a:t>– alerts &amp; segmentation</a:t>
            </a:r>
            <a:endParaRPr lang="en-US" sz="2800" dirty="0"/>
          </a:p>
        </p:txBody>
      </p:sp>
      <p:sp>
        <p:nvSpPr>
          <p:cNvPr id="3" name="Content Placeholder 2"/>
          <p:cNvSpPr>
            <a:spLocks noGrp="1"/>
          </p:cNvSpPr>
          <p:nvPr>
            <p:ph idx="1"/>
          </p:nvPr>
        </p:nvSpPr>
        <p:spPr/>
        <p:txBody>
          <a:bodyPr/>
          <a:lstStyle/>
          <a:p>
            <a:pPr marL="0" indent="0">
              <a:buNone/>
            </a:pPr>
            <a:r>
              <a:rPr lang="en-US" sz="1800" b="1" dirty="0"/>
              <a:t>Insurance </a:t>
            </a:r>
            <a:r>
              <a:rPr lang="en-US" sz="1800" b="1" dirty="0" smtClean="0"/>
              <a:t>Alerts </a:t>
            </a:r>
            <a:r>
              <a:rPr lang="en-US" sz="1600" dirty="0" smtClean="0"/>
              <a:t>– </a:t>
            </a:r>
            <a:r>
              <a:rPr lang="en-US" sz="1600" dirty="0"/>
              <a:t>Created suite of alerts based upon Fido data</a:t>
            </a:r>
          </a:p>
          <a:p>
            <a:pPr lvl="1"/>
            <a:r>
              <a:rPr lang="en-US" sz="1600" dirty="0" smtClean="0"/>
              <a:t>Customer usage </a:t>
            </a:r>
            <a:r>
              <a:rPr lang="en-US" sz="1600" dirty="0"/>
              <a:t>decline</a:t>
            </a:r>
          </a:p>
          <a:p>
            <a:pPr lvl="1"/>
            <a:r>
              <a:rPr lang="en-US" sz="1600" dirty="0" smtClean="0"/>
              <a:t>Positive usage spike</a:t>
            </a:r>
            <a:endParaRPr lang="en-US" sz="1600" dirty="0"/>
          </a:p>
          <a:p>
            <a:pPr lvl="1"/>
            <a:r>
              <a:rPr lang="en-US" sz="1600" dirty="0" smtClean="0"/>
              <a:t>Customers’ potential breach of contract</a:t>
            </a:r>
            <a:endParaRPr lang="en-US" sz="1600" dirty="0"/>
          </a:p>
          <a:p>
            <a:pPr lvl="1"/>
            <a:r>
              <a:rPr lang="en-US" sz="1600" dirty="0" smtClean="0"/>
              <a:t>Missed </a:t>
            </a:r>
            <a:r>
              <a:rPr lang="en-US" sz="1600" dirty="0"/>
              <a:t>Price Change</a:t>
            </a:r>
          </a:p>
          <a:p>
            <a:pPr marL="0" indent="0">
              <a:spcBef>
                <a:spcPts val="0"/>
              </a:spcBef>
              <a:buNone/>
            </a:pPr>
            <a:endParaRPr lang="en-US" sz="1600" dirty="0" smtClean="0"/>
          </a:p>
          <a:p>
            <a:pPr marL="0" indent="0">
              <a:buNone/>
            </a:pPr>
            <a:r>
              <a:rPr lang="en-US" sz="1800" b="1" dirty="0" smtClean="0"/>
              <a:t>Customer Behavior Segmentation &amp; Migration </a:t>
            </a:r>
            <a:r>
              <a:rPr lang="en-US" sz="1600" dirty="0"/>
              <a:t>–</a:t>
            </a:r>
            <a:r>
              <a:rPr lang="en-US" sz="1600" b="1" dirty="0" smtClean="0"/>
              <a:t> </a:t>
            </a:r>
            <a:r>
              <a:rPr lang="en-US" sz="1600" dirty="0" smtClean="0"/>
              <a:t>One </a:t>
            </a:r>
            <a:r>
              <a:rPr lang="en-US" sz="1600" dirty="0"/>
              <a:t>of the best ways to understand customer behavior is to study customer migration </a:t>
            </a:r>
            <a:r>
              <a:rPr lang="en-US" sz="1600" dirty="0" smtClean="0"/>
              <a:t>patterns</a:t>
            </a:r>
            <a:endParaRPr lang="en-US" sz="1600" dirty="0"/>
          </a:p>
          <a:p>
            <a:pPr marL="0" indent="0">
              <a:buNone/>
            </a:pPr>
            <a:endParaRPr lang="en-US" dirty="0"/>
          </a:p>
        </p:txBody>
      </p:sp>
      <p:pic>
        <p:nvPicPr>
          <p:cNvPr id="4" name="Picture 3"/>
          <p:cNvPicPr>
            <a:picLocks noChangeAspect="1"/>
          </p:cNvPicPr>
          <p:nvPr/>
        </p:nvPicPr>
        <p:blipFill>
          <a:blip r:embed="rId2"/>
          <a:stretch>
            <a:fillRect/>
          </a:stretch>
        </p:blipFill>
        <p:spPr>
          <a:xfrm>
            <a:off x="2781042" y="3687734"/>
            <a:ext cx="3581276" cy="2863130"/>
          </a:xfrm>
          <a:prstGeom prst="rect">
            <a:avLst/>
          </a:prstGeom>
        </p:spPr>
      </p:pic>
    </p:spTree>
    <p:extLst>
      <p:ext uri="{BB962C8B-B14F-4D97-AF65-F5344CB8AC3E}">
        <p14:creationId xmlns:p14="http://schemas.microsoft.com/office/powerpoint/2010/main" val="1008870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Science </a:t>
            </a:r>
            <a:r>
              <a:rPr lang="en-US" sz="3200" dirty="0"/>
              <a:t>Services</a:t>
            </a:r>
            <a:br>
              <a:rPr lang="en-US" sz="3200" dirty="0"/>
            </a:br>
            <a:r>
              <a:rPr lang="en-US" sz="2800" dirty="0"/>
              <a:t>Alerts Example Dashboard</a:t>
            </a:r>
          </a:p>
        </p:txBody>
      </p:sp>
      <p:sp>
        <p:nvSpPr>
          <p:cNvPr id="4" name="Slide Number Placeholder 3"/>
          <p:cNvSpPr>
            <a:spLocks noGrp="1"/>
          </p:cNvSpPr>
          <p:nvPr>
            <p:ph type="sldNum" sz="quarter" idx="12"/>
          </p:nvPr>
        </p:nvSpPr>
        <p:spPr/>
        <p:txBody>
          <a:bodyPr/>
          <a:lstStyle/>
          <a:p>
            <a:fld id="{8D074916-CE6A-4A77-9F0B-500FEC68ED28}" type="slidenum">
              <a:rPr lang="en-US" smtClean="0"/>
              <a:pPr/>
              <a:t>17</a:t>
            </a:fld>
            <a:endParaRPr lang="en-US" dirty="0"/>
          </a:p>
        </p:txBody>
      </p:sp>
      <p:sp>
        <p:nvSpPr>
          <p:cNvPr id="9" name="TextBox 8"/>
          <p:cNvSpPr txBox="1"/>
          <p:nvPr/>
        </p:nvSpPr>
        <p:spPr>
          <a:xfrm>
            <a:off x="254680" y="1286398"/>
            <a:ext cx="3608961" cy="369332"/>
          </a:xfrm>
          <a:prstGeom prst="rect">
            <a:avLst/>
          </a:prstGeom>
          <a:noFill/>
        </p:spPr>
        <p:txBody>
          <a:bodyPr wrap="square" rtlCol="0">
            <a:spAutoFit/>
          </a:bodyPr>
          <a:lstStyle/>
          <a:p>
            <a:r>
              <a:rPr lang="en-US" b="1" dirty="0" smtClean="0">
                <a:solidFill>
                  <a:srgbClr val="0070C0"/>
                </a:solidFill>
              </a:rPr>
              <a:t>Decline in </a:t>
            </a:r>
            <a:r>
              <a:rPr lang="en-US" b="1" smtClean="0">
                <a:solidFill>
                  <a:srgbClr val="0070C0"/>
                </a:solidFill>
              </a:rPr>
              <a:t>Customer Usage</a:t>
            </a:r>
            <a:endParaRPr lang="en-US" b="1" dirty="0">
              <a:solidFill>
                <a:srgbClr val="0070C0"/>
              </a:solidFill>
            </a:endParaRPr>
          </a:p>
        </p:txBody>
      </p:sp>
      <p:pic>
        <p:nvPicPr>
          <p:cNvPr id="10" name="Picture 9"/>
          <p:cNvPicPr>
            <a:picLocks noChangeAspect="1"/>
          </p:cNvPicPr>
          <p:nvPr/>
        </p:nvPicPr>
        <p:blipFill>
          <a:blip r:embed="rId2"/>
          <a:stretch>
            <a:fillRect/>
          </a:stretch>
        </p:blipFill>
        <p:spPr>
          <a:xfrm>
            <a:off x="856614" y="2026092"/>
            <a:ext cx="7085714" cy="4523809"/>
          </a:xfrm>
          <a:prstGeom prst="rect">
            <a:avLst/>
          </a:prstGeom>
        </p:spPr>
      </p:pic>
      <p:sp>
        <p:nvSpPr>
          <p:cNvPr id="11" name="TextBox 10"/>
          <p:cNvSpPr txBox="1"/>
          <p:nvPr/>
        </p:nvSpPr>
        <p:spPr>
          <a:xfrm>
            <a:off x="770350" y="1749093"/>
            <a:ext cx="2266148" cy="276999"/>
          </a:xfrm>
          <a:prstGeom prst="rect">
            <a:avLst/>
          </a:prstGeom>
          <a:noFill/>
        </p:spPr>
        <p:txBody>
          <a:bodyPr wrap="square" rtlCol="0">
            <a:spAutoFit/>
          </a:bodyPr>
          <a:lstStyle/>
          <a:p>
            <a:r>
              <a:rPr lang="en-US" sz="1200" dirty="0" smtClean="0"/>
              <a:t>Company: 03241</a:t>
            </a:r>
            <a:endParaRPr lang="en-US" sz="1200" dirty="0"/>
          </a:p>
        </p:txBody>
      </p:sp>
    </p:spTree>
    <p:extLst>
      <p:ext uri="{BB962C8B-B14F-4D97-AF65-F5344CB8AC3E}">
        <p14:creationId xmlns:p14="http://schemas.microsoft.com/office/powerpoint/2010/main" val="337099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C983B27-001D-884B-B16B-BB6CFDC9A312}"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Fido Analytics - Business Services Segmentation</a:t>
            </a:r>
            <a:endParaRPr lang="en-US"/>
          </a:p>
        </p:txBody>
      </p:sp>
      <p:pic>
        <p:nvPicPr>
          <p:cNvPr id="8" name="Picture 7"/>
          <p:cNvPicPr>
            <a:picLocks noChangeAspect="1"/>
          </p:cNvPicPr>
          <p:nvPr/>
        </p:nvPicPr>
        <p:blipFill>
          <a:blip r:embed="rId2"/>
          <a:stretch>
            <a:fillRect/>
          </a:stretch>
        </p:blipFill>
        <p:spPr>
          <a:xfrm>
            <a:off x="931560" y="1140407"/>
            <a:ext cx="7142857" cy="4200000"/>
          </a:xfrm>
          <a:prstGeom prst="rect">
            <a:avLst/>
          </a:prstGeom>
        </p:spPr>
      </p:pic>
      <p:pic>
        <p:nvPicPr>
          <p:cNvPr id="9" name="Picture 8"/>
          <p:cNvPicPr>
            <a:picLocks noChangeAspect="1"/>
          </p:cNvPicPr>
          <p:nvPr/>
        </p:nvPicPr>
        <p:blipFill>
          <a:blip r:embed="rId3"/>
          <a:stretch>
            <a:fillRect/>
          </a:stretch>
        </p:blipFill>
        <p:spPr>
          <a:xfrm>
            <a:off x="912512" y="5280022"/>
            <a:ext cx="7161905" cy="961905"/>
          </a:xfrm>
          <a:prstGeom prst="rect">
            <a:avLst/>
          </a:prstGeom>
        </p:spPr>
      </p:pic>
      <p:sp>
        <p:nvSpPr>
          <p:cNvPr id="11" name="Title 1"/>
          <p:cNvSpPr txBox="1">
            <a:spLocks/>
          </p:cNvSpPr>
          <p:nvPr/>
        </p:nvSpPr>
        <p:spPr>
          <a:xfrm>
            <a:off x="435835" y="178391"/>
            <a:ext cx="8636908" cy="750756"/>
          </a:xfrm>
          <a:prstGeom prst="rect">
            <a:avLst/>
          </a:prstGeom>
        </p:spPr>
        <p:txBody>
          <a:bodyPr vert="horz" lIns="0" tIns="0" rIns="0" bIns="0" rtlCol="0" anchor="t">
            <a:noAutofit/>
          </a:bodyPr>
          <a:lstStyle>
            <a:lvl1pPr marL="0" algn="l" defTabSz="914377" rtl="0" eaLnBrk="1" latinLnBrk="0" hangingPunct="1">
              <a:lnSpc>
                <a:spcPct val="90000"/>
              </a:lnSpc>
              <a:spcBef>
                <a:spcPct val="0"/>
              </a:spcBef>
              <a:buNone/>
              <a:defRPr lang="en-US" sz="2000" kern="1200">
                <a:solidFill>
                  <a:schemeClr val="accent1"/>
                </a:solidFill>
                <a:latin typeface="+mn-lt"/>
                <a:ea typeface="+mn-ea"/>
                <a:cs typeface="+mn-cs"/>
              </a:defRPr>
            </a:lvl1pPr>
          </a:lstStyle>
          <a:p>
            <a:r>
              <a:rPr lang="en-US" sz="3200" dirty="0" smtClean="0"/>
              <a:t>Data Science Services</a:t>
            </a:r>
            <a:br>
              <a:rPr lang="en-US" sz="3200" dirty="0" smtClean="0"/>
            </a:br>
            <a:r>
              <a:rPr lang="en-US" sz="2800" dirty="0" smtClean="0"/>
              <a:t>Behavior Segmentation</a:t>
            </a:r>
            <a:endParaRPr lang="en-US" sz="2800" dirty="0"/>
          </a:p>
        </p:txBody>
      </p:sp>
    </p:spTree>
    <p:extLst>
      <p:ext uri="{BB962C8B-B14F-4D97-AF65-F5344CB8AC3E}">
        <p14:creationId xmlns:p14="http://schemas.microsoft.com/office/powerpoint/2010/main" val="3447714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Visualization Services</a:t>
            </a:r>
            <a:endParaRPr lang="en-US" sz="3200" dirty="0"/>
          </a:p>
        </p:txBody>
      </p:sp>
      <p:sp>
        <p:nvSpPr>
          <p:cNvPr id="5" name="Content Placeholder 2"/>
          <p:cNvSpPr>
            <a:spLocks noGrp="1"/>
          </p:cNvSpPr>
          <p:nvPr>
            <p:ph idx="1"/>
          </p:nvPr>
        </p:nvSpPr>
        <p:spPr>
          <a:xfrm>
            <a:off x="250824" y="1127070"/>
            <a:ext cx="8641713" cy="5121329"/>
          </a:xfrm>
        </p:spPr>
        <p:txBody>
          <a:bodyPr>
            <a:normAutofit/>
          </a:bodyPr>
          <a:lstStyle/>
          <a:p>
            <a:r>
              <a:rPr lang="en-US" dirty="0" smtClean="0"/>
              <a:t>Designed to deliver actionable insights </a:t>
            </a:r>
            <a:r>
              <a:rPr lang="en-US" dirty="0"/>
              <a:t>and analytics to the </a:t>
            </a:r>
            <a:r>
              <a:rPr lang="en-US" dirty="0" smtClean="0"/>
              <a:t>business</a:t>
            </a:r>
          </a:p>
          <a:p>
            <a:r>
              <a:rPr lang="en-US" dirty="0" smtClean="0"/>
              <a:t>… in the form of </a:t>
            </a:r>
          </a:p>
          <a:p>
            <a:pPr lvl="1"/>
            <a:r>
              <a:rPr lang="en-US" sz="2000" b="1" dirty="0" smtClean="0"/>
              <a:t>Reports and Dashboards</a:t>
            </a:r>
          </a:p>
          <a:p>
            <a:pPr lvl="2"/>
            <a:r>
              <a:rPr lang="en-US" sz="2000" dirty="0" smtClean="0"/>
              <a:t>Canned</a:t>
            </a:r>
          </a:p>
          <a:p>
            <a:pPr lvl="2"/>
            <a:r>
              <a:rPr lang="en-US" sz="2000" dirty="0" smtClean="0"/>
              <a:t>Interactive</a:t>
            </a:r>
          </a:p>
          <a:p>
            <a:pPr lvl="2"/>
            <a:r>
              <a:rPr lang="en-US" sz="2000" dirty="0" smtClean="0"/>
              <a:t>With Power BI, greater ability to self service</a:t>
            </a:r>
          </a:p>
          <a:p>
            <a:pPr lvl="1"/>
            <a:r>
              <a:rPr lang="en-US" sz="2000" b="1" dirty="0" smtClean="0"/>
              <a:t>OLAP Cubes</a:t>
            </a:r>
          </a:p>
          <a:p>
            <a:pPr lvl="2"/>
            <a:r>
              <a:rPr lang="en-US" sz="2000" dirty="0" smtClean="0"/>
              <a:t>Adhoc data mining</a:t>
            </a:r>
          </a:p>
          <a:p>
            <a:pPr lvl="1"/>
            <a:r>
              <a:rPr lang="en-US" sz="2000" b="1" dirty="0" smtClean="0"/>
              <a:t>Forecast Engine</a:t>
            </a:r>
          </a:p>
          <a:p>
            <a:pPr lvl="2"/>
            <a:r>
              <a:rPr lang="en-US" sz="2000" dirty="0" smtClean="0"/>
              <a:t>Automated financial calculations for Budget / RFs / Flash</a:t>
            </a:r>
          </a:p>
        </p:txBody>
      </p:sp>
    </p:spTree>
    <p:extLst>
      <p:ext uri="{BB962C8B-B14F-4D97-AF65-F5344CB8AC3E}">
        <p14:creationId xmlns:p14="http://schemas.microsoft.com/office/powerpoint/2010/main" val="146235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Agenda</a:t>
            </a:r>
            <a:endParaRPr lang="en-US" sz="3200" dirty="0"/>
          </a:p>
        </p:txBody>
      </p:sp>
      <p:sp>
        <p:nvSpPr>
          <p:cNvPr id="20" name="Content Placeholder 19"/>
          <p:cNvSpPr>
            <a:spLocks noGrp="1"/>
          </p:cNvSpPr>
          <p:nvPr>
            <p:ph idx="1"/>
          </p:nvPr>
        </p:nvSpPr>
        <p:spPr>
          <a:xfrm>
            <a:off x="250824" y="1127071"/>
            <a:ext cx="8640763" cy="4890272"/>
          </a:xfrm>
        </p:spPr>
        <p:txBody>
          <a:bodyPr>
            <a:normAutofit/>
          </a:bodyPr>
          <a:lstStyle/>
          <a:p>
            <a:r>
              <a:rPr lang="en-US" sz="3200" dirty="0" smtClean="0"/>
              <a:t>Fido overview</a:t>
            </a:r>
          </a:p>
          <a:p>
            <a:pPr lvl="1"/>
            <a:r>
              <a:rPr lang="en-US" sz="3200" dirty="0" smtClean="0"/>
              <a:t>Brief history of time</a:t>
            </a:r>
          </a:p>
          <a:p>
            <a:pPr lvl="1"/>
            <a:r>
              <a:rPr lang="en-US" sz="3200" dirty="0" smtClean="0"/>
              <a:t>Business benefits to date</a:t>
            </a:r>
          </a:p>
          <a:p>
            <a:pPr lvl="1"/>
            <a:r>
              <a:rPr lang="en-US" sz="3200" dirty="0" smtClean="0"/>
              <a:t>Data, Infrastructure &amp; </a:t>
            </a:r>
            <a:r>
              <a:rPr lang="en-US" sz="3200" dirty="0"/>
              <a:t>Services</a:t>
            </a:r>
            <a:endParaRPr lang="en-US" sz="3200" dirty="0" smtClean="0"/>
          </a:p>
          <a:p>
            <a:r>
              <a:rPr lang="en-US" sz="3200" dirty="0" smtClean="0"/>
              <a:t>Q&amp;A</a:t>
            </a:r>
          </a:p>
        </p:txBody>
      </p:sp>
    </p:spTree>
    <p:extLst>
      <p:ext uri="{BB962C8B-B14F-4D97-AF65-F5344CB8AC3E}">
        <p14:creationId xmlns:p14="http://schemas.microsoft.com/office/powerpoint/2010/main" val="2353280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221" y="1892301"/>
            <a:ext cx="5405625" cy="2788768"/>
          </a:xfrm>
          <a:prstGeom prst="rect">
            <a:avLst/>
          </a:prstGeom>
        </p:spPr>
      </p:pic>
      <p:sp>
        <p:nvSpPr>
          <p:cNvPr id="7" name="Title 1"/>
          <p:cNvSpPr>
            <a:spLocks noGrp="1"/>
          </p:cNvSpPr>
          <p:nvPr>
            <p:ph type="title"/>
          </p:nvPr>
        </p:nvSpPr>
        <p:spPr/>
        <p:txBody>
          <a:bodyPr/>
          <a:lstStyle/>
          <a:p>
            <a:r>
              <a:rPr lang="en-US" sz="3200" dirty="0" smtClean="0"/>
              <a:t>Visualization Services</a:t>
            </a:r>
            <a:br>
              <a:rPr lang="en-US" sz="3200" dirty="0" smtClean="0"/>
            </a:br>
            <a:r>
              <a:rPr lang="en-US" sz="2800" dirty="0" smtClean="0"/>
              <a:t>Dashboard Example</a:t>
            </a:r>
            <a:endParaRPr lang="en-US" sz="2800" dirty="0"/>
          </a:p>
        </p:txBody>
      </p:sp>
      <p:pic>
        <p:nvPicPr>
          <p:cNvPr id="8" name="Picture 7"/>
          <p:cNvPicPr>
            <a:picLocks noChangeAspect="1"/>
          </p:cNvPicPr>
          <p:nvPr/>
        </p:nvPicPr>
        <p:blipFill>
          <a:blip r:embed="rId3"/>
          <a:stretch>
            <a:fillRect/>
          </a:stretch>
        </p:blipFill>
        <p:spPr>
          <a:xfrm>
            <a:off x="5472356" y="2045971"/>
            <a:ext cx="3671644" cy="4812029"/>
          </a:xfrm>
          <a:prstGeom prst="rect">
            <a:avLst/>
          </a:prstGeom>
        </p:spPr>
      </p:pic>
      <p:pic>
        <p:nvPicPr>
          <p:cNvPr id="10" name="Picture 9"/>
          <p:cNvPicPr>
            <a:picLocks noChangeAspect="1"/>
          </p:cNvPicPr>
          <p:nvPr/>
        </p:nvPicPr>
        <p:blipFill>
          <a:blip r:embed="rId4"/>
          <a:stretch>
            <a:fillRect/>
          </a:stretch>
        </p:blipFill>
        <p:spPr>
          <a:xfrm>
            <a:off x="111221" y="1063604"/>
            <a:ext cx="8937888" cy="751862"/>
          </a:xfrm>
          <a:prstGeom prst="rect">
            <a:avLst/>
          </a:prstGeom>
        </p:spPr>
      </p:pic>
    </p:spTree>
    <p:extLst>
      <p:ext uri="{BB962C8B-B14F-4D97-AF65-F5344CB8AC3E}">
        <p14:creationId xmlns:p14="http://schemas.microsoft.com/office/powerpoint/2010/main" val="1243506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si0.twimg.com/profile_images/1825114027/greyhounds_for_FB.png"/>
          <p:cNvPicPr>
            <a:picLocks noChangeAspect="1" noChangeArrowheads="1"/>
          </p:cNvPicPr>
          <p:nvPr/>
        </p:nvPicPr>
        <p:blipFill rotWithShape="1">
          <a:blip r:embed="rId3">
            <a:extLst>
              <a:ext uri="{28A0092B-C50C-407E-A947-70E740481C1C}">
                <a14:useLocalDpi xmlns:a14="http://schemas.microsoft.com/office/drawing/2010/main" val="0"/>
              </a:ext>
            </a:extLst>
          </a:blip>
          <a:srcRect l="2252" t="22136" r="462" b="1747"/>
          <a:stretch/>
        </p:blipFill>
        <p:spPr bwMode="auto">
          <a:xfrm>
            <a:off x="6937854" y="129396"/>
            <a:ext cx="2050869" cy="1485502"/>
          </a:xfrm>
          <a:prstGeom prst="rect">
            <a:avLst/>
          </a:prstGeom>
          <a:noFill/>
          <a:extLst/>
        </p:spPr>
      </p:pic>
      <p:sp>
        <p:nvSpPr>
          <p:cNvPr id="2" name="Title 1"/>
          <p:cNvSpPr>
            <a:spLocks noGrp="1"/>
          </p:cNvSpPr>
          <p:nvPr>
            <p:ph type="title"/>
          </p:nvPr>
        </p:nvSpPr>
        <p:spPr/>
        <p:txBody>
          <a:bodyPr/>
          <a:lstStyle/>
          <a:p>
            <a:r>
              <a:rPr lang="en-US" sz="3200" dirty="0" smtClean="0"/>
              <a:t>Future Technology Considerations</a:t>
            </a:r>
            <a:endParaRPr lang="en-US" sz="3200" dirty="0"/>
          </a:p>
        </p:txBody>
      </p:sp>
      <p:sp>
        <p:nvSpPr>
          <p:cNvPr id="20" name="Content Placeholder 19"/>
          <p:cNvSpPr>
            <a:spLocks noGrp="1"/>
          </p:cNvSpPr>
          <p:nvPr>
            <p:ph idx="1"/>
          </p:nvPr>
        </p:nvSpPr>
        <p:spPr>
          <a:xfrm>
            <a:off x="254680" y="1214591"/>
            <a:ext cx="7377885" cy="4320141"/>
          </a:xfrm>
        </p:spPr>
        <p:txBody>
          <a:bodyPr>
            <a:normAutofit/>
          </a:bodyPr>
          <a:lstStyle/>
          <a:p>
            <a:r>
              <a:rPr lang="en-US" sz="2400" dirty="0" smtClean="0"/>
              <a:t>Use of HPCC-SPARK integration</a:t>
            </a:r>
          </a:p>
          <a:p>
            <a:r>
              <a:rPr lang="en-US" sz="2400" dirty="0" smtClean="0"/>
              <a:t>Potential use of Cloud technologies to increase Fido’s compute &amp; storage capabilities / capacity</a:t>
            </a:r>
          </a:p>
        </p:txBody>
      </p:sp>
    </p:spTree>
    <p:extLst>
      <p:ext uri="{BB962C8B-B14F-4D97-AF65-F5344CB8AC3E}">
        <p14:creationId xmlns:p14="http://schemas.microsoft.com/office/powerpoint/2010/main" val="3443095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Brainstorming</a:t>
            </a:r>
            <a:endParaRPr lang="en-US" sz="3200" dirty="0"/>
          </a:p>
        </p:txBody>
      </p:sp>
      <p:pic>
        <p:nvPicPr>
          <p:cNvPr id="5" name="Picture 2" descr="Image result for q&amp;a images"/>
          <p:cNvPicPr preferRelativeResize="0">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362" y="1127125"/>
            <a:ext cx="5121275"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562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9269" y="3370217"/>
            <a:ext cx="7771557" cy="3161348"/>
          </a:xfrm>
          <a:prstGeom prst="rect">
            <a:avLst/>
          </a:prstGeom>
          <a:noFill/>
        </p:spPr>
      </p:pic>
      <p:sp>
        <p:nvSpPr>
          <p:cNvPr id="3" name="Title 2"/>
          <p:cNvSpPr>
            <a:spLocks noGrp="1"/>
          </p:cNvSpPr>
          <p:nvPr>
            <p:ph type="title"/>
          </p:nvPr>
        </p:nvSpPr>
        <p:spPr>
          <a:xfrm>
            <a:off x="361082" y="254676"/>
            <a:ext cx="8660088" cy="533633"/>
          </a:xfrm>
        </p:spPr>
        <p:txBody>
          <a:bodyPr/>
          <a:lstStyle/>
          <a:p>
            <a:r>
              <a:rPr lang="en-US" b="1" dirty="0" smtClean="0">
                <a:solidFill>
                  <a:srgbClr val="FF0000"/>
                </a:solidFill>
              </a:rPr>
              <a:t>Pre Fido – State of Business Intelligence in LNRS</a:t>
            </a:r>
            <a:endParaRPr lang="en-US" b="1" dirty="0">
              <a:solidFill>
                <a:srgbClr val="FF0000"/>
              </a:solidFill>
            </a:endParaRPr>
          </a:p>
        </p:txBody>
      </p:sp>
      <p:sp>
        <p:nvSpPr>
          <p:cNvPr id="7" name="Text Placeholder 4"/>
          <p:cNvSpPr txBox="1">
            <a:spLocks/>
          </p:cNvSpPr>
          <p:nvPr/>
        </p:nvSpPr>
        <p:spPr>
          <a:xfrm>
            <a:off x="0" y="898117"/>
            <a:ext cx="9089405" cy="2759483"/>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Myriad of different BI solutions deployed across the business</a:t>
            </a:r>
          </a:p>
          <a:p>
            <a:r>
              <a:rPr lang="en-US" b="1" dirty="0" smtClean="0"/>
              <a:t>Disparate systems</a:t>
            </a:r>
          </a:p>
          <a:p>
            <a:r>
              <a:rPr lang="en-US" b="1" dirty="0" smtClean="0"/>
              <a:t>Inconsistent data (multiple versions of the truth)</a:t>
            </a:r>
          </a:p>
          <a:p>
            <a:r>
              <a:rPr lang="en-US" b="1" dirty="0" smtClean="0"/>
              <a:t>Incomplete view of a customer</a:t>
            </a:r>
          </a:p>
          <a:p>
            <a:r>
              <a:rPr lang="en-US" b="1" dirty="0" smtClean="0"/>
              <a:t>Inconsistent data governance</a:t>
            </a:r>
          </a:p>
          <a:p>
            <a:r>
              <a:rPr lang="en-US" b="1" dirty="0" smtClean="0"/>
              <a:t>Redundant functions across the business (analysis, blending, reporting)</a:t>
            </a:r>
            <a:endParaRPr lang="en-US" b="1" dirty="0"/>
          </a:p>
        </p:txBody>
      </p:sp>
    </p:spTree>
    <p:extLst>
      <p:ext uri="{BB962C8B-B14F-4D97-AF65-F5344CB8AC3E}">
        <p14:creationId xmlns:p14="http://schemas.microsoft.com/office/powerpoint/2010/main" val="413871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txBox="1">
            <a:spLocks/>
          </p:cNvSpPr>
          <p:nvPr/>
        </p:nvSpPr>
        <p:spPr>
          <a:xfrm>
            <a:off x="133348" y="2945971"/>
            <a:ext cx="8887822" cy="2888775"/>
          </a:xfrm>
          <a:prstGeom prst="rect">
            <a:avLst/>
          </a:prstGeom>
          <a:solidFill>
            <a:schemeClr val="accent2"/>
          </a:solidFill>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1800" dirty="0" smtClean="0">
                <a:ea typeface="ＭＳ Ｐゴシック" charset="0"/>
                <a:cs typeface="ＭＳ Ｐゴシック" charset="0"/>
              </a:rPr>
              <a:t>Fido supports </a:t>
            </a:r>
            <a:r>
              <a:rPr lang="en-US" sz="1800" b="1" dirty="0" smtClean="0">
                <a:ea typeface="ＭＳ Ｐゴシック" charset="0"/>
                <a:cs typeface="ＭＳ Ｐゴシック" charset="0"/>
              </a:rPr>
              <a:t>organic growth </a:t>
            </a:r>
            <a:r>
              <a:rPr lang="en-US" sz="1800" dirty="0" smtClean="0">
                <a:ea typeface="ＭＳ Ｐゴシック" charset="0"/>
                <a:cs typeface="ＭＳ Ｐゴシック" charset="0"/>
              </a:rPr>
              <a:t>by relying less on anecdotal and after-the-fact analysis and instead relying more on the numbers to drive actions</a:t>
            </a:r>
            <a:endParaRPr lang="en-US" sz="1800" dirty="0" smtClean="0">
              <a:ea typeface="ＭＳ Ｐゴシック" charset="0"/>
            </a:endParaRPr>
          </a:p>
          <a:p>
            <a:pPr>
              <a:spcAft>
                <a:spcPts val="600"/>
              </a:spcAft>
            </a:pPr>
            <a:r>
              <a:rPr lang="en-US" sz="1800" dirty="0" smtClean="0">
                <a:ea typeface="ＭＳ Ｐゴシック" charset="0"/>
                <a:cs typeface="ＭＳ Ｐゴシック" charset="0"/>
              </a:rPr>
              <a:t>With Fido, a robust analytics capability has been established on a common foundation of “</a:t>
            </a:r>
            <a:r>
              <a:rPr lang="en-US" sz="1800" b="1" dirty="0" smtClean="0">
                <a:ea typeface="ＭＳ Ｐゴシック" charset="0"/>
                <a:cs typeface="ＭＳ Ｐゴシック" charset="0"/>
              </a:rPr>
              <a:t>gold standard</a:t>
            </a:r>
            <a:r>
              <a:rPr lang="en-US" sz="1800" dirty="0" smtClean="0">
                <a:ea typeface="ＭＳ Ｐゴシック" charset="0"/>
                <a:cs typeface="ＭＳ Ｐゴシック" charset="0"/>
              </a:rPr>
              <a:t>” data and processes to answer fundamental business questions such as: </a:t>
            </a:r>
            <a:r>
              <a:rPr lang="en-US" sz="1800" i="1" dirty="0" smtClean="0">
                <a:ea typeface="ＭＳ Ｐゴシック" charset="0"/>
                <a:cs typeface="ＭＳ Ｐゴシック" charset="0"/>
              </a:rPr>
              <a:t>Which customers are at risk for leaving? Which leads should Sales work on? </a:t>
            </a:r>
            <a:r>
              <a:rPr lang="en-US" sz="1800" i="1" dirty="0">
                <a:ea typeface="ＭＳ Ｐゴシック" charset="0"/>
                <a:cs typeface="ＭＳ Ｐゴシック" charset="0"/>
              </a:rPr>
              <a:t>e</a:t>
            </a:r>
            <a:r>
              <a:rPr lang="en-US" sz="1800" i="1" dirty="0" smtClean="0">
                <a:ea typeface="ＭＳ Ｐゴシック" charset="0"/>
                <a:cs typeface="ＭＳ Ｐゴシック" charset="0"/>
              </a:rPr>
              <a:t>tc. </a:t>
            </a:r>
          </a:p>
          <a:p>
            <a:pPr>
              <a:spcAft>
                <a:spcPts val="600"/>
              </a:spcAft>
            </a:pPr>
            <a:r>
              <a:rPr lang="en-US" sz="1800" dirty="0" smtClean="0">
                <a:ea typeface="ＭＳ Ｐゴシック" charset="0"/>
                <a:cs typeface="ＭＳ Ｐゴシック" charset="0"/>
              </a:rPr>
              <a:t>The Fido solution leverages best practices we use for our own products and uses </a:t>
            </a:r>
            <a:r>
              <a:rPr lang="en-US" sz="1800" b="1" dirty="0" smtClean="0">
                <a:ea typeface="ＭＳ Ｐゴシック" charset="0"/>
                <a:cs typeface="ＭＳ Ｐゴシック" charset="0"/>
              </a:rPr>
              <a:t>HPCC</a:t>
            </a:r>
            <a:r>
              <a:rPr lang="en-US" sz="1800" dirty="0" smtClean="0">
                <a:ea typeface="ＭＳ Ｐゴシック" charset="0"/>
                <a:cs typeface="ＭＳ Ｐゴシック" charset="0"/>
              </a:rPr>
              <a:t> as the master repository for that gold-standard enterprise data</a:t>
            </a:r>
            <a:endParaRPr lang="en-US" sz="1800" i="1" dirty="0" smtClean="0">
              <a:ea typeface="ＭＳ Ｐゴシック" charset="0"/>
              <a:cs typeface="ＭＳ Ｐゴシック" charset="0"/>
            </a:endParaRPr>
          </a:p>
          <a:p>
            <a:pPr>
              <a:spcAft>
                <a:spcPts val="600"/>
              </a:spcAft>
            </a:pPr>
            <a:r>
              <a:rPr lang="en-US" sz="1800" dirty="0" smtClean="0">
                <a:ea typeface="ＭＳ Ｐゴシック" charset="0"/>
                <a:cs typeface="ＭＳ Ｐゴシック" charset="0"/>
              </a:rPr>
              <a:t>The </a:t>
            </a:r>
            <a:r>
              <a:rPr lang="en-US" sz="1800" b="1" dirty="0" smtClean="0">
                <a:ea typeface="ＭＳ Ｐゴシック" charset="0"/>
                <a:cs typeface="ＭＳ Ｐゴシック" charset="0"/>
              </a:rPr>
              <a:t>benefits</a:t>
            </a:r>
            <a:r>
              <a:rPr lang="en-US" sz="1800" dirty="0" smtClean="0">
                <a:ea typeface="ＭＳ Ｐゴシック" charset="0"/>
                <a:cs typeface="ＭＳ Ｐゴシック" charset="0"/>
              </a:rPr>
              <a:t> have included new opportunities for innovation and growth and improved operational efficiencies</a:t>
            </a:r>
          </a:p>
        </p:txBody>
      </p:sp>
      <p:sp>
        <p:nvSpPr>
          <p:cNvPr id="14337" name="Title 1"/>
          <p:cNvSpPr>
            <a:spLocks noGrp="1"/>
          </p:cNvSpPr>
          <p:nvPr>
            <p:ph type="title"/>
          </p:nvPr>
        </p:nvSpPr>
        <p:spPr>
          <a:xfrm>
            <a:off x="207963" y="123825"/>
            <a:ext cx="8721725" cy="620713"/>
          </a:xfrm>
        </p:spPr>
        <p:txBody>
          <a:bodyPr/>
          <a:lstStyle/>
          <a:p>
            <a:pPr eaLnBrk="1" hangingPunct="1"/>
            <a:r>
              <a:rPr lang="en-US" b="1" dirty="0" smtClean="0">
                <a:solidFill>
                  <a:srgbClr val="FF0000"/>
                </a:solidFill>
                <a:ea typeface="ＭＳ Ｐゴシック"/>
                <a:cs typeface="ＭＳ Ｐゴシック"/>
              </a:rPr>
              <a:t>Fido BI Launch Purpose</a:t>
            </a:r>
          </a:p>
        </p:txBody>
      </p:sp>
      <p:sp>
        <p:nvSpPr>
          <p:cNvPr id="4" name="Rectangle 3"/>
          <p:cNvSpPr/>
          <p:nvPr/>
        </p:nvSpPr>
        <p:spPr>
          <a:xfrm>
            <a:off x="206375" y="654805"/>
            <a:ext cx="8710613" cy="2092881"/>
          </a:xfrm>
          <a:prstGeom prst="rect">
            <a:avLst/>
          </a:prstGeom>
        </p:spPr>
        <p:txBody>
          <a:bodyPr>
            <a:spAutoFit/>
          </a:bodyPr>
          <a:lstStyle/>
          <a:p>
            <a:pPr marL="285750" indent="-285750" defTabSz="914293" fontAlgn="auto">
              <a:spcBef>
                <a:spcPts val="1200"/>
              </a:spcBef>
              <a:spcAft>
                <a:spcPts val="0"/>
              </a:spcAft>
              <a:buFont typeface="Arial" pitchFamily="34" charset="0"/>
              <a:buChar char="•"/>
              <a:defRPr/>
            </a:pPr>
            <a:r>
              <a:rPr lang="en-US" dirty="0" smtClean="0">
                <a:cs typeface="Calbri"/>
              </a:rPr>
              <a:t>Empower </a:t>
            </a:r>
            <a:r>
              <a:rPr lang="en-US" dirty="0">
                <a:cs typeface="Calbri"/>
              </a:rPr>
              <a:t>Our People With Knowledge </a:t>
            </a:r>
          </a:p>
          <a:p>
            <a:pPr marL="285750" indent="-285750" defTabSz="914293" fontAlgn="auto">
              <a:spcBef>
                <a:spcPts val="1200"/>
              </a:spcBef>
              <a:spcAft>
                <a:spcPts val="0"/>
              </a:spcAft>
              <a:buFont typeface="Arial" pitchFamily="34" charset="0"/>
              <a:buChar char="•"/>
              <a:defRPr/>
            </a:pPr>
            <a:r>
              <a:rPr lang="en-US" dirty="0" smtClean="0">
                <a:cs typeface="Calbri"/>
              </a:rPr>
              <a:t>Maintain a single </a:t>
            </a:r>
            <a:r>
              <a:rPr lang="en-US" dirty="0">
                <a:cs typeface="Calbri"/>
              </a:rPr>
              <a:t>v</a:t>
            </a:r>
            <a:r>
              <a:rPr lang="en-US" dirty="0" smtClean="0">
                <a:cs typeface="Calbri"/>
              </a:rPr>
              <a:t>ersion </a:t>
            </a:r>
            <a:r>
              <a:rPr lang="en-US" dirty="0">
                <a:cs typeface="Calbri"/>
              </a:rPr>
              <a:t>of the </a:t>
            </a:r>
            <a:r>
              <a:rPr lang="en-US" dirty="0" smtClean="0">
                <a:cs typeface="Calbri"/>
              </a:rPr>
              <a:t>truth</a:t>
            </a:r>
            <a:endParaRPr lang="en-US" dirty="0">
              <a:cs typeface="Calbri"/>
            </a:endParaRPr>
          </a:p>
          <a:p>
            <a:pPr marL="285750" indent="-285750" defTabSz="914293" fontAlgn="auto">
              <a:spcBef>
                <a:spcPts val="1200"/>
              </a:spcBef>
              <a:spcAft>
                <a:spcPts val="0"/>
              </a:spcAft>
              <a:buFont typeface="Arial" pitchFamily="34" charset="0"/>
              <a:buChar char="•"/>
              <a:defRPr/>
            </a:pPr>
            <a:r>
              <a:rPr lang="en-US" dirty="0" smtClean="0">
                <a:cs typeface="Calbri"/>
              </a:rPr>
              <a:t>Data Driven Actionable Business Insights</a:t>
            </a:r>
          </a:p>
          <a:p>
            <a:pPr marL="285750" indent="-285750" defTabSz="914293" fontAlgn="auto">
              <a:spcBef>
                <a:spcPts val="1200"/>
              </a:spcBef>
              <a:spcAft>
                <a:spcPts val="0"/>
              </a:spcAft>
              <a:buFont typeface="Arial" pitchFamily="34" charset="0"/>
              <a:buChar char="•"/>
              <a:defRPr/>
            </a:pPr>
            <a:r>
              <a:rPr lang="en-US" b="1" dirty="0" smtClean="0">
                <a:cs typeface="Calbri"/>
              </a:rPr>
              <a:t>Change the way the company makes decisions</a:t>
            </a:r>
          </a:p>
          <a:p>
            <a:pPr marL="285750" indent="-285750" defTabSz="914293" fontAlgn="auto">
              <a:spcBef>
                <a:spcPts val="1200"/>
              </a:spcBef>
              <a:spcAft>
                <a:spcPts val="0"/>
              </a:spcAft>
              <a:buFont typeface="Arial" pitchFamily="34" charset="0"/>
              <a:buChar char="•"/>
              <a:defRPr/>
            </a:pPr>
            <a:r>
              <a:rPr lang="en-US" b="1" dirty="0" smtClean="0">
                <a:solidFill>
                  <a:srgbClr val="7030A0"/>
                </a:solidFill>
                <a:ea typeface="ＭＳ Ｐゴシック"/>
                <a:cs typeface="ＭＳ Ｐゴシック"/>
              </a:rPr>
              <a:t>Eat </a:t>
            </a:r>
            <a:r>
              <a:rPr lang="en-US" b="1" dirty="0">
                <a:solidFill>
                  <a:srgbClr val="7030A0"/>
                </a:solidFill>
                <a:ea typeface="ＭＳ Ｐゴシック"/>
                <a:cs typeface="ＭＳ Ｐゴシック"/>
              </a:rPr>
              <a:t>Our Own Dog Food</a:t>
            </a:r>
            <a:endParaRPr lang="en-US" dirty="0">
              <a:solidFill>
                <a:srgbClr val="7030A0"/>
              </a:solidFill>
              <a:cs typeface="Calbri"/>
            </a:endParaRPr>
          </a:p>
        </p:txBody>
      </p:sp>
      <p:grpSp>
        <p:nvGrpSpPr>
          <p:cNvPr id="3" name="Group 2"/>
          <p:cNvGrpSpPr/>
          <p:nvPr/>
        </p:nvGrpSpPr>
        <p:grpSpPr>
          <a:xfrm>
            <a:off x="6539345" y="123826"/>
            <a:ext cx="2604655" cy="1676400"/>
            <a:chOff x="5745707" y="77858"/>
            <a:chExt cx="3398293" cy="172236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830" y="77858"/>
              <a:ext cx="3093170" cy="1722367"/>
            </a:xfrm>
            <a:prstGeom prst="roundRect">
              <a:avLst>
                <a:gd name="adj" fmla="val 8594"/>
              </a:avLst>
            </a:prstGeom>
            <a:solidFill>
              <a:srgbClr val="FFFFFF">
                <a:shade val="85000"/>
              </a:srgbClr>
            </a:solidFill>
            <a:ln>
              <a:noFill/>
            </a:ln>
            <a:effectLst/>
          </p:spPr>
        </p:pic>
        <p:pic>
          <p:nvPicPr>
            <p:cNvPr id="8" name="Picture 2" descr="http://www.espressoparts.com/espressoparts/content/images_inv/f/m/9282/cup_spoon_eco1_larg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0" b="100000" l="1333" r="100000">
                          <a14:foregroundMark x1="80833" y1="29667" x2="71667" y2="37500"/>
                          <a14:foregroundMark x1="84833" y1="34833" x2="56667" y2="47167"/>
                          <a14:foregroundMark x1="51833" y1="50167" x2="10833" y2="72833"/>
                          <a14:foregroundMark x1="63667" y1="45833" x2="33000" y2="63667"/>
                        </a14:backgroundRemoval>
                      </a14:imgEffect>
                    </a14:imgLayer>
                  </a14:imgProps>
                </a:ext>
                <a:ext uri="{28A0092B-C50C-407E-A947-70E740481C1C}">
                  <a14:useLocalDpi xmlns:a14="http://schemas.microsoft.com/office/drawing/2010/main" val="0"/>
                </a:ext>
              </a:extLst>
            </a:blip>
            <a:srcRect t="20869" r="4216" b="24254"/>
            <a:stretch/>
          </p:blipFill>
          <p:spPr bwMode="auto">
            <a:xfrm>
              <a:off x="5745707" y="945528"/>
              <a:ext cx="1041321" cy="8373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07860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http://www.thepetwayshop.com/assets/images/images2/dog-with-footb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366" y="3051907"/>
            <a:ext cx="3453634" cy="32578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20" y="1181462"/>
            <a:ext cx="8345714" cy="3724096"/>
          </a:xfrm>
          <a:prstGeom prst="rect">
            <a:avLst/>
          </a:prstGeom>
          <a:noFill/>
        </p:spPr>
        <p:txBody>
          <a:bodyPr wrap="square" rtlCol="0">
            <a:spAutoFit/>
          </a:bodyPr>
          <a:lstStyle/>
          <a:p>
            <a:r>
              <a:rPr lang="en-US" sz="2000" b="1" dirty="0" smtClean="0"/>
              <a:t>Fido Governance </a:t>
            </a:r>
            <a:r>
              <a:rPr lang="en-US" dirty="0" smtClean="0"/>
              <a:t>– standardize data definitions enterprise-wide to ensure quality, security and usability while still being agile to adjust to business needs</a:t>
            </a:r>
          </a:p>
          <a:p>
            <a:endParaRPr lang="en-US" dirty="0"/>
          </a:p>
          <a:p>
            <a:r>
              <a:rPr lang="en-US" dirty="0" smtClean="0"/>
              <a:t>The key components of Fido Governance have included:</a:t>
            </a:r>
          </a:p>
          <a:p>
            <a:pPr marL="798513" lvl="1" indent="-342900">
              <a:buFont typeface="Arial" pitchFamily="34" charset="0"/>
              <a:buChar char="•"/>
            </a:pPr>
            <a:r>
              <a:rPr lang="en-US" dirty="0"/>
              <a:t>Define product hierarchies</a:t>
            </a:r>
          </a:p>
          <a:p>
            <a:pPr marL="798513" lvl="1" indent="-342900">
              <a:buFont typeface="Arial" pitchFamily="34" charset="0"/>
              <a:buChar char="•"/>
            </a:pPr>
            <a:r>
              <a:rPr lang="en-US" dirty="0"/>
              <a:t>Sustain product naming conventions</a:t>
            </a:r>
          </a:p>
          <a:p>
            <a:pPr marL="798513" lvl="1" indent="-342900">
              <a:buFont typeface="Arial" pitchFamily="34" charset="0"/>
              <a:buChar char="•"/>
            </a:pPr>
            <a:r>
              <a:rPr lang="en-US" dirty="0"/>
              <a:t>Maintain customer account attributes</a:t>
            </a:r>
          </a:p>
          <a:p>
            <a:pPr marL="798513" lvl="1" indent="-342900">
              <a:buFont typeface="Arial" pitchFamily="34" charset="0"/>
              <a:buChar char="•"/>
            </a:pPr>
            <a:r>
              <a:rPr lang="en-US" dirty="0"/>
              <a:t>Manage data </a:t>
            </a:r>
            <a:r>
              <a:rPr lang="en-US" dirty="0" smtClean="0"/>
              <a:t>definitions / data dictionary</a:t>
            </a:r>
          </a:p>
          <a:p>
            <a:pPr marL="798513" lvl="1" indent="-342900">
              <a:buFont typeface="Arial" pitchFamily="34" charset="0"/>
              <a:buChar char="•"/>
            </a:pPr>
            <a:r>
              <a:rPr lang="en-US" dirty="0" smtClean="0"/>
              <a:t>Visualization standards</a:t>
            </a:r>
            <a:endParaRPr lang="en-US" dirty="0"/>
          </a:p>
          <a:p>
            <a:pPr marL="798513" lvl="1" indent="-342900">
              <a:buFont typeface="Arial" pitchFamily="34" charset="0"/>
              <a:buChar char="•"/>
            </a:pPr>
            <a:r>
              <a:rPr lang="en-US" dirty="0"/>
              <a:t>Control end user access levels</a:t>
            </a:r>
          </a:p>
          <a:p>
            <a:pPr marL="798513" lvl="1" indent="-342900">
              <a:buFont typeface="Arial" pitchFamily="34" charset="0"/>
              <a:buChar char="•"/>
            </a:pPr>
            <a:r>
              <a:rPr lang="en-US" dirty="0"/>
              <a:t>Optimize reporting tools based on needs of end users</a:t>
            </a:r>
          </a:p>
          <a:p>
            <a:pPr marL="798513" lvl="1" indent="-342900">
              <a:buFont typeface="Arial" pitchFamily="34" charset="0"/>
              <a:buChar char="•"/>
            </a:pPr>
            <a:r>
              <a:rPr lang="en-US" dirty="0"/>
              <a:t>Process defined for access, dashboard and enhancement requests</a:t>
            </a:r>
          </a:p>
          <a:p>
            <a:pPr marL="798513" lvl="1" indent="-342900">
              <a:buFont typeface="Arial" pitchFamily="34" charset="0"/>
              <a:buChar char="•"/>
            </a:pPr>
            <a:r>
              <a:rPr lang="en-US" dirty="0" smtClean="0"/>
              <a:t>Core </a:t>
            </a:r>
            <a:r>
              <a:rPr lang="en-US" dirty="0"/>
              <a:t>d</a:t>
            </a:r>
            <a:r>
              <a:rPr lang="en-US" dirty="0" smtClean="0"/>
              <a:t>ocumentation </a:t>
            </a:r>
            <a:endParaRPr lang="en-US" dirty="0"/>
          </a:p>
        </p:txBody>
      </p:sp>
      <p:sp>
        <p:nvSpPr>
          <p:cNvPr id="2" name="Rectangle 1"/>
          <p:cNvSpPr/>
          <p:nvPr/>
        </p:nvSpPr>
        <p:spPr>
          <a:xfrm>
            <a:off x="4644380" y="6461718"/>
            <a:ext cx="3824124" cy="276999"/>
          </a:xfrm>
          <a:prstGeom prst="rect">
            <a:avLst/>
          </a:prstGeom>
        </p:spPr>
        <p:txBody>
          <a:bodyPr wrap="none">
            <a:spAutoFit/>
          </a:bodyPr>
          <a:lstStyle/>
          <a:p>
            <a:pPr lvl="0" algn="r" defTabSz="914293" fontAlgn="auto">
              <a:spcBef>
                <a:spcPts val="0"/>
              </a:spcBef>
              <a:spcAft>
                <a:spcPts val="0"/>
              </a:spcAft>
              <a:defRPr/>
            </a:pPr>
            <a:r>
              <a:rPr lang="en-US" sz="1200" dirty="0">
                <a:solidFill>
                  <a:srgbClr val="141313">
                    <a:tint val="75000"/>
                  </a:srgbClr>
                </a:solidFill>
                <a:latin typeface="Calibri"/>
              </a:rPr>
              <a:t>Fido: Accelerating Risk’s Organic Growth through Analytics</a:t>
            </a:r>
          </a:p>
        </p:txBody>
      </p:sp>
      <p:sp>
        <p:nvSpPr>
          <p:cNvPr id="7" name="Title 2"/>
          <p:cNvSpPr txBox="1">
            <a:spLocks/>
          </p:cNvSpPr>
          <p:nvPr/>
        </p:nvSpPr>
        <p:spPr>
          <a:xfrm>
            <a:off x="361080" y="254676"/>
            <a:ext cx="8782919" cy="533633"/>
          </a:xfrm>
          <a:prstGeom prst="rect">
            <a:avLst/>
          </a:prstGeom>
        </p:spPr>
        <p:txBody>
          <a:bodyPr vert="horz" lIns="0" tIns="0" rIns="0" bIns="0" rtlCol="0" anchor="t">
            <a:noAutofit/>
          </a:bodyPr>
          <a:lstStyle>
            <a:lvl1pPr marL="0" algn="l" defTabSz="914377" rtl="0" eaLnBrk="1" latinLnBrk="0" hangingPunct="1">
              <a:lnSpc>
                <a:spcPct val="90000"/>
              </a:lnSpc>
              <a:spcBef>
                <a:spcPct val="0"/>
              </a:spcBef>
              <a:buNone/>
              <a:defRPr lang="en-US" sz="1500" kern="1200">
                <a:solidFill>
                  <a:schemeClr val="accent1"/>
                </a:solidFill>
                <a:latin typeface="+mn-lt"/>
                <a:ea typeface="+mn-ea"/>
                <a:cs typeface="+mn-cs"/>
              </a:defRPr>
            </a:lvl1pPr>
          </a:lstStyle>
          <a:p>
            <a:r>
              <a:rPr lang="en-US" sz="2400" b="1" dirty="0" smtClean="0">
                <a:solidFill>
                  <a:srgbClr val="FF0000"/>
                </a:solidFill>
              </a:rPr>
              <a:t>Fido BI – Data &amp; Process Governance</a:t>
            </a:r>
            <a:endParaRPr lang="en-US" sz="2400" b="1" dirty="0">
              <a:solidFill>
                <a:srgbClr val="FF0000"/>
              </a:solidFill>
            </a:endParaRPr>
          </a:p>
        </p:txBody>
      </p:sp>
    </p:spTree>
    <p:extLst>
      <p:ext uri="{BB962C8B-B14F-4D97-AF65-F5344CB8AC3E}">
        <p14:creationId xmlns:p14="http://schemas.microsoft.com/office/powerpoint/2010/main" val="219503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438" y="163767"/>
            <a:ext cx="8272959" cy="533633"/>
          </a:xfrm>
        </p:spPr>
        <p:txBody>
          <a:bodyPr/>
          <a:lstStyle/>
          <a:p>
            <a:r>
              <a:rPr lang="en-US" b="1" dirty="0" smtClean="0"/>
              <a:t>Fido BI – Results to the Business</a:t>
            </a:r>
            <a:endParaRPr lang="en-US" b="1" dirty="0"/>
          </a:p>
        </p:txBody>
      </p:sp>
      <p:sp>
        <p:nvSpPr>
          <p:cNvPr id="5" name="Content Placeholder 1"/>
          <p:cNvSpPr txBox="1">
            <a:spLocks/>
          </p:cNvSpPr>
          <p:nvPr/>
        </p:nvSpPr>
        <p:spPr>
          <a:xfrm>
            <a:off x="957876" y="757785"/>
            <a:ext cx="8277410" cy="5299507"/>
          </a:xfrm>
          <a:prstGeom prst="rect">
            <a:avLst/>
          </a:prstGeom>
        </p:spPr>
        <p:txBody>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500"/>
              </a:lnSpc>
              <a:buNone/>
            </a:pPr>
            <a:r>
              <a:rPr lang="en-US" b="1" dirty="0" smtClean="0"/>
              <a:t>Automation </a:t>
            </a:r>
            <a:r>
              <a:rPr lang="en-US" b="1" dirty="0"/>
              <a:t>of Core </a:t>
            </a:r>
            <a:r>
              <a:rPr lang="en-US" b="1" dirty="0" smtClean="0"/>
              <a:t>Processes</a:t>
            </a:r>
            <a:endParaRPr lang="en-US" b="1" dirty="0"/>
          </a:p>
          <a:p>
            <a:pPr>
              <a:lnSpc>
                <a:spcPts val="1500"/>
              </a:lnSpc>
            </a:pPr>
            <a:r>
              <a:rPr lang="en-US" sz="1800" dirty="0"/>
              <a:t>Forecast engines for Finance, automated Revenue dashboards</a:t>
            </a:r>
          </a:p>
          <a:p>
            <a:pPr>
              <a:lnSpc>
                <a:spcPts val="1500"/>
              </a:lnSpc>
            </a:pPr>
            <a:r>
              <a:rPr lang="en-US" sz="1800" dirty="0"/>
              <a:t>How are we doing against deals closed (forecast vs. actual)?</a:t>
            </a:r>
          </a:p>
          <a:p>
            <a:pPr marL="0" indent="0">
              <a:lnSpc>
                <a:spcPts val="1500"/>
              </a:lnSpc>
              <a:buNone/>
            </a:pPr>
            <a:endParaRPr lang="en-US" sz="300" b="1" dirty="0"/>
          </a:p>
          <a:p>
            <a:pPr marL="0" indent="0">
              <a:lnSpc>
                <a:spcPts val="1500"/>
              </a:lnSpc>
              <a:buNone/>
            </a:pPr>
            <a:r>
              <a:rPr lang="en-US" b="1" dirty="0" smtClean="0"/>
              <a:t>Sales Pipeline, Marketing </a:t>
            </a:r>
            <a:r>
              <a:rPr lang="en-US" b="1" dirty="0"/>
              <a:t>Campaigns, </a:t>
            </a:r>
            <a:r>
              <a:rPr lang="en-US" b="1" dirty="0" smtClean="0"/>
              <a:t>Leads</a:t>
            </a:r>
            <a:endParaRPr lang="en-US" b="1" dirty="0"/>
          </a:p>
          <a:p>
            <a:pPr>
              <a:lnSpc>
                <a:spcPts val="1500"/>
              </a:lnSpc>
            </a:pPr>
            <a:r>
              <a:rPr lang="en-US" sz="1800" dirty="0"/>
              <a:t>Pipeline </a:t>
            </a:r>
            <a:r>
              <a:rPr lang="en-US" sz="1800" dirty="0" smtClean="0"/>
              <a:t>Health, Campaign ROI, </a:t>
            </a:r>
            <a:r>
              <a:rPr lang="en-US" sz="1800" dirty="0"/>
              <a:t>Lead </a:t>
            </a:r>
            <a:r>
              <a:rPr lang="en-US" sz="1800" dirty="0" smtClean="0"/>
              <a:t>Performance Mgmt, Operational Workflow</a:t>
            </a:r>
          </a:p>
          <a:p>
            <a:pPr marL="0" indent="0">
              <a:lnSpc>
                <a:spcPts val="1500"/>
              </a:lnSpc>
              <a:buNone/>
            </a:pPr>
            <a:endParaRPr lang="en-US" b="1" dirty="0" smtClean="0"/>
          </a:p>
          <a:p>
            <a:pPr marL="0" indent="0">
              <a:lnSpc>
                <a:spcPts val="1500"/>
              </a:lnSpc>
              <a:buNone/>
            </a:pPr>
            <a:r>
              <a:rPr lang="en-US" b="1" dirty="0" smtClean="0"/>
              <a:t>Product </a:t>
            </a:r>
            <a:r>
              <a:rPr lang="en-US" b="1" dirty="0"/>
              <a:t>(usage / inquiry results) </a:t>
            </a:r>
            <a:r>
              <a:rPr lang="en-US" b="1" dirty="0" smtClean="0"/>
              <a:t>data and automated alerts</a:t>
            </a:r>
            <a:endParaRPr lang="en-US" b="1" dirty="0"/>
          </a:p>
          <a:p>
            <a:pPr>
              <a:lnSpc>
                <a:spcPts val="1500"/>
              </a:lnSpc>
            </a:pPr>
            <a:r>
              <a:rPr lang="en-US" sz="1800" dirty="0" smtClean="0"/>
              <a:t>Robustly monitor </a:t>
            </a:r>
            <a:r>
              <a:rPr lang="en-US" sz="1800" dirty="0"/>
              <a:t>performance by customer, product and </a:t>
            </a:r>
            <a:r>
              <a:rPr lang="en-US" sz="1800" dirty="0" smtClean="0"/>
              <a:t>geography</a:t>
            </a:r>
            <a:endParaRPr lang="en-US" sz="1800" dirty="0"/>
          </a:p>
          <a:p>
            <a:pPr>
              <a:lnSpc>
                <a:spcPct val="100000"/>
              </a:lnSpc>
              <a:spcAft>
                <a:spcPts val="1200"/>
              </a:spcAft>
            </a:pPr>
            <a:r>
              <a:rPr lang="en-US" sz="1800" dirty="0" smtClean="0"/>
              <a:t>Timely early warning system for product volume </a:t>
            </a:r>
            <a:r>
              <a:rPr lang="en-US" sz="1800" dirty="0" smtClean="0"/>
              <a:t>drops, </a:t>
            </a:r>
            <a:r>
              <a:rPr lang="en-US" sz="1800" dirty="0" smtClean="0"/>
              <a:t>unusual spikes because </a:t>
            </a:r>
            <a:r>
              <a:rPr lang="en-US" sz="1800" dirty="0" smtClean="0"/>
              <a:t>of </a:t>
            </a:r>
            <a:r>
              <a:rPr lang="en-US" sz="1800" dirty="0" smtClean="0"/>
              <a:t>either unexpected customer </a:t>
            </a:r>
            <a:r>
              <a:rPr lang="en-US" sz="1800" dirty="0" smtClean="0"/>
              <a:t>actions, </a:t>
            </a:r>
            <a:r>
              <a:rPr lang="en-US" sz="1800" dirty="0" smtClean="0"/>
              <a:t>market </a:t>
            </a:r>
            <a:r>
              <a:rPr lang="en-US" sz="1800" dirty="0" smtClean="0"/>
              <a:t>changes, </a:t>
            </a:r>
            <a:r>
              <a:rPr lang="en-US" sz="1800" dirty="0" smtClean="0"/>
              <a:t>internal operational issues</a:t>
            </a:r>
            <a:endParaRPr lang="en-US" sz="1800" dirty="0"/>
          </a:p>
          <a:p>
            <a:pPr marL="0" indent="0">
              <a:lnSpc>
                <a:spcPts val="1500"/>
              </a:lnSpc>
              <a:buNone/>
            </a:pPr>
            <a:r>
              <a:rPr lang="en-US" b="1" dirty="0" smtClean="0"/>
              <a:t>Greater </a:t>
            </a:r>
            <a:r>
              <a:rPr lang="en-US" b="1" dirty="0"/>
              <a:t>predictive </a:t>
            </a:r>
            <a:r>
              <a:rPr lang="en-US" b="1" dirty="0" smtClean="0"/>
              <a:t>analytics</a:t>
            </a:r>
            <a:endParaRPr lang="en-US" b="1" dirty="0"/>
          </a:p>
          <a:p>
            <a:pPr>
              <a:lnSpc>
                <a:spcPts val="1500"/>
              </a:lnSpc>
            </a:pPr>
            <a:r>
              <a:rPr lang="en-US" sz="1800" dirty="0"/>
              <a:t>What financial services products can we upsell to </a:t>
            </a:r>
            <a:r>
              <a:rPr lang="en-US" sz="1800" dirty="0" smtClean="0"/>
              <a:t>a Customer?  </a:t>
            </a:r>
            <a:endParaRPr lang="en-US" sz="1800" dirty="0"/>
          </a:p>
          <a:p>
            <a:pPr>
              <a:lnSpc>
                <a:spcPts val="1500"/>
              </a:lnSpc>
            </a:pPr>
            <a:r>
              <a:rPr lang="en-US" sz="1800" dirty="0" smtClean="0"/>
              <a:t>Which Customers are the best for us?</a:t>
            </a:r>
            <a:endParaRPr lang="en-US" sz="1800" dirty="0"/>
          </a:p>
          <a:p>
            <a:pPr marL="0" indent="0">
              <a:lnSpc>
                <a:spcPts val="1500"/>
              </a:lnSpc>
              <a:buNone/>
            </a:pPr>
            <a:endParaRPr lang="en-US" sz="1800" b="1" dirty="0" smtClean="0"/>
          </a:p>
          <a:p>
            <a:pPr marL="0" indent="0">
              <a:lnSpc>
                <a:spcPts val="1500"/>
              </a:lnSpc>
              <a:buNone/>
            </a:pPr>
            <a:r>
              <a:rPr lang="en-US" sz="1800" b="1" dirty="0" smtClean="0"/>
              <a:t>External </a:t>
            </a:r>
            <a:r>
              <a:rPr lang="en-US" sz="1800" b="1" dirty="0"/>
              <a:t>customer dashboards: show customers the LN value add</a:t>
            </a:r>
          </a:p>
          <a:p>
            <a:pPr>
              <a:lnSpc>
                <a:spcPts val="1500"/>
              </a:lnSpc>
            </a:pPr>
            <a:r>
              <a:rPr lang="en-US" sz="1800" dirty="0"/>
              <a:t>What are my hit rates? What additional products can I buy to enhance hit rates?</a:t>
            </a:r>
          </a:p>
          <a:p>
            <a:pPr>
              <a:lnSpc>
                <a:spcPts val="1500"/>
              </a:lnSpc>
            </a:pPr>
            <a:r>
              <a:rPr lang="en-US" sz="1800" dirty="0"/>
              <a:t>How is the product performing for me vs my competitors/peers</a:t>
            </a:r>
            <a:r>
              <a:rPr lang="en-US" sz="1800" dirty="0" smtClean="0"/>
              <a:t>?</a:t>
            </a:r>
            <a:endParaRPr lang="en-US" sz="1800" b="1" dirty="0"/>
          </a:p>
          <a:p>
            <a:pPr marL="0" indent="0">
              <a:lnSpc>
                <a:spcPts val="1500"/>
              </a:lnSpc>
              <a:buNone/>
            </a:pPr>
            <a:endParaRPr lang="en-US" b="1" dirty="0"/>
          </a:p>
        </p:txBody>
      </p:sp>
      <p:pic>
        <p:nvPicPr>
          <p:cNvPr id="6" name="Picture 2"/>
          <p:cNvPicPr preferRelativeResize="0">
            <a:picLocks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2076" y="5782972"/>
            <a:ext cx="548640" cy="548640"/>
          </a:xfrm>
          <a:prstGeom prst="rect">
            <a:avLst/>
          </a:prstGeom>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pic>
      <p:pic>
        <p:nvPicPr>
          <p:cNvPr id="7" name="Picture 2"/>
          <p:cNvPicPr preferRelativeResize="0">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72076" y="4504498"/>
            <a:ext cx="548640" cy="548640"/>
          </a:xfrm>
          <a:prstGeom prst="rect">
            <a:avLst/>
          </a:prstGeom>
          <a:gradFill>
            <a:gsLst>
              <a:gs pos="0">
                <a:schemeClr val="accent4">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extLst/>
        </p:spPr>
      </p:pic>
      <p:pic>
        <p:nvPicPr>
          <p:cNvPr id="8" name="Picture 3"/>
          <p:cNvPicPr preferRelativeResize="0">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4166" y="788842"/>
            <a:ext cx="548640" cy="548640"/>
          </a:xfrm>
          <a:prstGeom prst="rect">
            <a:avLst/>
          </a:prstGeom>
          <a:solidFill>
            <a:schemeClr val="accent4">
              <a:lumMod val="60000"/>
              <a:lumOff val="40000"/>
            </a:schemeClr>
          </a:solidFill>
          <a:ln>
            <a:noFill/>
          </a:ln>
          <a:effectLst/>
          <a:extLst/>
        </p:spPr>
      </p:pic>
      <p:pic>
        <p:nvPicPr>
          <p:cNvPr id="9" name="Picture 8" descr="Clerk_female.png"/>
          <p:cNvPicPr preferRelativeResize="0">
            <a:picLocks/>
          </p:cNvPicPr>
          <p:nvPr/>
        </p:nvPicPr>
        <p:blipFill>
          <a:blip r:embed="rId5" cstate="email">
            <a:extLst>
              <a:ext uri="{28A0092B-C50C-407E-A947-70E740481C1C}">
                <a14:useLocalDpi xmlns:a14="http://schemas.microsoft.com/office/drawing/2010/main" val="0"/>
              </a:ext>
            </a:extLst>
          </a:blip>
          <a:stretch>
            <a:fillRect/>
          </a:stretch>
        </p:blipFill>
        <p:spPr>
          <a:xfrm>
            <a:off x="272076" y="2036260"/>
            <a:ext cx="548640" cy="548640"/>
          </a:xfrm>
          <a:prstGeom prst="rect">
            <a:avLst/>
          </a:prstGeom>
          <a:gradFill>
            <a:gsLst>
              <a:gs pos="0">
                <a:schemeClr val="accent5">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grpSp>
        <p:nvGrpSpPr>
          <p:cNvPr id="10" name="Group 9"/>
          <p:cNvGrpSpPr/>
          <p:nvPr/>
        </p:nvGrpSpPr>
        <p:grpSpPr>
          <a:xfrm>
            <a:off x="272076" y="3009358"/>
            <a:ext cx="548640" cy="548640"/>
            <a:chOff x="502180" y="2251319"/>
            <a:chExt cx="889232" cy="807136"/>
          </a:xfr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pic>
          <p:nvPicPr>
            <p:cNvPr id="11" name="Picture 10" descr="Man_red.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6796" y="2522603"/>
              <a:ext cx="228052" cy="265176"/>
            </a:xfrm>
            <a:prstGeom prst="rect">
              <a:avLst/>
            </a:prstGeom>
            <a:grpFill/>
          </p:spPr>
        </p:pic>
        <p:pic>
          <p:nvPicPr>
            <p:cNvPr id="12" name="Picture 11"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180" y="2251319"/>
              <a:ext cx="222308" cy="258498"/>
            </a:xfrm>
            <a:prstGeom prst="rect">
              <a:avLst/>
            </a:prstGeom>
            <a:grpFill/>
          </p:spPr>
        </p:pic>
        <p:pic>
          <p:nvPicPr>
            <p:cNvPr id="13" name="Picture 12"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180" y="2525638"/>
              <a:ext cx="222308" cy="258498"/>
            </a:xfrm>
            <a:prstGeom prst="rect">
              <a:avLst/>
            </a:prstGeom>
            <a:grpFill/>
          </p:spPr>
        </p:pic>
        <p:pic>
          <p:nvPicPr>
            <p:cNvPr id="14" name="Picture 13"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180" y="2799957"/>
              <a:ext cx="222308" cy="258498"/>
            </a:xfrm>
            <a:prstGeom prst="rect">
              <a:avLst/>
            </a:prstGeom>
            <a:grpFill/>
          </p:spPr>
        </p:pic>
        <p:pic>
          <p:nvPicPr>
            <p:cNvPr id="15" name="Picture 14"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488" y="2251319"/>
              <a:ext cx="222308" cy="258498"/>
            </a:xfrm>
            <a:prstGeom prst="rect">
              <a:avLst/>
            </a:prstGeom>
            <a:grpFill/>
          </p:spPr>
        </p:pic>
        <p:pic>
          <p:nvPicPr>
            <p:cNvPr id="16" name="Picture 15"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488" y="2525638"/>
              <a:ext cx="222308" cy="258498"/>
            </a:xfrm>
            <a:prstGeom prst="rect">
              <a:avLst/>
            </a:prstGeom>
            <a:grpFill/>
          </p:spPr>
        </p:pic>
        <p:pic>
          <p:nvPicPr>
            <p:cNvPr id="17" name="Picture 16"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488" y="2799957"/>
              <a:ext cx="222308" cy="258498"/>
            </a:xfrm>
            <a:prstGeom prst="rect">
              <a:avLst/>
            </a:prstGeom>
            <a:grpFill/>
          </p:spPr>
        </p:pic>
        <p:pic>
          <p:nvPicPr>
            <p:cNvPr id="18" name="Picture 17"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6796" y="2251319"/>
              <a:ext cx="222308" cy="258498"/>
            </a:xfrm>
            <a:prstGeom prst="rect">
              <a:avLst/>
            </a:prstGeom>
            <a:grpFill/>
          </p:spPr>
        </p:pic>
        <p:pic>
          <p:nvPicPr>
            <p:cNvPr id="19" name="Picture 18"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6796" y="2799957"/>
              <a:ext cx="222308" cy="258498"/>
            </a:xfrm>
            <a:prstGeom prst="rect">
              <a:avLst/>
            </a:prstGeom>
            <a:grpFill/>
          </p:spPr>
        </p:pic>
        <p:pic>
          <p:nvPicPr>
            <p:cNvPr id="20" name="Picture 19"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104" y="2251319"/>
              <a:ext cx="222308" cy="258498"/>
            </a:xfrm>
            <a:prstGeom prst="rect">
              <a:avLst/>
            </a:prstGeom>
            <a:grpFill/>
          </p:spPr>
        </p:pic>
        <p:pic>
          <p:nvPicPr>
            <p:cNvPr id="21" name="Picture 20"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104" y="2525638"/>
              <a:ext cx="222308" cy="258498"/>
            </a:xfrm>
            <a:prstGeom prst="rect">
              <a:avLst/>
            </a:prstGeom>
            <a:grpFill/>
          </p:spPr>
        </p:pic>
        <p:pic>
          <p:nvPicPr>
            <p:cNvPr id="22" name="Picture 21" descr="Ma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104" y="2799957"/>
              <a:ext cx="222308" cy="258498"/>
            </a:xfrm>
            <a:prstGeom prst="rect">
              <a:avLst/>
            </a:prstGeom>
            <a:grpFill/>
          </p:spPr>
        </p:pic>
        <p:pic>
          <p:nvPicPr>
            <p:cNvPr id="23" name="Picture 22" descr="Magnify glass.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6796" y="2544986"/>
              <a:ext cx="307038" cy="295782"/>
            </a:xfrm>
            <a:prstGeom prst="rect">
              <a:avLst/>
            </a:prstGeom>
            <a:grpFill/>
            <a:effectLst>
              <a:outerShdw blurRad="38100" dist="25400" dir="2700000" algn="tl" rotWithShape="0">
                <a:prstClr val="black">
                  <a:alpha val="0"/>
                </a:prstClr>
              </a:outerShdw>
            </a:effectLst>
          </p:spPr>
        </p:pic>
      </p:grpSp>
    </p:spTree>
    <p:extLst>
      <p:ext uri="{BB962C8B-B14F-4D97-AF65-F5344CB8AC3E}">
        <p14:creationId xmlns:p14="http://schemas.microsoft.com/office/powerpoint/2010/main" val="1600097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361080" y="254676"/>
            <a:ext cx="8782919" cy="533633"/>
          </a:xfrm>
          <a:prstGeom prst="rect">
            <a:avLst/>
          </a:prstGeom>
        </p:spPr>
        <p:txBody>
          <a:bodyPr vert="horz" lIns="0" tIns="0" rIns="0" bIns="0" rtlCol="0" anchor="t">
            <a:noAutofit/>
          </a:bodyPr>
          <a:lstStyle>
            <a:lvl1pPr marL="0" algn="l" defTabSz="914377" rtl="0" eaLnBrk="1" latinLnBrk="0" hangingPunct="1">
              <a:lnSpc>
                <a:spcPct val="90000"/>
              </a:lnSpc>
              <a:spcBef>
                <a:spcPct val="0"/>
              </a:spcBef>
              <a:buNone/>
              <a:defRPr lang="en-US" sz="1500" kern="1200">
                <a:solidFill>
                  <a:schemeClr val="accent1"/>
                </a:solidFill>
                <a:latin typeface="+mn-lt"/>
                <a:ea typeface="+mn-ea"/>
                <a:cs typeface="+mn-cs"/>
              </a:defRPr>
            </a:lvl1pPr>
          </a:lstStyle>
          <a:p>
            <a:r>
              <a:rPr lang="en-US" sz="2400" b="1" dirty="0"/>
              <a:t>Fido BI – Results to the </a:t>
            </a:r>
            <a:r>
              <a:rPr lang="en-US" sz="2400" b="1" dirty="0" smtClean="0"/>
              <a:t>Business (continued)</a:t>
            </a:r>
            <a:endParaRPr lang="en-US" sz="2400" b="1" dirty="0">
              <a:solidFill>
                <a:srgbClr val="FF0000"/>
              </a:solidFill>
            </a:endParaRPr>
          </a:p>
        </p:txBody>
      </p:sp>
      <p:pic>
        <p:nvPicPr>
          <p:cNvPr id="3" name="Picture 2"/>
          <p:cNvPicPr>
            <a:picLocks noChangeAspect="1"/>
          </p:cNvPicPr>
          <p:nvPr/>
        </p:nvPicPr>
        <p:blipFill>
          <a:blip r:embed="rId3"/>
          <a:stretch>
            <a:fillRect/>
          </a:stretch>
        </p:blipFill>
        <p:spPr>
          <a:xfrm>
            <a:off x="6844937" y="12879"/>
            <a:ext cx="2287279" cy="2090241"/>
          </a:xfrm>
          <a:prstGeom prst="rect">
            <a:avLst/>
          </a:prstGeom>
        </p:spPr>
      </p:pic>
      <p:sp>
        <p:nvSpPr>
          <p:cNvPr id="8" name="TextBox 7"/>
          <p:cNvSpPr txBox="1"/>
          <p:nvPr/>
        </p:nvSpPr>
        <p:spPr>
          <a:xfrm>
            <a:off x="0" y="811372"/>
            <a:ext cx="9132216" cy="4324261"/>
          </a:xfrm>
          <a:prstGeom prst="rect">
            <a:avLst/>
          </a:prstGeom>
          <a:noFill/>
        </p:spPr>
        <p:txBody>
          <a:bodyPr wrap="square" rtlCol="0">
            <a:spAutoFit/>
          </a:bodyPr>
          <a:lstStyle/>
          <a:p>
            <a:pPr marL="285750" indent="-285750">
              <a:lnSpc>
                <a:spcPts val="3000"/>
              </a:lnSpc>
              <a:buFont typeface="Wingdings" panose="05000000000000000000" pitchFamily="2" charset="2"/>
              <a:buChar char="ü"/>
            </a:pPr>
            <a:r>
              <a:rPr lang="en-US" sz="2000" dirty="0" smtClean="0"/>
              <a:t>Integrated Single Version of the Truth</a:t>
            </a:r>
          </a:p>
          <a:p>
            <a:pPr marL="800100" lvl="1" indent="-342900">
              <a:lnSpc>
                <a:spcPts val="3000"/>
              </a:lnSpc>
              <a:buFont typeface="Wingdings" panose="05000000000000000000" pitchFamily="2" charset="2"/>
              <a:buChar char="ü"/>
            </a:pPr>
            <a:r>
              <a:rPr lang="en-US" dirty="0" smtClean="0"/>
              <a:t>Confidence </a:t>
            </a:r>
            <a:r>
              <a:rPr lang="en-US" dirty="0"/>
              <a:t>in </a:t>
            </a:r>
            <a:r>
              <a:rPr lang="en-US" dirty="0" smtClean="0"/>
              <a:t>Financial and Operational Metrics</a:t>
            </a:r>
          </a:p>
          <a:p>
            <a:pPr marL="800100" lvl="1" indent="-342900">
              <a:lnSpc>
                <a:spcPts val="3000"/>
              </a:lnSpc>
              <a:buFont typeface="Wingdings" panose="05000000000000000000" pitchFamily="2" charset="2"/>
              <a:buChar char="ü"/>
            </a:pPr>
            <a:r>
              <a:rPr lang="en-US" dirty="0" smtClean="0"/>
              <a:t>Greater collaboration across functions</a:t>
            </a:r>
          </a:p>
          <a:p>
            <a:pPr marL="285750" indent="-285750">
              <a:lnSpc>
                <a:spcPts val="3000"/>
              </a:lnSpc>
              <a:buFont typeface="Wingdings" panose="05000000000000000000" pitchFamily="2" charset="2"/>
              <a:buChar char="ü"/>
            </a:pPr>
            <a:r>
              <a:rPr lang="en-US" sz="2000" dirty="0" smtClean="0"/>
              <a:t>Faster, more </a:t>
            </a:r>
            <a:r>
              <a:rPr lang="en-US" sz="2000" dirty="0"/>
              <a:t>e</a:t>
            </a:r>
            <a:r>
              <a:rPr lang="en-US" sz="2000" dirty="0" smtClean="0"/>
              <a:t>ffective </a:t>
            </a:r>
            <a:r>
              <a:rPr lang="en-US" sz="2000" dirty="0"/>
              <a:t>d</a:t>
            </a:r>
            <a:r>
              <a:rPr lang="en-US" sz="2000" dirty="0" smtClean="0"/>
              <a:t>ecision </a:t>
            </a:r>
            <a:r>
              <a:rPr lang="en-US" sz="2000" dirty="0"/>
              <a:t>s</a:t>
            </a:r>
            <a:r>
              <a:rPr lang="en-US" sz="2000" dirty="0" smtClean="0"/>
              <a:t>upport</a:t>
            </a:r>
          </a:p>
          <a:p>
            <a:pPr marL="285750" indent="-285750">
              <a:lnSpc>
                <a:spcPts val="3000"/>
              </a:lnSpc>
              <a:buFont typeface="Wingdings" panose="05000000000000000000" pitchFamily="2" charset="2"/>
              <a:buChar char="ü"/>
            </a:pPr>
            <a:r>
              <a:rPr lang="en-US" sz="2000" dirty="0" smtClean="0"/>
              <a:t>Shifting resources from data compilation to </a:t>
            </a:r>
            <a:r>
              <a:rPr lang="en-US" sz="2000" dirty="0"/>
              <a:t>i</a:t>
            </a:r>
            <a:r>
              <a:rPr lang="en-US" sz="2000" dirty="0" smtClean="0"/>
              <a:t>nsights</a:t>
            </a:r>
          </a:p>
          <a:p>
            <a:pPr marL="285750" indent="-285750">
              <a:lnSpc>
                <a:spcPts val="3000"/>
              </a:lnSpc>
              <a:buFont typeface="Wingdings" panose="05000000000000000000" pitchFamily="2" charset="2"/>
              <a:buChar char="ü"/>
            </a:pPr>
            <a:r>
              <a:rPr lang="en-US" sz="2000" dirty="0" smtClean="0"/>
              <a:t>Significant savings in manual labor across the organization</a:t>
            </a:r>
          </a:p>
          <a:p>
            <a:pPr marL="285750" indent="-285750">
              <a:lnSpc>
                <a:spcPts val="3000"/>
              </a:lnSpc>
              <a:buFont typeface="Wingdings" panose="05000000000000000000" pitchFamily="2" charset="2"/>
              <a:buChar char="ü"/>
            </a:pPr>
            <a:r>
              <a:rPr lang="en-US" sz="2000" dirty="0" smtClean="0"/>
              <a:t>Timely identification of millions of dollars of potential revenue loss that business has been able to action on</a:t>
            </a:r>
          </a:p>
          <a:p>
            <a:pPr marL="285750" indent="-285750">
              <a:lnSpc>
                <a:spcPts val="3000"/>
              </a:lnSpc>
              <a:buFont typeface="Wingdings" panose="05000000000000000000" pitchFamily="2" charset="2"/>
              <a:buChar char="ü"/>
            </a:pPr>
            <a:r>
              <a:rPr lang="en-US" sz="2000" dirty="0" smtClean="0"/>
              <a:t>Greater self service for end users</a:t>
            </a:r>
          </a:p>
          <a:p>
            <a:pPr marL="285750" indent="-285750">
              <a:lnSpc>
                <a:spcPts val="3000"/>
              </a:lnSpc>
              <a:buFont typeface="Wingdings" panose="05000000000000000000" pitchFamily="2" charset="2"/>
              <a:buChar char="ü"/>
            </a:pPr>
            <a:r>
              <a:rPr lang="en-US" sz="2000" b="1" dirty="0" smtClean="0"/>
              <a:t>1,500 users across RBA, over 125 dashboards, thousands of reports, dozens of automated alerts, over 20 cubes, 5 forecast engines</a:t>
            </a:r>
          </a:p>
        </p:txBody>
      </p:sp>
      <p:sp>
        <p:nvSpPr>
          <p:cNvPr id="6" name="TextBox 5"/>
          <p:cNvSpPr txBox="1"/>
          <p:nvPr/>
        </p:nvSpPr>
        <p:spPr>
          <a:xfrm>
            <a:off x="361080" y="5512530"/>
            <a:ext cx="8364909" cy="923330"/>
          </a:xfrm>
          <a:prstGeom prst="rect">
            <a:avLst/>
          </a:prstGeom>
          <a:solidFill>
            <a:schemeClr val="accent2"/>
          </a:solidFill>
        </p:spPr>
        <p:txBody>
          <a:bodyPr wrap="square" rtlCol="0">
            <a:spAutoFit/>
          </a:bodyPr>
          <a:lstStyle/>
          <a:p>
            <a:r>
              <a:rPr lang="en-US" b="1" i="1" dirty="0"/>
              <a:t>University of Notre Dame Latin dictionary defines </a:t>
            </a:r>
            <a:r>
              <a:rPr lang="en-US" b="1" i="1" dirty="0" smtClean="0">
                <a:solidFill>
                  <a:srgbClr val="FF0000"/>
                </a:solidFill>
              </a:rPr>
              <a:t>Fido</a:t>
            </a:r>
            <a:r>
              <a:rPr lang="en-US" b="1" i="1" dirty="0" smtClean="0"/>
              <a:t> </a:t>
            </a:r>
            <a:r>
              <a:rPr lang="en-US" b="1" i="1" dirty="0"/>
              <a:t>as "to trust, believe, confide in" and several books on the origin of names defines </a:t>
            </a:r>
            <a:r>
              <a:rPr lang="en-US" b="1" i="1" dirty="0" smtClean="0">
                <a:solidFill>
                  <a:srgbClr val="FF0000"/>
                </a:solidFill>
              </a:rPr>
              <a:t>Fido</a:t>
            </a:r>
            <a:r>
              <a:rPr lang="en-US" b="1" i="1" dirty="0" smtClean="0"/>
              <a:t> </a:t>
            </a:r>
            <a:r>
              <a:rPr lang="en-US" b="1" i="1" dirty="0"/>
              <a:t>as meaning "I am faithful" ... which resonates with what Fido is to the organization</a:t>
            </a:r>
          </a:p>
        </p:txBody>
      </p:sp>
    </p:spTree>
    <p:extLst>
      <p:ext uri="{BB962C8B-B14F-4D97-AF65-F5344CB8AC3E}">
        <p14:creationId xmlns:p14="http://schemas.microsoft.com/office/powerpoint/2010/main" val="148620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available in Fido</a:t>
            </a:r>
            <a:endParaRPr lang="en-US" sz="3200" dirty="0"/>
          </a:p>
        </p:txBody>
      </p:sp>
      <p:sp>
        <p:nvSpPr>
          <p:cNvPr id="5" name="TextBox 4"/>
          <p:cNvSpPr txBox="1"/>
          <p:nvPr/>
        </p:nvSpPr>
        <p:spPr>
          <a:xfrm>
            <a:off x="4485948" y="1920251"/>
            <a:ext cx="1100709" cy="1015663"/>
          </a:xfrm>
          <a:prstGeom prst="rect">
            <a:avLst/>
          </a:prstGeom>
          <a:noFill/>
        </p:spPr>
        <p:txBody>
          <a:bodyPr wrap="square" rtlCol="0">
            <a:spAutoFit/>
          </a:bodyPr>
          <a:lstStyle/>
          <a:p>
            <a:pPr algn="ctr"/>
            <a:r>
              <a:rPr lang="en-US" sz="1200" b="1" dirty="0" smtClean="0">
                <a:solidFill>
                  <a:srgbClr val="C00000"/>
                </a:solidFill>
              </a:rPr>
              <a:t>MyCRM </a:t>
            </a:r>
          </a:p>
          <a:p>
            <a:pPr algn="ctr"/>
            <a:r>
              <a:rPr lang="en-US" sz="1200" b="1" dirty="0" smtClean="0">
                <a:solidFill>
                  <a:srgbClr val="002060"/>
                </a:solidFill>
              </a:rPr>
              <a:t>(Pipeline, Customer Operations, Go To Market)</a:t>
            </a:r>
            <a:endParaRPr lang="en-US" sz="1200" b="1" dirty="0">
              <a:solidFill>
                <a:srgbClr val="002060"/>
              </a:solidFill>
            </a:endParaRPr>
          </a:p>
        </p:txBody>
      </p:sp>
      <p:sp>
        <p:nvSpPr>
          <p:cNvPr id="6" name="TextBox 5"/>
          <p:cNvSpPr txBox="1"/>
          <p:nvPr/>
        </p:nvSpPr>
        <p:spPr>
          <a:xfrm>
            <a:off x="5417819" y="1920251"/>
            <a:ext cx="1395106" cy="1015663"/>
          </a:xfrm>
          <a:prstGeom prst="rect">
            <a:avLst/>
          </a:prstGeom>
          <a:noFill/>
        </p:spPr>
        <p:txBody>
          <a:bodyPr wrap="square" rtlCol="0">
            <a:spAutoFit/>
          </a:bodyPr>
          <a:lstStyle/>
          <a:p>
            <a:pPr algn="ctr"/>
            <a:r>
              <a:rPr lang="en-US" sz="1200" b="1" dirty="0" smtClean="0">
                <a:solidFill>
                  <a:srgbClr val="C00000"/>
                </a:solidFill>
              </a:rPr>
              <a:t>Projects </a:t>
            </a:r>
          </a:p>
          <a:p>
            <a:pPr algn="ctr"/>
            <a:r>
              <a:rPr lang="en-US" sz="1200" b="1" dirty="0" smtClean="0">
                <a:solidFill>
                  <a:srgbClr val="002060"/>
                </a:solidFill>
              </a:rPr>
              <a:t>(Tech Engg. Projects, Resource Demand / Capacity)</a:t>
            </a:r>
            <a:endParaRPr lang="en-US" sz="1200" b="1" dirty="0">
              <a:solidFill>
                <a:srgbClr val="002060"/>
              </a:solidFill>
            </a:endParaRPr>
          </a:p>
        </p:txBody>
      </p:sp>
      <p:sp>
        <p:nvSpPr>
          <p:cNvPr id="7" name="TextBox 6"/>
          <p:cNvSpPr txBox="1"/>
          <p:nvPr/>
        </p:nvSpPr>
        <p:spPr>
          <a:xfrm>
            <a:off x="2163270" y="1920251"/>
            <a:ext cx="1118036" cy="1015663"/>
          </a:xfrm>
          <a:prstGeom prst="rect">
            <a:avLst/>
          </a:prstGeom>
          <a:noFill/>
        </p:spPr>
        <p:txBody>
          <a:bodyPr wrap="square" rtlCol="0">
            <a:spAutoFit/>
          </a:bodyPr>
          <a:lstStyle/>
          <a:p>
            <a:pPr algn="ctr"/>
            <a:r>
              <a:rPr lang="en-US" sz="1200" b="1" dirty="0" smtClean="0">
                <a:solidFill>
                  <a:srgbClr val="C00000"/>
                </a:solidFill>
              </a:rPr>
              <a:t>RBI </a:t>
            </a:r>
          </a:p>
          <a:p>
            <a:pPr algn="ctr"/>
            <a:r>
              <a:rPr lang="en-US" sz="1200" b="1" dirty="0" smtClean="0">
                <a:solidFill>
                  <a:srgbClr val="002060"/>
                </a:solidFill>
              </a:rPr>
              <a:t>(Sales Force CRM and Oracle Financials)</a:t>
            </a:r>
            <a:endParaRPr lang="en-US" sz="1200" b="1" dirty="0">
              <a:solidFill>
                <a:srgbClr val="002060"/>
              </a:solidFill>
            </a:endParaRPr>
          </a:p>
        </p:txBody>
      </p:sp>
      <p:sp>
        <p:nvSpPr>
          <p:cNvPr id="8" name="TextBox 7"/>
          <p:cNvSpPr txBox="1"/>
          <p:nvPr/>
        </p:nvSpPr>
        <p:spPr>
          <a:xfrm>
            <a:off x="3273811" y="1920251"/>
            <a:ext cx="1212135" cy="1015663"/>
          </a:xfrm>
          <a:prstGeom prst="rect">
            <a:avLst/>
          </a:prstGeom>
          <a:noFill/>
        </p:spPr>
        <p:txBody>
          <a:bodyPr wrap="square" rtlCol="0">
            <a:spAutoFit/>
          </a:bodyPr>
          <a:lstStyle/>
          <a:p>
            <a:pPr algn="ctr"/>
            <a:r>
              <a:rPr lang="en-US" sz="1200" b="1" dirty="0">
                <a:solidFill>
                  <a:srgbClr val="C00000"/>
                </a:solidFill>
              </a:rPr>
              <a:t>Corporate</a:t>
            </a:r>
          </a:p>
          <a:p>
            <a:pPr algn="ctr"/>
            <a:r>
              <a:rPr lang="en-US" sz="1200" b="1" dirty="0" smtClean="0">
                <a:solidFill>
                  <a:srgbClr val="002060"/>
                </a:solidFill>
              </a:rPr>
              <a:t>(Cust / Sales Hierarchy, </a:t>
            </a:r>
            <a:r>
              <a:rPr lang="en-US" sz="1200" b="1" dirty="0">
                <a:solidFill>
                  <a:srgbClr val="002060"/>
                </a:solidFill>
              </a:rPr>
              <a:t>PeopleSoft, PCT, </a:t>
            </a:r>
            <a:r>
              <a:rPr lang="en-US" sz="1200" b="1" dirty="0" smtClean="0">
                <a:solidFill>
                  <a:srgbClr val="002060"/>
                </a:solidFill>
              </a:rPr>
              <a:t>Royalty, etc.)</a:t>
            </a:r>
            <a:endParaRPr lang="en-US" sz="1200" b="1" dirty="0">
              <a:solidFill>
                <a:srgbClr val="002060"/>
              </a:solidFill>
            </a:endParaRPr>
          </a:p>
        </p:txBody>
      </p:sp>
      <p:sp>
        <p:nvSpPr>
          <p:cNvPr id="9" name="TextBox 8"/>
          <p:cNvSpPr txBox="1"/>
          <p:nvPr/>
        </p:nvSpPr>
        <p:spPr>
          <a:xfrm>
            <a:off x="1175570" y="1920251"/>
            <a:ext cx="1119812" cy="1015663"/>
          </a:xfrm>
          <a:prstGeom prst="rect">
            <a:avLst/>
          </a:prstGeom>
          <a:noFill/>
        </p:spPr>
        <p:txBody>
          <a:bodyPr wrap="square" rtlCol="0">
            <a:spAutoFit/>
          </a:bodyPr>
          <a:lstStyle/>
          <a:p>
            <a:pPr algn="ctr"/>
            <a:r>
              <a:rPr lang="en-US" sz="1200" b="1" dirty="0" smtClean="0">
                <a:solidFill>
                  <a:srgbClr val="C00000"/>
                </a:solidFill>
              </a:rPr>
              <a:t>Product Usage </a:t>
            </a:r>
            <a:r>
              <a:rPr lang="en-US" sz="1200" b="1" dirty="0">
                <a:solidFill>
                  <a:srgbClr val="002060"/>
                </a:solidFill>
              </a:rPr>
              <a:t>(Accurint, RWS, BNK, MVR, NCF, CLA, CLP, etc.)</a:t>
            </a:r>
          </a:p>
        </p:txBody>
      </p:sp>
      <p:pic>
        <p:nvPicPr>
          <p:cNvPr id="10" name="Picture 20" descr="https://encrypted-tbn1.gstatic.com/images?q=tbn:ANd9GcSeElSo_9OCl3IShwrJA0Di81tuMOyIU73o4e5RnH4REEfgn83nHA"/>
          <p:cNvPicPr preferRelativeResize="0">
            <a:picLocks noChangeArrowheads="1"/>
          </p:cNvPicPr>
          <p:nvPr/>
        </p:nvPicPr>
        <p:blipFill>
          <a:blip r:embed="rId3" cstate="print">
            <a:grayscl/>
          </a:blip>
          <a:srcRect/>
          <a:stretch>
            <a:fillRect/>
          </a:stretch>
        </p:blipFill>
        <p:spPr bwMode="auto">
          <a:xfrm>
            <a:off x="7879838" y="1090501"/>
            <a:ext cx="876375" cy="829750"/>
          </a:xfrm>
          <a:prstGeom prst="rect">
            <a:avLst/>
          </a:prstGeom>
          <a:noFill/>
        </p:spPr>
      </p:pic>
      <p:sp>
        <p:nvSpPr>
          <p:cNvPr id="11" name="TextBox 10"/>
          <p:cNvSpPr txBox="1"/>
          <p:nvPr/>
        </p:nvSpPr>
        <p:spPr>
          <a:xfrm>
            <a:off x="7744797" y="1920251"/>
            <a:ext cx="1099054" cy="830997"/>
          </a:xfrm>
          <a:prstGeom prst="rect">
            <a:avLst/>
          </a:prstGeom>
          <a:noFill/>
        </p:spPr>
        <p:txBody>
          <a:bodyPr wrap="square" rtlCol="0">
            <a:spAutoFit/>
          </a:bodyPr>
          <a:lstStyle/>
          <a:p>
            <a:pPr algn="ctr"/>
            <a:r>
              <a:rPr lang="en-US" sz="1200" b="1" dirty="0">
                <a:solidFill>
                  <a:srgbClr val="C00000"/>
                </a:solidFill>
              </a:rPr>
              <a:t>Firmographics</a:t>
            </a:r>
          </a:p>
          <a:p>
            <a:pPr algn="ctr"/>
            <a:r>
              <a:rPr lang="en-US" sz="1200" b="1" dirty="0">
                <a:solidFill>
                  <a:srgbClr val="002060"/>
                </a:solidFill>
              </a:rPr>
              <a:t>(</a:t>
            </a:r>
            <a:r>
              <a:rPr lang="en-US" sz="1200" b="1" dirty="0" smtClean="0">
                <a:solidFill>
                  <a:srgbClr val="002060"/>
                </a:solidFill>
              </a:rPr>
              <a:t>D&amp;B, Experian, LNCA, BIP)</a:t>
            </a:r>
            <a:endParaRPr lang="en-US" sz="1200" b="1" dirty="0">
              <a:solidFill>
                <a:srgbClr val="002060"/>
              </a:solidFill>
            </a:endParaRPr>
          </a:p>
        </p:txBody>
      </p:sp>
      <p:pic>
        <p:nvPicPr>
          <p:cNvPr id="12" name="Picture 12" descr="https://encrypted-tbn2.gstatic.com/images?q=tbn:ANd9GcQ1pe0zk1DUdb3q5WnNQpps7_8CKEPnyiV2Ikta1jXKz-Ro-HzgPQ"/>
          <p:cNvPicPr preferRelativeResize="0">
            <a:picLocks noChangeArrowheads="1"/>
          </p:cNvPicPr>
          <p:nvPr/>
        </p:nvPicPr>
        <p:blipFill>
          <a:blip r:embed="rId4" cstate="print">
            <a:grayscl/>
          </a:blip>
          <a:srcRect/>
          <a:stretch>
            <a:fillRect/>
          </a:stretch>
        </p:blipFill>
        <p:spPr bwMode="auto">
          <a:xfrm>
            <a:off x="6708904" y="1090501"/>
            <a:ext cx="876375" cy="829750"/>
          </a:xfrm>
          <a:prstGeom prst="rect">
            <a:avLst/>
          </a:prstGeom>
          <a:noFill/>
        </p:spPr>
      </p:pic>
      <p:sp>
        <p:nvSpPr>
          <p:cNvPr id="13" name="TextBox 12"/>
          <p:cNvSpPr txBox="1"/>
          <p:nvPr/>
        </p:nvSpPr>
        <p:spPr>
          <a:xfrm>
            <a:off x="6510386" y="1920251"/>
            <a:ext cx="1229359" cy="646331"/>
          </a:xfrm>
          <a:prstGeom prst="rect">
            <a:avLst/>
          </a:prstGeom>
          <a:noFill/>
        </p:spPr>
        <p:txBody>
          <a:bodyPr wrap="square" rtlCol="0">
            <a:spAutoFit/>
          </a:bodyPr>
          <a:lstStyle/>
          <a:p>
            <a:pPr algn="ctr"/>
            <a:r>
              <a:rPr lang="en-US" sz="1200" b="1" dirty="0">
                <a:solidFill>
                  <a:srgbClr val="C00000"/>
                </a:solidFill>
              </a:rPr>
              <a:t>Marketing </a:t>
            </a:r>
            <a:r>
              <a:rPr lang="en-US" sz="1200" b="1" dirty="0">
                <a:solidFill>
                  <a:srgbClr val="002060"/>
                </a:solidFill>
              </a:rPr>
              <a:t>(Eloqua, NPS, </a:t>
            </a:r>
            <a:r>
              <a:rPr lang="en-US" sz="1200" b="1" dirty="0" smtClean="0">
                <a:solidFill>
                  <a:srgbClr val="002060"/>
                </a:solidFill>
              </a:rPr>
              <a:t>MRM)</a:t>
            </a:r>
            <a:endParaRPr lang="en-US" sz="1200" b="1" dirty="0">
              <a:solidFill>
                <a:srgbClr val="002060"/>
              </a:solidFill>
            </a:endParaRPr>
          </a:p>
        </p:txBody>
      </p:sp>
      <p:grpSp>
        <p:nvGrpSpPr>
          <p:cNvPr id="14" name="Group 10"/>
          <p:cNvGrpSpPr/>
          <p:nvPr/>
        </p:nvGrpSpPr>
        <p:grpSpPr>
          <a:xfrm>
            <a:off x="228598" y="1002283"/>
            <a:ext cx="876375" cy="917968"/>
            <a:chOff x="1219201" y="1803400"/>
            <a:chExt cx="2387600" cy="2184399"/>
          </a:xfrm>
        </p:grpSpPr>
        <p:pic>
          <p:nvPicPr>
            <p:cNvPr id="15" name="Picture 3"/>
            <p:cNvPicPr>
              <a:picLocks noChangeAspect="1" noChangeArrowheads="1"/>
            </p:cNvPicPr>
            <p:nvPr/>
          </p:nvPicPr>
          <p:blipFill>
            <a:blip r:embed="rId5" cstate="print">
              <a:grayscl/>
            </a:blip>
            <a:srcRect/>
            <a:stretch>
              <a:fillRect/>
            </a:stretch>
          </p:blipFill>
          <p:spPr bwMode="auto">
            <a:xfrm>
              <a:off x="1238135" y="1803400"/>
              <a:ext cx="2283463" cy="432444"/>
            </a:xfrm>
            <a:prstGeom prst="rect">
              <a:avLst/>
            </a:prstGeom>
            <a:noFill/>
            <a:ln w="9525">
              <a:noFill/>
              <a:miter lim="800000"/>
              <a:headEnd/>
              <a:tailEnd/>
            </a:ln>
          </p:spPr>
        </p:pic>
        <p:pic>
          <p:nvPicPr>
            <p:cNvPr id="16" name="Picture 4"/>
            <p:cNvPicPr>
              <a:picLocks noChangeAspect="1" noChangeArrowheads="1"/>
            </p:cNvPicPr>
            <p:nvPr/>
          </p:nvPicPr>
          <p:blipFill>
            <a:blip r:embed="rId6" cstate="print">
              <a:grayscl/>
            </a:blip>
            <a:srcRect/>
            <a:stretch>
              <a:fillRect/>
            </a:stretch>
          </p:blipFill>
          <p:spPr bwMode="auto">
            <a:xfrm>
              <a:off x="1219201" y="2224756"/>
              <a:ext cx="2387600" cy="1763043"/>
            </a:xfrm>
            <a:prstGeom prst="rect">
              <a:avLst/>
            </a:prstGeom>
            <a:solidFill>
              <a:schemeClr val="bg1"/>
            </a:solidFill>
            <a:ln w="9525">
              <a:noFill/>
              <a:miter lim="800000"/>
              <a:headEnd/>
              <a:tailEnd/>
            </a:ln>
          </p:spPr>
        </p:pic>
      </p:grpSp>
      <p:sp>
        <p:nvSpPr>
          <p:cNvPr id="17" name="TextBox 16"/>
          <p:cNvSpPr txBox="1"/>
          <p:nvPr/>
        </p:nvSpPr>
        <p:spPr>
          <a:xfrm>
            <a:off x="233467" y="1920251"/>
            <a:ext cx="850254" cy="1200329"/>
          </a:xfrm>
          <a:prstGeom prst="rect">
            <a:avLst/>
          </a:prstGeom>
          <a:noFill/>
          <a:effectLst/>
        </p:spPr>
        <p:txBody>
          <a:bodyPr wrap="square" rtlCol="0">
            <a:spAutoFit/>
          </a:bodyPr>
          <a:lstStyle/>
          <a:p>
            <a:pPr algn="ctr"/>
            <a:r>
              <a:rPr lang="en-US" sz="1200" b="1" dirty="0" smtClean="0">
                <a:solidFill>
                  <a:srgbClr val="C00000"/>
                </a:solidFill>
              </a:rPr>
              <a:t>Financial </a:t>
            </a:r>
            <a:r>
              <a:rPr lang="en-US" sz="1200" b="1" dirty="0">
                <a:solidFill>
                  <a:schemeClr val="accent5">
                    <a:lumMod val="50000"/>
                  </a:schemeClr>
                </a:solidFill>
              </a:rPr>
              <a:t>(</a:t>
            </a:r>
            <a:r>
              <a:rPr lang="en-US" sz="1200" b="1" dirty="0">
                <a:solidFill>
                  <a:srgbClr val="002060"/>
                </a:solidFill>
              </a:rPr>
              <a:t>Billing, </a:t>
            </a:r>
            <a:r>
              <a:rPr lang="en-US" sz="1200" b="1" dirty="0" smtClean="0">
                <a:solidFill>
                  <a:srgbClr val="002060"/>
                </a:solidFill>
              </a:rPr>
              <a:t>Customer /  Product </a:t>
            </a:r>
            <a:r>
              <a:rPr lang="en-US" sz="1200" b="1" dirty="0">
                <a:solidFill>
                  <a:srgbClr val="002060"/>
                </a:solidFill>
              </a:rPr>
              <a:t>Master)</a:t>
            </a:r>
          </a:p>
        </p:txBody>
      </p:sp>
      <p:pic>
        <p:nvPicPr>
          <p:cNvPr id="18" name="Picture 19" descr="https://encrypted-tbn3.gstatic.com/images?q=tbn:ANd9GcSQuqru-v_qGM4BP_NQ0NwVIikgSMG5NTkddMdFzqRguMTlV3BC"/>
          <p:cNvPicPr preferRelativeResize="0">
            <a:picLocks noChangeArrowheads="1"/>
          </p:cNvPicPr>
          <p:nvPr/>
        </p:nvPicPr>
        <p:blipFill>
          <a:blip r:embed="rId7" cstate="print">
            <a:grayscl/>
          </a:blip>
          <a:srcRect/>
          <a:stretch>
            <a:fillRect/>
          </a:stretch>
        </p:blipFill>
        <p:spPr bwMode="auto">
          <a:xfrm>
            <a:off x="3463882" y="1126927"/>
            <a:ext cx="876375" cy="793323"/>
          </a:xfrm>
          <a:prstGeom prst="rect">
            <a:avLst/>
          </a:prstGeom>
          <a:noFill/>
        </p:spPr>
      </p:pic>
      <p:grpSp>
        <p:nvGrpSpPr>
          <p:cNvPr id="23" name="Group 22"/>
          <p:cNvGrpSpPr/>
          <p:nvPr/>
        </p:nvGrpSpPr>
        <p:grpSpPr>
          <a:xfrm>
            <a:off x="1516482" y="4320870"/>
            <a:ext cx="6197958" cy="1702973"/>
            <a:chOff x="1143000" y="4185849"/>
            <a:chExt cx="6858000" cy="1775572"/>
          </a:xfrm>
        </p:grpSpPr>
        <p:pic>
          <p:nvPicPr>
            <p:cNvPr id="24" name="Picture 4" descr="https://encrypted-tbn2.gstatic.com/images?q=tbn:ANd9GcT-8Mw2Kc8QcZIXN0uoTM6h5pxKATI8BtjYGNu9YfMbQnL3OhDu"/>
            <p:cNvPicPr preferRelativeResize="0">
              <a:picLocks noChangeArrowheads="1"/>
            </p:cNvPicPr>
            <p:nvPr/>
          </p:nvPicPr>
          <p:blipFill>
            <a:blip r:embed="rId8" cstate="print"/>
            <a:srcRect/>
            <a:stretch>
              <a:fillRect/>
            </a:stretch>
          </p:blipFill>
          <p:spPr bwMode="auto">
            <a:xfrm>
              <a:off x="1143000" y="4198245"/>
              <a:ext cx="6858000" cy="1763176"/>
            </a:xfrm>
            <a:prstGeom prst="rect">
              <a:avLst/>
            </a:prstGeom>
            <a:noFill/>
            <a:ln cap="rnd">
              <a:solidFill>
                <a:schemeClr val="tx1"/>
              </a:solidFill>
              <a:bevel/>
            </a:ln>
            <a:scene3d>
              <a:camera prst="orthographicFront"/>
              <a:lightRig rig="morning" dir="t"/>
            </a:scene3d>
            <a:sp3d>
              <a:bevelT w="152400" h="50800" prst="softRound"/>
            </a:sp3d>
          </p:spPr>
        </p:pic>
        <p:pic>
          <p:nvPicPr>
            <p:cNvPr id="25" name="Picture 10" descr="http://000.nl/web/wp-content/uploads/2012/02/9.png"/>
            <p:cNvPicPr>
              <a:picLocks noChangeAspect="1" noChangeArrowheads="1"/>
            </p:cNvPicPr>
            <p:nvPr/>
          </p:nvPicPr>
          <p:blipFill>
            <a:blip r:embed="rId9" cstate="print"/>
            <a:srcRect/>
            <a:stretch>
              <a:fillRect/>
            </a:stretch>
          </p:blipFill>
          <p:spPr bwMode="auto">
            <a:xfrm>
              <a:off x="3631843" y="4799169"/>
              <a:ext cx="1954814" cy="1147511"/>
            </a:xfrm>
            <a:prstGeom prst="rect">
              <a:avLst/>
            </a:prstGeom>
            <a:noFill/>
          </p:spPr>
        </p:pic>
        <p:sp>
          <p:nvSpPr>
            <p:cNvPr id="26" name="TextBox 25"/>
            <p:cNvSpPr txBox="1"/>
            <p:nvPr/>
          </p:nvSpPr>
          <p:spPr>
            <a:xfrm>
              <a:off x="1488282" y="4185849"/>
              <a:ext cx="6122194" cy="648545"/>
            </a:xfrm>
            <a:prstGeom prst="rect">
              <a:avLst/>
            </a:prstGeom>
            <a:noFill/>
            <a:ln>
              <a:noFill/>
            </a:ln>
          </p:spPr>
          <p:txBody>
            <a:bodyPr wrap="square" rtlCol="0">
              <a:spAutoFit/>
            </a:bodyPr>
            <a:lstStyle/>
            <a:p>
              <a:pPr algn="ctr"/>
              <a:r>
                <a:rPr lang="en-US" sz="2200" b="1" dirty="0" smtClean="0">
                  <a:solidFill>
                    <a:schemeClr val="bg1"/>
                  </a:solidFill>
                </a:rPr>
                <a:t>Fido Enterprise </a:t>
              </a:r>
              <a:r>
                <a:rPr lang="en-US" sz="2200" b="1" dirty="0">
                  <a:solidFill>
                    <a:schemeClr val="bg1"/>
                  </a:solidFill>
                </a:rPr>
                <a:t>Data Warehouse</a:t>
              </a:r>
            </a:p>
            <a:p>
              <a:pPr algn="ctr"/>
              <a:r>
                <a:rPr lang="en-US" sz="2200" b="1" dirty="0">
                  <a:solidFill>
                    <a:schemeClr val="bg1"/>
                  </a:solidFill>
                </a:rPr>
                <a:t>Powered by HPCC</a:t>
              </a:r>
            </a:p>
          </p:txBody>
        </p:sp>
      </p:grpSp>
      <p:sp>
        <p:nvSpPr>
          <p:cNvPr id="28" name="Down Arrow 27"/>
          <p:cNvSpPr/>
          <p:nvPr/>
        </p:nvSpPr>
        <p:spPr>
          <a:xfrm>
            <a:off x="2369138" y="3279170"/>
            <a:ext cx="563144" cy="721270"/>
          </a:xfrm>
          <a:prstGeom prst="downArrow">
            <a:avLst/>
          </a:prstGeom>
          <a:gradFill>
            <a:gsLst>
              <a:gs pos="0">
                <a:srgbClr val="03D4A8"/>
              </a:gs>
              <a:gs pos="25000">
                <a:srgbClr val="21D6E0"/>
              </a:gs>
              <a:gs pos="75000">
                <a:srgbClr val="0087E6"/>
              </a:gs>
              <a:gs pos="100000">
                <a:srgbClr val="005CBF"/>
              </a:gs>
            </a:gsLst>
            <a:lin ang="8100000" scaled="0"/>
          </a:gradFill>
          <a:ln w="1905" cmpd="sng">
            <a:solidFill>
              <a:schemeClr val="bg1">
                <a:lumMod val="50000"/>
              </a:schemeClr>
            </a:solidFill>
          </a:ln>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9" name="Down Arrow 28"/>
          <p:cNvSpPr/>
          <p:nvPr/>
        </p:nvSpPr>
        <p:spPr>
          <a:xfrm>
            <a:off x="6523290" y="3279170"/>
            <a:ext cx="563144" cy="721270"/>
          </a:xfrm>
          <a:prstGeom prst="downArrow">
            <a:avLst/>
          </a:prstGeom>
          <a:gradFill>
            <a:gsLst>
              <a:gs pos="0">
                <a:srgbClr val="03D4A8"/>
              </a:gs>
              <a:gs pos="25000">
                <a:srgbClr val="21D6E0"/>
              </a:gs>
              <a:gs pos="75000">
                <a:srgbClr val="0087E6"/>
              </a:gs>
              <a:gs pos="100000">
                <a:srgbClr val="005CBF"/>
              </a:gs>
            </a:gsLst>
            <a:lin ang="8100000" scaled="0"/>
          </a:gradFill>
          <a:ln w="1905" cmpd="sng">
            <a:solidFill>
              <a:schemeClr val="bg1">
                <a:lumMod val="50000"/>
              </a:schemeClr>
            </a:solidFill>
          </a:ln>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0" name="Down Arrow 29"/>
          <p:cNvSpPr/>
          <p:nvPr/>
        </p:nvSpPr>
        <p:spPr>
          <a:xfrm>
            <a:off x="1432414" y="3269208"/>
            <a:ext cx="563144" cy="721270"/>
          </a:xfrm>
          <a:prstGeom prst="downArrow">
            <a:avLst/>
          </a:prstGeom>
          <a:gradFill>
            <a:gsLst>
              <a:gs pos="0">
                <a:srgbClr val="03D4A8"/>
              </a:gs>
              <a:gs pos="25000">
                <a:srgbClr val="21D6E0"/>
              </a:gs>
              <a:gs pos="75000">
                <a:srgbClr val="0087E6"/>
              </a:gs>
              <a:gs pos="100000">
                <a:srgbClr val="005CBF"/>
              </a:gs>
            </a:gsLst>
            <a:lin ang="8100000" scaled="0"/>
          </a:gradFill>
          <a:ln w="1905" cmpd="sng">
            <a:solidFill>
              <a:schemeClr val="bg1">
                <a:lumMod val="50000"/>
              </a:schemeClr>
            </a:solidFill>
          </a:ln>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1" name="Down Arrow 30"/>
          <p:cNvSpPr/>
          <p:nvPr/>
        </p:nvSpPr>
        <p:spPr>
          <a:xfrm>
            <a:off x="7369822" y="3269208"/>
            <a:ext cx="563144" cy="721270"/>
          </a:xfrm>
          <a:prstGeom prst="downArrow">
            <a:avLst/>
          </a:prstGeom>
          <a:gradFill>
            <a:gsLst>
              <a:gs pos="0">
                <a:srgbClr val="03D4A8"/>
              </a:gs>
              <a:gs pos="25000">
                <a:srgbClr val="21D6E0"/>
              </a:gs>
              <a:gs pos="75000">
                <a:srgbClr val="0087E6"/>
              </a:gs>
              <a:gs pos="100000">
                <a:srgbClr val="005CBF"/>
              </a:gs>
            </a:gsLst>
            <a:lin ang="8100000" scaled="0"/>
          </a:gradFill>
          <a:ln w="1905" cmpd="sng">
            <a:solidFill>
              <a:schemeClr val="bg1">
                <a:lumMod val="50000"/>
              </a:schemeClr>
            </a:solidFill>
          </a:ln>
          <a:effectLst/>
          <a:scene3d>
            <a:camera prst="orthographicFront"/>
            <a:lightRig rig="threePt" dir="t"/>
          </a:scene3d>
          <a:sp3d>
            <a:bevelT w="165100" prst="coolSlant"/>
            <a:bevelB w="165100" prst="coolSlant"/>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2" name="Oval 31"/>
          <p:cNvSpPr/>
          <p:nvPr/>
        </p:nvSpPr>
        <p:spPr>
          <a:xfrm>
            <a:off x="3889419" y="3247265"/>
            <a:ext cx="746975" cy="85426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smtClean="0">
              <a:solidFill>
                <a:schemeClr val="tx1"/>
              </a:solidFill>
            </a:endParaRPr>
          </a:p>
        </p:txBody>
      </p:sp>
      <p:pic>
        <p:nvPicPr>
          <p:cNvPr id="33" name="Picture 6" descr="https://encrypted-tbn2.gstatic.com/images?q=tbn:ANd9GcQwiLvDfEQH_7xU_-s3eQjw8uwq4KydSN2zVp4QVdmp4idTPNtB"/>
          <p:cNvPicPr preferRelativeResize="0">
            <a:picLocks noChangeArrowheads="1"/>
          </p:cNvPicPr>
          <p:nvPr/>
        </p:nvPicPr>
        <p:blipFill>
          <a:blip r:embed="rId10" cstate="print">
            <a:grayscl/>
          </a:blip>
          <a:srcRect/>
          <a:stretch>
            <a:fillRect/>
          </a:stretch>
        </p:blipFill>
        <p:spPr bwMode="auto">
          <a:xfrm>
            <a:off x="4592954" y="1126927"/>
            <a:ext cx="869549" cy="792948"/>
          </a:xfrm>
          <a:prstGeom prst="rect">
            <a:avLst/>
          </a:prstGeom>
          <a:noFill/>
        </p:spPr>
      </p:pic>
      <p:pic>
        <p:nvPicPr>
          <p:cNvPr id="34" name="Picture 2" descr="Image result for innotas logo image"/>
          <p:cNvPicPr>
            <a:picLocks noChangeAspect="1" noChangeArrowheads="1"/>
          </p:cNvPicPr>
          <p:nvPr/>
        </p:nvPicPr>
        <p:blipFill>
          <a:blip r:embed="rId11" cstate="print">
            <a:grayscl/>
            <a:extLst>
              <a:ext uri="{28A0092B-C50C-407E-A947-70E740481C1C}">
                <a14:useLocalDpi xmlns:a14="http://schemas.microsoft.com/office/drawing/2010/main" val="0"/>
              </a:ext>
            </a:extLst>
          </a:blip>
          <a:srcRect/>
          <a:stretch>
            <a:fillRect/>
          </a:stretch>
        </p:blipFill>
        <p:spPr bwMode="auto">
          <a:xfrm>
            <a:off x="5693663" y="1126927"/>
            <a:ext cx="773812" cy="745944"/>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641233" y="1203780"/>
            <a:ext cx="951842" cy="369332"/>
          </a:xfrm>
          <a:prstGeom prst="rect">
            <a:avLst/>
          </a:prstGeom>
          <a:noFill/>
        </p:spPr>
        <p:txBody>
          <a:bodyPr wrap="square" rtlCol="0">
            <a:spAutoFit/>
          </a:bodyPr>
          <a:lstStyle/>
          <a:p>
            <a:r>
              <a:rPr lang="en-US" b="1" dirty="0" smtClean="0">
                <a:solidFill>
                  <a:srgbClr val="FFFF00"/>
                </a:solidFill>
              </a:rPr>
              <a:t>Innotas</a:t>
            </a:r>
            <a:endParaRPr lang="en-US" b="1" dirty="0">
              <a:solidFill>
                <a:srgbClr val="FFFF00"/>
              </a:solidFill>
            </a:endParaRPr>
          </a:p>
        </p:txBody>
      </p:sp>
      <p:pic>
        <p:nvPicPr>
          <p:cNvPr id="36" name="Picture 35"/>
          <p:cNvPicPr>
            <a:picLocks noChangeAspect="1"/>
          </p:cNvPicPr>
          <p:nvPr/>
        </p:nvPicPr>
        <p:blipFill>
          <a:blip r:embed="rId12"/>
          <a:stretch>
            <a:fillRect/>
          </a:stretch>
        </p:blipFill>
        <p:spPr>
          <a:xfrm>
            <a:off x="2248472" y="1119274"/>
            <a:ext cx="1037762" cy="870978"/>
          </a:xfrm>
          <a:prstGeom prst="rect">
            <a:avLst/>
          </a:prstGeom>
        </p:spPr>
      </p:pic>
      <p:sp>
        <p:nvSpPr>
          <p:cNvPr id="38" name="Oval 37"/>
          <p:cNvSpPr/>
          <p:nvPr/>
        </p:nvSpPr>
        <p:spPr>
          <a:xfrm>
            <a:off x="3264791" y="3141402"/>
            <a:ext cx="2914724" cy="10538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b="1" dirty="0">
                <a:solidFill>
                  <a:schemeClr val="tx1"/>
                </a:solidFill>
              </a:rPr>
              <a:t>Context Sensitive Data Linking &amp; Utilization</a:t>
            </a:r>
          </a:p>
        </p:txBody>
      </p:sp>
      <p:pic>
        <p:nvPicPr>
          <p:cNvPr id="20" name="Picture 19"/>
          <p:cNvPicPr>
            <a:picLocks noChangeAspect="1"/>
          </p:cNvPicPr>
          <p:nvPr/>
        </p:nvPicPr>
        <p:blipFill>
          <a:blip r:embed="rId13"/>
          <a:stretch>
            <a:fillRect/>
          </a:stretch>
        </p:blipFill>
        <p:spPr>
          <a:xfrm>
            <a:off x="1068487" y="1053208"/>
            <a:ext cx="1219048" cy="866667"/>
          </a:xfrm>
          <a:prstGeom prst="rect">
            <a:avLst/>
          </a:prstGeom>
        </p:spPr>
      </p:pic>
    </p:spTree>
    <p:extLst>
      <p:ext uri="{BB962C8B-B14F-4D97-AF65-F5344CB8AC3E}">
        <p14:creationId xmlns:p14="http://schemas.microsoft.com/office/powerpoint/2010/main" val="3564437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Fido Infrastructure</a:t>
            </a:r>
            <a:endParaRPr lang="en-US" sz="3200" dirty="0"/>
          </a:p>
        </p:txBody>
      </p:sp>
      <p:pic>
        <p:nvPicPr>
          <p:cNvPr id="5" name="Content Placeholder 4"/>
          <p:cNvPicPr>
            <a:picLocks noGrp="1" noChangeAspect="1"/>
          </p:cNvPicPr>
          <p:nvPr>
            <p:ph idx="1"/>
          </p:nvPr>
        </p:nvPicPr>
        <p:blipFill>
          <a:blip r:embed="rId2"/>
          <a:stretch>
            <a:fillRect/>
          </a:stretch>
        </p:blipFill>
        <p:spPr>
          <a:xfrm>
            <a:off x="554178" y="670014"/>
            <a:ext cx="8030226" cy="5716932"/>
          </a:xfrm>
          <a:prstGeom prst="rect">
            <a:avLst/>
          </a:prstGeom>
        </p:spPr>
      </p:pic>
    </p:spTree>
    <p:extLst>
      <p:ext uri="{BB962C8B-B14F-4D97-AF65-F5344CB8AC3E}">
        <p14:creationId xmlns:p14="http://schemas.microsoft.com/office/powerpoint/2010/main" val="1591247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LNRS - 2015 Template">
  <a:themeElements>
    <a:clrScheme name="LNRS 2015">
      <a:dk1>
        <a:sysClr val="windowText" lastClr="000000"/>
      </a:dk1>
      <a:lt1>
        <a:sysClr val="window" lastClr="FFFFFF"/>
      </a:lt1>
      <a:dk2>
        <a:srgbClr val="671E75"/>
      </a:dk2>
      <a:lt2>
        <a:srgbClr val="00AF66"/>
      </a:lt2>
      <a:accent1>
        <a:srgbClr val="ED1C24"/>
      </a:accent1>
      <a:accent2>
        <a:srgbClr val="9BCBEB"/>
      </a:accent2>
      <a:accent3>
        <a:srgbClr val="FF8200"/>
      </a:accent3>
      <a:accent4>
        <a:srgbClr val="00778B"/>
      </a:accent4>
      <a:accent5>
        <a:srgbClr val="E1CD00"/>
      </a:accent5>
      <a:accent6>
        <a:srgbClr val="C8C9C7"/>
      </a:accent6>
      <a:hlink>
        <a:srgbClr val="002F6C"/>
      </a:hlink>
      <a:folHlink>
        <a:srgbClr val="01758D"/>
      </a:folHlink>
    </a:clrScheme>
    <a:fontScheme name="Lexis Nexis 2015">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lIns="0" tIns="0" rIns="0" bIns="0" rtlCol="0" anchor="t"/>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4846</TotalTime>
  <Words>1390</Words>
  <Application>Microsoft Office PowerPoint</Application>
  <PresentationFormat>On-screen Show (4:3)</PresentationFormat>
  <Paragraphs>177</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Calbri</vt:lpstr>
      <vt:lpstr>Calibri</vt:lpstr>
      <vt:lpstr>Wingdings</vt:lpstr>
      <vt:lpstr>LNRS - 2015 Template</vt:lpstr>
      <vt:lpstr>Risk and Business Analytics (RBA) Fido Business Intelligence Overview for Ingram</vt:lpstr>
      <vt:lpstr>Agenda</vt:lpstr>
      <vt:lpstr>Pre Fido – State of Business Intelligence in LNRS</vt:lpstr>
      <vt:lpstr>Fido BI Launch Purpose</vt:lpstr>
      <vt:lpstr>PowerPoint Presentation</vt:lpstr>
      <vt:lpstr>Fido BI – Results to the Business</vt:lpstr>
      <vt:lpstr>PowerPoint Presentation</vt:lpstr>
      <vt:lpstr>Data available in Fido</vt:lpstr>
      <vt:lpstr>Fido Infrastructure</vt:lpstr>
      <vt:lpstr>Fido Services Model</vt:lpstr>
      <vt:lpstr>Fido Services</vt:lpstr>
      <vt:lpstr>ETL Automation Services</vt:lpstr>
      <vt:lpstr>Data Lake Services</vt:lpstr>
      <vt:lpstr>Dimensional Modeling Services</vt:lpstr>
      <vt:lpstr>Data Science Services</vt:lpstr>
      <vt:lpstr>Data Science Services Utilize data for analytics – alerts &amp; segmentation</vt:lpstr>
      <vt:lpstr>Data Science Services Alerts Example Dashboard</vt:lpstr>
      <vt:lpstr>PowerPoint Presentation</vt:lpstr>
      <vt:lpstr>Visualization Services</vt:lpstr>
      <vt:lpstr>Visualization Services Dashboard Example</vt:lpstr>
      <vt:lpstr>Future Technology Considerations</vt:lpstr>
      <vt:lpstr>Brainstorming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Frauenhoffer</dc:creator>
  <cp:lastModifiedBy>Elhassani, Elizabeth (RIS-ATL)</cp:lastModifiedBy>
  <cp:revision>467</cp:revision>
  <dcterms:created xsi:type="dcterms:W3CDTF">2015-07-29T11:23:49Z</dcterms:created>
  <dcterms:modified xsi:type="dcterms:W3CDTF">2020-02-05T17:54:52Z</dcterms:modified>
</cp:coreProperties>
</file>