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9" r:id="rId5"/>
    <p:sldId id="263" r:id="rId6"/>
    <p:sldId id="265" r:id="rId7"/>
    <p:sldId id="276" r:id="rId8"/>
    <p:sldId id="277" r:id="rId9"/>
    <p:sldId id="260" r:id="rId10"/>
    <p:sldId id="264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Qiuying (RIS-ATL)" initials="LQ(" lastIdx="2" clrIdx="0">
    <p:extLst>
      <p:ext uri="{19B8F6BF-5375-455C-9EA6-DF929625EA0E}">
        <p15:presenceInfo xmlns:p15="http://schemas.microsoft.com/office/powerpoint/2012/main" userId="S-1-5-21-2734890129-506862872-3794469163-93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6T14:41:50.62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EAA4-01B3-401C-99B6-D41666DD94DE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CABA-FD7D-4A6C-98ED-8860948A2A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EAA4-01B3-401C-99B6-D41666DD94DE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CABA-FD7D-4A6C-98ED-8860948A2A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6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EAA4-01B3-401C-99B6-D41666DD94DE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CABA-FD7D-4A6C-98ED-8860948A2A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5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EAA4-01B3-401C-99B6-D41666DD94DE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CABA-FD7D-4A6C-98ED-8860948A2A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6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EAA4-01B3-401C-99B6-D41666DD94DE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CABA-FD7D-4A6C-98ED-8860948A2A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EAA4-01B3-401C-99B6-D41666DD94DE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CABA-FD7D-4A6C-98ED-8860948A2A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7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EAA4-01B3-401C-99B6-D41666DD94DE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CABA-FD7D-4A6C-98ED-8860948A2A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4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EAA4-01B3-401C-99B6-D41666DD94DE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CABA-FD7D-4A6C-98ED-8860948A2A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1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EAA4-01B3-401C-99B6-D41666DD94DE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CABA-FD7D-4A6C-98ED-8860948A2A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5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EAA4-01B3-401C-99B6-D41666DD94DE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CABA-FD7D-4A6C-98ED-8860948A2A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3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EAA4-01B3-401C-99B6-D41666DD94DE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CABA-FD7D-4A6C-98ED-8860948A2A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0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1EAA4-01B3-401C-99B6-D41666DD94DE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CABA-FD7D-4A6C-98ED-8860948A2A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3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Government Customer Segmentation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Sleepers Research</a:t>
            </a:r>
          </a:p>
          <a:p>
            <a:r>
              <a:rPr lang="en-US" dirty="0" smtClean="0"/>
              <a:t>10/16/2020</a:t>
            </a:r>
          </a:p>
          <a:p>
            <a:r>
              <a:rPr lang="en-US" smtClean="0"/>
              <a:t>Autumn Li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3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recalibrating should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Should not impact other clusters </a:t>
            </a:r>
          </a:p>
          <a:p>
            <a:r>
              <a:rPr lang="en-US" dirty="0" smtClean="0"/>
              <a:t>2. Keep sleepers stay where they come from </a:t>
            </a:r>
          </a:p>
        </p:txBody>
      </p:sp>
    </p:spTree>
    <p:extLst>
      <p:ext uri="{BB962C8B-B14F-4D97-AF65-F5344CB8AC3E}">
        <p14:creationId xmlns:p14="http://schemas.microsoft.com/office/powerpoint/2010/main" val="27768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85945" cy="4351338"/>
          </a:xfrm>
        </p:spPr>
        <p:txBody>
          <a:bodyPr/>
          <a:lstStyle/>
          <a:p>
            <a:r>
              <a:rPr lang="en-US" sz="2000" dirty="0" smtClean="0"/>
              <a:t> Only adjust Key attribute(</a:t>
            </a:r>
            <a:r>
              <a:rPr lang="en-US" sz="2000" dirty="0"/>
              <a:t>yoy_pct_3mos_growth, </a:t>
            </a:r>
            <a:r>
              <a:rPr lang="en-US" sz="2000" dirty="0" err="1" smtClean="0"/>
              <a:t>yoy_pct_growth</a:t>
            </a:r>
            <a:r>
              <a:rPr lang="en-US" sz="2000" dirty="0" smtClean="0"/>
              <a:t>)  for sleepers accounts </a:t>
            </a:r>
          </a:p>
          <a:p>
            <a:r>
              <a:rPr lang="en-US" sz="2000" dirty="0" smtClean="0"/>
              <a:t>Two line of code:</a:t>
            </a:r>
          </a:p>
          <a:p>
            <a:r>
              <a:rPr lang="en-US" sz="1400" b="1" dirty="0"/>
              <a:t>yoy_pct_3mos_growth = </a:t>
            </a:r>
            <a:r>
              <a:rPr lang="en-US" sz="1400" b="1" dirty="0" err="1">
                <a:solidFill>
                  <a:srgbClr val="0070C0"/>
                </a:solidFill>
              </a:rPr>
              <a:t>ifelse</a:t>
            </a:r>
            <a:r>
              <a:rPr lang="en-US" sz="1400" b="1" dirty="0"/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is.element</a:t>
            </a:r>
            <a:r>
              <a:rPr lang="en-US" sz="1400" b="1" dirty="0"/>
              <a:t>(customer_account_sk, </a:t>
            </a:r>
            <a:r>
              <a:rPr lang="en-US" sz="1400" b="1" dirty="0" err="1"/>
              <a:t>all_sleepers$customer_account_sk</a:t>
            </a:r>
            <a:r>
              <a:rPr lang="en-US" sz="1400" b="1" dirty="0"/>
              <a:t>),</a:t>
            </a:r>
            <a:r>
              <a:rPr lang="en-US" sz="1400" b="1" dirty="0">
                <a:solidFill>
                  <a:srgbClr val="FF0000"/>
                </a:solidFill>
              </a:rPr>
              <a:t>1.02</a:t>
            </a:r>
            <a:r>
              <a:rPr lang="en-US" sz="1400" b="1" dirty="0"/>
              <a:t>,yoy_pct_3mos_growth</a:t>
            </a:r>
            <a:r>
              <a:rPr lang="en-US" sz="1400" b="1" dirty="0" smtClean="0"/>
              <a:t>)</a:t>
            </a:r>
          </a:p>
          <a:p>
            <a:r>
              <a:rPr lang="en-US" sz="1400" b="1" dirty="0" err="1" smtClean="0"/>
              <a:t>yoy_pct_growth</a:t>
            </a:r>
            <a:r>
              <a:rPr lang="en-US" sz="1400" b="1" dirty="0" smtClean="0"/>
              <a:t> </a:t>
            </a:r>
            <a:r>
              <a:rPr lang="en-US" sz="1400" b="1" dirty="0"/>
              <a:t>= </a:t>
            </a:r>
            <a:r>
              <a:rPr lang="en-US" sz="1400" b="1" dirty="0" err="1">
                <a:solidFill>
                  <a:srgbClr val="0070C0"/>
                </a:solidFill>
              </a:rPr>
              <a:t>ifelse</a:t>
            </a:r>
            <a:r>
              <a:rPr lang="en-US" sz="1400" b="1" dirty="0"/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is.element</a:t>
            </a:r>
            <a:r>
              <a:rPr lang="en-US" sz="1400" b="1" dirty="0"/>
              <a:t>(customer_account_sk, </a:t>
            </a:r>
            <a:r>
              <a:rPr lang="en-US" sz="1400" b="1" dirty="0" err="1"/>
              <a:t>all_sleepers$customer_account_sk</a:t>
            </a:r>
            <a:r>
              <a:rPr lang="en-US" sz="1400" b="1" dirty="0"/>
              <a:t>), </a:t>
            </a:r>
            <a:r>
              <a:rPr lang="en-US" sz="1400" b="1" dirty="0">
                <a:solidFill>
                  <a:srgbClr val="FF0000"/>
                </a:solidFill>
              </a:rPr>
              <a:t>1.08</a:t>
            </a:r>
            <a:r>
              <a:rPr lang="en-US" sz="1400" b="1" dirty="0"/>
              <a:t>,yoy_pct_growth)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15" y="3496808"/>
            <a:ext cx="9229725" cy="1180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93" y="5125178"/>
            <a:ext cx="6257925" cy="12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2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65% percentile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1573"/>
            <a:ext cx="4657725" cy="1038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690688"/>
            <a:ext cx="597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202009 results on 50% percentile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614439"/>
            <a:ext cx="435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202009 results on 75% percentile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95" y="4124027"/>
            <a:ext cx="4695825" cy="1019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361" y="2582436"/>
            <a:ext cx="4648200" cy="1019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4127" y="1594744"/>
            <a:ext cx="414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the 202009 results without adjustment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911273" y="886691"/>
            <a:ext cx="46182" cy="561570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661" y="4382943"/>
            <a:ext cx="4533900" cy="10477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27136" y="3908267"/>
            <a:ext cx="4475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202009 results </a:t>
            </a:r>
            <a:r>
              <a:rPr lang="en-US" dirty="0" smtClean="0">
                <a:solidFill>
                  <a:srgbClr val="FF0000"/>
                </a:solidFill>
              </a:rPr>
              <a:t>with 65% percentile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Application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564" y="2595797"/>
            <a:ext cx="4552950" cy="95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3782" y="1690688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data of 201903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95" y="2655910"/>
            <a:ext cx="4819650" cy="942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5381" y="2170030"/>
            <a:ext cx="145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0981" y="2060020"/>
            <a:ext cx="145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95" y="4697557"/>
            <a:ext cx="4829175" cy="1009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187" y="4544723"/>
            <a:ext cx="4924425" cy="1038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2946" y="3893561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data of 201906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52946" y="4194775"/>
            <a:ext cx="145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8747" y="4175391"/>
            <a:ext cx="145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905164"/>
            <a:ext cx="0" cy="56742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5564" y="3751873"/>
            <a:ext cx="11767127" cy="738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1582" y="1524243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data of 201903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0746" y="3836109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data of 201906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4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know the treatment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Newly assigned sleepers are still belong to 1,359 sleepers pool </a:t>
            </a:r>
          </a:p>
          <a:p>
            <a:r>
              <a:rPr lang="en-US" dirty="0" smtClean="0"/>
              <a:t>For other normal segmentations, such as 202003, changes are mostly between engaged&amp; varied, and sleepers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35" y="4765680"/>
            <a:ext cx="5476875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81" y="4727580"/>
            <a:ext cx="4895850" cy="102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8446" y="4148488"/>
            <a:ext cx="182880" cy="53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7418" y="3785107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treatment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1616" y="3779156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45" y="2253115"/>
            <a:ext cx="5841999" cy="3308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a price change for government vertical at 2019 Q2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945" y="5636835"/>
            <a:ext cx="7962900" cy="70542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222373" y="4792038"/>
            <a:ext cx="1334653" cy="1460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0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Recalibrating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price change, </a:t>
            </a:r>
            <a:r>
              <a:rPr lang="en-US" dirty="0"/>
              <a:t>we had to recalibrate the segmentation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Segmentation </a:t>
            </a:r>
            <a:r>
              <a:rPr lang="en-US" dirty="0"/>
              <a:t>models works fine since 2019 Q3-2020 Q2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69" y="2986593"/>
            <a:ext cx="7439025" cy="32385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10973942" y="3274885"/>
            <a:ext cx="1071418" cy="9051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0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only 5 sleepers in Q3 2020?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327" y="1456171"/>
            <a:ext cx="10515600" cy="20259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Price change again?</a:t>
            </a:r>
          </a:p>
          <a:p>
            <a:pPr marL="514350" indent="-514350">
              <a:buAutoNum type="arabicPeriod"/>
            </a:pPr>
            <a:r>
              <a:rPr lang="en-US" dirty="0" smtClean="0"/>
              <a:t>Key attributes behave abnormally </a:t>
            </a:r>
          </a:p>
          <a:p>
            <a:pPr marL="514350" indent="-514350">
              <a:buAutoNum type="arabicPeriod"/>
            </a:pPr>
            <a:r>
              <a:rPr lang="en-US" dirty="0" smtClean="0"/>
              <a:t>Sleepers characteristics may change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7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60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 Population shift is </a:t>
            </a:r>
            <a:r>
              <a:rPr lang="en-US" sz="2800" b="1" dirty="0" smtClean="0"/>
              <a:t>Not</a:t>
            </a:r>
            <a:r>
              <a:rPr lang="en-US" sz="2800" dirty="0" smtClean="0"/>
              <a:t> due to price </a:t>
            </a:r>
            <a:r>
              <a:rPr lang="en-US" sz="2800" dirty="0"/>
              <a:t>c</a:t>
            </a:r>
            <a:r>
              <a:rPr lang="en-US" sz="2800" dirty="0" smtClean="0"/>
              <a:t>hange 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896" y="1565563"/>
            <a:ext cx="9736122" cy="2680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5504873"/>
            <a:ext cx="1025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only 114 accounts have price change &gt; 50% between Q3 2019- Q3-2020, price change is not a reason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2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 Key Attribute behave abnormally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Among 56 attributes, which are key attributes relate to the sleepers assignment?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Method:</a:t>
            </a:r>
          </a:p>
          <a:p>
            <a:pPr lvl="2"/>
            <a:r>
              <a:rPr lang="en-US" dirty="0" smtClean="0"/>
              <a:t>Backward: drop attribute one by one, with replacement</a:t>
            </a:r>
          </a:p>
          <a:p>
            <a:pPr lvl="2"/>
            <a:r>
              <a:rPr lang="en-US" dirty="0" smtClean="0"/>
              <a:t>Forward: add attribute one by one, without replacement </a:t>
            </a:r>
          </a:p>
        </p:txBody>
      </p:sp>
    </p:spTree>
    <p:extLst>
      <p:ext uri="{BB962C8B-B14F-4D97-AF65-F5344CB8AC3E}">
        <p14:creationId xmlns:p14="http://schemas.microsoft.com/office/powerpoint/2010/main" val="84238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Key Attribute behave abnormally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attributes are :</a:t>
            </a:r>
          </a:p>
          <a:p>
            <a:endParaRPr lang="en-US" dirty="0"/>
          </a:p>
          <a:p>
            <a:r>
              <a:rPr lang="en-US" dirty="0" smtClean="0"/>
              <a:t>How sleepers react to these two attribute?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15264"/>
              </p:ext>
            </p:extLst>
          </p:nvPr>
        </p:nvGraphicFramePr>
        <p:xfrm>
          <a:off x="1348509" y="3408218"/>
          <a:ext cx="6190095" cy="1846912"/>
        </p:xfrm>
        <a:graphic>
          <a:graphicData uri="http://schemas.openxmlformats.org/drawingml/2006/table">
            <a:tbl>
              <a:tblPr/>
              <a:tblGrid>
                <a:gridCol w="1001580">
                  <a:extLst>
                    <a:ext uri="{9D8B030D-6E8A-4147-A177-3AD203B41FA5}">
                      <a16:colId xmlns:a16="http://schemas.microsoft.com/office/drawing/2014/main" val="4139124607"/>
                    </a:ext>
                  </a:extLst>
                </a:gridCol>
                <a:gridCol w="1034419">
                  <a:extLst>
                    <a:ext uri="{9D8B030D-6E8A-4147-A177-3AD203B41FA5}">
                      <a16:colId xmlns:a16="http://schemas.microsoft.com/office/drawing/2014/main" val="3856981825"/>
                    </a:ext>
                  </a:extLst>
                </a:gridCol>
                <a:gridCol w="2331548">
                  <a:extLst>
                    <a:ext uri="{9D8B030D-6E8A-4147-A177-3AD203B41FA5}">
                      <a16:colId xmlns:a16="http://schemas.microsoft.com/office/drawing/2014/main" val="2774040605"/>
                    </a:ext>
                  </a:extLst>
                </a:gridCol>
                <a:gridCol w="1822548">
                  <a:extLst>
                    <a:ext uri="{9D8B030D-6E8A-4147-A177-3AD203B41FA5}">
                      <a16:colId xmlns:a16="http://schemas.microsoft.com/office/drawing/2014/main" val="3868683764"/>
                    </a:ext>
                  </a:extLst>
                </a:gridCol>
              </a:tblGrid>
              <a:tr h="230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year_month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cluster_label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yoy_pct_3mos_growth_mean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yoy_pct_growth_mean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23062"/>
                  </a:ext>
                </a:extLst>
              </a:tr>
              <a:tr h="230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201903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Sleepers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0.055897273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0.146258182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650936"/>
                  </a:ext>
                </a:extLst>
              </a:tr>
              <a:tr h="230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201906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Sleepers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0.040406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0.114312667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14057"/>
                  </a:ext>
                </a:extLst>
              </a:tr>
              <a:tr h="230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0.991635476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0.414575159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57815"/>
                  </a:ext>
                </a:extLst>
              </a:tr>
              <a:tr h="230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0.810583884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0.756191323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06068"/>
                  </a:ext>
                </a:extLst>
              </a:tr>
              <a:tr h="230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1.004771126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1.229949621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39934"/>
                  </a:ext>
                </a:extLst>
              </a:tr>
              <a:tr h="230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0.695948219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1.499872361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613201"/>
                  </a:ext>
                </a:extLst>
              </a:tr>
              <a:tr h="230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202009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Sleepers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0.12216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05037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74568" y="1866179"/>
            <a:ext cx="3972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yoy_pct_3mos_growth, </a:t>
            </a:r>
            <a:r>
              <a:rPr lang="en-US" dirty="0" err="1" smtClean="0"/>
              <a:t>yoy_pct_growth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5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US" dirty="0" smtClean="0"/>
              <a:t>Sleepers Characteristics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051" y="1144371"/>
            <a:ext cx="7284750" cy="2524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0" y="3870035"/>
            <a:ext cx="9264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Sleepers pool: From 201909-202003, there are 1359 unique customer_account_sk assigned as “sleepers”</a:t>
            </a:r>
          </a:p>
          <a:p>
            <a:pPr marL="342900" indent="-342900">
              <a:buAutoNum type="arabicPeriod"/>
            </a:pPr>
            <a:r>
              <a:rPr lang="en-US" dirty="0" smtClean="0"/>
              <a:t>1010 accounts from 1,359 sleepers pool had price change in 2019 Q2</a:t>
            </a:r>
          </a:p>
          <a:p>
            <a:pPr marL="342900" indent="-342900">
              <a:buAutoNum type="arabicPeriod"/>
            </a:pPr>
            <a:r>
              <a:rPr lang="en-US" dirty="0" smtClean="0"/>
              <a:t>You can find 900+ sleepers always move in the 1,359 sleepers’ pool </a:t>
            </a:r>
          </a:p>
          <a:p>
            <a:pPr marL="342900" indent="-342900">
              <a:buAutoNum type="arabicPeriod"/>
            </a:pPr>
            <a:r>
              <a:rPr lang="en-US" dirty="0" smtClean="0"/>
              <a:t>900 + sleepers move to Engaged and Varied sections in 201903/201906 before price change</a:t>
            </a:r>
          </a:p>
          <a:p>
            <a:pPr marL="342900" indent="-342900">
              <a:buAutoNum type="arabicPeriod"/>
            </a:pPr>
            <a:r>
              <a:rPr lang="en-US" dirty="0" smtClean="0"/>
              <a:t>900+ sleepers move again in 202009. This is the a year after price change, all the accounts completely get rid of the effect of the price change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0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can we make sleepers more stable?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2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441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Government Customer Segmentation </vt:lpstr>
      <vt:lpstr>Background Information </vt:lpstr>
      <vt:lpstr>Model Recalibrating </vt:lpstr>
      <vt:lpstr>Why only 5 sleepers in Q3 2020?</vt:lpstr>
      <vt:lpstr>1. Population shift is Not due to price change </vt:lpstr>
      <vt:lpstr>2. Key Attribute behave abnormally</vt:lpstr>
      <vt:lpstr>2. Key Attribute behave abnormally</vt:lpstr>
      <vt:lpstr>Sleepers Characteristics </vt:lpstr>
      <vt:lpstr>Part 2 </vt:lpstr>
      <vt:lpstr>Model recalibrating should improve</vt:lpstr>
      <vt:lpstr>Method </vt:lpstr>
      <vt:lpstr>Why 65% percentile </vt:lpstr>
      <vt:lpstr>Treatment Application </vt:lpstr>
      <vt:lpstr>How do we know the treatment works?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Customer Segmentation</dc:title>
  <dc:creator>Li, Qiuying (RIS-ATL)</dc:creator>
  <cp:lastModifiedBy>Li, Qiuying (RIS-ATL)</cp:lastModifiedBy>
  <cp:revision>30</cp:revision>
  <dcterms:created xsi:type="dcterms:W3CDTF">2020-05-27T14:25:57Z</dcterms:created>
  <dcterms:modified xsi:type="dcterms:W3CDTF">2020-10-20T15:06:35Z</dcterms:modified>
</cp:coreProperties>
</file>