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55" r:id="rId5"/>
    <p:sldId id="381" r:id="rId6"/>
    <p:sldId id="356" r:id="rId7"/>
    <p:sldId id="393" r:id="rId8"/>
    <p:sldId id="357" r:id="rId9"/>
    <p:sldId id="391" r:id="rId10"/>
    <p:sldId id="394" r:id="rId11"/>
    <p:sldId id="389" r:id="rId12"/>
    <p:sldId id="387" r:id="rId13"/>
  </p:sldIdLst>
  <p:sldSz cx="12192000" cy="6858000"/>
  <p:notesSz cx="6980238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480" userDrawn="1">
          <p15:clr>
            <a:srgbClr val="A4A3A4"/>
          </p15:clr>
        </p15:guide>
        <p15:guide id="4" pos="210" userDrawn="1">
          <p15:clr>
            <a:srgbClr val="A4A3A4"/>
          </p15:clr>
        </p15:guide>
        <p15:guide id="5" pos="2464" userDrawn="1">
          <p15:clr>
            <a:srgbClr val="A4A3A4"/>
          </p15:clr>
        </p15:guide>
        <p15:guide id="6" pos="2588" userDrawn="1">
          <p15:clr>
            <a:srgbClr val="A4A3A4"/>
          </p15:clr>
        </p15:guide>
        <p15:guide id="7" pos="2712" userDrawn="1">
          <p15:clr>
            <a:srgbClr val="A4A3A4"/>
          </p15:clr>
        </p15:guide>
        <p15:guide id="8" pos="3716" userDrawn="1">
          <p15:clr>
            <a:srgbClr val="A4A3A4"/>
          </p15:clr>
        </p15:guide>
        <p15:guide id="9" pos="3960" userDrawn="1">
          <p15:clr>
            <a:srgbClr val="A4A3A4"/>
          </p15:clr>
        </p15:guide>
        <p15:guide id="10" pos="4968" userDrawn="1">
          <p15:clr>
            <a:srgbClr val="A4A3A4"/>
          </p15:clr>
        </p15:guide>
        <p15:guide id="11" pos="5088" userDrawn="1">
          <p15:clr>
            <a:srgbClr val="A4A3A4"/>
          </p15:clr>
        </p15:guide>
        <p15:guide id="12" pos="5208" userDrawn="1">
          <p15:clr>
            <a:srgbClr val="A4A3A4"/>
          </p15:clr>
        </p15:guide>
        <p15:guide id="13" pos="7464" userDrawn="1">
          <p15:clr>
            <a:srgbClr val="A4A3A4"/>
          </p15:clr>
        </p15:guide>
        <p15:guide id="14" orient="horz" pos="1080" userDrawn="1">
          <p15:clr>
            <a:srgbClr val="A4A3A4"/>
          </p15:clr>
        </p15:guide>
        <p15:guide id="15" orient="horz" pos="3888" userDrawn="1">
          <p15:clr>
            <a:srgbClr val="A4A3A4"/>
          </p15:clr>
        </p15:guide>
        <p15:guide id="16" orient="horz" pos="840" userDrawn="1">
          <p15:clr>
            <a:srgbClr val="A4A3A4"/>
          </p15:clr>
        </p15:guide>
        <p15:guide id="17" orient="horz" pos="730" userDrawn="1">
          <p15:clr>
            <a:srgbClr val="A4A3A4"/>
          </p15:clr>
        </p15:guide>
        <p15:guide id="18" orient="horz" pos="180" userDrawn="1">
          <p15:clr>
            <a:srgbClr val="A4A3A4"/>
          </p15:clr>
        </p15:guide>
        <p15:guide id="20" orient="horz" pos="2736" userDrawn="1">
          <p15:clr>
            <a:srgbClr val="A4A3A4"/>
          </p15:clr>
        </p15:guide>
        <p15:guide id="21" orient="horz" pos="2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 Frauenhoffer" initials="MF" lastIdx="22" clrIdx="0">
    <p:extLst>
      <p:ext uri="{19B8F6BF-5375-455C-9EA6-DF929625EA0E}">
        <p15:presenceInfo xmlns:p15="http://schemas.microsoft.com/office/powerpoint/2012/main" userId="Matt Frauenhoffer" providerId="None"/>
      </p:ext>
    </p:extLst>
  </p:cmAuthor>
  <p:cmAuthor id="2" name="Matt Frauenhoffer" initials="MF [2]" lastIdx="1" clrIdx="1">
    <p:extLst>
      <p:ext uri="{19B8F6BF-5375-455C-9EA6-DF929625EA0E}">
        <p15:presenceInfo xmlns:p15="http://schemas.microsoft.com/office/powerpoint/2012/main" userId="14c7d83b01b9ed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F6C"/>
    <a:srgbClr val="213469"/>
    <a:srgbClr val="ED1C24"/>
    <a:srgbClr val="F3DE4C"/>
    <a:srgbClr val="F6E57D"/>
    <a:srgbClr val="41B6E6"/>
    <a:srgbClr val="671E7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4" autoAdjust="0"/>
    <p:restoredTop sz="94874" autoAdjust="0"/>
  </p:normalViewPr>
  <p:slideViewPr>
    <p:cSldViewPr snapToGrid="0" showGuides="1">
      <p:cViewPr varScale="1">
        <p:scale>
          <a:sx n="88" d="100"/>
          <a:sy n="88" d="100"/>
        </p:scale>
        <p:origin x="696" y="72"/>
      </p:cViewPr>
      <p:guideLst>
        <p:guide pos="3840"/>
        <p:guide orient="horz" pos="480"/>
        <p:guide pos="210"/>
        <p:guide pos="2464"/>
        <p:guide pos="2588"/>
        <p:guide pos="2712"/>
        <p:guide pos="3716"/>
        <p:guide pos="3960"/>
        <p:guide pos="4968"/>
        <p:guide pos="5088"/>
        <p:guide pos="5208"/>
        <p:guide pos="7464"/>
        <p:guide orient="horz" pos="1080"/>
        <p:guide orient="horz" pos="3888"/>
        <p:guide orient="horz" pos="840"/>
        <p:guide orient="horz" pos="730"/>
        <p:guide orient="horz" pos="180"/>
        <p:guide orient="horz" pos="2736"/>
        <p:guide orient="horz" pos="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86"/>
    </p:cViewPr>
  </p:sorterViewPr>
  <p:notesViewPr>
    <p:cSldViewPr snapToGrid="0" showGuides="1">
      <p:cViewPr varScale="1">
        <p:scale>
          <a:sx n="63" d="100"/>
          <a:sy n="63" d="100"/>
        </p:scale>
        <p:origin x="954" y="78"/>
      </p:cViewPr>
      <p:guideLst/>
    </p:cSldViewPr>
  </p:notesViewPr>
  <p:gridSpacing cx="73152" cy="7315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03D6C8-F085-45B6-862C-7C8780F7FB4C}" type="doc">
      <dgm:prSet loTypeId="urn:microsoft.com/office/officeart/2005/8/layout/pyramid2" loCatId="list" qsTypeId="urn:microsoft.com/office/officeart/2005/8/quickstyle/simple1" qsCatId="simple" csTypeId="urn:microsoft.com/office/officeart/2005/8/colors/colorful2" csCatId="colorful" phldr="1"/>
      <dgm:spPr/>
    </dgm:pt>
    <dgm:pt modelId="{78AB18EA-3739-4E7A-A718-80312984A565}">
      <dgm:prSet phldrT="[Text]"/>
      <dgm:spPr/>
      <dgm:t>
        <a:bodyPr/>
        <a:lstStyle/>
        <a:p>
          <a:r>
            <a:rPr lang="en-US" dirty="0" smtClean="0"/>
            <a:t> F</a:t>
          </a:r>
          <a:r>
            <a: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rPr>
            <a:t>rom </a:t>
          </a:r>
          <a:r>
            <a: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Arial" charset="0"/>
            </a:rPr>
            <a:t>04/29/2019 Monday to 10/27/2019 Sunday     (25 weeks total)</a:t>
          </a:r>
          <a:endParaRPr lang="en-US" dirty="0"/>
        </a:p>
      </dgm:t>
    </dgm:pt>
    <dgm:pt modelId="{6F61D5F0-94B7-4118-9B45-D7DCA3F3240F}" type="parTrans" cxnId="{ABA841CA-5FC8-43CF-AF79-965630B08813}">
      <dgm:prSet/>
      <dgm:spPr/>
      <dgm:t>
        <a:bodyPr/>
        <a:lstStyle/>
        <a:p>
          <a:endParaRPr lang="en-US"/>
        </a:p>
      </dgm:t>
    </dgm:pt>
    <dgm:pt modelId="{7F1DD0AB-EE19-415B-A1BD-DF3DB2EC3BFB}" type="sibTrans" cxnId="{ABA841CA-5FC8-43CF-AF79-965630B08813}">
      <dgm:prSet/>
      <dgm:spPr/>
      <dgm:t>
        <a:bodyPr/>
        <a:lstStyle/>
        <a:p>
          <a:endParaRPr lang="en-US"/>
        </a:p>
      </dgm:t>
    </dgm:pt>
    <dgm:pt modelId="{D073E4E3-B9D8-4707-976A-87A91D6E8A71}">
      <dgm:prSet phldrT="[Text]"/>
      <dgm:spPr/>
      <dgm:t>
        <a:bodyPr/>
        <a:lstStyle/>
        <a:p>
          <a:r>
            <a:rPr lang="en-US" dirty="0" smtClean="0"/>
            <a:t>From 484 companies</a:t>
          </a:r>
          <a:endParaRPr lang="en-US" dirty="0"/>
        </a:p>
      </dgm:t>
    </dgm:pt>
    <dgm:pt modelId="{EF9C332B-2040-4AC3-AB56-09DC75A1F8C8}" type="parTrans" cxnId="{8384A5A7-7C16-4F9C-BAA9-24AADD58CAF2}">
      <dgm:prSet/>
      <dgm:spPr/>
      <dgm:t>
        <a:bodyPr/>
        <a:lstStyle/>
        <a:p>
          <a:endParaRPr lang="en-US"/>
        </a:p>
      </dgm:t>
    </dgm:pt>
    <dgm:pt modelId="{4EF75E3D-E31A-4078-A0FA-CAC689141C43}" type="sibTrans" cxnId="{8384A5A7-7C16-4F9C-BAA9-24AADD58CAF2}">
      <dgm:prSet/>
      <dgm:spPr/>
      <dgm:t>
        <a:bodyPr/>
        <a:lstStyle/>
        <a:p>
          <a:endParaRPr lang="en-US"/>
        </a:p>
      </dgm:t>
    </dgm:pt>
    <dgm:pt modelId="{5C480D2B-DF45-421E-B2B5-BA2F335A3062}">
      <dgm:prSet phldrT="[Text]"/>
      <dgm:spPr/>
      <dgm:t>
        <a:bodyPr/>
        <a:lstStyle/>
        <a:p>
          <a:r>
            <a:rPr lang="en-US" dirty="0" smtClean="0"/>
            <a:t>Including 51 states</a:t>
          </a:r>
          <a:endParaRPr lang="en-US" dirty="0"/>
        </a:p>
      </dgm:t>
    </dgm:pt>
    <dgm:pt modelId="{E94D3B3C-998F-45E7-B393-12695DACA1D6}" type="parTrans" cxnId="{DAABDC42-353D-49F1-BA35-0AFE673D794C}">
      <dgm:prSet/>
      <dgm:spPr/>
      <dgm:t>
        <a:bodyPr/>
        <a:lstStyle/>
        <a:p>
          <a:endParaRPr lang="en-US"/>
        </a:p>
      </dgm:t>
    </dgm:pt>
    <dgm:pt modelId="{C20D749E-15E3-4371-ADCF-D2DBB726FDFB}" type="sibTrans" cxnId="{DAABDC42-353D-49F1-BA35-0AFE673D794C}">
      <dgm:prSet/>
      <dgm:spPr/>
      <dgm:t>
        <a:bodyPr/>
        <a:lstStyle/>
        <a:p>
          <a:endParaRPr lang="en-US"/>
        </a:p>
      </dgm:t>
    </dgm:pt>
    <dgm:pt modelId="{FEA179BC-7F5E-46B0-90CB-DACC92978904}" type="pres">
      <dgm:prSet presAssocID="{4003D6C8-F085-45B6-862C-7C8780F7FB4C}" presName="compositeShape" presStyleCnt="0">
        <dgm:presLayoutVars>
          <dgm:dir/>
          <dgm:resizeHandles/>
        </dgm:presLayoutVars>
      </dgm:prSet>
      <dgm:spPr/>
    </dgm:pt>
    <dgm:pt modelId="{AB6732ED-EA24-4EF4-88B1-40711BE0CD63}" type="pres">
      <dgm:prSet presAssocID="{4003D6C8-F085-45B6-862C-7C8780F7FB4C}" presName="pyramid" presStyleLbl="node1" presStyleIdx="0" presStyleCnt="1" custLinFactNeighborX="-20636" custLinFactNeighborY="-648"/>
      <dgm:spPr/>
    </dgm:pt>
    <dgm:pt modelId="{E56AB584-7CF2-4E0B-9D7A-738B8EA35265}" type="pres">
      <dgm:prSet presAssocID="{4003D6C8-F085-45B6-862C-7C8780F7FB4C}" presName="theList" presStyleCnt="0"/>
      <dgm:spPr/>
    </dgm:pt>
    <dgm:pt modelId="{CD2E7F84-E8A6-4EC1-AFE4-6A189F784215}" type="pres">
      <dgm:prSet presAssocID="{78AB18EA-3739-4E7A-A718-80312984A565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ECD8C-6A75-4861-A05C-937E983DF30D}" type="pres">
      <dgm:prSet presAssocID="{78AB18EA-3739-4E7A-A718-80312984A565}" presName="aSpace" presStyleCnt="0"/>
      <dgm:spPr/>
    </dgm:pt>
    <dgm:pt modelId="{8071B52C-D86B-4D08-82B9-3385E74BD048}" type="pres">
      <dgm:prSet presAssocID="{D073E4E3-B9D8-4707-976A-87A91D6E8A71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FEC970-B722-478E-9308-D789504C9475}" type="pres">
      <dgm:prSet presAssocID="{D073E4E3-B9D8-4707-976A-87A91D6E8A71}" presName="aSpace" presStyleCnt="0"/>
      <dgm:spPr/>
    </dgm:pt>
    <dgm:pt modelId="{46DE683F-58AE-4902-96AF-FD4D3FD03F83}" type="pres">
      <dgm:prSet presAssocID="{5C480D2B-DF45-421E-B2B5-BA2F335A3062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05B737-4137-41B6-990D-ED38F286E676}" type="pres">
      <dgm:prSet presAssocID="{5C480D2B-DF45-421E-B2B5-BA2F335A3062}" presName="aSpace" presStyleCnt="0"/>
      <dgm:spPr/>
    </dgm:pt>
  </dgm:ptLst>
  <dgm:cxnLst>
    <dgm:cxn modelId="{DAABDC42-353D-49F1-BA35-0AFE673D794C}" srcId="{4003D6C8-F085-45B6-862C-7C8780F7FB4C}" destId="{5C480D2B-DF45-421E-B2B5-BA2F335A3062}" srcOrd="2" destOrd="0" parTransId="{E94D3B3C-998F-45E7-B393-12695DACA1D6}" sibTransId="{C20D749E-15E3-4371-ADCF-D2DBB726FDFB}"/>
    <dgm:cxn modelId="{2AB42E92-A129-47B8-8CCB-C1DB3A09EED0}" type="presOf" srcId="{D073E4E3-B9D8-4707-976A-87A91D6E8A71}" destId="{8071B52C-D86B-4D08-82B9-3385E74BD048}" srcOrd="0" destOrd="0" presId="urn:microsoft.com/office/officeart/2005/8/layout/pyramid2"/>
    <dgm:cxn modelId="{83172A0F-95B0-48B3-837B-75CAD7C567D0}" type="presOf" srcId="{5C480D2B-DF45-421E-B2B5-BA2F335A3062}" destId="{46DE683F-58AE-4902-96AF-FD4D3FD03F83}" srcOrd="0" destOrd="0" presId="urn:microsoft.com/office/officeart/2005/8/layout/pyramid2"/>
    <dgm:cxn modelId="{8384A5A7-7C16-4F9C-BAA9-24AADD58CAF2}" srcId="{4003D6C8-F085-45B6-862C-7C8780F7FB4C}" destId="{D073E4E3-B9D8-4707-976A-87A91D6E8A71}" srcOrd="1" destOrd="0" parTransId="{EF9C332B-2040-4AC3-AB56-09DC75A1F8C8}" sibTransId="{4EF75E3D-E31A-4078-A0FA-CAC689141C43}"/>
    <dgm:cxn modelId="{ABA841CA-5FC8-43CF-AF79-965630B08813}" srcId="{4003D6C8-F085-45B6-862C-7C8780F7FB4C}" destId="{78AB18EA-3739-4E7A-A718-80312984A565}" srcOrd="0" destOrd="0" parTransId="{6F61D5F0-94B7-4118-9B45-D7DCA3F3240F}" sibTransId="{7F1DD0AB-EE19-415B-A1BD-DF3DB2EC3BFB}"/>
    <dgm:cxn modelId="{B737C6F4-3BD2-484B-AA41-C708FC015B0C}" type="presOf" srcId="{4003D6C8-F085-45B6-862C-7C8780F7FB4C}" destId="{FEA179BC-7F5E-46B0-90CB-DACC92978904}" srcOrd="0" destOrd="0" presId="urn:microsoft.com/office/officeart/2005/8/layout/pyramid2"/>
    <dgm:cxn modelId="{9DBE9FF0-CDFC-469B-8F5F-92F3B3122372}" type="presOf" srcId="{78AB18EA-3739-4E7A-A718-80312984A565}" destId="{CD2E7F84-E8A6-4EC1-AFE4-6A189F784215}" srcOrd="0" destOrd="0" presId="urn:microsoft.com/office/officeart/2005/8/layout/pyramid2"/>
    <dgm:cxn modelId="{E409B5AC-94C8-4E09-8960-A5CE94D0D874}" type="presParOf" srcId="{FEA179BC-7F5E-46B0-90CB-DACC92978904}" destId="{AB6732ED-EA24-4EF4-88B1-40711BE0CD63}" srcOrd="0" destOrd="0" presId="urn:microsoft.com/office/officeart/2005/8/layout/pyramid2"/>
    <dgm:cxn modelId="{9CDD289F-13E7-4B87-8D10-9C077735393F}" type="presParOf" srcId="{FEA179BC-7F5E-46B0-90CB-DACC92978904}" destId="{E56AB584-7CF2-4E0B-9D7A-738B8EA35265}" srcOrd="1" destOrd="0" presId="urn:microsoft.com/office/officeart/2005/8/layout/pyramid2"/>
    <dgm:cxn modelId="{A6CB66F9-CC58-4446-AF44-1C593B8ACE68}" type="presParOf" srcId="{E56AB584-7CF2-4E0B-9D7A-738B8EA35265}" destId="{CD2E7F84-E8A6-4EC1-AFE4-6A189F784215}" srcOrd="0" destOrd="0" presId="urn:microsoft.com/office/officeart/2005/8/layout/pyramid2"/>
    <dgm:cxn modelId="{E3450DD6-BA57-48B4-ABC1-EC82CE3F8A48}" type="presParOf" srcId="{E56AB584-7CF2-4E0B-9D7A-738B8EA35265}" destId="{711ECD8C-6A75-4861-A05C-937E983DF30D}" srcOrd="1" destOrd="0" presId="urn:microsoft.com/office/officeart/2005/8/layout/pyramid2"/>
    <dgm:cxn modelId="{FE111450-4035-42FA-9B26-E62ACBB118FF}" type="presParOf" srcId="{E56AB584-7CF2-4E0B-9D7A-738B8EA35265}" destId="{8071B52C-D86B-4D08-82B9-3385E74BD048}" srcOrd="2" destOrd="0" presId="urn:microsoft.com/office/officeart/2005/8/layout/pyramid2"/>
    <dgm:cxn modelId="{B6DDAB82-545A-4B37-B988-5F279C191111}" type="presParOf" srcId="{E56AB584-7CF2-4E0B-9D7A-738B8EA35265}" destId="{38FEC970-B722-478E-9308-D789504C9475}" srcOrd="3" destOrd="0" presId="urn:microsoft.com/office/officeart/2005/8/layout/pyramid2"/>
    <dgm:cxn modelId="{C3B6022D-E62B-4083-922E-11E2A586F5F3}" type="presParOf" srcId="{E56AB584-7CF2-4E0B-9D7A-738B8EA35265}" destId="{46DE683F-58AE-4902-96AF-FD4D3FD03F83}" srcOrd="4" destOrd="0" presId="urn:microsoft.com/office/officeart/2005/8/layout/pyramid2"/>
    <dgm:cxn modelId="{C50680F1-2EBB-4672-8E5A-07D1EE82BC28}" type="presParOf" srcId="{E56AB584-7CF2-4E0B-9D7A-738B8EA35265}" destId="{4B05B737-4137-41B6-990D-ED38F286E676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EC17F7-5264-49C1-AFB4-B135880B727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FBDA2A-D114-4AAA-8A57-150E15BF5263}">
      <dgm:prSet/>
      <dgm:spPr/>
      <dgm:t>
        <a:bodyPr/>
        <a:lstStyle/>
        <a:p>
          <a:pPr rtl="0"/>
          <a:r>
            <a:rPr lang="en-US" dirty="0" smtClean="0"/>
            <a:t>All MVR Reports</a:t>
          </a:r>
          <a:endParaRPr lang="en-US" dirty="0"/>
        </a:p>
      </dgm:t>
    </dgm:pt>
    <dgm:pt modelId="{8933BF25-993D-4984-8B2F-0B5A91EBF2C9}" type="parTrans" cxnId="{F332B058-64DD-4406-88FC-9E237395EFCF}">
      <dgm:prSet/>
      <dgm:spPr/>
      <dgm:t>
        <a:bodyPr/>
        <a:lstStyle/>
        <a:p>
          <a:endParaRPr lang="en-US"/>
        </a:p>
      </dgm:t>
    </dgm:pt>
    <dgm:pt modelId="{D8695856-1A06-4097-9A8B-6B671B32475B}" type="sibTrans" cxnId="{F332B058-64DD-4406-88FC-9E237395EFCF}">
      <dgm:prSet/>
      <dgm:spPr/>
      <dgm:t>
        <a:bodyPr/>
        <a:lstStyle/>
        <a:p>
          <a:endParaRPr lang="en-US"/>
        </a:p>
      </dgm:t>
    </dgm:pt>
    <dgm:pt modelId="{042A17CA-02A1-4733-A4F9-54D257BBB856}">
      <dgm:prSet/>
      <dgm:spPr/>
      <dgm:t>
        <a:bodyPr/>
        <a:lstStyle/>
        <a:p>
          <a:pPr rtl="0"/>
          <a:r>
            <a:rPr lang="en-US" dirty="0" smtClean="0"/>
            <a:t>(74,874 reports)</a:t>
          </a:r>
          <a:endParaRPr lang="en-US" dirty="0"/>
        </a:p>
      </dgm:t>
    </dgm:pt>
    <dgm:pt modelId="{9F4DE9BB-C1E1-4314-A2AC-48C2DA994886}" type="parTrans" cxnId="{45A797AB-133C-49BD-80EF-4C2B23D2309A}">
      <dgm:prSet/>
      <dgm:spPr/>
      <dgm:t>
        <a:bodyPr/>
        <a:lstStyle/>
        <a:p>
          <a:endParaRPr lang="en-US"/>
        </a:p>
      </dgm:t>
    </dgm:pt>
    <dgm:pt modelId="{24900082-32E1-4AE9-AD62-32C9CA2EA55A}" type="sibTrans" cxnId="{45A797AB-133C-49BD-80EF-4C2B23D2309A}">
      <dgm:prSet/>
      <dgm:spPr/>
      <dgm:t>
        <a:bodyPr/>
        <a:lstStyle/>
        <a:p>
          <a:endParaRPr lang="en-US"/>
        </a:p>
      </dgm:t>
    </dgm:pt>
    <dgm:pt modelId="{0F9361AB-591B-4066-8D48-4E006D33157F}" type="pres">
      <dgm:prSet presAssocID="{F6EC17F7-5264-49C1-AFB4-B135880B727D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97F457-5314-4FE2-8F33-84A52332473E}" type="pres">
      <dgm:prSet presAssocID="{00FBDA2A-D114-4AAA-8A57-150E15BF5263}" presName="circle1" presStyleLbl="node1" presStyleIdx="0" presStyleCnt="2"/>
      <dgm:spPr/>
    </dgm:pt>
    <dgm:pt modelId="{458BC6F7-4DBB-4F87-8DF9-398D124C9673}" type="pres">
      <dgm:prSet presAssocID="{00FBDA2A-D114-4AAA-8A57-150E15BF5263}" presName="space" presStyleCnt="0"/>
      <dgm:spPr/>
    </dgm:pt>
    <dgm:pt modelId="{48D6F751-C44F-43A3-B702-10F0546A8B53}" type="pres">
      <dgm:prSet presAssocID="{00FBDA2A-D114-4AAA-8A57-150E15BF5263}" presName="rect1" presStyleLbl="alignAcc1" presStyleIdx="0" presStyleCnt="2" custLinFactNeighborX="786" custLinFactNeighborY="87248"/>
      <dgm:spPr/>
      <dgm:t>
        <a:bodyPr/>
        <a:lstStyle/>
        <a:p>
          <a:endParaRPr lang="en-US"/>
        </a:p>
      </dgm:t>
    </dgm:pt>
    <dgm:pt modelId="{F5957A68-8FDF-4577-A164-BCD3D639E14A}" type="pres">
      <dgm:prSet presAssocID="{042A17CA-02A1-4733-A4F9-54D257BBB856}" presName="vertSpace2" presStyleLbl="node1" presStyleIdx="0" presStyleCnt="2"/>
      <dgm:spPr/>
    </dgm:pt>
    <dgm:pt modelId="{56F27FA3-6226-45B3-9981-C214BFB9D285}" type="pres">
      <dgm:prSet presAssocID="{042A17CA-02A1-4733-A4F9-54D257BBB856}" presName="circle2" presStyleLbl="node1" presStyleIdx="1" presStyleCnt="2"/>
      <dgm:spPr/>
    </dgm:pt>
    <dgm:pt modelId="{F14A9792-B8F2-4CA3-ADA8-CFC8AE07C337}" type="pres">
      <dgm:prSet presAssocID="{042A17CA-02A1-4733-A4F9-54D257BBB856}" presName="rect2" presStyleLbl="alignAcc1" presStyleIdx="1" presStyleCnt="2"/>
      <dgm:spPr/>
      <dgm:t>
        <a:bodyPr/>
        <a:lstStyle/>
        <a:p>
          <a:endParaRPr lang="en-US"/>
        </a:p>
      </dgm:t>
    </dgm:pt>
    <dgm:pt modelId="{8D72BB5B-17F8-45C9-BAF9-1DB74FA038D4}" type="pres">
      <dgm:prSet presAssocID="{00FBDA2A-D114-4AAA-8A57-150E15BF5263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8F60A6-5053-492D-9042-4DC566D4DE7F}" type="pres">
      <dgm:prSet presAssocID="{042A17CA-02A1-4733-A4F9-54D257BBB856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D823CD-3444-40D4-9E7E-E9B1B1270AE7}" type="presOf" srcId="{00FBDA2A-D114-4AAA-8A57-150E15BF5263}" destId="{48D6F751-C44F-43A3-B702-10F0546A8B53}" srcOrd="0" destOrd="0" presId="urn:microsoft.com/office/officeart/2005/8/layout/target3"/>
    <dgm:cxn modelId="{96345D59-B7D2-43C2-A304-56B659B2EC62}" type="presOf" srcId="{042A17CA-02A1-4733-A4F9-54D257BBB856}" destId="{F14A9792-B8F2-4CA3-ADA8-CFC8AE07C337}" srcOrd="0" destOrd="0" presId="urn:microsoft.com/office/officeart/2005/8/layout/target3"/>
    <dgm:cxn modelId="{F332B058-64DD-4406-88FC-9E237395EFCF}" srcId="{F6EC17F7-5264-49C1-AFB4-B135880B727D}" destId="{00FBDA2A-D114-4AAA-8A57-150E15BF5263}" srcOrd="0" destOrd="0" parTransId="{8933BF25-993D-4984-8B2F-0B5A91EBF2C9}" sibTransId="{D8695856-1A06-4097-9A8B-6B671B32475B}"/>
    <dgm:cxn modelId="{45A797AB-133C-49BD-80EF-4C2B23D2309A}" srcId="{F6EC17F7-5264-49C1-AFB4-B135880B727D}" destId="{042A17CA-02A1-4733-A4F9-54D257BBB856}" srcOrd="1" destOrd="0" parTransId="{9F4DE9BB-C1E1-4314-A2AC-48C2DA994886}" sibTransId="{24900082-32E1-4AE9-AD62-32C9CA2EA55A}"/>
    <dgm:cxn modelId="{5C9809A3-4170-4F5E-B041-7F34AC4E7E19}" type="presOf" srcId="{042A17CA-02A1-4733-A4F9-54D257BBB856}" destId="{408F60A6-5053-492D-9042-4DC566D4DE7F}" srcOrd="1" destOrd="0" presId="urn:microsoft.com/office/officeart/2005/8/layout/target3"/>
    <dgm:cxn modelId="{F52DDD00-4007-44BE-9A3C-3DAC97E5712D}" type="presOf" srcId="{F6EC17F7-5264-49C1-AFB4-B135880B727D}" destId="{0F9361AB-591B-4066-8D48-4E006D33157F}" srcOrd="0" destOrd="0" presId="urn:microsoft.com/office/officeart/2005/8/layout/target3"/>
    <dgm:cxn modelId="{98694440-1753-44ED-8938-24D9DCC5EAFF}" type="presOf" srcId="{00FBDA2A-D114-4AAA-8A57-150E15BF5263}" destId="{8D72BB5B-17F8-45C9-BAF9-1DB74FA038D4}" srcOrd="1" destOrd="0" presId="urn:microsoft.com/office/officeart/2005/8/layout/target3"/>
    <dgm:cxn modelId="{2215FB3D-A3F2-4926-A82D-829E19C987FA}" type="presParOf" srcId="{0F9361AB-591B-4066-8D48-4E006D33157F}" destId="{1D97F457-5314-4FE2-8F33-84A52332473E}" srcOrd="0" destOrd="0" presId="urn:microsoft.com/office/officeart/2005/8/layout/target3"/>
    <dgm:cxn modelId="{6273D164-DFF6-4755-91A1-CE00F232087C}" type="presParOf" srcId="{0F9361AB-591B-4066-8D48-4E006D33157F}" destId="{458BC6F7-4DBB-4F87-8DF9-398D124C9673}" srcOrd="1" destOrd="0" presId="urn:microsoft.com/office/officeart/2005/8/layout/target3"/>
    <dgm:cxn modelId="{E8908802-3F90-40E4-937B-4620C6059B0B}" type="presParOf" srcId="{0F9361AB-591B-4066-8D48-4E006D33157F}" destId="{48D6F751-C44F-43A3-B702-10F0546A8B53}" srcOrd="2" destOrd="0" presId="urn:microsoft.com/office/officeart/2005/8/layout/target3"/>
    <dgm:cxn modelId="{1975E3EC-F61F-486B-8FDF-9B2DB315460B}" type="presParOf" srcId="{0F9361AB-591B-4066-8D48-4E006D33157F}" destId="{F5957A68-8FDF-4577-A164-BCD3D639E14A}" srcOrd="3" destOrd="0" presId="urn:microsoft.com/office/officeart/2005/8/layout/target3"/>
    <dgm:cxn modelId="{0A8167F8-5B1C-41B5-AD33-BAAEC02C7B7A}" type="presParOf" srcId="{0F9361AB-591B-4066-8D48-4E006D33157F}" destId="{56F27FA3-6226-45B3-9981-C214BFB9D285}" srcOrd="4" destOrd="0" presId="urn:microsoft.com/office/officeart/2005/8/layout/target3"/>
    <dgm:cxn modelId="{217099DF-DEDB-4006-B1A4-65EAA1069225}" type="presParOf" srcId="{0F9361AB-591B-4066-8D48-4E006D33157F}" destId="{F14A9792-B8F2-4CA3-ADA8-CFC8AE07C337}" srcOrd="5" destOrd="0" presId="urn:microsoft.com/office/officeart/2005/8/layout/target3"/>
    <dgm:cxn modelId="{7BB42BBC-630C-4D70-BBED-EBE3E29E5EF9}" type="presParOf" srcId="{0F9361AB-591B-4066-8D48-4E006D33157F}" destId="{8D72BB5B-17F8-45C9-BAF9-1DB74FA038D4}" srcOrd="6" destOrd="0" presId="urn:microsoft.com/office/officeart/2005/8/layout/target3"/>
    <dgm:cxn modelId="{40928044-BDEA-41E8-B497-D61CCDF29190}" type="presParOf" srcId="{0F9361AB-591B-4066-8D48-4E006D33157F}" destId="{408F60A6-5053-492D-9042-4DC566D4DE7F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C3190B-F380-4BD8-BB6D-794DFED68078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AD0FBA-D9C8-438F-A317-8D7CD8D8E4EE}">
      <dgm:prSet custT="1"/>
      <dgm:spPr/>
      <dgm:t>
        <a:bodyPr/>
        <a:lstStyle/>
        <a:p>
          <a:pPr rtl="0"/>
          <a:r>
            <a:rPr lang="en-US" sz="1000" dirty="0" smtClean="0"/>
            <a:t>Drop reports with 7 weeks total units smaller than 400  </a:t>
          </a:r>
          <a:endParaRPr lang="en-US" sz="1000" dirty="0"/>
        </a:p>
      </dgm:t>
    </dgm:pt>
    <dgm:pt modelId="{7F8A5904-30F8-4F09-870C-33E58C7F7939}" type="parTrans" cxnId="{00A00C94-F361-4F8E-ACCD-89D7D97F40D4}">
      <dgm:prSet/>
      <dgm:spPr/>
      <dgm:t>
        <a:bodyPr/>
        <a:lstStyle/>
        <a:p>
          <a:endParaRPr lang="en-US"/>
        </a:p>
      </dgm:t>
    </dgm:pt>
    <dgm:pt modelId="{5812CF86-6199-4369-983E-47E611D99012}" type="sibTrans" cxnId="{00A00C94-F361-4F8E-ACCD-89D7D97F40D4}">
      <dgm:prSet/>
      <dgm:spPr/>
      <dgm:t>
        <a:bodyPr/>
        <a:lstStyle/>
        <a:p>
          <a:endParaRPr lang="en-US"/>
        </a:p>
      </dgm:t>
    </dgm:pt>
    <dgm:pt modelId="{84B07503-EF6C-4782-A5DA-3C30630573F0}">
      <dgm:prSet custT="1"/>
      <dgm:spPr/>
      <dgm:t>
        <a:bodyPr/>
        <a:lstStyle/>
        <a:p>
          <a:r>
            <a:rPr lang="en-US" sz="1900" b="0" i="0" u="none" dirty="0" smtClean="0"/>
            <a:t>70,159</a:t>
          </a:r>
          <a:endParaRPr lang="en-US" sz="1900" dirty="0"/>
        </a:p>
      </dgm:t>
    </dgm:pt>
    <dgm:pt modelId="{3A91C4EA-A34A-4B42-AB6F-F20DDB1AA4F3}" type="parTrans" cxnId="{1A57116F-DB8F-4B11-AFB6-2A25A481EAC9}">
      <dgm:prSet/>
      <dgm:spPr/>
      <dgm:t>
        <a:bodyPr/>
        <a:lstStyle/>
        <a:p>
          <a:endParaRPr lang="en-US"/>
        </a:p>
      </dgm:t>
    </dgm:pt>
    <dgm:pt modelId="{1CA1DD06-AB5E-4FEC-BB2A-185EB53E0387}" type="sibTrans" cxnId="{1A57116F-DB8F-4B11-AFB6-2A25A481EAC9}">
      <dgm:prSet/>
      <dgm:spPr/>
      <dgm:t>
        <a:bodyPr/>
        <a:lstStyle/>
        <a:p>
          <a:endParaRPr lang="en-US"/>
        </a:p>
      </dgm:t>
    </dgm:pt>
    <dgm:pt modelId="{CC508DE1-DF79-4748-B5E1-05E528498985}" type="pres">
      <dgm:prSet presAssocID="{37C3190B-F380-4BD8-BB6D-794DFED68078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15322A-F7F3-41BA-86EB-A678A7555BFA}" type="pres">
      <dgm:prSet presAssocID="{98AD0FBA-D9C8-438F-A317-8D7CD8D8E4EE}" presName="circle1" presStyleLbl="node1" presStyleIdx="0" presStyleCnt="2" custLinFactNeighborX="1236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0D0764C-95C1-4C3E-8B1E-0BA51CF00B02}" type="pres">
      <dgm:prSet presAssocID="{98AD0FBA-D9C8-438F-A317-8D7CD8D8E4EE}" presName="space" presStyleCnt="0"/>
      <dgm:spPr/>
    </dgm:pt>
    <dgm:pt modelId="{EA3CD1B1-8255-433E-8449-00CD1667ED91}" type="pres">
      <dgm:prSet presAssocID="{98AD0FBA-D9C8-438F-A317-8D7CD8D8E4EE}" presName="rect1" presStyleLbl="alignAcc1" presStyleIdx="0" presStyleCnt="2" custScaleX="100000" custLinFactNeighborY="-71895"/>
      <dgm:spPr/>
      <dgm:t>
        <a:bodyPr/>
        <a:lstStyle/>
        <a:p>
          <a:endParaRPr lang="en-US"/>
        </a:p>
      </dgm:t>
    </dgm:pt>
    <dgm:pt modelId="{A73D1E80-F566-4839-A770-55FB7248E965}" type="pres">
      <dgm:prSet presAssocID="{84B07503-EF6C-4782-A5DA-3C30630573F0}" presName="vertSpace2" presStyleLbl="node1" presStyleIdx="0" presStyleCnt="2"/>
      <dgm:spPr/>
    </dgm:pt>
    <dgm:pt modelId="{E8FF8634-329A-4E1F-AC65-67E8AF14C35C}" type="pres">
      <dgm:prSet presAssocID="{84B07503-EF6C-4782-A5DA-3C30630573F0}" presName="circle2" presStyleLbl="node1" presStyleIdx="1" presStyleCnt="2"/>
      <dgm:spPr/>
    </dgm:pt>
    <dgm:pt modelId="{BDBA03F2-FDD5-4599-9F63-E6A71950BD19}" type="pres">
      <dgm:prSet presAssocID="{84B07503-EF6C-4782-A5DA-3C30630573F0}" presName="rect2" presStyleLbl="alignAcc1" presStyleIdx="1" presStyleCnt="2"/>
      <dgm:spPr/>
      <dgm:t>
        <a:bodyPr/>
        <a:lstStyle/>
        <a:p>
          <a:endParaRPr lang="en-US"/>
        </a:p>
      </dgm:t>
    </dgm:pt>
    <dgm:pt modelId="{005A9555-2BDD-4A95-BD60-87B6D48B0CFF}" type="pres">
      <dgm:prSet presAssocID="{98AD0FBA-D9C8-438F-A317-8D7CD8D8E4EE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5635AD-FFF0-45DE-AC96-147C43FC096B}" type="pres">
      <dgm:prSet presAssocID="{84B07503-EF6C-4782-A5DA-3C30630573F0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4FA6E4-0BC5-41AE-B205-F7B4FBCCED78}" type="presOf" srcId="{37C3190B-F380-4BD8-BB6D-794DFED68078}" destId="{CC508DE1-DF79-4748-B5E1-05E528498985}" srcOrd="0" destOrd="0" presId="urn:microsoft.com/office/officeart/2005/8/layout/target3"/>
    <dgm:cxn modelId="{1A57116F-DB8F-4B11-AFB6-2A25A481EAC9}" srcId="{37C3190B-F380-4BD8-BB6D-794DFED68078}" destId="{84B07503-EF6C-4782-A5DA-3C30630573F0}" srcOrd="1" destOrd="0" parTransId="{3A91C4EA-A34A-4B42-AB6F-F20DDB1AA4F3}" sibTransId="{1CA1DD06-AB5E-4FEC-BB2A-185EB53E0387}"/>
    <dgm:cxn modelId="{D8B5F2D6-9E91-447B-ADBC-F457DFC99C9E}" type="presOf" srcId="{84B07503-EF6C-4782-A5DA-3C30630573F0}" destId="{9A5635AD-FFF0-45DE-AC96-147C43FC096B}" srcOrd="1" destOrd="0" presId="urn:microsoft.com/office/officeart/2005/8/layout/target3"/>
    <dgm:cxn modelId="{2E3B8D01-E044-4B0C-8A07-47935FE3DAA0}" type="presOf" srcId="{98AD0FBA-D9C8-438F-A317-8D7CD8D8E4EE}" destId="{EA3CD1B1-8255-433E-8449-00CD1667ED91}" srcOrd="0" destOrd="0" presId="urn:microsoft.com/office/officeart/2005/8/layout/target3"/>
    <dgm:cxn modelId="{04929319-F053-46A4-B75E-FF555EB8F9DF}" type="presOf" srcId="{98AD0FBA-D9C8-438F-A317-8D7CD8D8E4EE}" destId="{005A9555-2BDD-4A95-BD60-87B6D48B0CFF}" srcOrd="1" destOrd="0" presId="urn:microsoft.com/office/officeart/2005/8/layout/target3"/>
    <dgm:cxn modelId="{00A00C94-F361-4F8E-ACCD-89D7D97F40D4}" srcId="{37C3190B-F380-4BD8-BB6D-794DFED68078}" destId="{98AD0FBA-D9C8-438F-A317-8D7CD8D8E4EE}" srcOrd="0" destOrd="0" parTransId="{7F8A5904-30F8-4F09-870C-33E58C7F7939}" sibTransId="{5812CF86-6199-4369-983E-47E611D99012}"/>
    <dgm:cxn modelId="{D5CACB84-C132-443C-B83D-1A98FE9740DD}" type="presOf" srcId="{84B07503-EF6C-4782-A5DA-3C30630573F0}" destId="{BDBA03F2-FDD5-4599-9F63-E6A71950BD19}" srcOrd="0" destOrd="0" presId="urn:microsoft.com/office/officeart/2005/8/layout/target3"/>
    <dgm:cxn modelId="{3709FE90-939C-40B9-93AF-0809364E5F5B}" type="presParOf" srcId="{CC508DE1-DF79-4748-B5E1-05E528498985}" destId="{FE15322A-F7F3-41BA-86EB-A678A7555BFA}" srcOrd="0" destOrd="0" presId="urn:microsoft.com/office/officeart/2005/8/layout/target3"/>
    <dgm:cxn modelId="{C40A7C0D-6F3C-4C2E-B8DF-19521358400F}" type="presParOf" srcId="{CC508DE1-DF79-4748-B5E1-05E528498985}" destId="{80D0764C-95C1-4C3E-8B1E-0BA51CF00B02}" srcOrd="1" destOrd="0" presId="urn:microsoft.com/office/officeart/2005/8/layout/target3"/>
    <dgm:cxn modelId="{FC6B3D9D-03CC-4436-9433-B974CF230A56}" type="presParOf" srcId="{CC508DE1-DF79-4748-B5E1-05E528498985}" destId="{EA3CD1B1-8255-433E-8449-00CD1667ED91}" srcOrd="2" destOrd="0" presId="urn:microsoft.com/office/officeart/2005/8/layout/target3"/>
    <dgm:cxn modelId="{96E5947C-9C16-4A94-AD87-C82C5CB73B06}" type="presParOf" srcId="{CC508DE1-DF79-4748-B5E1-05E528498985}" destId="{A73D1E80-F566-4839-A770-55FB7248E965}" srcOrd="3" destOrd="0" presId="urn:microsoft.com/office/officeart/2005/8/layout/target3"/>
    <dgm:cxn modelId="{E5ADD543-03A3-4A38-8B75-C4B0B22074FD}" type="presParOf" srcId="{CC508DE1-DF79-4748-B5E1-05E528498985}" destId="{E8FF8634-329A-4E1F-AC65-67E8AF14C35C}" srcOrd="4" destOrd="0" presId="urn:microsoft.com/office/officeart/2005/8/layout/target3"/>
    <dgm:cxn modelId="{03361EF6-D5BF-469A-96FA-B77AA55E9FD9}" type="presParOf" srcId="{CC508DE1-DF79-4748-B5E1-05E528498985}" destId="{BDBA03F2-FDD5-4599-9F63-E6A71950BD19}" srcOrd="5" destOrd="0" presId="urn:microsoft.com/office/officeart/2005/8/layout/target3"/>
    <dgm:cxn modelId="{B8A637F2-BACB-4EFF-B841-7503585FB2CB}" type="presParOf" srcId="{CC508DE1-DF79-4748-B5E1-05E528498985}" destId="{005A9555-2BDD-4A95-BD60-87B6D48B0CFF}" srcOrd="6" destOrd="0" presId="urn:microsoft.com/office/officeart/2005/8/layout/target3"/>
    <dgm:cxn modelId="{158672A2-7800-4079-B0A4-29A4255AD485}" type="presParOf" srcId="{CC508DE1-DF79-4748-B5E1-05E528498985}" destId="{9A5635AD-FFF0-45DE-AC96-147C43FC096B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52C940-2164-45E7-94B5-70DF41699E6B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DD47AB-67A7-4895-AD82-F96083EBADD4}">
      <dgm:prSet custT="1"/>
      <dgm:spPr/>
      <dgm:t>
        <a:bodyPr/>
        <a:lstStyle/>
        <a:p>
          <a:pPr rtl="0"/>
          <a:r>
            <a:rPr lang="en-US" sz="1900" dirty="0" smtClean="0"/>
            <a:t>Qualified Reports </a:t>
          </a:r>
          <a:endParaRPr lang="en-US" sz="1900" dirty="0"/>
        </a:p>
      </dgm:t>
    </dgm:pt>
    <dgm:pt modelId="{D7C1647D-857B-4214-A676-B41E332542EA}" type="parTrans" cxnId="{C989755C-BBEF-4DBD-A1F3-AFCB3B29059B}">
      <dgm:prSet/>
      <dgm:spPr/>
      <dgm:t>
        <a:bodyPr/>
        <a:lstStyle/>
        <a:p>
          <a:endParaRPr lang="en-US"/>
        </a:p>
      </dgm:t>
    </dgm:pt>
    <dgm:pt modelId="{7C1E29A4-F5AA-478F-B9B2-7639FD05D75D}" type="sibTrans" cxnId="{C989755C-BBEF-4DBD-A1F3-AFCB3B29059B}">
      <dgm:prSet/>
      <dgm:spPr/>
      <dgm:t>
        <a:bodyPr/>
        <a:lstStyle/>
        <a:p>
          <a:endParaRPr lang="en-US"/>
        </a:p>
      </dgm:t>
    </dgm:pt>
    <dgm:pt modelId="{CF24DE78-8BB0-4E4E-964F-DE8EF90D8CFB}">
      <dgm:prSet custT="1"/>
      <dgm:spPr/>
      <dgm:t>
        <a:bodyPr/>
        <a:lstStyle/>
        <a:p>
          <a:r>
            <a:rPr lang="en-US" sz="1900" b="0" i="0" u="none" dirty="0" smtClean="0"/>
            <a:t>4,687</a:t>
          </a:r>
          <a:endParaRPr lang="en-US" sz="1900" dirty="0">
            <a:solidFill>
              <a:srgbClr val="FF0000"/>
            </a:solidFill>
          </a:endParaRPr>
        </a:p>
      </dgm:t>
    </dgm:pt>
    <dgm:pt modelId="{B815A3BD-67F0-4A61-899C-4243C2E9BC59}" type="parTrans" cxnId="{34F9D0D9-ED5B-4383-94BA-CC4ACEBC1941}">
      <dgm:prSet/>
      <dgm:spPr/>
      <dgm:t>
        <a:bodyPr/>
        <a:lstStyle/>
        <a:p>
          <a:endParaRPr lang="en-US"/>
        </a:p>
      </dgm:t>
    </dgm:pt>
    <dgm:pt modelId="{17A2964E-30A5-4C8F-BEB2-CD9744A06BB2}" type="sibTrans" cxnId="{34F9D0D9-ED5B-4383-94BA-CC4ACEBC1941}">
      <dgm:prSet/>
      <dgm:spPr/>
      <dgm:t>
        <a:bodyPr/>
        <a:lstStyle/>
        <a:p>
          <a:endParaRPr lang="en-US"/>
        </a:p>
      </dgm:t>
    </dgm:pt>
    <dgm:pt modelId="{AA1BF04F-AEDE-45AF-983E-14E0FC5DFB4E}" type="pres">
      <dgm:prSet presAssocID="{6D52C940-2164-45E7-94B5-70DF41699E6B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FDFC24-60E0-4F8E-A9C6-6F8565B6C22D}" type="pres">
      <dgm:prSet presAssocID="{9ADD47AB-67A7-4895-AD82-F96083EBADD4}" presName="circle1" presStyleLbl="node1" presStyleIdx="0" presStyleCnt="2"/>
      <dgm:spPr/>
    </dgm:pt>
    <dgm:pt modelId="{C0F2F83B-86E8-4F3B-BEE9-24476976A575}" type="pres">
      <dgm:prSet presAssocID="{9ADD47AB-67A7-4895-AD82-F96083EBADD4}" presName="space" presStyleCnt="0"/>
      <dgm:spPr/>
    </dgm:pt>
    <dgm:pt modelId="{FC1F24AB-18B0-4156-BB4E-4E293FE64CC4}" type="pres">
      <dgm:prSet presAssocID="{9ADD47AB-67A7-4895-AD82-F96083EBADD4}" presName="rect1" presStyleLbl="alignAcc1" presStyleIdx="0" presStyleCnt="2" custLinFactNeighborX="654"/>
      <dgm:spPr/>
      <dgm:t>
        <a:bodyPr/>
        <a:lstStyle/>
        <a:p>
          <a:endParaRPr lang="en-US"/>
        </a:p>
      </dgm:t>
    </dgm:pt>
    <dgm:pt modelId="{05B07D58-283B-4460-B392-4212C0C80081}" type="pres">
      <dgm:prSet presAssocID="{CF24DE78-8BB0-4E4E-964F-DE8EF90D8CFB}" presName="vertSpace2" presStyleLbl="node1" presStyleIdx="0" presStyleCnt="2"/>
      <dgm:spPr/>
    </dgm:pt>
    <dgm:pt modelId="{BDBDA543-31D9-46F0-A311-3FFB462932B9}" type="pres">
      <dgm:prSet presAssocID="{CF24DE78-8BB0-4E4E-964F-DE8EF90D8CFB}" presName="circle2" presStyleLbl="node1" presStyleIdx="1" presStyleCnt="2"/>
      <dgm:spPr/>
    </dgm:pt>
    <dgm:pt modelId="{B806C67E-28AE-4E7F-9B13-FDBC810CAB9E}" type="pres">
      <dgm:prSet presAssocID="{CF24DE78-8BB0-4E4E-964F-DE8EF90D8CFB}" presName="rect2" presStyleLbl="alignAcc1" presStyleIdx="1" presStyleCnt="2"/>
      <dgm:spPr/>
      <dgm:t>
        <a:bodyPr/>
        <a:lstStyle/>
        <a:p>
          <a:endParaRPr lang="en-US"/>
        </a:p>
      </dgm:t>
    </dgm:pt>
    <dgm:pt modelId="{28C84BBE-2A5F-4C47-8C06-2DAABBD21452}" type="pres">
      <dgm:prSet presAssocID="{9ADD47AB-67A7-4895-AD82-F96083EBADD4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DF1B8F-7134-46ED-8FE5-B69E999EB476}" type="pres">
      <dgm:prSet presAssocID="{CF24DE78-8BB0-4E4E-964F-DE8EF90D8CFB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F9D0D9-ED5B-4383-94BA-CC4ACEBC1941}" srcId="{6D52C940-2164-45E7-94B5-70DF41699E6B}" destId="{CF24DE78-8BB0-4E4E-964F-DE8EF90D8CFB}" srcOrd="1" destOrd="0" parTransId="{B815A3BD-67F0-4A61-899C-4243C2E9BC59}" sibTransId="{17A2964E-30A5-4C8F-BEB2-CD9744A06BB2}"/>
    <dgm:cxn modelId="{7FE70DAF-28FC-4D7C-A152-C32000FE2115}" type="presOf" srcId="{9ADD47AB-67A7-4895-AD82-F96083EBADD4}" destId="{28C84BBE-2A5F-4C47-8C06-2DAABBD21452}" srcOrd="1" destOrd="0" presId="urn:microsoft.com/office/officeart/2005/8/layout/target3"/>
    <dgm:cxn modelId="{2A9A33A3-09F0-41F1-8F5F-56B271B4406B}" type="presOf" srcId="{CF24DE78-8BB0-4E4E-964F-DE8EF90D8CFB}" destId="{1CDF1B8F-7134-46ED-8FE5-B69E999EB476}" srcOrd="1" destOrd="0" presId="urn:microsoft.com/office/officeart/2005/8/layout/target3"/>
    <dgm:cxn modelId="{C989755C-BBEF-4DBD-A1F3-AFCB3B29059B}" srcId="{6D52C940-2164-45E7-94B5-70DF41699E6B}" destId="{9ADD47AB-67A7-4895-AD82-F96083EBADD4}" srcOrd="0" destOrd="0" parTransId="{D7C1647D-857B-4214-A676-B41E332542EA}" sibTransId="{7C1E29A4-F5AA-478F-B9B2-7639FD05D75D}"/>
    <dgm:cxn modelId="{6BD87D63-70A5-44AB-A51F-B6B0A898A26F}" type="presOf" srcId="{CF24DE78-8BB0-4E4E-964F-DE8EF90D8CFB}" destId="{B806C67E-28AE-4E7F-9B13-FDBC810CAB9E}" srcOrd="0" destOrd="0" presId="urn:microsoft.com/office/officeart/2005/8/layout/target3"/>
    <dgm:cxn modelId="{48E90C47-A5CC-4C71-B49F-611BE61324A6}" type="presOf" srcId="{6D52C940-2164-45E7-94B5-70DF41699E6B}" destId="{AA1BF04F-AEDE-45AF-983E-14E0FC5DFB4E}" srcOrd="0" destOrd="0" presId="urn:microsoft.com/office/officeart/2005/8/layout/target3"/>
    <dgm:cxn modelId="{44E6176D-634F-487A-9EED-6FF089671D53}" type="presOf" srcId="{9ADD47AB-67A7-4895-AD82-F96083EBADD4}" destId="{FC1F24AB-18B0-4156-BB4E-4E293FE64CC4}" srcOrd="0" destOrd="0" presId="urn:microsoft.com/office/officeart/2005/8/layout/target3"/>
    <dgm:cxn modelId="{EA2755D6-B385-4E27-812B-75647E54F60A}" type="presParOf" srcId="{AA1BF04F-AEDE-45AF-983E-14E0FC5DFB4E}" destId="{3EFDFC24-60E0-4F8E-A9C6-6F8565B6C22D}" srcOrd="0" destOrd="0" presId="urn:microsoft.com/office/officeart/2005/8/layout/target3"/>
    <dgm:cxn modelId="{5B3EB340-4AD6-49CB-8D00-B63BF747ECF0}" type="presParOf" srcId="{AA1BF04F-AEDE-45AF-983E-14E0FC5DFB4E}" destId="{C0F2F83B-86E8-4F3B-BEE9-24476976A575}" srcOrd="1" destOrd="0" presId="urn:microsoft.com/office/officeart/2005/8/layout/target3"/>
    <dgm:cxn modelId="{B3D38A46-3FE8-44AD-BB4D-3424EB81570D}" type="presParOf" srcId="{AA1BF04F-AEDE-45AF-983E-14E0FC5DFB4E}" destId="{FC1F24AB-18B0-4156-BB4E-4E293FE64CC4}" srcOrd="2" destOrd="0" presId="urn:microsoft.com/office/officeart/2005/8/layout/target3"/>
    <dgm:cxn modelId="{64CEE52C-14FA-4D10-A89C-DB4F04B58D38}" type="presParOf" srcId="{AA1BF04F-AEDE-45AF-983E-14E0FC5DFB4E}" destId="{05B07D58-283B-4460-B392-4212C0C80081}" srcOrd="3" destOrd="0" presId="urn:microsoft.com/office/officeart/2005/8/layout/target3"/>
    <dgm:cxn modelId="{435BA20E-E887-490A-A581-2D56C0C4BAA4}" type="presParOf" srcId="{AA1BF04F-AEDE-45AF-983E-14E0FC5DFB4E}" destId="{BDBDA543-31D9-46F0-A311-3FFB462932B9}" srcOrd="4" destOrd="0" presId="urn:microsoft.com/office/officeart/2005/8/layout/target3"/>
    <dgm:cxn modelId="{56B5736A-EA60-4EA9-B9AC-B79E3CFC796A}" type="presParOf" srcId="{AA1BF04F-AEDE-45AF-983E-14E0FC5DFB4E}" destId="{B806C67E-28AE-4E7F-9B13-FDBC810CAB9E}" srcOrd="5" destOrd="0" presId="urn:microsoft.com/office/officeart/2005/8/layout/target3"/>
    <dgm:cxn modelId="{774CDD01-DF9C-4919-A91C-89965B48F189}" type="presParOf" srcId="{AA1BF04F-AEDE-45AF-983E-14E0FC5DFB4E}" destId="{28C84BBE-2A5F-4C47-8C06-2DAABBD21452}" srcOrd="6" destOrd="0" presId="urn:microsoft.com/office/officeart/2005/8/layout/target3"/>
    <dgm:cxn modelId="{66A58348-C59F-4C0C-BD3D-157D3C06B4F7}" type="presParOf" srcId="{AA1BF04F-AEDE-45AF-983E-14E0FC5DFB4E}" destId="{1CDF1B8F-7134-46ED-8FE5-B69E999EB476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C3190B-F380-4BD8-BB6D-794DFED68078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AD0FBA-D9C8-438F-A317-8D7CD8D8E4EE}">
      <dgm:prSet custT="1"/>
      <dgm:spPr/>
      <dgm:t>
        <a:bodyPr/>
        <a:lstStyle/>
        <a:p>
          <a:pPr rtl="0"/>
          <a:r>
            <a:rPr lang="en-US" sz="1000" dirty="0" smtClean="0"/>
            <a:t>Drop reports have “unassigned company”</a:t>
          </a:r>
          <a:endParaRPr lang="en-US" sz="1000" dirty="0"/>
        </a:p>
      </dgm:t>
    </dgm:pt>
    <dgm:pt modelId="{7F8A5904-30F8-4F09-870C-33E58C7F7939}" type="parTrans" cxnId="{00A00C94-F361-4F8E-ACCD-89D7D97F40D4}">
      <dgm:prSet/>
      <dgm:spPr/>
      <dgm:t>
        <a:bodyPr/>
        <a:lstStyle/>
        <a:p>
          <a:endParaRPr lang="en-US"/>
        </a:p>
      </dgm:t>
    </dgm:pt>
    <dgm:pt modelId="{5812CF86-6199-4369-983E-47E611D99012}" type="sibTrans" cxnId="{00A00C94-F361-4F8E-ACCD-89D7D97F40D4}">
      <dgm:prSet/>
      <dgm:spPr/>
      <dgm:t>
        <a:bodyPr/>
        <a:lstStyle/>
        <a:p>
          <a:endParaRPr lang="en-US"/>
        </a:p>
      </dgm:t>
    </dgm:pt>
    <dgm:pt modelId="{84B07503-EF6C-4782-A5DA-3C30630573F0}">
      <dgm:prSet custT="1"/>
      <dgm:spPr/>
      <dgm:t>
        <a:bodyPr/>
        <a:lstStyle/>
        <a:p>
          <a:pPr rtl="0"/>
          <a:r>
            <a:rPr lang="en-US" sz="1900" dirty="0" smtClean="0"/>
            <a:t>28</a:t>
          </a:r>
          <a:endParaRPr lang="en-US" sz="1900" dirty="0"/>
        </a:p>
      </dgm:t>
    </dgm:pt>
    <dgm:pt modelId="{3A91C4EA-A34A-4B42-AB6F-F20DDB1AA4F3}" type="parTrans" cxnId="{1A57116F-DB8F-4B11-AFB6-2A25A481EAC9}">
      <dgm:prSet/>
      <dgm:spPr/>
      <dgm:t>
        <a:bodyPr/>
        <a:lstStyle/>
        <a:p>
          <a:endParaRPr lang="en-US"/>
        </a:p>
      </dgm:t>
    </dgm:pt>
    <dgm:pt modelId="{1CA1DD06-AB5E-4FEC-BB2A-185EB53E0387}" type="sibTrans" cxnId="{1A57116F-DB8F-4B11-AFB6-2A25A481EAC9}">
      <dgm:prSet/>
      <dgm:spPr/>
      <dgm:t>
        <a:bodyPr/>
        <a:lstStyle/>
        <a:p>
          <a:endParaRPr lang="en-US"/>
        </a:p>
      </dgm:t>
    </dgm:pt>
    <dgm:pt modelId="{CC508DE1-DF79-4748-B5E1-05E528498985}" type="pres">
      <dgm:prSet presAssocID="{37C3190B-F380-4BD8-BB6D-794DFED68078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15322A-F7F3-41BA-86EB-A678A7555BFA}" type="pres">
      <dgm:prSet presAssocID="{98AD0FBA-D9C8-438F-A317-8D7CD8D8E4EE}" presName="circle1" presStyleLbl="node1" presStyleIdx="0" presStyleCnt="2" custLinFactNeighborX="1236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0D0764C-95C1-4C3E-8B1E-0BA51CF00B02}" type="pres">
      <dgm:prSet presAssocID="{98AD0FBA-D9C8-438F-A317-8D7CD8D8E4EE}" presName="space" presStyleCnt="0"/>
      <dgm:spPr/>
    </dgm:pt>
    <dgm:pt modelId="{EA3CD1B1-8255-433E-8449-00CD1667ED91}" type="pres">
      <dgm:prSet presAssocID="{98AD0FBA-D9C8-438F-A317-8D7CD8D8E4EE}" presName="rect1" presStyleLbl="alignAcc1" presStyleIdx="0" presStyleCnt="2" custLinFactNeighborX="5736" custLinFactNeighborY="-1960"/>
      <dgm:spPr/>
      <dgm:t>
        <a:bodyPr/>
        <a:lstStyle/>
        <a:p>
          <a:endParaRPr lang="en-US"/>
        </a:p>
      </dgm:t>
    </dgm:pt>
    <dgm:pt modelId="{A73D1E80-F566-4839-A770-55FB7248E965}" type="pres">
      <dgm:prSet presAssocID="{84B07503-EF6C-4782-A5DA-3C30630573F0}" presName="vertSpace2" presStyleLbl="node1" presStyleIdx="0" presStyleCnt="2"/>
      <dgm:spPr/>
    </dgm:pt>
    <dgm:pt modelId="{E8FF8634-329A-4E1F-AC65-67E8AF14C35C}" type="pres">
      <dgm:prSet presAssocID="{84B07503-EF6C-4782-A5DA-3C30630573F0}" presName="circle2" presStyleLbl="node1" presStyleIdx="1" presStyleCnt="2"/>
      <dgm:spPr/>
    </dgm:pt>
    <dgm:pt modelId="{BDBA03F2-FDD5-4599-9F63-E6A71950BD19}" type="pres">
      <dgm:prSet presAssocID="{84B07503-EF6C-4782-A5DA-3C30630573F0}" presName="rect2" presStyleLbl="alignAcc1" presStyleIdx="1" presStyleCnt="2"/>
      <dgm:spPr/>
      <dgm:t>
        <a:bodyPr/>
        <a:lstStyle/>
        <a:p>
          <a:endParaRPr lang="en-US"/>
        </a:p>
      </dgm:t>
    </dgm:pt>
    <dgm:pt modelId="{005A9555-2BDD-4A95-BD60-87B6D48B0CFF}" type="pres">
      <dgm:prSet presAssocID="{98AD0FBA-D9C8-438F-A317-8D7CD8D8E4EE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5635AD-FFF0-45DE-AC96-147C43FC096B}" type="pres">
      <dgm:prSet presAssocID="{84B07503-EF6C-4782-A5DA-3C30630573F0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4FA6E4-0BC5-41AE-B205-F7B4FBCCED78}" type="presOf" srcId="{37C3190B-F380-4BD8-BB6D-794DFED68078}" destId="{CC508DE1-DF79-4748-B5E1-05E528498985}" srcOrd="0" destOrd="0" presId="urn:microsoft.com/office/officeart/2005/8/layout/target3"/>
    <dgm:cxn modelId="{1A57116F-DB8F-4B11-AFB6-2A25A481EAC9}" srcId="{37C3190B-F380-4BD8-BB6D-794DFED68078}" destId="{84B07503-EF6C-4782-A5DA-3C30630573F0}" srcOrd="1" destOrd="0" parTransId="{3A91C4EA-A34A-4B42-AB6F-F20DDB1AA4F3}" sibTransId="{1CA1DD06-AB5E-4FEC-BB2A-185EB53E0387}"/>
    <dgm:cxn modelId="{D8B5F2D6-9E91-447B-ADBC-F457DFC99C9E}" type="presOf" srcId="{84B07503-EF6C-4782-A5DA-3C30630573F0}" destId="{9A5635AD-FFF0-45DE-AC96-147C43FC096B}" srcOrd="1" destOrd="0" presId="urn:microsoft.com/office/officeart/2005/8/layout/target3"/>
    <dgm:cxn modelId="{2E3B8D01-E044-4B0C-8A07-47935FE3DAA0}" type="presOf" srcId="{98AD0FBA-D9C8-438F-A317-8D7CD8D8E4EE}" destId="{EA3CD1B1-8255-433E-8449-00CD1667ED91}" srcOrd="0" destOrd="0" presId="urn:microsoft.com/office/officeart/2005/8/layout/target3"/>
    <dgm:cxn modelId="{04929319-F053-46A4-B75E-FF555EB8F9DF}" type="presOf" srcId="{98AD0FBA-D9C8-438F-A317-8D7CD8D8E4EE}" destId="{005A9555-2BDD-4A95-BD60-87B6D48B0CFF}" srcOrd="1" destOrd="0" presId="urn:microsoft.com/office/officeart/2005/8/layout/target3"/>
    <dgm:cxn modelId="{00A00C94-F361-4F8E-ACCD-89D7D97F40D4}" srcId="{37C3190B-F380-4BD8-BB6D-794DFED68078}" destId="{98AD0FBA-D9C8-438F-A317-8D7CD8D8E4EE}" srcOrd="0" destOrd="0" parTransId="{7F8A5904-30F8-4F09-870C-33E58C7F7939}" sibTransId="{5812CF86-6199-4369-983E-47E611D99012}"/>
    <dgm:cxn modelId="{D5CACB84-C132-443C-B83D-1A98FE9740DD}" type="presOf" srcId="{84B07503-EF6C-4782-A5DA-3C30630573F0}" destId="{BDBA03F2-FDD5-4599-9F63-E6A71950BD19}" srcOrd="0" destOrd="0" presId="urn:microsoft.com/office/officeart/2005/8/layout/target3"/>
    <dgm:cxn modelId="{3709FE90-939C-40B9-93AF-0809364E5F5B}" type="presParOf" srcId="{CC508DE1-DF79-4748-B5E1-05E528498985}" destId="{FE15322A-F7F3-41BA-86EB-A678A7555BFA}" srcOrd="0" destOrd="0" presId="urn:microsoft.com/office/officeart/2005/8/layout/target3"/>
    <dgm:cxn modelId="{C40A7C0D-6F3C-4C2E-B8DF-19521358400F}" type="presParOf" srcId="{CC508DE1-DF79-4748-B5E1-05E528498985}" destId="{80D0764C-95C1-4C3E-8B1E-0BA51CF00B02}" srcOrd="1" destOrd="0" presId="urn:microsoft.com/office/officeart/2005/8/layout/target3"/>
    <dgm:cxn modelId="{FC6B3D9D-03CC-4436-9433-B974CF230A56}" type="presParOf" srcId="{CC508DE1-DF79-4748-B5E1-05E528498985}" destId="{EA3CD1B1-8255-433E-8449-00CD1667ED91}" srcOrd="2" destOrd="0" presId="urn:microsoft.com/office/officeart/2005/8/layout/target3"/>
    <dgm:cxn modelId="{96E5947C-9C16-4A94-AD87-C82C5CB73B06}" type="presParOf" srcId="{CC508DE1-DF79-4748-B5E1-05E528498985}" destId="{A73D1E80-F566-4839-A770-55FB7248E965}" srcOrd="3" destOrd="0" presId="urn:microsoft.com/office/officeart/2005/8/layout/target3"/>
    <dgm:cxn modelId="{E5ADD543-03A3-4A38-8B75-C4B0B22074FD}" type="presParOf" srcId="{CC508DE1-DF79-4748-B5E1-05E528498985}" destId="{E8FF8634-329A-4E1F-AC65-67E8AF14C35C}" srcOrd="4" destOrd="0" presId="urn:microsoft.com/office/officeart/2005/8/layout/target3"/>
    <dgm:cxn modelId="{03361EF6-D5BF-469A-96FA-B77AA55E9FD9}" type="presParOf" srcId="{CC508DE1-DF79-4748-B5E1-05E528498985}" destId="{BDBA03F2-FDD5-4599-9F63-E6A71950BD19}" srcOrd="5" destOrd="0" presId="urn:microsoft.com/office/officeart/2005/8/layout/target3"/>
    <dgm:cxn modelId="{B8A637F2-BACB-4EFF-B841-7503585FB2CB}" type="presParOf" srcId="{CC508DE1-DF79-4748-B5E1-05E528498985}" destId="{005A9555-2BDD-4A95-BD60-87B6D48B0CFF}" srcOrd="6" destOrd="0" presId="urn:microsoft.com/office/officeart/2005/8/layout/target3"/>
    <dgm:cxn modelId="{158672A2-7800-4079-B0A4-29A4255AD485}" type="presParOf" srcId="{CC508DE1-DF79-4748-B5E1-05E528498985}" destId="{9A5635AD-FFF0-45DE-AC96-147C43FC096B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732ED-EA24-4EF4-88B1-40711BE0CD63}">
      <dsp:nvSpPr>
        <dsp:cNvPr id="0" name=""/>
        <dsp:cNvSpPr/>
      </dsp:nvSpPr>
      <dsp:spPr>
        <a:xfrm>
          <a:off x="526" y="0"/>
          <a:ext cx="2859869" cy="2859869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E7F84-E8A6-4EC1-AFE4-6A189F784215}">
      <dsp:nvSpPr>
        <dsp:cNvPr id="0" name=""/>
        <dsp:cNvSpPr/>
      </dsp:nvSpPr>
      <dsp:spPr>
        <a:xfrm>
          <a:off x="2020623" y="287522"/>
          <a:ext cx="1858914" cy="67698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 F</a:t>
          </a:r>
          <a:r>
            <a:rPr lang="en-US" sz="12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rPr>
            <a:t>rom </a:t>
          </a:r>
          <a:r>
            <a:rPr lang="en-US" sz="12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Arial" charset="0"/>
            </a:rPr>
            <a:t>04/29/2019 Monday to 10/27/2019 Sunday     (25 weeks total)</a:t>
          </a:r>
          <a:endParaRPr lang="en-US" sz="1200" kern="1200" dirty="0"/>
        </a:p>
      </dsp:txBody>
      <dsp:txXfrm>
        <a:off x="2053671" y="320570"/>
        <a:ext cx="1792818" cy="610888"/>
      </dsp:txXfrm>
    </dsp:sp>
    <dsp:sp modelId="{8071B52C-D86B-4D08-82B9-3385E74BD048}">
      <dsp:nvSpPr>
        <dsp:cNvPr id="0" name=""/>
        <dsp:cNvSpPr/>
      </dsp:nvSpPr>
      <dsp:spPr>
        <a:xfrm>
          <a:off x="2020623" y="1049130"/>
          <a:ext cx="1858914" cy="67698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202359"/>
              <a:satOff val="16666"/>
              <a:lumOff val="-132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From 484 companies</a:t>
          </a:r>
          <a:endParaRPr lang="en-US" sz="1200" kern="1200" dirty="0"/>
        </a:p>
      </dsp:txBody>
      <dsp:txXfrm>
        <a:off x="2053671" y="1082178"/>
        <a:ext cx="1792818" cy="610888"/>
      </dsp:txXfrm>
    </dsp:sp>
    <dsp:sp modelId="{46DE683F-58AE-4902-96AF-FD4D3FD03F83}">
      <dsp:nvSpPr>
        <dsp:cNvPr id="0" name=""/>
        <dsp:cNvSpPr/>
      </dsp:nvSpPr>
      <dsp:spPr>
        <a:xfrm>
          <a:off x="2020623" y="1810738"/>
          <a:ext cx="1858914" cy="67698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404718"/>
              <a:satOff val="33333"/>
              <a:lumOff val="-2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Including 51 states</a:t>
          </a:r>
          <a:endParaRPr lang="en-US" sz="1200" kern="1200" dirty="0"/>
        </a:p>
      </dsp:txBody>
      <dsp:txXfrm>
        <a:off x="2053671" y="1843786"/>
        <a:ext cx="1792818" cy="6108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7F457-5314-4FE2-8F33-84A52332473E}">
      <dsp:nvSpPr>
        <dsp:cNvPr id="0" name=""/>
        <dsp:cNvSpPr/>
      </dsp:nvSpPr>
      <dsp:spPr>
        <a:xfrm>
          <a:off x="0" y="0"/>
          <a:ext cx="901380" cy="90138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6F751-C44F-43A3-B702-10F0546A8B53}">
      <dsp:nvSpPr>
        <dsp:cNvPr id="0" name=""/>
        <dsp:cNvSpPr/>
      </dsp:nvSpPr>
      <dsp:spPr>
        <a:xfrm>
          <a:off x="450689" y="0"/>
          <a:ext cx="6808256" cy="9013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All MVR Reports</a:t>
          </a:r>
          <a:endParaRPr lang="en-US" sz="1900" kern="1200" dirty="0"/>
        </a:p>
      </dsp:txBody>
      <dsp:txXfrm>
        <a:off x="450689" y="0"/>
        <a:ext cx="6808256" cy="428155"/>
      </dsp:txXfrm>
    </dsp:sp>
    <dsp:sp modelId="{56F27FA3-6226-45B3-9981-C214BFB9D285}">
      <dsp:nvSpPr>
        <dsp:cNvPr id="0" name=""/>
        <dsp:cNvSpPr/>
      </dsp:nvSpPr>
      <dsp:spPr>
        <a:xfrm>
          <a:off x="236612" y="428155"/>
          <a:ext cx="428155" cy="42815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A9792-B8F2-4CA3-ADA8-CFC8AE07C337}">
      <dsp:nvSpPr>
        <dsp:cNvPr id="0" name=""/>
        <dsp:cNvSpPr/>
      </dsp:nvSpPr>
      <dsp:spPr>
        <a:xfrm>
          <a:off x="450689" y="428155"/>
          <a:ext cx="6808256" cy="4281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(74,874 reports)</a:t>
          </a:r>
          <a:endParaRPr lang="en-US" sz="1900" kern="1200" dirty="0"/>
        </a:p>
      </dsp:txBody>
      <dsp:txXfrm>
        <a:off x="450689" y="428155"/>
        <a:ext cx="6808256" cy="4281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5322A-F7F3-41BA-86EB-A678A7555BFA}">
      <dsp:nvSpPr>
        <dsp:cNvPr id="0" name=""/>
        <dsp:cNvSpPr/>
      </dsp:nvSpPr>
      <dsp:spPr>
        <a:xfrm>
          <a:off x="93195" y="0"/>
          <a:ext cx="753889" cy="753889"/>
        </a:xfrm>
        <a:prstGeom prst="pie">
          <a:avLst>
            <a:gd name="adj1" fmla="val 5400000"/>
            <a:gd name="adj2" fmla="val 1620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CD1B1-8255-433E-8449-00CD1667ED91}">
      <dsp:nvSpPr>
        <dsp:cNvPr id="0" name=""/>
        <dsp:cNvSpPr/>
      </dsp:nvSpPr>
      <dsp:spPr>
        <a:xfrm>
          <a:off x="376944" y="0"/>
          <a:ext cx="2777354" cy="75388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Drop reports with 7 weeks total units smaller than 400  </a:t>
          </a:r>
          <a:endParaRPr lang="en-US" sz="1000" kern="1200" dirty="0"/>
        </a:p>
      </dsp:txBody>
      <dsp:txXfrm>
        <a:off x="376944" y="0"/>
        <a:ext cx="2777354" cy="358097"/>
      </dsp:txXfrm>
    </dsp:sp>
    <dsp:sp modelId="{E8FF8634-329A-4E1F-AC65-67E8AF14C35C}">
      <dsp:nvSpPr>
        <dsp:cNvPr id="0" name=""/>
        <dsp:cNvSpPr/>
      </dsp:nvSpPr>
      <dsp:spPr>
        <a:xfrm>
          <a:off x="197895" y="358097"/>
          <a:ext cx="358097" cy="35809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A03F2-FDD5-4599-9F63-E6A71950BD19}">
      <dsp:nvSpPr>
        <dsp:cNvPr id="0" name=""/>
        <dsp:cNvSpPr/>
      </dsp:nvSpPr>
      <dsp:spPr>
        <a:xfrm>
          <a:off x="376944" y="358097"/>
          <a:ext cx="2777354" cy="3580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u="none" kern="1200" dirty="0" smtClean="0"/>
            <a:t>70,159</a:t>
          </a:r>
          <a:endParaRPr lang="en-US" sz="1900" kern="1200" dirty="0"/>
        </a:p>
      </dsp:txBody>
      <dsp:txXfrm>
        <a:off x="376944" y="358097"/>
        <a:ext cx="2777354" cy="3580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DFC24-60E0-4F8E-A9C6-6F8565B6C22D}">
      <dsp:nvSpPr>
        <dsp:cNvPr id="0" name=""/>
        <dsp:cNvSpPr/>
      </dsp:nvSpPr>
      <dsp:spPr>
        <a:xfrm>
          <a:off x="0" y="0"/>
          <a:ext cx="703943" cy="70394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F24AB-18B0-4156-BB4E-4E293FE64CC4}">
      <dsp:nvSpPr>
        <dsp:cNvPr id="0" name=""/>
        <dsp:cNvSpPr/>
      </dsp:nvSpPr>
      <dsp:spPr>
        <a:xfrm>
          <a:off x="351971" y="0"/>
          <a:ext cx="2515586" cy="7039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Qualified Reports </a:t>
          </a:r>
          <a:endParaRPr lang="en-US" sz="1900" kern="1200" dirty="0"/>
        </a:p>
      </dsp:txBody>
      <dsp:txXfrm>
        <a:off x="351971" y="0"/>
        <a:ext cx="2515586" cy="334373"/>
      </dsp:txXfrm>
    </dsp:sp>
    <dsp:sp modelId="{BDBDA543-31D9-46F0-A311-3FFB462932B9}">
      <dsp:nvSpPr>
        <dsp:cNvPr id="0" name=""/>
        <dsp:cNvSpPr/>
      </dsp:nvSpPr>
      <dsp:spPr>
        <a:xfrm>
          <a:off x="184785" y="334373"/>
          <a:ext cx="334373" cy="3343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6C67E-28AE-4E7F-9B13-FDBC810CAB9E}">
      <dsp:nvSpPr>
        <dsp:cNvPr id="0" name=""/>
        <dsp:cNvSpPr/>
      </dsp:nvSpPr>
      <dsp:spPr>
        <a:xfrm>
          <a:off x="351971" y="334373"/>
          <a:ext cx="2515586" cy="3343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i="0" u="none" kern="1200" dirty="0" smtClean="0"/>
            <a:t>4,687</a:t>
          </a:r>
          <a:endParaRPr lang="en-US" sz="1900" kern="1200" dirty="0">
            <a:solidFill>
              <a:srgbClr val="FF0000"/>
            </a:solidFill>
          </a:endParaRPr>
        </a:p>
      </dsp:txBody>
      <dsp:txXfrm>
        <a:off x="351971" y="334373"/>
        <a:ext cx="2515586" cy="3343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5322A-F7F3-41BA-86EB-A678A7555BFA}">
      <dsp:nvSpPr>
        <dsp:cNvPr id="0" name=""/>
        <dsp:cNvSpPr/>
      </dsp:nvSpPr>
      <dsp:spPr>
        <a:xfrm>
          <a:off x="93195" y="0"/>
          <a:ext cx="753889" cy="753889"/>
        </a:xfrm>
        <a:prstGeom prst="pie">
          <a:avLst>
            <a:gd name="adj1" fmla="val 5400000"/>
            <a:gd name="adj2" fmla="val 1620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CD1B1-8255-433E-8449-00CD1667ED91}">
      <dsp:nvSpPr>
        <dsp:cNvPr id="0" name=""/>
        <dsp:cNvSpPr/>
      </dsp:nvSpPr>
      <dsp:spPr>
        <a:xfrm>
          <a:off x="376944" y="0"/>
          <a:ext cx="1509496" cy="75388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Drop reports have “unassigned company”</a:t>
          </a:r>
          <a:endParaRPr lang="en-US" sz="1000" kern="1200" dirty="0"/>
        </a:p>
      </dsp:txBody>
      <dsp:txXfrm>
        <a:off x="376944" y="0"/>
        <a:ext cx="1509496" cy="358097"/>
      </dsp:txXfrm>
    </dsp:sp>
    <dsp:sp modelId="{E8FF8634-329A-4E1F-AC65-67E8AF14C35C}">
      <dsp:nvSpPr>
        <dsp:cNvPr id="0" name=""/>
        <dsp:cNvSpPr/>
      </dsp:nvSpPr>
      <dsp:spPr>
        <a:xfrm>
          <a:off x="197895" y="358097"/>
          <a:ext cx="358097" cy="35809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A03F2-FDD5-4599-9F63-E6A71950BD19}">
      <dsp:nvSpPr>
        <dsp:cNvPr id="0" name=""/>
        <dsp:cNvSpPr/>
      </dsp:nvSpPr>
      <dsp:spPr>
        <a:xfrm>
          <a:off x="376944" y="358097"/>
          <a:ext cx="1509496" cy="3580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28</a:t>
          </a:r>
          <a:endParaRPr lang="en-US" sz="1900" kern="1200" dirty="0"/>
        </a:p>
      </dsp:txBody>
      <dsp:txXfrm>
        <a:off x="376944" y="358097"/>
        <a:ext cx="1509496" cy="358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4770" cy="458788"/>
          </a:xfrm>
          <a:prstGeom prst="rect">
            <a:avLst/>
          </a:prstGeom>
        </p:spPr>
        <p:txBody>
          <a:bodyPr vert="horz" lIns="108164" tIns="54082" rIns="108164" bIns="54082" rtlCol="0"/>
          <a:lstStyle>
            <a:lvl1pPr algn="l">
              <a:defRPr sz="14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3855" y="0"/>
            <a:ext cx="3024770" cy="458788"/>
          </a:xfrm>
          <a:prstGeom prst="rect">
            <a:avLst/>
          </a:prstGeom>
        </p:spPr>
        <p:txBody>
          <a:bodyPr vert="horz" lIns="108164" tIns="54082" rIns="108164" bIns="54082" rtlCol="0"/>
          <a:lstStyle>
            <a:lvl1pPr algn="r">
              <a:defRPr sz="1400"/>
            </a:lvl1pPr>
          </a:lstStyle>
          <a:p>
            <a:fld id="{05612D69-37D6-47F9-9FBF-78BA1B518B1D}" type="datetimeFigureOut">
              <a:rPr lang="en-US" smtClean="0"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685214"/>
            <a:ext cx="3024770" cy="458787"/>
          </a:xfrm>
          <a:prstGeom prst="rect">
            <a:avLst/>
          </a:prstGeom>
        </p:spPr>
        <p:txBody>
          <a:bodyPr vert="horz" lIns="108164" tIns="54082" rIns="108164" bIns="54082" rtlCol="0" anchor="b"/>
          <a:lstStyle>
            <a:lvl1pPr algn="l">
              <a:defRPr sz="14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3855" y="8685214"/>
            <a:ext cx="3024770" cy="458787"/>
          </a:xfrm>
          <a:prstGeom prst="rect">
            <a:avLst/>
          </a:prstGeom>
        </p:spPr>
        <p:txBody>
          <a:bodyPr vert="horz" lIns="108164" tIns="54082" rIns="108164" bIns="54082" rtlCol="0" anchor="b"/>
          <a:lstStyle>
            <a:lvl1pPr algn="r">
              <a:defRPr sz="1400"/>
            </a:lvl1pPr>
          </a:lstStyle>
          <a:p>
            <a:fld id="{99B84644-64EA-42E9-BD0C-BC2B089453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31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4770" cy="458788"/>
          </a:xfrm>
          <a:prstGeom prst="rect">
            <a:avLst/>
          </a:prstGeom>
        </p:spPr>
        <p:txBody>
          <a:bodyPr vert="horz" lIns="108164" tIns="54082" rIns="108164" bIns="54082" rtlCol="0"/>
          <a:lstStyle>
            <a:lvl1pPr algn="l">
              <a:defRPr sz="1400">
                <a:latin typeface="Source Sans Pro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5" y="0"/>
            <a:ext cx="3024770" cy="458788"/>
          </a:xfrm>
          <a:prstGeom prst="rect">
            <a:avLst/>
          </a:prstGeom>
        </p:spPr>
        <p:txBody>
          <a:bodyPr vert="horz" lIns="108164" tIns="54082" rIns="108164" bIns="54082" rtlCol="0"/>
          <a:lstStyle>
            <a:lvl1pPr algn="r">
              <a:defRPr sz="1400">
                <a:latin typeface="Source Sans Pro" pitchFamily="34" charset="0"/>
              </a:defRPr>
            </a:lvl1pPr>
          </a:lstStyle>
          <a:p>
            <a:fld id="{C68AA442-D501-45E2-853C-A470ED7BF4CE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1143000"/>
            <a:ext cx="5487988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8164" tIns="54082" rIns="108164" bIns="540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5" y="4400551"/>
            <a:ext cx="5584190" cy="3600450"/>
          </a:xfrm>
          <a:prstGeom prst="rect">
            <a:avLst/>
          </a:prstGeom>
        </p:spPr>
        <p:txBody>
          <a:bodyPr vert="horz" lIns="108164" tIns="54082" rIns="108164" bIns="54082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685214"/>
            <a:ext cx="3024770" cy="458787"/>
          </a:xfrm>
          <a:prstGeom prst="rect">
            <a:avLst/>
          </a:prstGeom>
        </p:spPr>
        <p:txBody>
          <a:bodyPr vert="horz" lIns="108164" tIns="54082" rIns="108164" bIns="54082" rtlCol="0" anchor="b"/>
          <a:lstStyle>
            <a:lvl1pPr algn="l">
              <a:defRPr sz="1400">
                <a:latin typeface="Source Sans Pro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5" y="8685214"/>
            <a:ext cx="3024770" cy="458787"/>
          </a:xfrm>
          <a:prstGeom prst="rect">
            <a:avLst/>
          </a:prstGeom>
        </p:spPr>
        <p:txBody>
          <a:bodyPr vert="horz" lIns="108164" tIns="54082" rIns="108164" bIns="54082" rtlCol="0" anchor="b"/>
          <a:lstStyle>
            <a:lvl1pPr algn="r">
              <a:defRPr sz="1400">
                <a:latin typeface="Source Sans Pro" pitchFamily="34" charset="0"/>
              </a:defRPr>
            </a:lvl1pPr>
          </a:lstStyle>
          <a:p>
            <a:fld id="{6DB52B82-67E1-49BD-A200-A7033A7B0C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3D9E1-F322-4837-B473-E2BFC9D3F5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05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D09955-7EC7-1D46-B1A3-6EEC124A3C5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47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D09955-7EC7-1D46-B1A3-6EEC124A3C5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85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government, there are 11,573 subaccounts, we need to drop 4,847 attrited subaccounts, then we also need to drop 235 outliers, then the final qualified subaccounts for further cluster analysis is 6,491.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Attrited means: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v.vertical_market_gen01 in ('GOVERNMENT RISK')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ca.cy_vertical_sk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(7,8,9,54,55)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ca.hh_id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in (0)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ca.subaccount_attrition_year_month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 1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ca.src_cancel_dt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&lt;= 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and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ca.subaccount_status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'Active'</a:t>
            </a:r>
            <a:endParaRPr lang="en-US" baseline="0" dirty="0" smtClean="0"/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Outliers means: subaccounts have high revenue and 0 usages…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There are 235 accounts have high revenue(greater than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overall median revenues)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0 usages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D8DF6-21A7-4EF4-B007-6E993FBFA05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083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D09955-7EC7-1D46-B1A3-6EEC124A3C5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443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D09955-7EC7-1D46-B1A3-6EEC124A3C5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60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D09955-7EC7-1D46-B1A3-6EEC124A3C5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25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0B337-A301-423F-9EE2-2FD54725A6B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79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1: 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5177" y="2274628"/>
            <a:ext cx="10664824" cy="1090420"/>
          </a:xfrm>
        </p:spPr>
        <p:txBody>
          <a:bodyPr lIns="0" tIns="0" rIns="0" bIns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176" y="3587559"/>
            <a:ext cx="7359649" cy="1608136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en-US" sz="1800" kern="1200" spc="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5474" y="5745497"/>
            <a:ext cx="2951727" cy="8872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2779" y="6430806"/>
            <a:ext cx="1361508" cy="20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792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  <p15:guide id="0" pos="720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: 2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2740025"/>
            <a:ext cx="3224212" cy="907100"/>
          </a:xfrm>
        </p:spPr>
        <p:txBody>
          <a:bodyPr anchor="ctr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6862" y="-1"/>
            <a:ext cx="8085137" cy="6858001"/>
          </a:xfrm>
          <a:prstGeom prst="rect">
            <a:avLst/>
          </a:prstGeom>
        </p:spPr>
      </p:pic>
      <p:sp>
        <p:nvSpPr>
          <p:cNvPr id="6" name="Rectangle 6"/>
          <p:cNvSpPr/>
          <p:nvPr userDrawn="1"/>
        </p:nvSpPr>
        <p:spPr>
          <a:xfrm>
            <a:off x="4106862" y="-1"/>
            <a:ext cx="8085138" cy="6858001"/>
          </a:xfrm>
          <a:custGeom>
            <a:avLst/>
            <a:gdLst/>
            <a:ahLst/>
            <a:cxnLst/>
            <a:rect l="l" t="t" r="r" b="b"/>
            <a:pathLst>
              <a:path w="8085138" h="6858001">
                <a:moveTo>
                  <a:pt x="1651681" y="1926772"/>
                </a:moveTo>
                <a:lnTo>
                  <a:pt x="1651681" y="5442858"/>
                </a:lnTo>
                <a:lnTo>
                  <a:pt x="5167767" y="5442858"/>
                </a:lnTo>
                <a:lnTo>
                  <a:pt x="5167767" y="1926772"/>
                </a:lnTo>
                <a:close/>
                <a:moveTo>
                  <a:pt x="0" y="0"/>
                </a:moveTo>
                <a:lnTo>
                  <a:pt x="8085138" y="0"/>
                </a:lnTo>
                <a:lnTo>
                  <a:pt x="8085138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736771" y="1915886"/>
            <a:ext cx="3537858" cy="353785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4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: Wide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0"/>
            <a:ext cx="12223823" cy="550025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0"/>
            <a:ext cx="12223822" cy="5500255"/>
          </a:xfrm>
          <a:custGeom>
            <a:avLst/>
            <a:gdLst/>
            <a:ahLst/>
            <a:cxnLst/>
            <a:rect l="l" t="t" r="r" b="b"/>
            <a:pathLst>
              <a:path w="12223822" h="5500255">
                <a:moveTo>
                  <a:pt x="6705600" y="2147455"/>
                </a:moveTo>
                <a:lnTo>
                  <a:pt x="6705600" y="5029200"/>
                </a:lnTo>
                <a:lnTo>
                  <a:pt x="10487891" y="5029200"/>
                </a:lnTo>
                <a:lnTo>
                  <a:pt x="10487891" y="2147455"/>
                </a:lnTo>
                <a:close/>
                <a:moveTo>
                  <a:pt x="0" y="0"/>
                </a:moveTo>
                <a:lnTo>
                  <a:pt x="12223822" y="0"/>
                </a:lnTo>
                <a:lnTo>
                  <a:pt x="12223822" y="5500255"/>
                </a:lnTo>
                <a:lnTo>
                  <a:pt x="0" y="5500255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705600" y="2147455"/>
            <a:ext cx="3782291" cy="288174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15"/>
          <p:cNvSpPr>
            <a:spLocks noGrp="1"/>
          </p:cNvSpPr>
          <p:nvPr>
            <p:ph sz="quarter" idx="10"/>
          </p:nvPr>
        </p:nvSpPr>
        <p:spPr>
          <a:xfrm>
            <a:off x="4969670" y="2128138"/>
            <a:ext cx="4637088" cy="738664"/>
          </a:xfrm>
          <a:solidFill>
            <a:schemeClr val="bg2"/>
          </a:solidFill>
        </p:spPr>
        <p:txBody>
          <a:bodyPr lIns="210312" tIns="210312" rIns="210312" bIns="164592">
            <a:spAutoFit/>
          </a:bodyPr>
          <a:lstStyle>
            <a:lvl1pPr marL="0" indent="0"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528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292608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LexisNexis® Risk Solutions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 algn="r">
              <a:defRPr lang="en-US" smtClean="0"/>
            </a:lvl1pPr>
          </a:lstStyle>
          <a:p>
            <a:fld id="{6FE306A7-A228-4E07-8D4E-C1DA2C3F39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76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Droid Serif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292608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600"/>
              </a:spcBef>
              <a:defRPr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2pPr>
            <a:lvl3pPr>
              <a:spcBef>
                <a:spcPts val="600"/>
              </a:spcBef>
              <a:defRPr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3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LexisNexis® Risk Solutions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 algn="r">
              <a:defRPr lang="en-US" smtClean="0"/>
            </a:lvl1pPr>
          </a:lstStyle>
          <a:p>
            <a:fld id="{6FE306A7-A228-4E07-8D4E-C1DA2C3F39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36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: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292608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4" y="1338263"/>
            <a:ext cx="5572125" cy="4833936"/>
          </a:xfrm>
        </p:spPr>
        <p:txBody>
          <a:bodyPr/>
          <a:lstStyle>
            <a:lvl1pPr marL="228600" indent="-22860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0" y="1338262"/>
            <a:ext cx="5564018" cy="4833937"/>
          </a:xfrm>
        </p:spPr>
        <p:txBody>
          <a:bodyPr/>
          <a:lstStyle>
            <a:lvl1pPr marL="228600" indent="-22860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lang="en-US" sz="24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sz="2400"/>
            </a:lvl4pPr>
            <a:lvl5pPr>
              <a:defRPr sz="24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LexisNexis® Risk Solutions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55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: One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92608"/>
            <a:ext cx="11525250" cy="8762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1338263"/>
            <a:ext cx="11525251" cy="547687"/>
          </a:xfrm>
        </p:spPr>
        <p:txBody>
          <a:bodyPr lIns="0" tIns="54864" rIns="0" bIns="0" anchor="t"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375" y="1885950"/>
            <a:ext cx="11525249" cy="4286250"/>
          </a:xfrm>
        </p:spPr>
        <p:txBody>
          <a:bodyPr>
            <a:normAutofit/>
          </a:bodyPr>
          <a:lstStyle>
            <a:lvl1pPr marL="228600" indent="-22860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18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600"/>
              </a:spcBef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LexisNexis® Risk Solutions Overview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67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ext: Two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92608"/>
            <a:ext cx="11525250" cy="8762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1338263"/>
            <a:ext cx="5572125" cy="547687"/>
          </a:xfrm>
        </p:spPr>
        <p:txBody>
          <a:bodyPr lIns="0" tIns="54864" rIns="0" bIns="0" anchor="t"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376" y="1885950"/>
            <a:ext cx="5572124" cy="4286250"/>
          </a:xfrm>
        </p:spPr>
        <p:txBody>
          <a:bodyPr>
            <a:normAutofit/>
          </a:bodyPr>
          <a:lstStyle>
            <a:lvl1pPr marL="228600" indent="-22860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18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600"/>
              </a:spcBef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6500" y="1338263"/>
            <a:ext cx="5572124" cy="547687"/>
          </a:xfrm>
        </p:spPr>
        <p:txBody>
          <a:bodyPr vert="horz" lIns="0" tIns="54864" rIns="0" bIns="0" rtlCol="0" anchor="t">
            <a:noAutofit/>
          </a:bodyPr>
          <a:lstStyle>
            <a:lvl1pPr marL="228600" indent="-228600">
              <a:buNone/>
              <a:defRPr lang="en-US" sz="2400" b="1" dirty="0" smtClean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6500" y="1885951"/>
            <a:ext cx="5572124" cy="4286249"/>
          </a:xfrm>
        </p:spPr>
        <p:txBody>
          <a:bodyPr>
            <a:normAutofit/>
          </a:bodyPr>
          <a:lstStyle>
            <a:lvl1pPr marL="228600" indent="-22860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600"/>
              </a:spcBef>
              <a:defRPr sz="1800"/>
            </a:lvl2pPr>
            <a:lvl3pPr marL="1143000" indent="-228600">
              <a:defRPr lang="en-US" sz="18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LexisNexis® Risk Solutions Overview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40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9" y="292608"/>
            <a:ext cx="11513969" cy="8743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LexisNexis® Risk Solutions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20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70688" y="162687"/>
            <a:ext cx="11850624" cy="57809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LexisNexis® Risk Solutions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419100"/>
            <a:ext cx="11202988" cy="5276850"/>
          </a:xfrm>
        </p:spPr>
        <p:txBody>
          <a:bodyPr/>
          <a:lstStyle>
            <a:lvl1pP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>
              <a:spcBef>
                <a:spcPts val="1200"/>
              </a:spcBef>
              <a:defRPr sz="180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2pPr>
            <a:lvl3pPr marL="914400" indent="-228600">
              <a:spcBef>
                <a:spcPts val="1200"/>
              </a:spcBef>
              <a:defRPr sz="180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3pPr>
            <a:lvl4pPr>
              <a:spcBef>
                <a:spcPts val="1200"/>
              </a:spcBef>
              <a:defRPr sz="220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4pPr>
            <a:lvl5pPr>
              <a:spcBef>
                <a:spcPts val="1200"/>
              </a:spcBef>
              <a:defRPr sz="220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None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6514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70688" y="162687"/>
            <a:ext cx="11850624" cy="57809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LexisNexis® Risk Solutions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081088" y="1411929"/>
            <a:ext cx="10029825" cy="3282430"/>
          </a:xfrm>
        </p:spPr>
        <p:txBody>
          <a:bodyPr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400"/>
              </a:spcBef>
              <a:buClr>
                <a:srgbClr val="E12726"/>
              </a:buClr>
              <a:buFont typeface="Arial" panose="020B0604020202020204" pitchFamily="34" charset="0"/>
              <a:buNone/>
              <a:defRPr lang="en-US" sz="2600" i="1" kern="1200" dirty="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979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Framewo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59"/>
          <a:stretch/>
        </p:blipFill>
        <p:spPr>
          <a:xfrm>
            <a:off x="-6096" y="1"/>
            <a:ext cx="12198096" cy="558927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3291056" y="1175802"/>
            <a:ext cx="4990641" cy="309321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 bwMode="white">
          <a:xfrm>
            <a:off x="0" y="5352614"/>
            <a:ext cx="12192000" cy="1505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9521" y="5608321"/>
            <a:ext cx="2050299" cy="841186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i="0" baseline="0" dirty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 of Presenter</a:t>
            </a:r>
          </a:p>
          <a:p>
            <a:r>
              <a:rPr lang="en-US" dirty="0"/>
              <a:t>Position / Title</a:t>
            </a:r>
          </a:p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i="0" dirty="0"/>
              <a:t>Department / Vertical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867171" y="5608321"/>
            <a:ext cx="2048256" cy="841248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Name of Presenter</a:t>
            </a:r>
          </a:p>
          <a:p>
            <a:r>
              <a:rPr lang="en-US" dirty="0"/>
              <a:t>Position / Title</a:t>
            </a:r>
          </a:p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i="0" dirty="0"/>
              <a:t>Department / Vertical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8281697" y="1920205"/>
            <a:ext cx="2837073" cy="686342"/>
          </a:xfrm>
          <a:solidFill>
            <a:schemeClr val="bg1"/>
          </a:solidFill>
          <a:ln>
            <a:noFill/>
          </a:ln>
        </p:spPr>
        <p:txBody>
          <a:bodyPr wrap="square" lIns="210312" tIns="210312" rIns="210312" bIns="164592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2726"/>
              </a:buClr>
              <a:buFont typeface="Arial" panose="020B0604020202020204" pitchFamily="34" charset="0"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3291056" y="3901618"/>
            <a:ext cx="1485900" cy="397032"/>
          </a:xfrm>
          <a:solidFill>
            <a:schemeClr val="accent1"/>
          </a:solidFill>
          <a:ln w="38100">
            <a:noFill/>
          </a:ln>
        </p:spPr>
        <p:txBody>
          <a:bodyPr lIns="109728" tIns="109728" rIns="109728" bIns="64008">
            <a:spAutoFit/>
          </a:bodyPr>
          <a:lstStyle>
            <a:lvl1pPr marL="0" indent="0" algn="ctr">
              <a:buNone/>
              <a:defRPr lang="en-US" sz="1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Enter Date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5474" y="5745497"/>
            <a:ext cx="2951727" cy="88722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52922" y="1153980"/>
            <a:ext cx="4465848" cy="738664"/>
          </a:xfrm>
          <a:solidFill>
            <a:schemeClr val="accent4"/>
          </a:solidFill>
          <a:ln w="38100">
            <a:noFill/>
          </a:ln>
        </p:spPr>
        <p:txBody>
          <a:bodyPr wrap="square" lIns="210312" tIns="210312" rIns="210312" bIns="164592">
            <a:spAutoFit/>
          </a:bodyPr>
          <a:lstStyle>
            <a:lvl1pPr>
              <a:defRPr sz="2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09335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54" userDrawn="1">
          <p15:clr>
            <a:srgbClr val="FBAE40"/>
          </p15:clr>
        </p15:guide>
        <p15:guide id="2" pos="7200">
          <p15:clr>
            <a:srgbClr val="FBAE40"/>
          </p15:clr>
        </p15:guide>
        <p15:guide id="0" orient="horz" pos="2433" userDrawn="1">
          <p15:clr>
            <a:srgbClr val="FBAE40"/>
          </p15:clr>
        </p15:guide>
        <p15:guide id="3" pos="7476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LexisNexis® Risk Solutions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smtClean="0"/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84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(If Necess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3539" y="6481231"/>
            <a:ext cx="1264923" cy="109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3386" y="2587433"/>
            <a:ext cx="4389564" cy="131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437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80">
          <p15:clr>
            <a:srgbClr val="FBAE40"/>
          </p15:clr>
        </p15:guide>
        <p15:guide id="2" pos="720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t Use Layouts Past Th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6549" y="2694582"/>
            <a:ext cx="11513969" cy="1468836"/>
          </a:xfrm>
        </p:spPr>
        <p:txBody>
          <a:bodyPr/>
          <a:lstStyle>
            <a:lvl1pPr algn="ctr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Do Not Use Any Layouts</a:t>
            </a:r>
            <a:br>
              <a:rPr lang="en-US" dirty="0"/>
            </a:br>
            <a:r>
              <a:rPr lang="en-US" dirty="0"/>
              <a:t>Past This One</a:t>
            </a:r>
          </a:p>
        </p:txBody>
      </p:sp>
    </p:spTree>
    <p:extLst>
      <p:ext uri="{BB962C8B-B14F-4D97-AF65-F5344CB8AC3E}">
        <p14:creationId xmlns:p14="http://schemas.microsoft.com/office/powerpoint/2010/main" val="1567950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2A: Simple, 1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433" y="4362450"/>
            <a:ext cx="11521017" cy="368300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sz="2800" dirty="0"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748463" y="818148"/>
            <a:ext cx="5412325" cy="391260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8CF391-BF02-4053-B830-58015085AF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5474" y="5745497"/>
            <a:ext cx="2951727" cy="8872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3BD73A-6196-4112-AAFE-18B10A28AE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5335948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FF0504-4BEC-4DDE-B23D-7B94AD87968B}"/>
              </a:ext>
            </a:extLst>
          </p:cNvPr>
          <p:cNvSpPr/>
          <p:nvPr userDrawn="1"/>
        </p:nvSpPr>
        <p:spPr>
          <a:xfrm>
            <a:off x="0" y="0"/>
            <a:ext cx="12192000" cy="5335947"/>
          </a:xfrm>
          <a:custGeom>
            <a:avLst/>
            <a:gdLst>
              <a:gd name="connsiteX0" fmla="*/ 5056414 w 12192000"/>
              <a:gd name="connsiteY0" fmla="*/ 990098 h 5335947"/>
              <a:gd name="connsiteX1" fmla="*/ 5056414 w 12192000"/>
              <a:gd name="connsiteY1" fmla="*/ 4558799 h 5335947"/>
              <a:gd name="connsiteX2" fmla="*/ 9260114 w 12192000"/>
              <a:gd name="connsiteY2" fmla="*/ 4558799 h 5335947"/>
              <a:gd name="connsiteX3" fmla="*/ 9260114 w 12192000"/>
              <a:gd name="connsiteY3" fmla="*/ 990098 h 5335947"/>
              <a:gd name="connsiteX4" fmla="*/ 0 w 12192000"/>
              <a:gd name="connsiteY4" fmla="*/ 0 h 5335947"/>
              <a:gd name="connsiteX5" fmla="*/ 12192000 w 12192000"/>
              <a:gd name="connsiteY5" fmla="*/ 0 h 5335947"/>
              <a:gd name="connsiteX6" fmla="*/ 12192000 w 12192000"/>
              <a:gd name="connsiteY6" fmla="*/ 5335947 h 5335947"/>
              <a:gd name="connsiteX7" fmla="*/ 0 w 12192000"/>
              <a:gd name="connsiteY7" fmla="*/ 5335947 h 5335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335947">
                <a:moveTo>
                  <a:pt x="5056414" y="990098"/>
                </a:moveTo>
                <a:lnTo>
                  <a:pt x="5056414" y="4558799"/>
                </a:lnTo>
                <a:lnTo>
                  <a:pt x="9260114" y="4558799"/>
                </a:lnTo>
                <a:lnTo>
                  <a:pt x="9260114" y="99009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335947"/>
                </a:lnTo>
                <a:lnTo>
                  <a:pt x="0" y="5335947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6DD2DC-48BC-4B23-8343-4183F03E9D2E}"/>
              </a:ext>
            </a:extLst>
          </p:cNvPr>
          <p:cNvSpPr/>
          <p:nvPr userDrawn="1"/>
        </p:nvSpPr>
        <p:spPr>
          <a:xfrm>
            <a:off x="5056414" y="990098"/>
            <a:ext cx="4203700" cy="356870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8754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8">
          <p15:clr>
            <a:srgbClr val="FBAE40"/>
          </p15:clr>
        </p15:guide>
        <p15:guide id="2" pos="541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Framewo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92000" cy="5335947"/>
          </a:xfrm>
          <a:prstGeom prst="rect">
            <a:avLst/>
          </a:prstGeom>
        </p:spPr>
      </p:pic>
      <p:sp>
        <p:nvSpPr>
          <p:cNvPr id="18" name="Freeform 17"/>
          <p:cNvSpPr/>
          <p:nvPr userDrawn="1"/>
        </p:nvSpPr>
        <p:spPr>
          <a:xfrm>
            <a:off x="0" y="0"/>
            <a:ext cx="12192000" cy="5335947"/>
          </a:xfrm>
          <a:custGeom>
            <a:avLst/>
            <a:gdLst>
              <a:gd name="connsiteX0" fmla="*/ 4521200 w 12192000"/>
              <a:gd name="connsiteY0" fmla="*/ 542925 h 5335947"/>
              <a:gd name="connsiteX1" fmla="*/ 4521200 w 12192000"/>
              <a:gd name="connsiteY1" fmla="*/ 4095750 h 5335947"/>
              <a:gd name="connsiteX2" fmla="*/ 10363200 w 12192000"/>
              <a:gd name="connsiteY2" fmla="*/ 4095750 h 5335947"/>
              <a:gd name="connsiteX3" fmla="*/ 10363200 w 12192000"/>
              <a:gd name="connsiteY3" fmla="*/ 542925 h 5335947"/>
              <a:gd name="connsiteX4" fmla="*/ 0 w 12192000"/>
              <a:gd name="connsiteY4" fmla="*/ 0 h 5335947"/>
              <a:gd name="connsiteX5" fmla="*/ 12192000 w 12192000"/>
              <a:gd name="connsiteY5" fmla="*/ 0 h 5335947"/>
              <a:gd name="connsiteX6" fmla="*/ 12192000 w 12192000"/>
              <a:gd name="connsiteY6" fmla="*/ 5335947 h 5335947"/>
              <a:gd name="connsiteX7" fmla="*/ 0 w 12192000"/>
              <a:gd name="connsiteY7" fmla="*/ 5335947 h 5335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335947">
                <a:moveTo>
                  <a:pt x="4521200" y="542925"/>
                </a:moveTo>
                <a:lnTo>
                  <a:pt x="4521200" y="4095750"/>
                </a:lnTo>
                <a:lnTo>
                  <a:pt x="10363200" y="4095750"/>
                </a:lnTo>
                <a:lnTo>
                  <a:pt x="10363200" y="5429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335947"/>
                </a:lnTo>
                <a:lnTo>
                  <a:pt x="0" y="5335947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521200" y="542925"/>
            <a:ext cx="5842000" cy="355282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 bwMode="white">
          <a:xfrm>
            <a:off x="0" y="5352614"/>
            <a:ext cx="12192000" cy="1505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9521" y="5608321"/>
            <a:ext cx="2050299" cy="841186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i="0" baseline="0" dirty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 of Presenter</a:t>
            </a:r>
          </a:p>
          <a:p>
            <a:r>
              <a:rPr lang="en-US" dirty="0"/>
              <a:t>Position / Title</a:t>
            </a:r>
          </a:p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i="0" dirty="0"/>
              <a:t>Department / Vertical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2779" y="6430806"/>
            <a:ext cx="1361508" cy="209134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867171" y="5608321"/>
            <a:ext cx="2048256" cy="841248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Name of Presenter</a:t>
            </a:r>
          </a:p>
          <a:p>
            <a:r>
              <a:rPr lang="en-US" dirty="0"/>
              <a:t>Position / Title</a:t>
            </a:r>
          </a:p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i="0" dirty="0"/>
              <a:t>Department / Vertical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627632" y="1254603"/>
            <a:ext cx="2893568" cy="627864"/>
          </a:xfrm>
          <a:solidFill>
            <a:schemeClr val="bg1"/>
          </a:solidFill>
          <a:ln>
            <a:noFill/>
          </a:ln>
        </p:spPr>
        <p:txBody>
          <a:bodyPr wrap="square" lIns="210312" tIns="210312" rIns="210312" bIns="164592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2726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E12726"/>
              </a:buClr>
              <a:buFont typeface="Arial" panose="020B0604020202020204" pitchFamily="34" charset="0"/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8897144" y="3748882"/>
            <a:ext cx="1485900" cy="369332"/>
          </a:xfrm>
          <a:solidFill>
            <a:schemeClr val="accent1"/>
          </a:solidFill>
          <a:ln w="38100">
            <a:noFill/>
          </a:ln>
        </p:spPr>
        <p:txBody>
          <a:bodyPr lIns="109728" tIns="109728" rIns="109728" bIns="64008">
            <a:spAutoFit/>
          </a:bodyPr>
          <a:lstStyle>
            <a:lvl1pPr marL="0" indent="0" algn="ctr">
              <a:buNone/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Enter Date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5474" y="5745497"/>
            <a:ext cx="2951727" cy="88722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27632" y="515939"/>
            <a:ext cx="5327650" cy="738664"/>
          </a:xfrm>
          <a:solidFill>
            <a:schemeClr val="accent4"/>
          </a:solidFill>
          <a:ln w="38100">
            <a:noFill/>
          </a:ln>
        </p:spPr>
        <p:txBody>
          <a:bodyPr lIns="210312" tIns="210312" rIns="210312" bIns="164592">
            <a:spAutoFit/>
          </a:bodyPr>
          <a:lstStyle>
            <a:lvl1pPr>
              <a:defRPr sz="2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18089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54">
          <p15:clr>
            <a:srgbClr val="FBAE40"/>
          </p15:clr>
        </p15:guide>
        <p15:guide id="2" pos="7200">
          <p15:clr>
            <a:srgbClr val="FBAE40"/>
          </p15:clr>
        </p15:guide>
        <p15:guide id="0" orient="horz" pos="2433">
          <p15:clr>
            <a:srgbClr val="FBAE40"/>
          </p15:clr>
        </p15:guide>
        <p15:guide id="3" pos="747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Framewor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335947"/>
          </a:xfrm>
          <a:prstGeom prst="rect">
            <a:avLst/>
          </a:prstGeom>
        </p:spPr>
      </p:pic>
      <p:sp>
        <p:nvSpPr>
          <p:cNvPr id="18" name="Freeform 17"/>
          <p:cNvSpPr/>
          <p:nvPr userDrawn="1"/>
        </p:nvSpPr>
        <p:spPr>
          <a:xfrm>
            <a:off x="0" y="0"/>
            <a:ext cx="12192000" cy="5335947"/>
          </a:xfrm>
          <a:custGeom>
            <a:avLst/>
            <a:gdLst>
              <a:gd name="connsiteX0" fmla="*/ 4521200 w 12192000"/>
              <a:gd name="connsiteY0" fmla="*/ 542925 h 5335947"/>
              <a:gd name="connsiteX1" fmla="*/ 4521200 w 12192000"/>
              <a:gd name="connsiteY1" fmla="*/ 4095750 h 5335947"/>
              <a:gd name="connsiteX2" fmla="*/ 10363200 w 12192000"/>
              <a:gd name="connsiteY2" fmla="*/ 4095750 h 5335947"/>
              <a:gd name="connsiteX3" fmla="*/ 10363200 w 12192000"/>
              <a:gd name="connsiteY3" fmla="*/ 542925 h 5335947"/>
              <a:gd name="connsiteX4" fmla="*/ 0 w 12192000"/>
              <a:gd name="connsiteY4" fmla="*/ 0 h 5335947"/>
              <a:gd name="connsiteX5" fmla="*/ 12192000 w 12192000"/>
              <a:gd name="connsiteY5" fmla="*/ 0 h 5335947"/>
              <a:gd name="connsiteX6" fmla="*/ 12192000 w 12192000"/>
              <a:gd name="connsiteY6" fmla="*/ 5335947 h 5335947"/>
              <a:gd name="connsiteX7" fmla="*/ 0 w 12192000"/>
              <a:gd name="connsiteY7" fmla="*/ 5335947 h 5335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335947">
                <a:moveTo>
                  <a:pt x="4521200" y="542925"/>
                </a:moveTo>
                <a:lnTo>
                  <a:pt x="4521200" y="4095750"/>
                </a:lnTo>
                <a:lnTo>
                  <a:pt x="10363200" y="4095750"/>
                </a:lnTo>
                <a:lnTo>
                  <a:pt x="10363200" y="5429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335947"/>
                </a:lnTo>
                <a:lnTo>
                  <a:pt x="0" y="5335947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521200" y="542925"/>
            <a:ext cx="5842000" cy="355282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 bwMode="white">
          <a:xfrm>
            <a:off x="0" y="5352614"/>
            <a:ext cx="12192000" cy="1505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9521" y="5608321"/>
            <a:ext cx="2050299" cy="841186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i="0" baseline="0" dirty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 of Presenter</a:t>
            </a:r>
          </a:p>
          <a:p>
            <a:r>
              <a:rPr lang="en-US" dirty="0"/>
              <a:t>Position / Title</a:t>
            </a:r>
          </a:p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i="0" dirty="0"/>
              <a:t>Department / Vertical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2779" y="6430806"/>
            <a:ext cx="1361508" cy="209134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867171" y="5608321"/>
            <a:ext cx="2048256" cy="841248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Name of Presenter</a:t>
            </a:r>
          </a:p>
          <a:p>
            <a:r>
              <a:rPr lang="en-US" dirty="0"/>
              <a:t>Position / Title</a:t>
            </a:r>
          </a:p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i="0" dirty="0"/>
              <a:t>Department / Vertical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27632" y="515939"/>
            <a:ext cx="5327650" cy="738664"/>
          </a:xfrm>
          <a:solidFill>
            <a:schemeClr val="accent4"/>
          </a:solidFill>
          <a:ln w="38100">
            <a:noFill/>
          </a:ln>
        </p:spPr>
        <p:txBody>
          <a:bodyPr lIns="210312" tIns="210312" rIns="210312" bIns="164592" anchor="t">
            <a:spAutoFit/>
          </a:bodyPr>
          <a:lstStyle>
            <a:lvl1pPr>
              <a:defRPr sz="2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627632" y="1254603"/>
            <a:ext cx="2893568" cy="627864"/>
          </a:xfrm>
          <a:solidFill>
            <a:schemeClr val="bg1"/>
          </a:solidFill>
          <a:ln>
            <a:noFill/>
          </a:ln>
        </p:spPr>
        <p:txBody>
          <a:bodyPr wrap="square" lIns="210312" tIns="210312" rIns="210312" bIns="164592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E12726"/>
              </a:buClr>
              <a:buFont typeface="Arial" panose="020B0604020202020204" pitchFamily="34" charset="0"/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8907463" y="3759201"/>
            <a:ext cx="1485900" cy="369332"/>
          </a:xfrm>
          <a:solidFill>
            <a:schemeClr val="accent1"/>
          </a:solidFill>
          <a:ln w="38100">
            <a:noFill/>
          </a:ln>
        </p:spPr>
        <p:txBody>
          <a:bodyPr lIns="109728" tIns="109728" rIns="109728" bIns="64008">
            <a:spAutoFit/>
          </a:bodyPr>
          <a:lstStyle>
            <a:lvl1pPr marL="0" indent="0" algn="ctr">
              <a:buNone/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Enter Date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5474" y="5745497"/>
            <a:ext cx="2951727" cy="88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427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54">
          <p15:clr>
            <a:srgbClr val="FBAE40"/>
          </p15:clr>
        </p15:guide>
        <p15:guide id="2" pos="7200">
          <p15:clr>
            <a:srgbClr val="FBAE40"/>
          </p15:clr>
        </p15:guide>
        <p15:guide id="0" orient="horz" pos="2433">
          <p15:clr>
            <a:srgbClr val="FBAE40"/>
          </p15:clr>
        </p15:guide>
        <p15:guide id="3" pos="747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Framewor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5335947"/>
          </a:xfrm>
          <a:prstGeom prst="rect">
            <a:avLst/>
          </a:prstGeom>
        </p:spPr>
      </p:pic>
      <p:sp>
        <p:nvSpPr>
          <p:cNvPr id="18" name="Freeform 17"/>
          <p:cNvSpPr/>
          <p:nvPr userDrawn="1"/>
        </p:nvSpPr>
        <p:spPr>
          <a:xfrm>
            <a:off x="0" y="0"/>
            <a:ext cx="12192000" cy="5335947"/>
          </a:xfrm>
          <a:custGeom>
            <a:avLst/>
            <a:gdLst>
              <a:gd name="connsiteX0" fmla="*/ 4521200 w 12192000"/>
              <a:gd name="connsiteY0" fmla="*/ 542925 h 5335947"/>
              <a:gd name="connsiteX1" fmla="*/ 4521200 w 12192000"/>
              <a:gd name="connsiteY1" fmla="*/ 4095750 h 5335947"/>
              <a:gd name="connsiteX2" fmla="*/ 10363200 w 12192000"/>
              <a:gd name="connsiteY2" fmla="*/ 4095750 h 5335947"/>
              <a:gd name="connsiteX3" fmla="*/ 10363200 w 12192000"/>
              <a:gd name="connsiteY3" fmla="*/ 542925 h 5335947"/>
              <a:gd name="connsiteX4" fmla="*/ 0 w 12192000"/>
              <a:gd name="connsiteY4" fmla="*/ 0 h 5335947"/>
              <a:gd name="connsiteX5" fmla="*/ 12192000 w 12192000"/>
              <a:gd name="connsiteY5" fmla="*/ 0 h 5335947"/>
              <a:gd name="connsiteX6" fmla="*/ 12192000 w 12192000"/>
              <a:gd name="connsiteY6" fmla="*/ 5335947 h 5335947"/>
              <a:gd name="connsiteX7" fmla="*/ 0 w 12192000"/>
              <a:gd name="connsiteY7" fmla="*/ 5335947 h 5335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335947">
                <a:moveTo>
                  <a:pt x="4521200" y="542925"/>
                </a:moveTo>
                <a:lnTo>
                  <a:pt x="4521200" y="4095750"/>
                </a:lnTo>
                <a:lnTo>
                  <a:pt x="10363200" y="4095750"/>
                </a:lnTo>
                <a:lnTo>
                  <a:pt x="10363200" y="54292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335947"/>
                </a:lnTo>
                <a:lnTo>
                  <a:pt x="0" y="5335947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4521200" y="542925"/>
            <a:ext cx="5842000" cy="355282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 bwMode="white">
          <a:xfrm>
            <a:off x="0" y="5352614"/>
            <a:ext cx="12192000" cy="15053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9521" y="5608321"/>
            <a:ext cx="2050299" cy="841186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lang="en-US" sz="1600" i="0" baseline="0" dirty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 of Presenter</a:t>
            </a:r>
          </a:p>
          <a:p>
            <a:r>
              <a:rPr lang="en-US" dirty="0"/>
              <a:t>Position / Title</a:t>
            </a:r>
          </a:p>
          <a:p>
            <a:r>
              <a:rPr lang="en-US" dirty="0"/>
              <a:t>Department / Vertical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2779" y="6430806"/>
            <a:ext cx="1361508" cy="209134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867171" y="5608321"/>
            <a:ext cx="2048256" cy="841248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Name of Presenter</a:t>
            </a:r>
          </a:p>
          <a:p>
            <a:r>
              <a:rPr lang="en-US" dirty="0"/>
              <a:t>Position / Title</a:t>
            </a:r>
          </a:p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i="0" dirty="0"/>
              <a:t>Department / Vertical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8907463" y="3759201"/>
            <a:ext cx="1485900" cy="369332"/>
          </a:xfrm>
          <a:solidFill>
            <a:schemeClr val="accent1"/>
          </a:solidFill>
          <a:ln w="38100">
            <a:noFill/>
          </a:ln>
        </p:spPr>
        <p:txBody>
          <a:bodyPr lIns="109728" tIns="109728" rIns="109728" bIns="64008">
            <a:spAutoFit/>
          </a:bodyPr>
          <a:lstStyle>
            <a:lvl1pPr marL="0" indent="0" algn="ctr">
              <a:buNone/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Enter Date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5474" y="5745497"/>
            <a:ext cx="2951727" cy="887224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627632" y="1254603"/>
            <a:ext cx="2893567" cy="627864"/>
          </a:xfrm>
          <a:solidFill>
            <a:schemeClr val="bg1"/>
          </a:solidFill>
          <a:ln>
            <a:noFill/>
          </a:ln>
        </p:spPr>
        <p:txBody>
          <a:bodyPr wrap="square" lIns="210312" tIns="210312" rIns="210312" bIns="164592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E12726"/>
              </a:buClr>
              <a:buFont typeface="Arial" panose="020B0604020202020204" pitchFamily="34" charset="0"/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27632" y="515939"/>
            <a:ext cx="5327650" cy="738664"/>
          </a:xfrm>
          <a:solidFill>
            <a:schemeClr val="accent4"/>
          </a:solidFill>
          <a:ln w="38100">
            <a:noFill/>
          </a:ln>
        </p:spPr>
        <p:txBody>
          <a:bodyPr lIns="210312" tIns="210312" rIns="210312" bIns="164592" anchor="t">
            <a:spAutoFit/>
          </a:bodyPr>
          <a:lstStyle>
            <a:lvl1pPr>
              <a:defRPr sz="2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89791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54">
          <p15:clr>
            <a:srgbClr val="FBAE40"/>
          </p15:clr>
        </p15:guide>
        <p15:guide id="2" pos="7200">
          <p15:clr>
            <a:srgbClr val="FBAE40"/>
          </p15:clr>
        </p15:guide>
        <p15:guide id="0" orient="horz" pos="2433">
          <p15:clr>
            <a:srgbClr val="FBAE40"/>
          </p15:clr>
        </p15:guide>
        <p15:guide id="3" pos="747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- Small Frame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0"/>
            <a:ext cx="12192001" cy="461962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white">
          <a:xfrm>
            <a:off x="0" y="4619625"/>
            <a:ext cx="12192000" cy="2238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374" y="4991100"/>
            <a:ext cx="11544799" cy="690792"/>
          </a:xfrm>
        </p:spPr>
        <p:txBody>
          <a:bodyPr lIns="0" tIns="0" rIns="0" bIns="0" anchor="t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375" y="5710084"/>
            <a:ext cx="7748588" cy="958049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en-US" sz="1800" kern="1200" spc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5474" y="5745497"/>
            <a:ext cx="2951727" cy="887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2779" y="6430806"/>
            <a:ext cx="1361508" cy="209134"/>
          </a:xfrm>
          <a:prstGeom prst="rect">
            <a:avLst/>
          </a:prstGeom>
        </p:spPr>
      </p:pic>
      <p:sp>
        <p:nvSpPr>
          <p:cNvPr id="8" name="Rectangle 8"/>
          <p:cNvSpPr/>
          <p:nvPr userDrawn="1"/>
        </p:nvSpPr>
        <p:spPr>
          <a:xfrm>
            <a:off x="-1" y="0"/>
            <a:ext cx="12192000" cy="4619625"/>
          </a:xfrm>
          <a:custGeom>
            <a:avLst/>
            <a:gdLst/>
            <a:ahLst/>
            <a:cxnLst/>
            <a:rect l="l" t="t" r="r" b="b"/>
            <a:pathLst>
              <a:path w="12192000" h="4619625">
                <a:moveTo>
                  <a:pt x="7227418" y="1123950"/>
                </a:moveTo>
                <a:lnTo>
                  <a:pt x="7227418" y="3143250"/>
                </a:lnTo>
                <a:lnTo>
                  <a:pt x="8837143" y="3143250"/>
                </a:lnTo>
                <a:lnTo>
                  <a:pt x="8837143" y="112395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619625"/>
                </a:lnTo>
                <a:lnTo>
                  <a:pt x="0" y="4619625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7227418" y="1123950"/>
            <a:ext cx="1609725" cy="20193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3763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43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Screen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2" y="0"/>
            <a:ext cx="12192002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-1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2315688" y="1828800"/>
                </a:moveTo>
                <a:lnTo>
                  <a:pt x="2315688" y="5308271"/>
                </a:lnTo>
                <a:lnTo>
                  <a:pt x="5795159" y="5308271"/>
                </a:lnTo>
                <a:lnTo>
                  <a:pt x="5795159" y="1828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303813" y="1829427"/>
            <a:ext cx="3480460" cy="345509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784851" y="2532854"/>
            <a:ext cx="3384550" cy="627864"/>
          </a:xfrm>
          <a:solidFill>
            <a:schemeClr val="bg1"/>
          </a:solidFill>
        </p:spPr>
        <p:txBody>
          <a:bodyPr wrap="square" lIns="210312" tIns="210312" rIns="210312" bIns="164592" anchor="t">
            <a:spAutoFit/>
          </a:bodyPr>
          <a:lstStyle>
            <a:lvl1pPr marL="0" indent="0">
              <a:lnSpc>
                <a:spcPct val="100000"/>
              </a:lnSpc>
              <a:buNone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E12726"/>
              </a:buClr>
              <a:buFont typeface="Arial" panose="020B0604020202020204" pitchFamily="34" charset="0"/>
              <a:buNone/>
            </a:pPr>
            <a:r>
              <a:rPr lang="en-US" dirty="0"/>
              <a:t>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6050" y="5833198"/>
            <a:ext cx="2768600" cy="6475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8753" y="1802965"/>
            <a:ext cx="4440647" cy="738664"/>
          </a:xfrm>
          <a:solidFill>
            <a:schemeClr val="bg2"/>
          </a:solidFill>
        </p:spPr>
        <p:txBody>
          <a:bodyPr wrap="square" lIns="210312" tIns="210312" rIns="210312" bIns="164592" anchor="t">
            <a:sp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190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Full Screen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915" y="0"/>
            <a:ext cx="12192000" cy="6858000"/>
          </a:xfrm>
          <a:prstGeom prst="rect">
            <a:avLst/>
          </a:prstGeom>
        </p:spPr>
      </p:pic>
      <p:sp>
        <p:nvSpPr>
          <p:cNvPr id="12" name="Rectangle 3"/>
          <p:cNvSpPr/>
          <p:nvPr userDrawn="1"/>
        </p:nvSpPr>
        <p:spPr>
          <a:xfrm>
            <a:off x="-4916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4223657" y="2293257"/>
                </a:moveTo>
                <a:lnTo>
                  <a:pt x="4223657" y="6226629"/>
                </a:lnTo>
                <a:lnTo>
                  <a:pt x="6502400" y="6226629"/>
                </a:lnTo>
                <a:lnTo>
                  <a:pt x="6502400" y="229325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208811" y="2294021"/>
            <a:ext cx="2288674" cy="393031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483587" y="3006216"/>
            <a:ext cx="3277564" cy="627864"/>
          </a:xfrm>
          <a:solidFill>
            <a:schemeClr val="bg1"/>
          </a:solidFill>
        </p:spPr>
        <p:txBody>
          <a:bodyPr wrap="square" lIns="210312" tIns="210312" rIns="210312" bIns="164592" anchor="t">
            <a:spAutoFit/>
          </a:bodyPr>
          <a:lstStyle>
            <a:lvl1pPr marL="0" indent="0">
              <a:lnSpc>
                <a:spcPct val="100000"/>
              </a:lnSpc>
              <a:buNone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E12726"/>
              </a:buClr>
              <a:buFont typeface="Arial" panose="020B0604020202020204" pitchFamily="34" charset="0"/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6687" y="2268620"/>
            <a:ext cx="4514464" cy="738664"/>
          </a:xfrm>
          <a:solidFill>
            <a:schemeClr val="tx2"/>
          </a:solidFill>
        </p:spPr>
        <p:txBody>
          <a:bodyPr wrap="square" lIns="210312" tIns="210312" rIns="210312" bIns="164592" anchor="t">
            <a:sp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6050" y="5833198"/>
            <a:ext cx="2768600" cy="64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4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: 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2740025"/>
            <a:ext cx="11520490" cy="907100"/>
          </a:xfrm>
        </p:spPr>
        <p:txBody>
          <a:bodyPr anchor="ctr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LexisNexis® Risk Solutions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549" y="288923"/>
            <a:ext cx="11513969" cy="8743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549" y="1341037"/>
            <a:ext cx="11522076" cy="48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prstClr val="black">
                  <a:lumMod val="75000"/>
                  <a:lumOff val="25000"/>
                </a:prstClr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24676" y="6353968"/>
            <a:ext cx="453591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LexisNexis® Risk Solutions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0592" y="6353968"/>
            <a:ext cx="39803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kumimoji="0" lang="en-US" sz="1200" b="1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itchFamily="34" charset="0"/>
                <a:ea typeface="+mn-ea"/>
                <a:cs typeface="+mn-cs"/>
              </a:defRPr>
            </a:lvl1pPr>
          </a:lstStyle>
          <a:p>
            <a:pPr algn="r"/>
            <a:fld id="{6FE306A7-A228-4E07-8D4E-C1DA2C3F3993}" type="slidenum">
              <a:rPr lang="en-US" smtClean="0"/>
              <a:pPr algn="r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400" y="6269348"/>
            <a:ext cx="1663700" cy="50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61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6" r:id="rId2"/>
    <p:sldLayoutId id="2147483681" r:id="rId3"/>
    <p:sldLayoutId id="2147483682" r:id="rId4"/>
    <p:sldLayoutId id="2147483683" r:id="rId5"/>
    <p:sldLayoutId id="2147483677" r:id="rId6"/>
    <p:sldLayoutId id="2147483673" r:id="rId7"/>
    <p:sldLayoutId id="2147483684" r:id="rId8"/>
    <p:sldLayoutId id="2147483669" r:id="rId9"/>
    <p:sldLayoutId id="2147483675" r:id="rId10"/>
    <p:sldLayoutId id="2147483672" r:id="rId11"/>
    <p:sldLayoutId id="2147483650" r:id="rId12"/>
    <p:sldLayoutId id="2147483678" r:id="rId13"/>
    <p:sldLayoutId id="2147483652" r:id="rId14"/>
    <p:sldLayoutId id="2147483653" r:id="rId15"/>
    <p:sldLayoutId id="2147483668" r:id="rId16"/>
    <p:sldLayoutId id="2147483654" r:id="rId17"/>
    <p:sldLayoutId id="2147483679" r:id="rId18"/>
    <p:sldLayoutId id="2147483680" r:id="rId19"/>
    <p:sldLayoutId id="2147483655" r:id="rId20"/>
    <p:sldLayoutId id="2147483667" r:id="rId21"/>
    <p:sldLayoutId id="2147483666" r:id="rId22"/>
    <p:sldLayoutId id="2147483685" r:id="rId23"/>
  </p:sldLayoutIdLst>
  <p:hf hd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2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400"/>
        </a:spcBef>
        <a:buClr>
          <a:srgbClr val="E12726"/>
        </a:buClr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prstClr val="black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prstClr val="black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7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openxmlformats.org/officeDocument/2006/relationships/image" Target="../media/image19.PNG"/><Relationship Id="rId3" Type="http://schemas.openxmlformats.org/officeDocument/2006/relationships/diagramData" Target="../diagrams/data2.xml"/><Relationship Id="rId21" Type="http://schemas.openxmlformats.org/officeDocument/2006/relationships/diagramQuickStyle" Target="../diagrams/quickStyle5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6" Type="http://schemas.openxmlformats.org/officeDocument/2006/relationships/diagramColors" Target="../diagrams/colors4.xml"/><Relationship Id="rId20" Type="http://schemas.openxmlformats.org/officeDocument/2006/relationships/diagramLayout" Target="../diagrams/layout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23" Type="http://schemas.microsoft.com/office/2007/relationships/diagramDrawing" Target="../diagrams/drawing5.xml"/><Relationship Id="rId10" Type="http://schemas.openxmlformats.org/officeDocument/2006/relationships/diagramQuickStyle" Target="../diagrams/quickStyle3.xml"/><Relationship Id="rId19" Type="http://schemas.openxmlformats.org/officeDocument/2006/relationships/diagramData" Target="../diagrams/data5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Relationship Id="rId22" Type="http://schemas.openxmlformats.org/officeDocument/2006/relationships/diagramColors" Target="../diagrams/colors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82C41735-D95F-4506-A9F7-65592F9B08F6}"/>
              </a:ext>
            </a:extLst>
          </p:cNvPr>
          <p:cNvSpPr txBox="1">
            <a:spLocks/>
          </p:cNvSpPr>
          <p:nvPr/>
        </p:nvSpPr>
        <p:spPr>
          <a:xfrm>
            <a:off x="4041836" y="301535"/>
            <a:ext cx="3941014" cy="627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210312" tIns="210312" rIns="210312" bIns="164592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E12726"/>
              </a:buClr>
              <a:buFont typeface="Arial" panose="020B0604020202020204" pitchFamily="34" charset="0"/>
              <a:buNone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dirty="0" smtClean="0"/>
              <a:t>MVR Positive Spike Alerts</a:t>
            </a:r>
            <a:endParaRPr lang="en-US" dirty="0"/>
          </a:p>
        </p:txBody>
      </p:sp>
      <p:pic>
        <p:nvPicPr>
          <p:cNvPr id="1026" name="Picture 2" descr="Image result for monitoring to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633" y="929399"/>
            <a:ext cx="7025421" cy="394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7229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Overview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36549" y="1166928"/>
            <a:ext cx="5512708" cy="356473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Arial" charset="0"/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 charset="0"/>
              </a:rPr>
              <a:t>In general, the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 charset="0"/>
              </a:rPr>
              <a:t>MVR Spike Alerts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 charset="0"/>
              </a:rPr>
              <a:t>model will monitor each report on a weekly basis: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 charset="0"/>
              </a:rPr>
            </a:b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Arial" charset="0"/>
            </a:endParaRP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 charset="0"/>
              </a:rPr>
              <a:t>Trend &amp; Threshold: calculate a high value alert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 charset="0"/>
              </a:rPr>
              <a:t>threshold based on prior 12 weeks transaction trend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 charset="0"/>
              </a:rPr>
              <a:t/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 charset="0"/>
              </a:rPr>
            </a:b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Arial" charset="0"/>
            </a:endParaRP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 charset="0"/>
              </a:rPr>
              <a:t>Alerts: detect reports have extremely high transaction units </a:t>
            </a:r>
            <a:b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 charset="0"/>
              </a:rPr>
            </a:b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LexisNexis® Risk Solutions Overview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" t="2" r="443"/>
          <a:stretch/>
        </p:blipFill>
        <p:spPr>
          <a:xfrm>
            <a:off x="6337300" y="-1"/>
            <a:ext cx="5854700" cy="6858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14F3D3-F3F5-4571-972B-10B6A895A495}"/>
              </a:ext>
            </a:extLst>
          </p:cNvPr>
          <p:cNvSpPr txBox="1"/>
          <p:nvPr/>
        </p:nvSpPr>
        <p:spPr>
          <a:xfrm>
            <a:off x="7586596" y="1874729"/>
            <a:ext cx="3356108" cy="2862322"/>
          </a:xfrm>
          <a:prstGeom prst="rect">
            <a:avLst/>
          </a:prstGeom>
          <a:solidFill>
            <a:srgbClr val="00778B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lvl="0" algn="ctr"/>
            <a:endParaRPr lang="en-US" b="1" dirty="0">
              <a:solidFill>
                <a:prstClr val="white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  <a:p>
            <a:pPr lvl="0" algn="ctr"/>
            <a:r>
              <a:rPr lang="en-US" sz="1600" b="1" dirty="0">
                <a:solidFill>
                  <a:prstClr val="white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Our Brand Essence</a:t>
            </a:r>
          </a:p>
          <a:p>
            <a:pPr lvl="0" algn="ctr"/>
            <a:r>
              <a:rPr lang="en-US" sz="1600" i="1" dirty="0">
                <a:solidFill>
                  <a:prstClr val="white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We believe in the power </a:t>
            </a:r>
          </a:p>
          <a:p>
            <a:pPr lvl="0" algn="ctr"/>
            <a:r>
              <a:rPr lang="en-US" sz="1600" i="1" dirty="0">
                <a:solidFill>
                  <a:prstClr val="white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of data and advanced analytics for better risk management.</a:t>
            </a:r>
          </a:p>
          <a:p>
            <a:pPr lvl="0" algn="ctr"/>
            <a:endParaRPr lang="en-US" sz="1600" i="1" dirty="0">
              <a:solidFill>
                <a:prstClr val="white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  <a:p>
            <a:pPr lvl="0" algn="ctr"/>
            <a:endParaRPr lang="en-US" sz="1600" i="1" dirty="0">
              <a:solidFill>
                <a:prstClr val="white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  <a:p>
            <a:pPr lvl="0" algn="ctr"/>
            <a:r>
              <a:rPr lang="en-US" sz="1600" b="1" dirty="0">
                <a:solidFill>
                  <a:prstClr val="white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Our Brand Promise</a:t>
            </a:r>
          </a:p>
          <a:p>
            <a:pPr lvl="0" algn="ctr"/>
            <a:r>
              <a:rPr lang="en-US" sz="1600" i="1" dirty="0">
                <a:solidFill>
                  <a:prstClr val="white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Transform your risk </a:t>
            </a:r>
            <a:br>
              <a:rPr lang="en-US" sz="1600" i="1" dirty="0">
                <a:solidFill>
                  <a:prstClr val="white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</a:br>
            <a:r>
              <a:rPr lang="en-US" sz="1600" i="1" dirty="0">
                <a:solidFill>
                  <a:prstClr val="white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decision-making.</a:t>
            </a:r>
          </a:p>
          <a:p>
            <a:pPr lvl="0" algn="ctr"/>
            <a:endParaRPr lang="en-US" i="1" dirty="0">
              <a:solidFill>
                <a:prstClr val="white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4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Population Waterfall 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36549" y="1166927"/>
            <a:ext cx="5340351" cy="4871016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Arial" charset="0"/>
              </a:rPr>
              <a:t>                    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LexisNexis® Risk Solutions Overview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" t="2" r="443"/>
          <a:stretch/>
        </p:blipFill>
        <p:spPr>
          <a:xfrm>
            <a:off x="6337300" y="-1"/>
            <a:ext cx="5854700" cy="6858001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93732930"/>
              </p:ext>
            </p:extLst>
          </p:nvPr>
        </p:nvGraphicFramePr>
        <p:xfrm>
          <a:off x="1101811" y="1788967"/>
          <a:ext cx="4470228" cy="2859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ectangle 3"/>
          <p:cNvSpPr/>
          <p:nvPr/>
        </p:nvSpPr>
        <p:spPr>
          <a:xfrm>
            <a:off x="1828800" y="2761735"/>
            <a:ext cx="203886" cy="667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30743" y="4751172"/>
            <a:ext cx="1007076" cy="7166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37183" y="3326279"/>
            <a:ext cx="2601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74,874 MVR reports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94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267" y="19716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Raw Data Population Waterfall  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093813733"/>
              </p:ext>
            </p:extLst>
          </p:nvPr>
        </p:nvGraphicFramePr>
        <p:xfrm>
          <a:off x="1995424" y="1828732"/>
          <a:ext cx="7258946" cy="901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568532387"/>
              </p:ext>
            </p:extLst>
          </p:nvPr>
        </p:nvGraphicFramePr>
        <p:xfrm>
          <a:off x="2063997" y="2730112"/>
          <a:ext cx="3154299" cy="753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613925668"/>
              </p:ext>
            </p:extLst>
          </p:nvPr>
        </p:nvGraphicFramePr>
        <p:xfrm>
          <a:off x="6386812" y="4237890"/>
          <a:ext cx="2867558" cy="703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641" y="5875020"/>
            <a:ext cx="2133898" cy="800212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66029338"/>
              </p:ext>
            </p:extLst>
          </p:nvPr>
        </p:nvGraphicFramePr>
        <p:xfrm>
          <a:off x="4844077" y="3484001"/>
          <a:ext cx="1886441" cy="753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</p:spTree>
    <p:extLst>
      <p:ext uri="{BB962C8B-B14F-4D97-AF65-F5344CB8AC3E}">
        <p14:creationId xmlns:p14="http://schemas.microsoft.com/office/powerpoint/2010/main" val="24184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  <p:bldGraphic spid="20" grpId="0">
        <p:bldAsOne/>
      </p:bldGraphic>
      <p:bldGraphic spid="22" grpId="0">
        <p:bldAsOne/>
      </p:bldGraphic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3D7DC13-DFDF-4B2F-A3DE-7E28FD2559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"/>
          <a:stretch/>
        </p:blipFill>
        <p:spPr>
          <a:xfrm>
            <a:off x="6337300" y="0"/>
            <a:ext cx="5854700" cy="68579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549" y="292608"/>
            <a:ext cx="11513969" cy="874319"/>
          </a:xfrm>
        </p:spPr>
        <p:txBody>
          <a:bodyPr/>
          <a:lstStyle/>
          <a:p>
            <a:r>
              <a:rPr lang="en-US" dirty="0" smtClean="0"/>
              <a:t>Statistics Behind the Model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Model &amp; Attribute Monitoring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86596" y="1874729"/>
            <a:ext cx="3356108" cy="3108543"/>
          </a:xfrm>
          <a:prstGeom prst="rect">
            <a:avLst/>
          </a:prstGeom>
          <a:solidFill>
            <a:srgbClr val="00778B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Our Vision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To inspire insightful decisions </a:t>
            </a:r>
            <a:br>
              <a:rPr lang="en-US" sz="1600" i="1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</a:br>
            <a:r>
              <a:rPr lang="en-US" sz="1600" i="1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in a world of hidden risks </a:t>
            </a:r>
            <a:br>
              <a:rPr lang="en-US" sz="1600" i="1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</a:br>
            <a:r>
              <a:rPr lang="en-US" sz="1600" i="1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and opportunities.</a:t>
            </a:r>
          </a:p>
          <a:p>
            <a:pPr algn="ctr"/>
            <a:endParaRPr lang="en-US" sz="1600" i="1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  <a:p>
            <a:pPr algn="ctr"/>
            <a:endParaRPr lang="en-US" sz="1600" i="1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Our Mission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To provide essential insights to advance and protect people, industry and society.</a:t>
            </a:r>
          </a:p>
          <a:p>
            <a:pPr algn="ctr"/>
            <a:endParaRPr lang="en-US" i="1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54" y="3522396"/>
            <a:ext cx="4397568" cy="219878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186" y="976022"/>
            <a:ext cx="3755175" cy="26019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1154" y="5933469"/>
            <a:ext cx="4763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 smtClean="0"/>
              <a:t>σ</a:t>
            </a:r>
            <a:r>
              <a:rPr lang="en-US" sz="1000" b="1" dirty="0" smtClean="0"/>
              <a:t>  is the </a:t>
            </a:r>
            <a:r>
              <a:rPr lang="en-US" sz="1000" b="1" dirty="0"/>
              <a:t> standard deviation</a:t>
            </a:r>
            <a:r>
              <a:rPr lang="el-GR" sz="1000" b="1" dirty="0"/>
              <a:t> </a:t>
            </a:r>
            <a:r>
              <a:rPr lang="en-US" sz="1000" b="1" dirty="0" smtClean="0"/>
              <a:t> </a:t>
            </a:r>
            <a:r>
              <a:rPr lang="en-US" sz="1000" b="1" dirty="0"/>
              <a:t>measure of the amount of variation  of a set of values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1154" y="5721180"/>
            <a:ext cx="4763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000" b="1" dirty="0"/>
              <a:t>μ</a:t>
            </a:r>
            <a:r>
              <a:rPr lang="en-US" sz="1000" b="1" dirty="0" smtClean="0"/>
              <a:t>  is the </a:t>
            </a:r>
            <a:r>
              <a:rPr lang="en-US" sz="1000" b="1" dirty="0"/>
              <a:t> </a:t>
            </a:r>
            <a:r>
              <a:rPr lang="en-US" sz="1000" b="1" dirty="0" smtClean="0"/>
              <a:t>average amount </a:t>
            </a:r>
            <a:r>
              <a:rPr lang="en-US" sz="1000" b="1" dirty="0"/>
              <a:t>of variation  of a set of values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579257" y="4621788"/>
            <a:ext cx="166914" cy="449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884057" y="2772229"/>
            <a:ext cx="166914" cy="449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83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3D7DC13-DFDF-4B2F-A3DE-7E28FD2559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"/>
          <a:stretch/>
        </p:blipFill>
        <p:spPr>
          <a:xfrm>
            <a:off x="6337300" y="0"/>
            <a:ext cx="5854700" cy="68579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549" y="292608"/>
            <a:ext cx="11513969" cy="874319"/>
          </a:xfrm>
        </p:spPr>
        <p:txBody>
          <a:bodyPr/>
          <a:lstStyle/>
          <a:p>
            <a:r>
              <a:rPr lang="en-US" dirty="0" smtClean="0"/>
              <a:t>Statistics Behind the Model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Model &amp; Attribute Monitoring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86596" y="1874729"/>
            <a:ext cx="3356108" cy="3108543"/>
          </a:xfrm>
          <a:prstGeom prst="rect">
            <a:avLst/>
          </a:prstGeom>
          <a:solidFill>
            <a:srgbClr val="00778B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Our Vision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To inspire insightful decisions </a:t>
            </a:r>
            <a:br>
              <a:rPr lang="en-US" sz="1600" i="1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</a:br>
            <a:r>
              <a:rPr lang="en-US" sz="1600" i="1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in a world of hidden risks </a:t>
            </a:r>
            <a:br>
              <a:rPr lang="en-US" sz="1600" i="1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</a:br>
            <a:r>
              <a:rPr lang="en-US" sz="1600" i="1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and opportunities.</a:t>
            </a:r>
          </a:p>
          <a:p>
            <a:pPr algn="ctr"/>
            <a:endParaRPr lang="en-US" sz="1600" i="1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  <a:p>
            <a:pPr algn="ctr"/>
            <a:endParaRPr lang="en-US" sz="1600" i="1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Our Mission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To provide essential insights to advance and protect people, industry and society.</a:t>
            </a:r>
          </a:p>
          <a:p>
            <a:pPr algn="ctr"/>
            <a:endParaRPr lang="en-US" i="1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95" y="1814455"/>
            <a:ext cx="3586721" cy="21036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837" y="4392827"/>
            <a:ext cx="44607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Current week units: 381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12 weeks average </a:t>
            </a:r>
            <a:r>
              <a:rPr lang="en-US" sz="1200" dirty="0"/>
              <a:t>units: 179.75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12 weeks </a:t>
            </a:r>
            <a:r>
              <a:rPr lang="en-US" sz="1200" dirty="0" smtClean="0"/>
              <a:t>units standard </a:t>
            </a:r>
            <a:r>
              <a:rPr lang="en-US" sz="1200" dirty="0"/>
              <a:t>deviation: </a:t>
            </a:r>
            <a:r>
              <a:rPr lang="en-US" sz="1200" dirty="0" smtClean="0"/>
              <a:t>23.53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4</a:t>
            </a:r>
            <a:r>
              <a:rPr lang="en-US" sz="1200" dirty="0" smtClean="0"/>
              <a:t> times of </a:t>
            </a:r>
            <a:r>
              <a:rPr lang="en-US" sz="1200" dirty="0"/>
              <a:t>standard deviation</a:t>
            </a:r>
            <a:r>
              <a:rPr lang="en-US" sz="1200" dirty="0" smtClean="0"/>
              <a:t> above average: 273.87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Alert: 381 &gt;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l-GR" b="1" dirty="0" smtClean="0">
                <a:solidFill>
                  <a:srgbClr val="FF0000"/>
                </a:solidFill>
              </a:rPr>
              <a:t>σ</a:t>
            </a:r>
            <a:r>
              <a:rPr lang="en-US" dirty="0" smtClean="0">
                <a:solidFill>
                  <a:srgbClr val="FF0000"/>
                </a:solidFill>
              </a:rPr>
              <a:t>(273.87)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550773" y="2804984"/>
            <a:ext cx="2885303" cy="168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50773" y="2545490"/>
            <a:ext cx="2885303" cy="1902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10216" y="2660370"/>
            <a:ext cx="97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100" b="1" dirty="0"/>
              <a:t>μ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4510216" y="2400484"/>
            <a:ext cx="1643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100" b="1" dirty="0" smtClean="0"/>
              <a:t>μ</a:t>
            </a:r>
            <a:r>
              <a:rPr lang="en-US" sz="1100" b="1" dirty="0" smtClean="0"/>
              <a:t> + 4</a:t>
            </a:r>
            <a:r>
              <a:rPr lang="el-GR" sz="1100" b="1" dirty="0" smtClean="0"/>
              <a:t>σ</a:t>
            </a:r>
            <a:r>
              <a:rPr lang="en-US" sz="1100" b="1" dirty="0"/>
              <a:t> </a:t>
            </a:r>
            <a:r>
              <a:rPr lang="en-US" sz="1100" b="1" dirty="0" smtClean="0"/>
              <a:t>(alert threshold)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211727" y="6366554"/>
            <a:ext cx="4634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Please note: current week is 10/21/2019 to 10/27/2019</a:t>
            </a:r>
          </a:p>
          <a:p>
            <a:r>
              <a:rPr lang="en-US" sz="1000" dirty="0" smtClean="0"/>
              <a:t>Prior 12 week is 7/29/2019 to 8/4/2019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0836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3D7DC13-DFDF-4B2F-A3DE-7E28FD2559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"/>
          <a:stretch/>
        </p:blipFill>
        <p:spPr>
          <a:xfrm>
            <a:off x="6337300" y="0"/>
            <a:ext cx="5854700" cy="68579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549" y="292608"/>
            <a:ext cx="11513969" cy="874319"/>
          </a:xfrm>
        </p:spPr>
        <p:txBody>
          <a:bodyPr/>
          <a:lstStyle/>
          <a:p>
            <a:r>
              <a:rPr lang="en-US" dirty="0" smtClean="0"/>
              <a:t>Statistics Behind the Model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Model &amp; Attribute Monitoring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86596" y="1874729"/>
            <a:ext cx="3356108" cy="3108543"/>
          </a:xfrm>
          <a:prstGeom prst="rect">
            <a:avLst/>
          </a:prstGeom>
          <a:solidFill>
            <a:srgbClr val="00778B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Our Vision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To inspire insightful decisions </a:t>
            </a:r>
            <a:br>
              <a:rPr lang="en-US" sz="1600" i="1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</a:br>
            <a:r>
              <a:rPr lang="en-US" sz="1600" i="1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in a world of hidden risks </a:t>
            </a:r>
            <a:br>
              <a:rPr lang="en-US" sz="1600" i="1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</a:br>
            <a:r>
              <a:rPr lang="en-US" sz="1600" i="1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and opportunities.</a:t>
            </a:r>
          </a:p>
          <a:p>
            <a:pPr algn="ctr"/>
            <a:endParaRPr lang="en-US" sz="1600" i="1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  <a:p>
            <a:pPr algn="ctr"/>
            <a:endParaRPr lang="en-US" sz="1600" i="1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Our Mission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To provide essential insights to advance and protect people, industry and society.</a:t>
            </a:r>
          </a:p>
          <a:p>
            <a:pPr algn="ctr"/>
            <a:endParaRPr lang="en-US" i="1" dirty="0">
              <a:solidFill>
                <a:schemeClr val="bg1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Dilemma</a:t>
            </a:r>
            <a:r>
              <a:rPr lang="en-US" dirty="0"/>
              <a:t>: 4</a:t>
            </a:r>
            <a:r>
              <a:rPr lang="el-GR" dirty="0"/>
              <a:t>σ</a:t>
            </a:r>
            <a:r>
              <a:rPr lang="en-US" dirty="0"/>
              <a:t> or 4</a:t>
            </a:r>
            <a:r>
              <a:rPr lang="el-GR" dirty="0"/>
              <a:t>σ</a:t>
            </a:r>
            <a:r>
              <a:rPr lang="en-US" dirty="0"/>
              <a:t>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838" y="4392827"/>
            <a:ext cx="457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Current week units: 453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12 weeks average </a:t>
            </a:r>
            <a:r>
              <a:rPr lang="en-US" sz="1200" dirty="0"/>
              <a:t>units: 302.75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12 weeks </a:t>
            </a:r>
            <a:r>
              <a:rPr lang="en-US" sz="1200" dirty="0" smtClean="0"/>
              <a:t>units standard </a:t>
            </a:r>
            <a:r>
              <a:rPr lang="en-US" sz="1200" dirty="0"/>
              <a:t>deviation: </a:t>
            </a:r>
            <a:r>
              <a:rPr lang="en-US" sz="1200" dirty="0" smtClean="0"/>
              <a:t>36.02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4 </a:t>
            </a:r>
            <a:r>
              <a:rPr lang="en-US" sz="1200" dirty="0"/>
              <a:t>times of standard deviation above average: </a:t>
            </a:r>
            <a:r>
              <a:rPr lang="en-US" sz="1200" dirty="0" smtClean="0"/>
              <a:t>446.85 times of </a:t>
            </a:r>
            <a:r>
              <a:rPr lang="en-US" sz="1200" dirty="0"/>
              <a:t>standard deviation</a:t>
            </a:r>
            <a:r>
              <a:rPr lang="en-US" sz="1200" dirty="0" smtClean="0"/>
              <a:t> above average:482.87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Alert: 453 &gt; 4</a:t>
            </a:r>
            <a:r>
              <a:rPr lang="el-GR" b="1" dirty="0">
                <a:solidFill>
                  <a:srgbClr val="FF0000"/>
                </a:solidFill>
              </a:rPr>
              <a:t>σ</a:t>
            </a:r>
            <a:endParaRPr lang="en-US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Non-Alert:453 &lt; 5</a:t>
            </a:r>
            <a:r>
              <a:rPr lang="el-GR" b="1" dirty="0">
                <a:solidFill>
                  <a:srgbClr val="FF0000"/>
                </a:solidFill>
              </a:rPr>
              <a:t>σ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09188" y="2622173"/>
            <a:ext cx="976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100" b="1" dirty="0"/>
              <a:t>μ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4598174" y="1865957"/>
            <a:ext cx="1643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100" b="1" dirty="0" smtClean="0"/>
              <a:t>μ</a:t>
            </a:r>
            <a:r>
              <a:rPr lang="en-US" sz="1100" b="1" dirty="0" smtClean="0"/>
              <a:t> + 5</a:t>
            </a:r>
            <a:r>
              <a:rPr lang="el-GR" sz="1100" b="1" dirty="0" smtClean="0"/>
              <a:t>σ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211727" y="6366554"/>
            <a:ext cx="4634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Please note: current week is 10/21/2019 to 10/27/2019</a:t>
            </a:r>
          </a:p>
          <a:p>
            <a:r>
              <a:rPr lang="en-US" sz="1000" dirty="0" smtClean="0"/>
              <a:t>Prior 12 week is 7/29/2019 to 8/4/2019</a:t>
            </a:r>
            <a:endParaRPr lang="en-US" sz="1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9" y="1678065"/>
            <a:ext cx="4237615" cy="261758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1037968" y="2621499"/>
            <a:ext cx="3560206" cy="674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037968" y="2242751"/>
            <a:ext cx="3607796" cy="6179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37968" y="2075935"/>
            <a:ext cx="3607796" cy="976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98174" y="2124285"/>
            <a:ext cx="1643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100" b="1" dirty="0" smtClean="0"/>
              <a:t>μ</a:t>
            </a:r>
            <a:r>
              <a:rPr lang="en-US" sz="1100" b="1" dirty="0" smtClean="0"/>
              <a:t> + 4</a:t>
            </a:r>
            <a:r>
              <a:rPr lang="el-GR" sz="1100" b="1" dirty="0" smtClean="0"/>
              <a:t>σ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631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Compass Dashboard Overview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43" y="945852"/>
            <a:ext cx="11522075" cy="481874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LexisNexis® Risk Solutions Overview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306A7-A228-4E07-8D4E-C1DA2C3F399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1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DAD97AB-CE58-4E5E-8F4A-4235866D97D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"/>
          <a:stretch/>
        </p:blipFill>
        <p:spPr>
          <a:xfrm>
            <a:off x="6337300" y="0"/>
            <a:ext cx="5854700" cy="68579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4659" y="77207"/>
            <a:ext cx="11513969" cy="874319"/>
          </a:xfrm>
        </p:spPr>
        <p:txBody>
          <a:bodyPr/>
          <a:lstStyle/>
          <a:p>
            <a:r>
              <a:rPr lang="en-US" dirty="0" smtClean="0"/>
              <a:t>MVR Positive Spike Alerts</a:t>
            </a:r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Model &amp; Attribute Monitoring 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FE306A7-A228-4E07-8D4E-C1DA2C3F3993}" type="slidenum">
              <a:rPr lang="en-US" smtClean="0"/>
              <a:pPr algn="r"/>
              <a:t>9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81714" y="1464457"/>
            <a:ext cx="5693924" cy="48089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Cater to every unique report</a:t>
            </a:r>
          </a:p>
          <a:p>
            <a:r>
              <a:rPr lang="en-US" sz="1400" dirty="0" smtClean="0"/>
              <a:t>Each report has its trend and high transaction units threshold </a:t>
            </a:r>
          </a:p>
          <a:p>
            <a:r>
              <a:rPr lang="en-US" sz="1400" dirty="0" smtClean="0"/>
              <a:t>Current week value vs. previous two-week value </a:t>
            </a:r>
          </a:p>
          <a:p>
            <a:r>
              <a:rPr lang="en-US" sz="1400" dirty="0" smtClean="0"/>
              <a:t>Prior 7 weeks total units value </a:t>
            </a:r>
          </a:p>
          <a:p>
            <a:r>
              <a:rPr lang="en-US" sz="1400" dirty="0" smtClean="0"/>
              <a:t>Filters – multiple filters included in the dashboard to refine what you want to see</a:t>
            </a:r>
          </a:p>
          <a:p>
            <a:pPr lvl="1"/>
            <a:r>
              <a:rPr lang="en-US" sz="1200" dirty="0" smtClean="0"/>
              <a:t>Company control name</a:t>
            </a:r>
          </a:p>
          <a:p>
            <a:pPr lvl="1"/>
            <a:r>
              <a:rPr lang="en-US" sz="1200" dirty="0" smtClean="0"/>
              <a:t>Company name</a:t>
            </a:r>
          </a:p>
          <a:p>
            <a:pPr lvl="1"/>
            <a:r>
              <a:rPr lang="en-US" sz="1200" dirty="0" smtClean="0"/>
              <a:t>Report ID</a:t>
            </a:r>
          </a:p>
          <a:p>
            <a:pPr lvl="1"/>
            <a:r>
              <a:rPr lang="en-US" sz="1200" dirty="0" smtClean="0"/>
              <a:t>State</a:t>
            </a:r>
          </a:p>
          <a:p>
            <a:pPr lvl="1"/>
            <a:r>
              <a:rPr lang="en-US" sz="1200" dirty="0" smtClean="0"/>
              <a:t>Previous 7 weeks transaction value </a:t>
            </a:r>
          </a:p>
          <a:p>
            <a:pPr marL="457200" lvl="1" indent="0">
              <a:buNone/>
            </a:pPr>
            <a:endParaRPr lang="en-US" sz="1200" dirty="0" smtClean="0"/>
          </a:p>
          <a:p>
            <a:endParaRPr lang="en-US" dirty="0"/>
          </a:p>
        </p:txBody>
      </p:sp>
      <p:pic>
        <p:nvPicPr>
          <p:cNvPr id="1026" name="Picture 2" descr="Image result for featur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59" y="771802"/>
            <a:ext cx="1647825" cy="29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99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RS - 2016 Template">
  <a:themeElements>
    <a:clrScheme name="LNRS 2015">
      <a:dk1>
        <a:sysClr val="windowText" lastClr="000000"/>
      </a:dk1>
      <a:lt1>
        <a:sysClr val="window" lastClr="FFFFFF"/>
      </a:lt1>
      <a:dk2>
        <a:srgbClr val="671E75"/>
      </a:dk2>
      <a:lt2>
        <a:srgbClr val="00AF66"/>
      </a:lt2>
      <a:accent1>
        <a:srgbClr val="ED1C24"/>
      </a:accent1>
      <a:accent2>
        <a:srgbClr val="9BCBEB"/>
      </a:accent2>
      <a:accent3>
        <a:srgbClr val="FF8200"/>
      </a:accent3>
      <a:accent4>
        <a:srgbClr val="00778B"/>
      </a:accent4>
      <a:accent5>
        <a:srgbClr val="E1CD00"/>
      </a:accent5>
      <a:accent6>
        <a:srgbClr val="C8C9C7"/>
      </a:accent6>
      <a:hlink>
        <a:srgbClr val="002F6C"/>
      </a:hlink>
      <a:folHlink>
        <a:srgbClr val="01758D"/>
      </a:folHlink>
    </a:clrScheme>
    <a:fontScheme name="Custom 1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lIns="0" tIns="0" rIns="0" bIns="0" rtlCol="0" anchor="t"/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00662FC5622D4DB2F6020CCE58CCE9" ma:contentTypeVersion="0" ma:contentTypeDescription="Create a new document." ma:contentTypeScope="" ma:versionID="0e8f51bac73df94d5de5879d0b637fc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F753812-1660-457F-992E-2B66CF0A7C95}">
  <ds:schemaRefs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A23C949-A495-4879-A7C6-8DEC5C8339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684744-6AF8-4D97-825E-A2BE434A7C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12447</TotalTime>
  <Words>490</Words>
  <Application>Microsoft Office PowerPoint</Application>
  <PresentationFormat>Widescreen</PresentationFormat>
  <Paragraphs>118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Droid Serif</vt:lpstr>
      <vt:lpstr>Source Sans Pro</vt:lpstr>
      <vt:lpstr>LNRS - 2016 Template</vt:lpstr>
      <vt:lpstr>PowerPoint Presentation</vt:lpstr>
      <vt:lpstr> Overview</vt:lpstr>
      <vt:lpstr>Modeling Population Waterfall </vt:lpstr>
      <vt:lpstr>Raw Data Population Waterfall   </vt:lpstr>
      <vt:lpstr>Statistics Behind the Model</vt:lpstr>
      <vt:lpstr>Statistics Behind the Model</vt:lpstr>
      <vt:lpstr>Statistics Behind the Model</vt:lpstr>
      <vt:lpstr>Compass Dashboard Overview </vt:lpstr>
      <vt:lpstr>MVR Positive Spike Alerts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Frauenhoffer</dc:creator>
  <cp:lastModifiedBy>Li, Qiuying (RIS-ATL)</cp:lastModifiedBy>
  <cp:revision>425</cp:revision>
  <cp:lastPrinted>2018-03-12T20:47:36Z</cp:lastPrinted>
  <dcterms:created xsi:type="dcterms:W3CDTF">2015-07-26T09:19:47Z</dcterms:created>
  <dcterms:modified xsi:type="dcterms:W3CDTF">2020-01-13T14:48:01Z</dcterms:modified>
</cp:coreProperties>
</file>