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  <p:sldMasterId id="2147483687" r:id="rId3"/>
    <p:sldMasterId id="2147483693" r:id="rId4"/>
    <p:sldMasterId id="2147483699" r:id="rId5"/>
  </p:sldMasterIdLst>
  <p:notesMasterIdLst>
    <p:notesMasterId r:id="rId54"/>
  </p:notesMasterIdLst>
  <p:handoutMasterIdLst>
    <p:handoutMasterId r:id="rId55"/>
  </p:handoutMasterIdLst>
  <p:sldIdLst>
    <p:sldId id="488" r:id="rId6"/>
    <p:sldId id="521" r:id="rId7"/>
    <p:sldId id="461" r:id="rId8"/>
    <p:sldId id="489" r:id="rId9"/>
    <p:sldId id="497" r:id="rId10"/>
    <p:sldId id="522" r:id="rId11"/>
    <p:sldId id="499" r:id="rId12"/>
    <p:sldId id="500" r:id="rId13"/>
    <p:sldId id="498" r:id="rId14"/>
    <p:sldId id="462" r:id="rId15"/>
    <p:sldId id="496" r:id="rId16"/>
    <p:sldId id="474" r:id="rId17"/>
    <p:sldId id="525" r:id="rId18"/>
    <p:sldId id="464" r:id="rId19"/>
    <p:sldId id="501" r:id="rId20"/>
    <p:sldId id="502" r:id="rId21"/>
    <p:sldId id="495" r:id="rId22"/>
    <p:sldId id="469" r:id="rId23"/>
    <p:sldId id="523" r:id="rId24"/>
    <p:sldId id="463" r:id="rId25"/>
    <p:sldId id="524" r:id="rId26"/>
    <p:sldId id="441" r:id="rId27"/>
    <p:sldId id="504" r:id="rId28"/>
    <p:sldId id="429" r:id="rId29"/>
    <p:sldId id="505" r:id="rId30"/>
    <p:sldId id="508" r:id="rId31"/>
    <p:sldId id="512" r:id="rId32"/>
    <p:sldId id="511" r:id="rId33"/>
    <p:sldId id="510" r:id="rId34"/>
    <p:sldId id="515" r:id="rId35"/>
    <p:sldId id="519" r:id="rId36"/>
    <p:sldId id="520" r:id="rId37"/>
    <p:sldId id="516" r:id="rId38"/>
    <p:sldId id="412" r:id="rId39"/>
    <p:sldId id="507" r:id="rId40"/>
    <p:sldId id="513" r:id="rId41"/>
    <p:sldId id="514" r:id="rId42"/>
    <p:sldId id="517" r:id="rId43"/>
    <p:sldId id="470" r:id="rId44"/>
    <p:sldId id="426" r:id="rId45"/>
    <p:sldId id="476" r:id="rId46"/>
    <p:sldId id="477" r:id="rId47"/>
    <p:sldId id="479" r:id="rId48"/>
    <p:sldId id="480" r:id="rId49"/>
    <p:sldId id="482" r:id="rId50"/>
    <p:sldId id="487" r:id="rId51"/>
    <p:sldId id="485" r:id="rId52"/>
    <p:sldId id="486" r:id="rId53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FFFFF"/>
    <a:srgbClr val="6045E2"/>
    <a:srgbClr val="E0BBA0"/>
    <a:srgbClr val="8291B2"/>
    <a:srgbClr val="FCFCFC"/>
    <a:srgbClr val="E9E7FF"/>
    <a:srgbClr val="FEE7FF"/>
    <a:srgbClr val="0078D7"/>
    <a:srgbClr val="6F5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2" autoAdjust="0"/>
    <p:restoredTop sz="94660"/>
  </p:normalViewPr>
  <p:slideViewPr>
    <p:cSldViewPr>
      <p:cViewPr varScale="1">
        <p:scale>
          <a:sx n="211" d="100"/>
          <a:sy n="211" d="100"/>
        </p:scale>
        <p:origin x="150" y="15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1" dirty="0"/>
              <a:t>반출</a:t>
            </a:r>
            <a:r>
              <a:rPr lang="en-US" altLang="ko-KR" sz="1100" b="1" dirty="0"/>
              <a:t>25%</a:t>
            </a:r>
            <a:endParaRPr lang="ko-KR" altLang="en-US" sz="1100" b="1" dirty="0"/>
          </a:p>
        </c:rich>
      </c:tx>
      <c:layout>
        <c:manualLayout>
          <c:xMode val="edge"/>
          <c:yMode val="edge"/>
          <c:x val="0.30855379325902127"/>
          <c:y val="0.44823392210093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반출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F8-4718-9433-366D3B9231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F8-4718-9433-366D3B92317B}"/>
              </c:ext>
            </c:extLst>
          </c:dPt>
          <c:cat>
            <c:strRef>
              <c:f>Sheet1!$A$2:$A$3</c:f>
              <c:strCache>
                <c:ptCount val="2"/>
                <c:pt idx="0">
                  <c:v>반출중</c:v>
                </c:pt>
                <c:pt idx="1">
                  <c:v>정비실재고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987</c:v>
                </c:pt>
                <c:pt idx="1">
                  <c:v>2568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F8-4718-9433-366D3B9231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1" dirty="0"/>
              <a:t>반입</a:t>
            </a:r>
            <a:r>
              <a:rPr lang="en-US" altLang="ko-KR" sz="1100" b="1" dirty="0"/>
              <a:t>3%</a:t>
            </a:r>
            <a:endParaRPr lang="ko-KR" altLang="en-US" sz="1100" b="1" dirty="0"/>
          </a:p>
        </c:rich>
      </c:tx>
      <c:layout>
        <c:manualLayout>
          <c:xMode val="edge"/>
          <c:yMode val="edge"/>
          <c:x val="0.30855379325902127"/>
          <c:y val="0.44823392210093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반입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D5A-4E9D-BDDD-FB7E2C9B8B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D5A-4E9D-BDDD-FB7E2C9B8B07}"/>
              </c:ext>
            </c:extLst>
          </c:dPt>
          <c:cat>
            <c:strRef>
              <c:f>Sheet1!$A$2:$A$3</c:f>
              <c:strCache>
                <c:ptCount val="2"/>
                <c:pt idx="0">
                  <c:v>반입중</c:v>
                </c:pt>
                <c:pt idx="1">
                  <c:v>정비실재고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5A-4E9D-BDDD-FB7E2C9B8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1" dirty="0"/>
              <a:t>지급</a:t>
            </a:r>
            <a:r>
              <a:rPr lang="en-US" altLang="ko-KR" sz="1100" b="1" dirty="0"/>
              <a:t>50%</a:t>
            </a:r>
            <a:endParaRPr lang="ko-KR" altLang="en-US" sz="1100" b="1" dirty="0"/>
          </a:p>
        </c:rich>
      </c:tx>
      <c:layout>
        <c:manualLayout>
          <c:xMode val="edge"/>
          <c:yMode val="edge"/>
          <c:x val="0.30855379325902127"/>
          <c:y val="0.44823392210093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지급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F8-4718-9433-366D3B9231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F8-4718-9433-366D3B92317B}"/>
              </c:ext>
            </c:extLst>
          </c:dPt>
          <c:cat>
            <c:strRef>
              <c:f>Sheet1!$A$2:$A$3</c:f>
              <c:strCache>
                <c:ptCount val="2"/>
                <c:pt idx="0">
                  <c:v>지급중</c:v>
                </c:pt>
                <c:pt idx="1">
                  <c:v>지급재고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F8-4718-9433-366D3B9231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1" dirty="0"/>
              <a:t>매입</a:t>
            </a:r>
            <a:r>
              <a:rPr lang="en-US" altLang="ko-KR" sz="1100" b="1" dirty="0"/>
              <a:t>100%</a:t>
            </a:r>
            <a:endParaRPr lang="ko-KR" altLang="en-US" sz="1100" b="1" dirty="0"/>
          </a:p>
        </c:rich>
      </c:tx>
      <c:layout>
        <c:manualLayout>
          <c:xMode val="edge"/>
          <c:yMode val="edge"/>
          <c:x val="0.29208898257841526"/>
          <c:y val="0.448233922100939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매입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F8-4718-9433-366D3B9231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F8-4718-9433-366D3B92317B}"/>
              </c:ext>
            </c:extLst>
          </c:dPt>
          <c:cat>
            <c:strRef>
              <c:f>Sheet1!$A$2:$A$3</c:f>
              <c:strCache>
                <c:ptCount val="2"/>
                <c:pt idx="0">
                  <c:v>매입중</c:v>
                </c:pt>
                <c:pt idx="1">
                  <c:v>정비실재고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87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F8-4718-9433-366D3B9231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BA3040-C477-EE43-C084-96747F4F8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2536" y="3041932"/>
            <a:ext cx="216024" cy="23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55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740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BA3040-C477-EE43-C084-96747F4F8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2536" y="3041932"/>
            <a:ext cx="216024" cy="23227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3762F7-770F-A11A-B107-F26D3948FB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438" y="985292"/>
            <a:ext cx="5535546" cy="45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0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63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292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973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BA3040-C477-EE43-C084-96747F4F8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2536" y="3041932"/>
            <a:ext cx="216024" cy="23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5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802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BA3040-C477-EE43-C084-96747F4F8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2536" y="3041932"/>
            <a:ext cx="216024" cy="23227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3762F7-770F-A11A-B107-F26D3948FB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438" y="985292"/>
            <a:ext cx="5535546" cy="45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24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62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175546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818064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6658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3762F7-770F-A11A-B107-F26D3948FB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" y="985292"/>
            <a:ext cx="5535546" cy="45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7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B06F01-D445-09F9-E9D6-BB1C30A33F87}"/>
              </a:ext>
            </a:extLst>
          </p:cNvPr>
          <p:cNvSpPr/>
          <p:nvPr userDrawn="1"/>
        </p:nvSpPr>
        <p:spPr>
          <a:xfrm>
            <a:off x="251520" y="571505"/>
            <a:ext cx="6408712" cy="4928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3762F7-770F-A11A-B107-F26D3948FB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438" y="985292"/>
            <a:ext cx="5535546" cy="45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09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73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5521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2023  sujintech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7904249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똑똑한 공기구관리시스템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김기정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2023-10-01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5" r:id="rId2"/>
    <p:sldLayoutId id="2147483686" r:id="rId3"/>
    <p:sldLayoutId id="2147483655" r:id="rId4"/>
    <p:sldLayoutId id="2147483672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7904249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똑똑한 공기구관리시스템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김기정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2023-10-01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95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7904249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똑똑한 공기구관리시스템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김기정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2023-10-01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8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7904249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똑똑한 공기구관리시스템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김기정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2023-10-01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80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24.png"/><Relationship Id="rId21" Type="http://schemas.openxmlformats.org/officeDocument/2006/relationships/image" Target="../media/image21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2.png"/><Relationship Id="rId5" Type="http://schemas.openxmlformats.org/officeDocument/2006/relationships/image" Target="../media/image2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25.png"/><Relationship Id="rId9" Type="http://schemas.openxmlformats.org/officeDocument/2006/relationships/image" Target="../media/image10.png"/><Relationship Id="rId14" Type="http://schemas.microsoft.com/office/2007/relationships/hdphoto" Target="../media/hdphoto1.wdp"/><Relationship Id="rId22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5" Type="http://schemas.openxmlformats.org/officeDocument/2006/relationships/image" Target="../media/image14.png"/><Relationship Id="rId10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25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27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26.png"/><Relationship Id="rId9" Type="http://schemas.openxmlformats.org/officeDocument/2006/relationships/image" Target="../media/image10.png"/><Relationship Id="rId14" Type="http://schemas.microsoft.com/office/2007/relationships/hdphoto" Target="../media/hdphoto1.wdp"/><Relationship Id="rId2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25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27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26.png"/><Relationship Id="rId9" Type="http://schemas.openxmlformats.org/officeDocument/2006/relationships/image" Target="../media/image10.png"/><Relationship Id="rId14" Type="http://schemas.microsoft.com/office/2007/relationships/hdphoto" Target="../media/hdphoto1.wdp"/><Relationship Id="rId22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32.png"/><Relationship Id="rId7" Type="http://schemas.openxmlformats.org/officeDocument/2006/relationships/image" Target="../media/image10.png"/><Relationship Id="rId12" Type="http://schemas.microsoft.com/office/2007/relationships/hdphoto" Target="../media/hdphoto1.wdp"/><Relationship Id="rId17" Type="http://schemas.openxmlformats.org/officeDocument/2006/relationships/image" Target="../media/image19.png"/><Relationship Id="rId2" Type="http://schemas.openxmlformats.org/officeDocument/2006/relationships/image" Target="../media/image3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13.png"/><Relationship Id="rId3" Type="http://schemas.openxmlformats.org/officeDocument/2006/relationships/image" Target="../media/image25.png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27.png"/><Relationship Id="rId15" Type="http://schemas.openxmlformats.org/officeDocument/2006/relationships/image" Target="../media/image10.png"/><Relationship Id="rId10" Type="http://schemas.openxmlformats.org/officeDocument/2006/relationships/image" Target="../media/image17.png"/><Relationship Id="rId19" Type="http://schemas.openxmlformats.org/officeDocument/2006/relationships/image" Target="../media/image14.png"/><Relationship Id="rId4" Type="http://schemas.openxmlformats.org/officeDocument/2006/relationships/image" Target="../media/image26.png"/><Relationship Id="rId9" Type="http://schemas.openxmlformats.org/officeDocument/2006/relationships/image" Target="../media/image16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11.png"/><Relationship Id="rId3" Type="http://schemas.openxmlformats.org/officeDocument/2006/relationships/image" Target="../media/image2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27.png"/><Relationship Id="rId15" Type="http://schemas.openxmlformats.org/officeDocument/2006/relationships/image" Target="../media/image31.png"/><Relationship Id="rId10" Type="http://schemas.openxmlformats.org/officeDocument/2006/relationships/image" Target="../media/image17.png"/><Relationship Id="rId19" Type="http://schemas.openxmlformats.org/officeDocument/2006/relationships/image" Target="../media/image12.png"/><Relationship Id="rId4" Type="http://schemas.openxmlformats.org/officeDocument/2006/relationships/image" Target="../media/image26.png"/><Relationship Id="rId9" Type="http://schemas.openxmlformats.org/officeDocument/2006/relationships/image" Target="../media/image16.png"/><Relationship Id="rId14" Type="http://schemas.openxmlformats.org/officeDocument/2006/relationships/image" Target="../media/image30.png"/><Relationship Id="rId22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1.wdp"/><Relationship Id="rId18" Type="http://schemas.openxmlformats.org/officeDocument/2006/relationships/image" Target="../media/image16.png"/><Relationship Id="rId3" Type="http://schemas.openxmlformats.org/officeDocument/2006/relationships/image" Target="../media/image7.png"/><Relationship Id="rId21" Type="http://schemas.openxmlformats.org/officeDocument/2006/relationships/image" Target="../media/image19.png"/><Relationship Id="rId7" Type="http://schemas.openxmlformats.org/officeDocument/2006/relationships/image" Target="../media/image35.png"/><Relationship Id="rId12" Type="http://schemas.openxmlformats.org/officeDocument/2006/relationships/image" Target="../media/image14.png"/><Relationship Id="rId17" Type="http://schemas.openxmlformats.org/officeDocument/2006/relationships/image" Target="../media/image15.png"/><Relationship Id="rId2" Type="http://schemas.openxmlformats.org/officeDocument/2006/relationships/image" Target="../media/image6.png"/><Relationship Id="rId16" Type="http://schemas.openxmlformats.org/officeDocument/2006/relationships/image" Target="../media/image32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3.png"/><Relationship Id="rId5" Type="http://schemas.openxmlformats.org/officeDocument/2006/relationships/image" Target="../media/image34.png"/><Relationship Id="rId15" Type="http://schemas.openxmlformats.org/officeDocument/2006/relationships/image" Target="../media/image31.png"/><Relationship Id="rId23" Type="http://schemas.openxmlformats.org/officeDocument/2006/relationships/image" Target="../media/image21.png"/><Relationship Id="rId10" Type="http://schemas.openxmlformats.org/officeDocument/2006/relationships/image" Target="../media/image12.png"/><Relationship Id="rId19" Type="http://schemas.openxmlformats.org/officeDocument/2006/relationships/image" Target="../media/image17.png"/><Relationship Id="rId4" Type="http://schemas.openxmlformats.org/officeDocument/2006/relationships/image" Target="../media/image33.png"/><Relationship Id="rId9" Type="http://schemas.openxmlformats.org/officeDocument/2006/relationships/image" Target="../media/image11.png"/><Relationship Id="rId14" Type="http://schemas.openxmlformats.org/officeDocument/2006/relationships/image" Target="../media/image23.png"/><Relationship Id="rId2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12" Type="http://schemas.openxmlformats.org/officeDocument/2006/relationships/image" Target="../media/image11.png"/><Relationship Id="rId2" Type="http://schemas.openxmlformats.org/officeDocument/2006/relationships/image" Target="../media/image36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15.png"/><Relationship Id="rId1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image" Target="../media/image38.png"/><Relationship Id="rId3" Type="http://schemas.openxmlformats.org/officeDocument/2006/relationships/image" Target="../media/image7.png"/><Relationship Id="rId21" Type="http://schemas.openxmlformats.org/officeDocument/2006/relationships/image" Target="../media/image33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24" Type="http://schemas.microsoft.com/office/2007/relationships/hdphoto" Target="../media/hdphoto2.wdp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23" Type="http://schemas.openxmlformats.org/officeDocument/2006/relationships/image" Target="../media/image41.png"/><Relationship Id="rId10" Type="http://schemas.openxmlformats.org/officeDocument/2006/relationships/image" Target="../media/image37.png"/><Relationship Id="rId19" Type="http://schemas.openxmlformats.org/officeDocument/2006/relationships/image" Target="../media/image39.png"/><Relationship Id="rId4" Type="http://schemas.openxmlformats.org/officeDocument/2006/relationships/image" Target="../media/image10.png"/><Relationship Id="rId9" Type="http://schemas.microsoft.com/office/2007/relationships/hdphoto" Target="../media/hdphoto1.wdp"/><Relationship Id="rId14" Type="http://schemas.openxmlformats.org/officeDocument/2006/relationships/image" Target="../media/image18.png"/><Relationship Id="rId22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43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42.png"/><Relationship Id="rId16" Type="http://schemas.openxmlformats.org/officeDocument/2006/relationships/image" Target="../media/image19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46.pn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hdphoto" Target="../media/hdphoto1.wdp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image" Target="../media/image44.png"/><Relationship Id="rId4" Type="http://schemas.openxmlformats.org/officeDocument/2006/relationships/image" Target="../media/image10.png"/><Relationship Id="rId9" Type="http://schemas.openxmlformats.org/officeDocument/2006/relationships/image" Target="../media/image34.png"/><Relationship Id="rId1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.png"/><Relationship Id="rId18" Type="http://schemas.openxmlformats.org/officeDocument/2006/relationships/image" Target="../media/image14.png"/><Relationship Id="rId3" Type="http://schemas.openxmlformats.org/officeDocument/2006/relationships/chart" Target="../charts/chart2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13.png"/><Relationship Id="rId2" Type="http://schemas.openxmlformats.org/officeDocument/2006/relationships/chart" Target="../charts/chart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chart" Target="../charts/chart4.xml"/><Relationship Id="rId15" Type="http://schemas.openxmlformats.org/officeDocument/2006/relationships/image" Target="../media/image11.png"/><Relationship Id="rId10" Type="http://schemas.openxmlformats.org/officeDocument/2006/relationships/image" Target="../media/image18.png"/><Relationship Id="rId19" Type="http://schemas.microsoft.com/office/2007/relationships/hdphoto" Target="../media/hdphoto1.wdp"/><Relationship Id="rId4" Type="http://schemas.openxmlformats.org/officeDocument/2006/relationships/chart" Target="../charts/chart3.xml"/><Relationship Id="rId9" Type="http://schemas.openxmlformats.org/officeDocument/2006/relationships/image" Target="../media/image17.png"/><Relationship Id="rId1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0.png"/><Relationship Id="rId7" Type="http://schemas.openxmlformats.org/officeDocument/2006/relationships/image" Target="../media/image1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51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1.png"/><Relationship Id="rId7" Type="http://schemas.openxmlformats.org/officeDocument/2006/relationships/image" Target="../media/image17.png"/><Relationship Id="rId12" Type="http://schemas.openxmlformats.org/officeDocument/2006/relationships/image" Target="../media/image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52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1.png"/><Relationship Id="rId7" Type="http://schemas.openxmlformats.org/officeDocument/2006/relationships/image" Target="../media/image1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53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1.png"/><Relationship Id="rId7" Type="http://schemas.openxmlformats.org/officeDocument/2006/relationships/image" Target="../media/image1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54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1.png"/><Relationship Id="rId7" Type="http://schemas.openxmlformats.org/officeDocument/2006/relationships/image" Target="../media/image1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55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1.png"/><Relationship Id="rId7" Type="http://schemas.openxmlformats.org/officeDocument/2006/relationships/image" Target="../media/image1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5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1.png"/><Relationship Id="rId7" Type="http://schemas.openxmlformats.org/officeDocument/2006/relationships/image" Target="../media/image1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57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1.png"/><Relationship Id="rId7" Type="http://schemas.openxmlformats.org/officeDocument/2006/relationships/image" Target="../media/image1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58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1.png"/><Relationship Id="rId7" Type="http://schemas.openxmlformats.org/officeDocument/2006/relationships/image" Target="../media/image1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60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1.png"/><Relationship Id="rId7" Type="http://schemas.openxmlformats.org/officeDocument/2006/relationships/image" Target="../media/image1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6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1.png"/><Relationship Id="rId7" Type="http://schemas.openxmlformats.org/officeDocument/2006/relationships/image" Target="../media/image1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6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1.png"/><Relationship Id="rId7" Type="http://schemas.openxmlformats.org/officeDocument/2006/relationships/image" Target="../media/image17.png"/><Relationship Id="rId12" Type="http://schemas.openxmlformats.org/officeDocument/2006/relationships/image" Target="../media/image6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72.png"/><Relationship Id="rId7" Type="http://schemas.openxmlformats.org/officeDocument/2006/relationships/image" Target="../media/image8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70.png"/><Relationship Id="rId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73.png"/><Relationship Id="rId9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2.png"/><Relationship Id="rId7" Type="http://schemas.openxmlformats.org/officeDocument/2006/relationships/image" Target="../media/image85.png"/><Relationship Id="rId12" Type="http://schemas.openxmlformats.org/officeDocument/2006/relationships/image" Target="../media/image8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2.png"/><Relationship Id="rId5" Type="http://schemas.openxmlformats.org/officeDocument/2006/relationships/image" Target="../media/image74.png"/><Relationship Id="rId10" Type="http://schemas.openxmlformats.org/officeDocument/2006/relationships/image" Target="../media/image81.png"/><Relationship Id="rId4" Type="http://schemas.openxmlformats.org/officeDocument/2006/relationships/image" Target="../media/image73.png"/><Relationship Id="rId9" Type="http://schemas.openxmlformats.org/officeDocument/2006/relationships/image" Target="../media/image8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2.png"/><Relationship Id="rId7" Type="http://schemas.openxmlformats.org/officeDocument/2006/relationships/image" Target="../media/image85.png"/><Relationship Id="rId12" Type="http://schemas.openxmlformats.org/officeDocument/2006/relationships/image" Target="../media/image8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2.png"/><Relationship Id="rId5" Type="http://schemas.openxmlformats.org/officeDocument/2006/relationships/image" Target="../media/image74.png"/><Relationship Id="rId10" Type="http://schemas.openxmlformats.org/officeDocument/2006/relationships/image" Target="../media/image81.png"/><Relationship Id="rId4" Type="http://schemas.openxmlformats.org/officeDocument/2006/relationships/image" Target="../media/image73.png"/><Relationship Id="rId9" Type="http://schemas.openxmlformats.org/officeDocument/2006/relationships/image" Target="../media/image8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2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9.png"/><Relationship Id="rId5" Type="http://schemas.openxmlformats.org/officeDocument/2006/relationships/image" Target="../media/image74.png"/><Relationship Id="rId10" Type="http://schemas.openxmlformats.org/officeDocument/2006/relationships/image" Target="../media/image88.png"/><Relationship Id="rId4" Type="http://schemas.openxmlformats.org/officeDocument/2006/relationships/image" Target="../media/image73.png"/><Relationship Id="rId9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1.wdp"/><Relationship Id="rId1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6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22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1.wdp"/><Relationship Id="rId5" Type="http://schemas.openxmlformats.org/officeDocument/2006/relationships/image" Target="../media/image24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9C19B16F-5244-1EB9-5419-DE976F41BE0E}"/>
              </a:ext>
            </a:extLst>
          </p:cNvPr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똑똑이</a:t>
            </a:r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 &amp; App </a:t>
            </a:r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245A-AD2C-A511-5457-D3BF91DCDB5D}"/>
              </a:ext>
            </a:extLst>
          </p:cNvPr>
          <p:cNvSpPr txBox="1"/>
          <p:nvPr/>
        </p:nvSpPr>
        <p:spPr>
          <a:xfrm>
            <a:off x="2267744" y="2425452"/>
            <a:ext cx="49423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</a:rPr>
              <a:t>Web</a:t>
            </a:r>
            <a:r>
              <a:rPr lang="ko-KR" altLang="en-US" sz="2800" b="1" dirty="0">
                <a:solidFill>
                  <a:schemeClr val="bg1"/>
                </a:solidFill>
              </a:rPr>
              <a:t>화면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</a:rPr>
              <a:t>App</a:t>
            </a:r>
            <a:r>
              <a:rPr lang="ko-KR" altLang="en-US" sz="2800" b="1" dirty="0">
                <a:solidFill>
                  <a:schemeClr val="bg1"/>
                </a:solidFill>
              </a:rPr>
              <a:t>화면</a:t>
            </a:r>
            <a:r>
              <a:rPr lang="en-US" altLang="ko-KR" sz="2800" b="1" dirty="0">
                <a:solidFill>
                  <a:schemeClr val="bg1"/>
                </a:solidFill>
              </a:rPr>
              <a:t>_</a:t>
            </a:r>
            <a:r>
              <a:rPr lang="ko-KR" altLang="en-US" sz="2800" b="1" dirty="0">
                <a:solidFill>
                  <a:schemeClr val="bg1"/>
                </a:solidFill>
              </a:rPr>
              <a:t>기준정보</a:t>
            </a:r>
            <a:r>
              <a:rPr lang="en-US" altLang="ko-KR" sz="2800" b="1" dirty="0">
                <a:solidFill>
                  <a:schemeClr val="bg1"/>
                </a:solidFill>
              </a:rPr>
              <a:t>_</a:t>
            </a:r>
            <a:r>
              <a:rPr lang="ko-KR" altLang="en-US" sz="2800" b="1" dirty="0">
                <a:solidFill>
                  <a:schemeClr val="bg1"/>
                </a:solidFill>
              </a:rPr>
              <a:t>관리자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</a:rPr>
              <a:t>App</a:t>
            </a:r>
            <a:r>
              <a:rPr lang="ko-KR" altLang="en-US" sz="2800" b="1" dirty="0">
                <a:solidFill>
                  <a:schemeClr val="bg1"/>
                </a:solidFill>
              </a:rPr>
              <a:t>화면</a:t>
            </a:r>
            <a:r>
              <a:rPr lang="en-US" altLang="ko-KR" sz="2800" b="1" dirty="0">
                <a:solidFill>
                  <a:schemeClr val="bg1"/>
                </a:solidFill>
              </a:rPr>
              <a:t>_</a:t>
            </a:r>
            <a:r>
              <a:rPr lang="ko-KR" altLang="en-US" sz="2800" b="1" dirty="0">
                <a:solidFill>
                  <a:schemeClr val="bg1"/>
                </a:solidFill>
              </a:rPr>
              <a:t>작업자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</a:rPr>
              <a:t>#. DTO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99CF9-D316-4772-849B-BF8087E37CF4}"/>
              </a:ext>
            </a:extLst>
          </p:cNvPr>
          <p:cNvSpPr txBox="1"/>
          <p:nvPr/>
        </p:nvSpPr>
        <p:spPr>
          <a:xfrm>
            <a:off x="753547" y="4369668"/>
            <a:ext cx="82109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참조 </a:t>
            </a:r>
            <a:r>
              <a:rPr lang="en-US" altLang="ko-KR" sz="1100" b="1" dirty="0">
                <a:solidFill>
                  <a:schemeClr val="bg1"/>
                </a:solidFill>
              </a:rPr>
              <a:t>: App</a:t>
            </a:r>
            <a:r>
              <a:rPr lang="ko-KR" altLang="en-US" sz="1100" b="1" dirty="0">
                <a:solidFill>
                  <a:schemeClr val="bg1"/>
                </a:solidFill>
              </a:rPr>
              <a:t>화면은 </a:t>
            </a:r>
            <a:r>
              <a:rPr lang="en-US" altLang="ko-KR" sz="1100" b="1" dirty="0">
                <a:solidFill>
                  <a:schemeClr val="bg1"/>
                </a:solidFill>
              </a:rPr>
              <a:t>Web UI/UX</a:t>
            </a:r>
            <a:r>
              <a:rPr lang="ko-KR" altLang="en-US" sz="1100" b="1" dirty="0">
                <a:solidFill>
                  <a:schemeClr val="bg1"/>
                </a:solidFill>
              </a:rPr>
              <a:t>가 검증되는 시점에서 </a:t>
            </a:r>
            <a:r>
              <a:rPr lang="en-US" altLang="ko-KR" sz="1100" b="1" dirty="0">
                <a:solidFill>
                  <a:schemeClr val="bg1"/>
                </a:solidFill>
              </a:rPr>
              <a:t>App</a:t>
            </a:r>
            <a:r>
              <a:rPr lang="ko-KR" altLang="en-US" sz="1100" b="1" dirty="0">
                <a:solidFill>
                  <a:schemeClr val="bg1"/>
                </a:solidFill>
              </a:rPr>
              <a:t>화면 이미지</a:t>
            </a:r>
            <a:r>
              <a:rPr lang="en-US" altLang="ko-KR" sz="1100" b="1" dirty="0">
                <a:solidFill>
                  <a:schemeClr val="bg1"/>
                </a:solidFill>
              </a:rPr>
              <a:t>(Web page</a:t>
            </a:r>
            <a:r>
              <a:rPr lang="ko-KR" altLang="en-US" sz="1100" b="1" dirty="0">
                <a:solidFill>
                  <a:schemeClr val="bg1"/>
                </a:solidFill>
              </a:rPr>
              <a:t>에서의 조각 파일</a:t>
            </a:r>
            <a:r>
              <a:rPr lang="en-US" altLang="ko-KR" sz="1100" b="1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100" b="1" dirty="0" err="1">
                <a:solidFill>
                  <a:schemeClr val="bg1"/>
                </a:solidFill>
              </a:rPr>
              <a:t>png</a:t>
            </a:r>
            <a:r>
              <a:rPr lang="ko-KR" altLang="en-US" sz="1100" b="1" dirty="0">
                <a:solidFill>
                  <a:schemeClr val="bg1"/>
                </a:solidFill>
              </a:rPr>
              <a:t>파일 구성</a:t>
            </a:r>
            <a:r>
              <a:rPr lang="en-US" altLang="ko-KR" sz="1100" b="1" dirty="0">
                <a:solidFill>
                  <a:schemeClr val="bg1"/>
                </a:solidFill>
              </a:rPr>
              <a:t>)</a:t>
            </a:r>
            <a:r>
              <a:rPr lang="ko-KR" altLang="en-US" sz="1100" b="1" dirty="0">
                <a:solidFill>
                  <a:schemeClr val="bg1"/>
                </a:solidFill>
              </a:rPr>
              <a:t>를</a:t>
            </a:r>
            <a:endParaRPr lang="en-US" altLang="ko-KR" sz="1100" b="1" dirty="0">
              <a:solidFill>
                <a:schemeClr val="bg1"/>
              </a:solidFill>
            </a:endParaRPr>
          </a:p>
          <a:p>
            <a:r>
              <a:rPr lang="en-US" altLang="ko-KR" sz="1100" b="1" dirty="0">
                <a:solidFill>
                  <a:schemeClr val="bg1"/>
                </a:solidFill>
              </a:rPr>
              <a:t>        </a:t>
            </a:r>
            <a:r>
              <a:rPr lang="ko-KR" altLang="en-US" sz="1100" b="1" dirty="0">
                <a:solidFill>
                  <a:schemeClr val="bg1"/>
                </a:solidFill>
              </a:rPr>
              <a:t>따올 계획이므로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일단 </a:t>
            </a:r>
            <a:r>
              <a:rPr lang="en-US" altLang="ko-KR" sz="1100" b="1" dirty="0">
                <a:solidFill>
                  <a:schemeClr val="bg1"/>
                </a:solidFill>
              </a:rPr>
              <a:t>Web</a:t>
            </a:r>
            <a:r>
              <a:rPr lang="ko-KR" altLang="en-US" sz="1100" b="1" dirty="0">
                <a:solidFill>
                  <a:schemeClr val="bg1"/>
                </a:solidFill>
              </a:rPr>
              <a:t>이미지와 만 동일하게 하였으므로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ko-KR" altLang="en-US" sz="1100" b="1" dirty="0">
                <a:solidFill>
                  <a:schemeClr val="bg1"/>
                </a:solidFill>
              </a:rPr>
              <a:t>폰 사이즈에는 부적합하게 보일 수 있습니다</a:t>
            </a:r>
            <a:r>
              <a:rPr lang="en-US" altLang="ko-KR" sz="1100" b="1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b="1" dirty="0">
                <a:solidFill>
                  <a:schemeClr val="bg1"/>
                </a:solidFill>
              </a:rPr>
              <a:t>        </a:t>
            </a:r>
            <a:r>
              <a:rPr lang="ko-KR" altLang="en-US" sz="1100" b="1" dirty="0">
                <a:solidFill>
                  <a:schemeClr val="bg1"/>
                </a:solidFill>
              </a:rPr>
              <a:t>모든 화면이 구성 </a:t>
            </a:r>
            <a:r>
              <a:rPr lang="ko-KR" altLang="en-US" sz="1100" b="1" dirty="0" err="1">
                <a:solidFill>
                  <a:schemeClr val="bg1"/>
                </a:solidFill>
              </a:rPr>
              <a:t>결정이되는</a:t>
            </a:r>
            <a:r>
              <a:rPr lang="ko-KR" altLang="en-US" sz="1100" b="1" dirty="0">
                <a:solidFill>
                  <a:schemeClr val="bg1"/>
                </a:solidFill>
              </a:rPr>
              <a:t> 즉시</a:t>
            </a:r>
            <a:r>
              <a:rPr lang="en-US" altLang="ko-KR" sz="1100" b="1" dirty="0">
                <a:solidFill>
                  <a:schemeClr val="bg1"/>
                </a:solidFill>
              </a:rPr>
              <a:t>, </a:t>
            </a:r>
            <a:r>
              <a:rPr lang="en-US" altLang="ko-KR" sz="1100" b="1" dirty="0" err="1">
                <a:solidFill>
                  <a:schemeClr val="bg1"/>
                </a:solidFill>
              </a:rPr>
              <a:t>png</a:t>
            </a:r>
            <a:r>
              <a:rPr lang="ko-KR" altLang="en-US" sz="1100" b="1" dirty="0">
                <a:solidFill>
                  <a:schemeClr val="bg1"/>
                </a:solidFill>
              </a:rPr>
              <a:t>파일 구성할 계획입니다</a:t>
            </a:r>
            <a:r>
              <a:rPr lang="en-US" altLang="ko-KR" sz="11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930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B6F44D8D-432B-2F27-AFE6-A1896F6F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64" y="3861534"/>
            <a:ext cx="5167503" cy="4062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7B9087-FE2A-8E4D-15C1-B3064B8CD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64" y="917736"/>
            <a:ext cx="5205859" cy="6509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22B274-4361-DDE3-9470-8A766B71D088}"/>
              </a:ext>
            </a:extLst>
          </p:cNvPr>
          <p:cNvSpPr txBox="1"/>
          <p:nvPr/>
        </p:nvSpPr>
        <p:spPr>
          <a:xfrm>
            <a:off x="220677" y="265212"/>
            <a:ext cx="651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대여 리스트 작성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저장버튼은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_App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페이지의 경우 대여신청 버튼 적용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DBB88B-48F0-5269-B512-051B97C7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39410"/>
              </p:ext>
            </p:extLst>
          </p:nvPr>
        </p:nvGraphicFramePr>
        <p:xfrm>
          <a:off x="6979021" y="0"/>
          <a:ext cx="2185261" cy="552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u="sng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작업명</a:t>
                      </a:r>
                      <a:r>
                        <a:rPr lang="ko-KR" altLang="en-US" sz="700" b="1" u="sng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입력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</a:rPr>
                        <a:t>작업명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박스내 입력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700" b="1" u="sng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/form-elements/base-input.html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정비실의 관리자가 </a:t>
                      </a:r>
                      <a:r>
                        <a:rPr lang="ko-KR" altLang="en-US" sz="700" b="0" baseline="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정비실간의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공기구 이동이 필요할 경우</a:t>
                      </a: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정비실의 관리자는</a:t>
                      </a:r>
                      <a:endParaRPr lang="en-US" altLang="ko-KR" sz="700" b="0" baseline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작업자의 반출 리스트 작성과 </a:t>
                      </a:r>
                      <a:r>
                        <a:rPr lang="ko-KR" altLang="en-US" sz="700" b="0" baseline="0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동일하게사용</a:t>
                      </a:r>
                      <a:endParaRPr lang="en-US" altLang="ko-KR" sz="700" b="0" baseline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선택</a:t>
                      </a:r>
                      <a:endParaRPr lang="en-US" altLang="ko-KR" sz="700" b="0" baseline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보관장소</a:t>
                      </a: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보관위치 확인</a:t>
                      </a:r>
                      <a:endParaRPr lang="en-US" altLang="ko-KR" sz="700" b="0" baseline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 신청을 하고</a:t>
                      </a:r>
                      <a:r>
                        <a:rPr lang="en-US" altLang="ko-KR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스스로 반출 승인을 함</a:t>
                      </a:r>
                      <a:endParaRPr lang="en-US" altLang="ko-KR" sz="700" b="0" baseline="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작업리더 조회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작업리더명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박스내 입력 후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조회 버튼</a:t>
                      </a:r>
                      <a:r>
                        <a:rPr lang="en-US" altLang="ko-KR" sz="700" dirty="0"/>
                        <a:t>_</a:t>
                      </a:r>
                      <a:r>
                        <a:rPr lang="en-US" altLang="ko-KR" sz="700" dirty="0" err="1"/>
                        <a:t>Pupup</a:t>
                      </a:r>
                      <a:r>
                        <a:rPr lang="ko-KR" altLang="en-US" sz="700" dirty="0"/>
                        <a:t>선택</a:t>
                      </a:r>
                      <a:r>
                        <a:rPr lang="en-US" altLang="ko-KR" sz="700" dirty="0"/>
                        <a:t>))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/form-elements/input-group.html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조회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공기구 이름 입력</a:t>
                      </a:r>
                      <a:r>
                        <a:rPr lang="en-US" altLang="ko-KR" sz="700" dirty="0"/>
                        <a:t> _</a:t>
                      </a:r>
                      <a:r>
                        <a:rPr lang="ko-KR" altLang="en-US" sz="700" dirty="0"/>
                        <a:t>박스내 입력 후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조회 버튼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정비실 선택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수량선택</a:t>
                      </a:r>
                      <a:r>
                        <a:rPr lang="en-US" altLang="ko-KR" sz="70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/pages/apps/contact/contact-list_3.html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 완료된 공기구의 반출 가능여부가 포함된 정비실별 정보를 선택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선택수량포함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 저장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저장된 정보는 각 정비실별 반출 저장 리스트에 저장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 환경에서 반출신청시는 반출수량 체크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공기구 수량 선택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/form-elements/base-input.html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 대상의 조회한 공기구 조회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저장이 된 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다른 공기구 추가 조회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공기구 선택 카드가 생성됨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6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작업명을 입력하고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저장을 누르면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색이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반전되도록하며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대여리스트 목록은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저장되어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공기구대여 기록 조회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＂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페이지에서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보도록 함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320876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Web(PC)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저장 또는 정비실 비치 전용단말기에서 대여 신청하고 해당 정비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실의 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에게 반출 신청을 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 받음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2FB184-BE8F-B60C-A39A-37BB0C254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981" y="942269"/>
            <a:ext cx="1800200" cy="5760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5E6044-C762-6D96-230B-760DE296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817" y="1589914"/>
            <a:ext cx="5201050" cy="53797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6982DC-4123-9881-5ACE-F1C13E449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24"/>
          <a:stretch/>
        </p:blipFill>
        <p:spPr>
          <a:xfrm>
            <a:off x="1544043" y="1793203"/>
            <a:ext cx="1800200" cy="25024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ABDE48B9-B0F6-F8BF-8E97-99956B6FBB87}"/>
              </a:ext>
            </a:extLst>
          </p:cNvPr>
          <p:cNvGrpSpPr/>
          <p:nvPr/>
        </p:nvGrpSpPr>
        <p:grpSpPr>
          <a:xfrm>
            <a:off x="5855129" y="3973855"/>
            <a:ext cx="648072" cy="227894"/>
            <a:chOff x="5799454" y="5175892"/>
            <a:chExt cx="648072" cy="2278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290F334-CD9E-BE05-4922-2D34520A72ED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550A5-BCFD-8976-55D2-03FACCAE9FDD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8F933AC-91C5-D00E-99C0-C5D0CCB14431}"/>
              </a:ext>
            </a:extLst>
          </p:cNvPr>
          <p:cNvSpPr/>
          <p:nvPr/>
        </p:nvSpPr>
        <p:spPr>
          <a:xfrm>
            <a:off x="1536371" y="932392"/>
            <a:ext cx="1512168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조회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59ED2D3-DE2D-9037-5E63-A251D6177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630" y="2151412"/>
            <a:ext cx="5223238" cy="172819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F3FE823D-6ECD-50C6-81A6-8FDB2C68B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0937" y="2565192"/>
            <a:ext cx="624970" cy="53797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C0B2C59-DF19-E51E-C444-F40043F3F0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7063" y="2459804"/>
            <a:ext cx="446638" cy="1036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BF8DFB-2069-4964-D293-9594179F7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220704-C7A2-BEC1-450D-413CCFD72F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54D788-25A4-3B89-6340-39863CE3FCAA}"/>
              </a:ext>
            </a:extLst>
          </p:cNvPr>
          <p:cNvSpPr txBox="1"/>
          <p:nvPr/>
        </p:nvSpPr>
        <p:spPr>
          <a:xfrm>
            <a:off x="1536371" y="1598880"/>
            <a:ext cx="801823" cy="2052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900" dirty="0"/>
              <a:t>공기구 조회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3AA4EE-2A93-7352-F270-7ACDEB281CC4}"/>
              </a:ext>
            </a:extLst>
          </p:cNvPr>
          <p:cNvSpPr txBox="1"/>
          <p:nvPr/>
        </p:nvSpPr>
        <p:spPr>
          <a:xfrm>
            <a:off x="3383868" y="2237311"/>
            <a:ext cx="576064" cy="1050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500" b="1" dirty="0"/>
              <a:t>공기구 위치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7B5C4D6-E415-E59C-9EFF-D96A20BCC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80233"/>
              </p:ext>
            </p:extLst>
          </p:nvPr>
        </p:nvGraphicFramePr>
        <p:xfrm>
          <a:off x="3344243" y="2428245"/>
          <a:ext cx="576064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11-J-3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6-D-1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Desk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id="{51D656C9-A867-6F07-9550-18E00E9DB69F}"/>
              </a:ext>
            </a:extLst>
          </p:cNvPr>
          <p:cNvSpPr/>
          <p:nvPr/>
        </p:nvSpPr>
        <p:spPr>
          <a:xfrm>
            <a:off x="1532951" y="2494230"/>
            <a:ext cx="122601" cy="69194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F4D0CF0-4D1A-2347-D882-E7065721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51" y="6021574"/>
            <a:ext cx="5167504" cy="388219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9A0BEE5C-D2E6-13BC-A029-354B2692A94E}"/>
              </a:ext>
            </a:extLst>
          </p:cNvPr>
          <p:cNvGrpSpPr/>
          <p:nvPr/>
        </p:nvGrpSpPr>
        <p:grpSpPr>
          <a:xfrm>
            <a:off x="5877316" y="6115826"/>
            <a:ext cx="648072" cy="227894"/>
            <a:chOff x="5799454" y="5175892"/>
            <a:chExt cx="648072" cy="22789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2EF8DAF-03F4-FA83-E61A-5BFC1FF4ECEB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3E73F8-50C3-E28A-F03C-CDE2EDDDDAB5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CF72AF0B-A2D0-C293-D1C4-2CD14CE24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817" y="4293383"/>
            <a:ext cx="5223238" cy="172819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F69DDEF-BE16-544B-41C5-A35C67887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418" y="4932079"/>
            <a:ext cx="624970" cy="53797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E849C5D2-1264-4C29-512C-041EB5C7D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0085" y="4855148"/>
            <a:ext cx="446638" cy="1036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CC2A2AF-BCA2-39A0-D7EF-1552E1DFFB77}"/>
              </a:ext>
            </a:extLst>
          </p:cNvPr>
          <p:cNvSpPr txBox="1"/>
          <p:nvPr/>
        </p:nvSpPr>
        <p:spPr>
          <a:xfrm>
            <a:off x="3406055" y="4379282"/>
            <a:ext cx="576064" cy="1050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500" b="1"/>
              <a:t>공기구 위치</a:t>
            </a:r>
            <a:endParaRPr lang="ko-KR" altLang="en-US" sz="500" b="1" dirty="0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61BCFEEA-C9BC-6BE2-688D-07A3A7013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5983"/>
              </p:ext>
            </p:extLst>
          </p:nvPr>
        </p:nvGraphicFramePr>
        <p:xfrm>
          <a:off x="3366430" y="4570216"/>
          <a:ext cx="576064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6-D-1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Desk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B568082B-C79A-9A23-2D6E-3C419CFA3D17}"/>
              </a:ext>
            </a:extLst>
          </p:cNvPr>
          <p:cNvSpPr/>
          <p:nvPr/>
        </p:nvSpPr>
        <p:spPr>
          <a:xfrm>
            <a:off x="1551770" y="4906958"/>
            <a:ext cx="122601" cy="69194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02EFB5-80F2-A147-B48F-EB3181248037}"/>
              </a:ext>
            </a:extLst>
          </p:cNvPr>
          <p:cNvSpPr/>
          <p:nvPr/>
        </p:nvSpPr>
        <p:spPr>
          <a:xfrm>
            <a:off x="5494856" y="2289827"/>
            <a:ext cx="405562" cy="1551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BB9E3E7-75C5-947E-E6A4-2D45439E68C0}"/>
              </a:ext>
            </a:extLst>
          </p:cNvPr>
          <p:cNvSpPr/>
          <p:nvPr/>
        </p:nvSpPr>
        <p:spPr>
          <a:xfrm>
            <a:off x="5481165" y="4425127"/>
            <a:ext cx="405562" cy="1551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8E6ECC3-1B6A-125B-2E32-1AC41C3E3C1E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7A91E947-F966-C4F0-C94F-C3C478053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26F41CC7-D458-9339-E23A-1EBE869F7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104A482-B99D-1277-9B23-255E6244037E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16B343B1-FCDA-9339-4A93-2EAB5858A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0D7646B7-CC6A-0179-02C4-C33634BFF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63" name="Picture 2" descr="정보 아이콘 3D 모델 - TurboSquid 1649677">
            <a:extLst>
              <a:ext uri="{FF2B5EF4-FFF2-40B4-BE49-F238E27FC236}">
                <a16:creationId xmlns:a16="http://schemas.microsoft.com/office/drawing/2014/main" id="{BCBC626C-7557-7DF8-255E-4202A3081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9D3F8AA-2EDD-7839-E169-9C7BB6A5E556}"/>
              </a:ext>
            </a:extLst>
          </p:cNvPr>
          <p:cNvSpPr/>
          <p:nvPr/>
        </p:nvSpPr>
        <p:spPr>
          <a:xfrm>
            <a:off x="3466152" y="944692"/>
            <a:ext cx="1512168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 명 입력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4AD68C-D2BA-27E3-5D59-6D7CA415720E}"/>
              </a:ext>
            </a:extLst>
          </p:cNvPr>
          <p:cNvGrpSpPr/>
          <p:nvPr/>
        </p:nvGrpSpPr>
        <p:grpSpPr>
          <a:xfrm>
            <a:off x="5891258" y="1283033"/>
            <a:ext cx="648072" cy="227894"/>
            <a:chOff x="5799454" y="5175892"/>
            <a:chExt cx="648072" cy="227894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009B8BC-4F26-54AC-D85F-FF301832DCC1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8F65D4-3F07-F789-9BE1-090EFD591A39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AC71C147-CBFC-6884-AD7A-6C87594E9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24"/>
          <a:stretch/>
        </p:blipFill>
        <p:spPr>
          <a:xfrm>
            <a:off x="3519539" y="1244051"/>
            <a:ext cx="1800200" cy="250245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8E68219-3EBD-4BE0-167B-2F21120711C7}"/>
              </a:ext>
            </a:extLst>
          </p:cNvPr>
          <p:cNvSpPr txBox="1"/>
          <p:nvPr/>
        </p:nvSpPr>
        <p:spPr>
          <a:xfrm>
            <a:off x="2005105" y="2225988"/>
            <a:ext cx="1130297" cy="1426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600" dirty="0"/>
              <a:t>정비실 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9F1F60-FDC7-F026-7E07-6EE393A13609}"/>
              </a:ext>
            </a:extLst>
          </p:cNvPr>
          <p:cNvSpPr txBox="1"/>
          <p:nvPr/>
        </p:nvSpPr>
        <p:spPr>
          <a:xfrm>
            <a:off x="2005973" y="4372213"/>
            <a:ext cx="1130297" cy="1426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600" dirty="0"/>
              <a:t>정비실 명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0B05EF7-1E74-854C-2976-40682F52FCD9}"/>
              </a:ext>
            </a:extLst>
          </p:cNvPr>
          <p:cNvGrpSpPr/>
          <p:nvPr/>
        </p:nvGrpSpPr>
        <p:grpSpPr>
          <a:xfrm>
            <a:off x="271618" y="944037"/>
            <a:ext cx="1095373" cy="4542079"/>
            <a:chOff x="271618" y="944037"/>
            <a:chExt cx="1095373" cy="4542079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06C823D1-5882-95F2-1F8F-63B96469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233" y="944037"/>
              <a:ext cx="1091758" cy="4542079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10B6BF-5894-3558-7977-57C1946C57D0}"/>
                </a:ext>
              </a:extLst>
            </p:cNvPr>
            <p:cNvSpPr txBox="1"/>
            <p:nvPr/>
          </p:nvSpPr>
          <p:spPr>
            <a:xfrm>
              <a:off x="271618" y="1008596"/>
              <a:ext cx="1060022" cy="398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기준정보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조직 인원 정보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정비실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pPr algn="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대여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반납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소모자재    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지급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매입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등록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분석 현황</a:t>
              </a: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99BB6E1-0B24-A8C4-008D-D989D48FE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4608" y="1969222"/>
              <a:ext cx="165983" cy="14971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632749FC-C70B-8832-7E8F-E33856E26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8425" y="4463933"/>
              <a:ext cx="200373" cy="163569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27A5A986-66DA-1047-05FA-4C68EB9E7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22960" y="1205121"/>
              <a:ext cx="165983" cy="157684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9A8D62F-12F8-7A86-4E37-891C2EC1A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12959" y="2782419"/>
              <a:ext cx="166246" cy="159018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0EC6EAD-1A17-68E7-4C3C-AF43CD609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10800000">
              <a:off x="327420" y="2209428"/>
              <a:ext cx="162281" cy="155225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830B8B36-FD1C-1450-2BE2-F8493D618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10800000">
              <a:off x="322960" y="3908140"/>
              <a:ext cx="185536" cy="140182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F4A9336E-8DC3-0968-7B56-38B30353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05362" y="3344659"/>
              <a:ext cx="174190" cy="162314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586B1D11-9661-05E5-8E0A-AA4CCDE6E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31190" y="1597110"/>
              <a:ext cx="149522" cy="149522"/>
            </a:xfrm>
            <a:prstGeom prst="rect">
              <a:avLst/>
            </a:prstGeom>
          </p:spPr>
        </p:pic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6A75022-B05D-C5D6-EECE-FD0DB22047FA}"/>
              </a:ext>
            </a:extLst>
          </p:cNvPr>
          <p:cNvSpPr/>
          <p:nvPr/>
        </p:nvSpPr>
        <p:spPr>
          <a:xfrm>
            <a:off x="298425" y="2209428"/>
            <a:ext cx="1033215" cy="56296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7363AD1-C91C-C2EC-A2F6-27890BDCFF06}"/>
              </a:ext>
            </a:extLst>
          </p:cNvPr>
          <p:cNvGrpSpPr/>
          <p:nvPr/>
        </p:nvGrpSpPr>
        <p:grpSpPr>
          <a:xfrm>
            <a:off x="1187724" y="915088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66CE817-2A20-492B-FCE2-69087062A18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ED5F704C-1428-E407-F332-0D51A0ECB55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D42148F-6B10-11C4-657F-C0F4550FB364}"/>
              </a:ext>
            </a:extLst>
          </p:cNvPr>
          <p:cNvGrpSpPr/>
          <p:nvPr/>
        </p:nvGrpSpPr>
        <p:grpSpPr>
          <a:xfrm>
            <a:off x="1213272" y="2368641"/>
            <a:ext cx="388720" cy="200055"/>
            <a:chOff x="4727047" y="5307508"/>
            <a:chExt cx="388720" cy="2000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B5D9CBD-8CD3-0CAB-47B0-7AD2B87CC3C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D29D2A01-496D-16B0-C379-7EAEB8666C6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EBA9554-33D3-F1D9-C9EA-3A5403048829}"/>
              </a:ext>
            </a:extLst>
          </p:cNvPr>
          <p:cNvGrpSpPr/>
          <p:nvPr/>
        </p:nvGrpSpPr>
        <p:grpSpPr>
          <a:xfrm>
            <a:off x="1224350" y="4290734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3CC9E8C-7E36-CE8A-3C9C-30CAE31244A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9021B0F4-A5CB-94CE-6981-60C1F492AA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D1FBDA7-0BCA-0008-D469-323BA408B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38545"/>
              </p:ext>
            </p:extLst>
          </p:nvPr>
        </p:nvGraphicFramePr>
        <p:xfrm>
          <a:off x="9411063" y="2026548"/>
          <a:ext cx="4177713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4195065676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1241678077"/>
                    </a:ext>
                  </a:extLst>
                </a:gridCol>
                <a:gridCol w="362268">
                  <a:extLst>
                    <a:ext uri="{9D8B030D-6E8A-4147-A177-3AD203B41FA5}">
                      <a16:colId xmlns:a16="http://schemas.microsoft.com/office/drawing/2014/main" val="1941259552"/>
                    </a:ext>
                  </a:extLst>
                </a:gridCol>
                <a:gridCol w="514668">
                  <a:extLst>
                    <a:ext uri="{9D8B030D-6E8A-4147-A177-3AD203B41FA5}">
                      <a16:colId xmlns:a16="http://schemas.microsoft.com/office/drawing/2014/main" val="3908319504"/>
                    </a:ext>
                  </a:extLst>
                </a:gridCol>
                <a:gridCol w="362268">
                  <a:extLst>
                    <a:ext uri="{9D8B030D-6E8A-4147-A177-3AD203B41FA5}">
                      <a16:colId xmlns:a16="http://schemas.microsoft.com/office/drawing/2014/main" val="451049484"/>
                    </a:ext>
                  </a:extLst>
                </a:gridCol>
                <a:gridCol w="362268">
                  <a:extLst>
                    <a:ext uri="{9D8B030D-6E8A-4147-A177-3AD203B41FA5}">
                      <a16:colId xmlns:a16="http://schemas.microsoft.com/office/drawing/2014/main" val="849339824"/>
                    </a:ext>
                  </a:extLst>
                </a:gridCol>
                <a:gridCol w="362268">
                  <a:extLst>
                    <a:ext uri="{9D8B030D-6E8A-4147-A177-3AD203B41FA5}">
                      <a16:colId xmlns:a16="http://schemas.microsoft.com/office/drawing/2014/main" val="245898710"/>
                    </a:ext>
                  </a:extLst>
                </a:gridCol>
                <a:gridCol w="597875">
                  <a:extLst>
                    <a:ext uri="{9D8B030D-6E8A-4147-A177-3AD203B41FA5}">
                      <a16:colId xmlns:a16="http://schemas.microsoft.com/office/drawing/2014/main" val="908269627"/>
                    </a:ext>
                  </a:extLst>
                </a:gridCol>
                <a:gridCol w="597875">
                  <a:extLst>
                    <a:ext uri="{9D8B030D-6E8A-4147-A177-3AD203B41FA5}">
                      <a16:colId xmlns:a16="http://schemas.microsoft.com/office/drawing/2014/main" val="525320116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품목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/QR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영문이름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교체주기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구매코드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CBEAE5D-2684-8943-8190-3C833C74F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38042"/>
              </p:ext>
            </p:extLst>
          </p:nvPr>
        </p:nvGraphicFramePr>
        <p:xfrm>
          <a:off x="9364687" y="2256052"/>
          <a:ext cx="4117482" cy="3512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66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22800663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1899219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01398607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747534716"/>
                    </a:ext>
                  </a:extLst>
                </a:gridCol>
              </a:tblGrid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C900082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대여용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에어호스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Air Hose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13*21.5(30M)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R/L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건설공구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D940146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형사다리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StepLadder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34459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A100014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220V/500A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5,400,000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90621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A100016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600A 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웰드라인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7,950,000 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374199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A100012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600A 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휘더케이블</a:t>
                      </a:r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6,200,000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5866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A100010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전자식</a:t>
                      </a:r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500A 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웰드라인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2,800,000 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938976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건설공구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C200064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빔 클램프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Beam Clamp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2Ton 245mm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887612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건설공구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C200063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빔수평 클램프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Horizontal Lifting Clamp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0.5Ton HLC-0.5S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126910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건설공구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C200032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빔수평 클램프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Horizontal Lifting Clamp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2Ton  2.0BC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84790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건설공구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C900032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빔수평 클램프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Horizontal Lifting Clamp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HLC-1Ton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571913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C900127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작업등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 Flood Light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50W 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에스에스라이트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400139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C900088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투광등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 Flood Light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220V/100W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296845"/>
                  </a:ext>
                </a:extLst>
              </a:tr>
              <a:tr h="2562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절삭공구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B600002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 곡선 자동절단기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Automatic Gas Cutting Machine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유광</a:t>
                      </a:r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YK-72D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950,000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77716"/>
                  </a:ext>
                </a:extLst>
              </a:tr>
              <a:tr h="2562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전동공구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B500028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가스자동절단기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Automatic Gas Cutting Machine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YK-150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870,000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577845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C2C5E737-807E-88B6-BB08-0196222397D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132266" y="954155"/>
            <a:ext cx="214343" cy="242922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EFB9F4E5-9498-10A6-3CC0-F0D51E85363A}"/>
              </a:ext>
            </a:extLst>
          </p:cNvPr>
          <p:cNvGrpSpPr/>
          <p:nvPr/>
        </p:nvGrpSpPr>
        <p:grpSpPr>
          <a:xfrm>
            <a:off x="5839090" y="936030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7A882A0-1D46-6FD2-34EE-EE4C26036F2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04ADA563-453F-927A-879C-8D57D8DBD00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254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 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공기구 대여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 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3059"/>
              </p:ext>
            </p:extLst>
          </p:nvPr>
        </p:nvGraphicFramePr>
        <p:xfrm>
          <a:off x="6979021" y="0"/>
          <a:ext cx="2164979" cy="3430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 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섹션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(A)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9154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 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34125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대여 페이지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첫화면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/pages/apps/invoice/invoice-list.html#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BE7ECF-102E-F847-4FC4-4EE3BE7B4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AFAD16-8C67-855B-E080-C2B248710BA9}"/>
              </a:ext>
            </a:extLst>
          </p:cNvPr>
          <p:cNvSpPr txBox="1"/>
          <p:nvPr/>
        </p:nvSpPr>
        <p:spPr>
          <a:xfrm>
            <a:off x="271618" y="1008596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부서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E093F6-1E3F-F71A-4CAF-721C220E1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08" y="1751005"/>
            <a:ext cx="165983" cy="14971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3162F70-E9DB-AD82-7929-C05258F77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25" y="4569008"/>
            <a:ext cx="200373" cy="16356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47345D2-3426-E1F2-16F6-352F4C385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960" y="1205121"/>
            <a:ext cx="165983" cy="15768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7761F19-8C4A-E1D5-C621-68B7650C8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959" y="2887494"/>
            <a:ext cx="166246" cy="15901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A240DBB-D431-B574-A429-6F12DAF82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27420" y="2314503"/>
            <a:ext cx="162281" cy="1552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E4BF519-5BEF-001E-E6B5-72C11776E8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322960" y="4013215"/>
            <a:ext cx="185536" cy="14018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6143B20-A38B-A252-5E81-4D8B4D3F00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362" y="3449734"/>
            <a:ext cx="174190" cy="16231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895C7D-7FFA-F8F7-DF65-6CA3B55719FA}"/>
              </a:ext>
            </a:extLst>
          </p:cNvPr>
          <p:cNvSpPr/>
          <p:nvPr/>
        </p:nvSpPr>
        <p:spPr>
          <a:xfrm>
            <a:off x="271617" y="2314503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7DA852-CCE0-E850-34D3-A71BF4BBD8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5997" y="944037"/>
            <a:ext cx="5172227" cy="41787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9B2FA1-9C75-C581-069B-E27A4481CD3B}"/>
              </a:ext>
            </a:extLst>
          </p:cNvPr>
          <p:cNvSpPr/>
          <p:nvPr/>
        </p:nvSpPr>
        <p:spPr>
          <a:xfrm>
            <a:off x="4925023" y="1993404"/>
            <a:ext cx="655090" cy="302433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67BF58-7159-7315-441C-8B4CDDE968DC}"/>
              </a:ext>
            </a:extLst>
          </p:cNvPr>
          <p:cNvSpPr/>
          <p:nvPr/>
        </p:nvSpPr>
        <p:spPr>
          <a:xfrm>
            <a:off x="4964868" y="1706703"/>
            <a:ext cx="575399" cy="216024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정비실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A436535-3152-D60B-8D9B-88B3F6EBD577}"/>
              </a:ext>
            </a:extLst>
          </p:cNvPr>
          <p:cNvSpPr/>
          <p:nvPr/>
        </p:nvSpPr>
        <p:spPr>
          <a:xfrm>
            <a:off x="1472148" y="1327965"/>
            <a:ext cx="3888432" cy="3672408"/>
          </a:xfrm>
          <a:prstGeom prst="ellipse">
            <a:avLst/>
          </a:prstGeom>
          <a:solidFill>
            <a:srgbClr val="0078D7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적용 페이지 고려</a:t>
            </a:r>
            <a:r>
              <a:rPr lang="en-US" altLang="ko-KR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  <a:endParaRPr lang="ko-KR" alt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339046A-FF98-BC54-5D7A-7A67FA48CAEA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1C820CE-9E6E-2BDD-1B39-48CE8260B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804BAC3-EA3D-E05E-E8C5-D89067EFE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E30997-3B72-250D-FEF2-80D3190B7CA8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210BA0D-2364-23EE-8AAA-490B176B8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A3D5AD4-418F-E92A-C3F2-1AA80A930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20" name="Picture 2" descr="정보 아이콘 3D 모델 - TurboSquid 1649677">
            <a:extLst>
              <a:ext uri="{FF2B5EF4-FFF2-40B4-BE49-F238E27FC236}">
                <a16:creationId xmlns:a16="http://schemas.microsoft.com/office/drawing/2014/main" id="{CF339F41-B223-62E9-F93A-7BF14E1F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1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2B274-4361-DDE3-9470-8A766B71D088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7.3.1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대여 내역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작업리스트 노출 확인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선택</a:t>
            </a: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_App</a:t>
            </a: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페이지의 경우 반출신청 버튼 적용 필요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DBB88B-48F0-5269-B512-051B97C7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988418"/>
              </p:ext>
            </p:extLst>
          </p:nvPr>
        </p:nvGraphicFramePr>
        <p:xfrm>
          <a:off x="6979021" y="0"/>
          <a:ext cx="2185261" cy="5216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웹페이지에서 보는 작업자 페이지 이므로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과거 대여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리스트에서 내역 선택 기능만 있음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작업리더 조회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작업리더명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박스내 입력 후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조회 버튼</a:t>
                      </a:r>
                      <a:r>
                        <a:rPr lang="en-US" altLang="ko-KR" sz="700" dirty="0"/>
                        <a:t>_</a:t>
                      </a:r>
                      <a:r>
                        <a:rPr lang="en-US" altLang="ko-KR" sz="700" dirty="0" err="1"/>
                        <a:t>Pupup</a:t>
                      </a:r>
                      <a:r>
                        <a:rPr lang="ko-KR" altLang="en-US" sz="700" dirty="0"/>
                        <a:t>선택</a:t>
                      </a:r>
                      <a:r>
                        <a:rPr lang="en-US" altLang="ko-KR" sz="700" dirty="0"/>
                        <a:t>))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/form-elements/input-group.html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 경우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선택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반출신청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조회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공기구 이름 입력</a:t>
                      </a:r>
                      <a:r>
                        <a:rPr lang="en-US" altLang="ko-KR" sz="700" dirty="0"/>
                        <a:t> _</a:t>
                      </a:r>
                      <a:r>
                        <a:rPr lang="ko-KR" altLang="en-US" sz="700" dirty="0"/>
                        <a:t>박스내 입력 후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조회 버튼</a:t>
                      </a:r>
                      <a:r>
                        <a:rPr lang="en-US" altLang="ko-KR" sz="700" dirty="0"/>
                        <a:t>_</a:t>
                      </a:r>
                      <a:r>
                        <a:rPr lang="en-US" altLang="ko-KR" sz="700" dirty="0" err="1"/>
                        <a:t>Pupup</a:t>
                      </a:r>
                      <a:r>
                        <a:rPr lang="ko-KR" altLang="en-US" sz="700" dirty="0"/>
                        <a:t> 정비실 선택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수량선택</a:t>
                      </a:r>
                      <a:r>
                        <a:rPr lang="en-US" altLang="ko-KR" sz="70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 완료된 공기구의 반출 가능여부가 포함된 정비실별 정보를 선택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선택수량포함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 저장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저장된 정보는 각 정비실별 반출 저장 리스트에 저장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 환경에서 반출신청시는 반출수량 체크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꾸러미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 리스트 페이지로 이동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812162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정비실로 이동하고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 비치된 전용단말기로 접속하여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정비실에서 대여할 품목만 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에게 반출 신청을 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 받음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6184407-1C86-ACC0-5921-D7C23B35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48" y="3029694"/>
            <a:ext cx="5167503" cy="3600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99E1C2-DE28-E275-64F5-8558982D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65" y="917737"/>
            <a:ext cx="5170836" cy="3300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EDA6C9-5FB0-2C41-13D8-134CF8AA694C}"/>
              </a:ext>
            </a:extLst>
          </p:cNvPr>
          <p:cNvSpPr/>
          <p:nvPr/>
        </p:nvSpPr>
        <p:spPr>
          <a:xfrm>
            <a:off x="1536370" y="932392"/>
            <a:ext cx="2487697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2023.10.22.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 유덕화 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홍길동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136BA15-CF0D-7D9E-7AA4-1FF8BDE4A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4" y="1273324"/>
            <a:ext cx="5223238" cy="17281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F744D65-7FDE-E75F-A457-9C0D64D12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421" y="1687104"/>
            <a:ext cx="624970" cy="5379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3131B98-06DF-1022-58B3-2C86C4E20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547" y="1581716"/>
            <a:ext cx="446638" cy="10362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E448C26-AE73-86FF-FE32-DF840AE14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27BD29-AE90-8238-D947-1B0A46F13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640" y="589424"/>
            <a:ext cx="5232711" cy="31828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3421A31-8F80-317F-2C01-953D5940E649}"/>
              </a:ext>
            </a:extLst>
          </p:cNvPr>
          <p:cNvSpPr txBox="1"/>
          <p:nvPr/>
        </p:nvSpPr>
        <p:spPr>
          <a:xfrm>
            <a:off x="3365352" y="1359223"/>
            <a:ext cx="576064" cy="1050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500" b="1"/>
              <a:t>공기구 위치</a:t>
            </a:r>
            <a:endParaRPr lang="ko-KR" altLang="en-US" sz="500" b="1" dirty="0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175FC09C-825C-0507-7E09-89AA06668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36635"/>
              </p:ext>
            </p:extLst>
          </p:nvPr>
        </p:nvGraphicFramePr>
        <p:xfrm>
          <a:off x="3325727" y="1550157"/>
          <a:ext cx="576064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5-B-1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6-D-1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Desk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50898F-BD17-CA4D-7D2F-AED4A8103374}"/>
              </a:ext>
            </a:extLst>
          </p:cNvPr>
          <p:cNvSpPr/>
          <p:nvPr/>
        </p:nvSpPr>
        <p:spPr>
          <a:xfrm>
            <a:off x="5476340" y="1411739"/>
            <a:ext cx="405562" cy="1551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43773A-9CAE-5117-F29D-FA4DB2B9A3D2}"/>
              </a:ext>
            </a:extLst>
          </p:cNvPr>
          <p:cNvGrpSpPr/>
          <p:nvPr/>
        </p:nvGrpSpPr>
        <p:grpSpPr>
          <a:xfrm>
            <a:off x="5847969" y="3087367"/>
            <a:ext cx="648072" cy="227894"/>
            <a:chOff x="5799454" y="5175892"/>
            <a:chExt cx="648072" cy="2278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290F334-CD9E-BE05-4922-2D34520A72ED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550A5-BCFD-8976-55D2-03FACCAE9FDD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선택</a:t>
              </a:r>
            </a:p>
          </p:txBody>
        </p: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341A0561-67E1-1067-A763-90214FB8C4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1920" y="973081"/>
            <a:ext cx="277611" cy="225963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39B65E19-DF8A-A03B-F496-6F71402D5B80}"/>
              </a:ext>
            </a:extLst>
          </p:cNvPr>
          <p:cNvGrpSpPr/>
          <p:nvPr/>
        </p:nvGrpSpPr>
        <p:grpSpPr>
          <a:xfrm>
            <a:off x="5613993" y="1609746"/>
            <a:ext cx="388720" cy="200055"/>
            <a:chOff x="4727047" y="5307508"/>
            <a:chExt cx="388720" cy="200055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C7D1C07-96CE-9126-4A97-32F2C73EA11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TextBox 27">
              <a:extLst>
                <a:ext uri="{FF2B5EF4-FFF2-40B4-BE49-F238E27FC236}">
                  <a16:creationId xmlns:a16="http://schemas.microsoft.com/office/drawing/2014/main" id="{A15E41D5-1B45-983F-CAC1-29CAD59659E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002C2802-D66E-9714-ED90-5A030EC94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48" y="5542903"/>
            <a:ext cx="5167503" cy="36004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5608FB09-4575-CB10-487C-0E0C836F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64" y="3430946"/>
            <a:ext cx="5205859" cy="330086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6D8303C5-FD51-C42A-84C4-ECDFC3E0AA41}"/>
              </a:ext>
            </a:extLst>
          </p:cNvPr>
          <p:cNvSpPr/>
          <p:nvPr/>
        </p:nvSpPr>
        <p:spPr>
          <a:xfrm>
            <a:off x="1536371" y="3445601"/>
            <a:ext cx="1857090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2023.10.15.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 유덕화 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강감찬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E425F201-8F09-76CE-5D24-420EB43C6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4" y="3786533"/>
            <a:ext cx="5223238" cy="1728193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62532637-0CB7-EF47-CFCB-C484CE7CE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421" y="4200313"/>
            <a:ext cx="624970" cy="537978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5C90912A-B992-7EDB-0FEF-A455C18F8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547" y="4094925"/>
            <a:ext cx="446638" cy="10362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179CCFE-CC6F-CDAC-152D-3BB28FA0E06F}"/>
              </a:ext>
            </a:extLst>
          </p:cNvPr>
          <p:cNvSpPr txBox="1"/>
          <p:nvPr/>
        </p:nvSpPr>
        <p:spPr>
          <a:xfrm>
            <a:off x="3365352" y="3872432"/>
            <a:ext cx="576064" cy="1050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500" b="1"/>
              <a:t>공기구 위치</a:t>
            </a:r>
            <a:endParaRPr lang="ko-KR" altLang="en-US" sz="500" b="1" dirty="0"/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8814005F-C905-676B-4252-2BCAABE34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36635"/>
              </p:ext>
            </p:extLst>
          </p:nvPr>
        </p:nvGraphicFramePr>
        <p:xfrm>
          <a:off x="3325727" y="4063366"/>
          <a:ext cx="576064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6-D-1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Desk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30DD833B-6954-12C5-A173-34AA04E8EE1B}"/>
              </a:ext>
            </a:extLst>
          </p:cNvPr>
          <p:cNvSpPr/>
          <p:nvPr/>
        </p:nvSpPr>
        <p:spPr>
          <a:xfrm>
            <a:off x="5476340" y="3924948"/>
            <a:ext cx="405562" cy="1551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6068CE7-33F9-E89F-11EA-471412D6D467}"/>
              </a:ext>
            </a:extLst>
          </p:cNvPr>
          <p:cNvGrpSpPr/>
          <p:nvPr/>
        </p:nvGrpSpPr>
        <p:grpSpPr>
          <a:xfrm>
            <a:off x="5847969" y="5600576"/>
            <a:ext cx="648072" cy="227894"/>
            <a:chOff x="5799454" y="5175892"/>
            <a:chExt cx="648072" cy="227894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80779A3-84F3-FF4E-3A5E-6840F90ECFF0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2747AD5-DBC9-7743-D4F1-4D4E16460149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선택</a:t>
              </a: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9A3ECA35-71C7-B78B-B8D4-1C6923C883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1920" y="3486290"/>
            <a:ext cx="277611" cy="225963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EA9AF77D-92C1-1D75-74B8-0235EAFF8B6D}"/>
              </a:ext>
            </a:extLst>
          </p:cNvPr>
          <p:cNvGrpSpPr/>
          <p:nvPr/>
        </p:nvGrpSpPr>
        <p:grpSpPr>
          <a:xfrm>
            <a:off x="5613993" y="4122955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DC83B64-0C0F-49D3-CA4A-BE56A9031F6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61F0501D-72FA-0465-61CC-0C758264E1C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13F221B-0466-4516-02A5-118A4C0BA069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54ACAAA0-0761-0699-082A-3584ADF94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C7CD341A-1535-0E60-BC83-2B2FB02C6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9B7AEC1-DEF6-7B1B-D950-E31AC02F62D7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4F1473F1-F388-A2AF-5DE7-0FDABA9F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33E628B1-DAC5-E21F-2E19-54C246FB6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97" name="Picture 2" descr="정보 아이콘 3D 모델 - TurboSquid 1649677">
            <a:extLst>
              <a:ext uri="{FF2B5EF4-FFF2-40B4-BE49-F238E27FC236}">
                <a16:creationId xmlns:a16="http://schemas.microsoft.com/office/drawing/2014/main" id="{F70B8B3D-ADDA-46D7-0721-C8599789B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FCB59D7-6E60-19F9-3303-1F2682F2EF62}"/>
              </a:ext>
            </a:extLst>
          </p:cNvPr>
          <p:cNvGrpSpPr/>
          <p:nvPr/>
        </p:nvGrpSpPr>
        <p:grpSpPr>
          <a:xfrm>
            <a:off x="271618" y="944037"/>
            <a:ext cx="1095373" cy="4542079"/>
            <a:chOff x="271618" y="944037"/>
            <a:chExt cx="1095373" cy="454207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08FBA6D-47FF-930E-1F6B-CA3549234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5233" y="944037"/>
              <a:ext cx="1091758" cy="454207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F52380-FE26-944E-6ECB-4DB95F115548}"/>
                </a:ext>
              </a:extLst>
            </p:cNvPr>
            <p:cNvSpPr txBox="1"/>
            <p:nvPr/>
          </p:nvSpPr>
          <p:spPr>
            <a:xfrm>
              <a:off x="271618" y="1008596"/>
              <a:ext cx="1060022" cy="398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기준정보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조직 인원 정보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정비실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pPr algn="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대여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반납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소모자재    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지급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매입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등록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분석 현황</a:t>
              </a: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8BF2FE3-71E7-E3C6-0C7F-8213CED84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4608" y="1969222"/>
              <a:ext cx="165983" cy="1497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30E8A64-4E6F-75B9-2D9C-5357824FE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8425" y="4463933"/>
              <a:ext cx="200373" cy="16356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53A2A4D-CC7A-6C37-F175-2885EE64F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22960" y="1205121"/>
              <a:ext cx="165983" cy="15768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13D2C19-E200-3D6C-1DE1-9B4A19DE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12959" y="2782419"/>
              <a:ext cx="166246" cy="15901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5BF8CCF-6A9D-6F5D-9E98-503125448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10800000">
              <a:off x="327420" y="2209428"/>
              <a:ext cx="162281" cy="15522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62434C9-0C7C-9F38-FD3C-80B2AC433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10800000">
              <a:off x="322960" y="3908140"/>
              <a:ext cx="185536" cy="1401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D177F9F-639A-CC38-8DA2-A7EA41E06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05362" y="3344659"/>
              <a:ext cx="174190" cy="16231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9F9E135-46B1-2DA1-D077-4F6284084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31190" y="1597110"/>
              <a:ext cx="149522" cy="149522"/>
            </a:xfrm>
            <a:prstGeom prst="rect">
              <a:avLst/>
            </a:prstGeom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BD48CC-EC30-3666-1729-23F091CD46DE}"/>
              </a:ext>
            </a:extLst>
          </p:cNvPr>
          <p:cNvSpPr/>
          <p:nvPr/>
        </p:nvSpPr>
        <p:spPr>
          <a:xfrm>
            <a:off x="298425" y="2209427"/>
            <a:ext cx="1033215" cy="54438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9ACF512-BE5F-3C82-6837-C60AF0DE4749}"/>
              </a:ext>
            </a:extLst>
          </p:cNvPr>
          <p:cNvGrpSpPr/>
          <p:nvPr/>
        </p:nvGrpSpPr>
        <p:grpSpPr>
          <a:xfrm>
            <a:off x="1187724" y="915088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3005EC5-6F7D-B04E-9F2B-3F6D59A3906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636E0474-2E38-CA9D-B8F7-68A16CA7C24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DFEAB81-3957-AD78-516B-EA763E642917}"/>
              </a:ext>
            </a:extLst>
          </p:cNvPr>
          <p:cNvGrpSpPr/>
          <p:nvPr/>
        </p:nvGrpSpPr>
        <p:grpSpPr>
          <a:xfrm>
            <a:off x="1194756" y="1490553"/>
            <a:ext cx="388720" cy="200055"/>
            <a:chOff x="4727047" y="5307508"/>
            <a:chExt cx="388720" cy="200055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448C484-8AC0-3A6C-AAE2-0D167FC091A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TextBox 27">
              <a:extLst>
                <a:ext uri="{FF2B5EF4-FFF2-40B4-BE49-F238E27FC236}">
                  <a16:creationId xmlns:a16="http://schemas.microsoft.com/office/drawing/2014/main" id="{1AAABCEE-EC34-FE07-59DC-C6D3B6ADD2F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4660F66-269C-652E-AE29-914C9AA1AD63}"/>
              </a:ext>
            </a:extLst>
          </p:cNvPr>
          <p:cNvGrpSpPr/>
          <p:nvPr/>
        </p:nvGrpSpPr>
        <p:grpSpPr>
          <a:xfrm>
            <a:off x="1187724" y="3428297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4324771A-30F9-1B54-57D0-E2EFF00D2C7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270936C8-5F92-263A-6440-D43BF95129D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B191B70-43D1-9395-1C01-52B158C7D7E7}"/>
              </a:ext>
            </a:extLst>
          </p:cNvPr>
          <p:cNvGrpSpPr/>
          <p:nvPr/>
        </p:nvGrpSpPr>
        <p:grpSpPr>
          <a:xfrm>
            <a:off x="1194756" y="4003762"/>
            <a:ext cx="388720" cy="200055"/>
            <a:chOff x="4727047" y="5307508"/>
            <a:chExt cx="388720" cy="200055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ECE23C4-3EDB-B86D-283F-82702A02437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TextBox 27">
              <a:extLst>
                <a:ext uri="{FF2B5EF4-FFF2-40B4-BE49-F238E27FC236}">
                  <a16:creationId xmlns:a16="http://schemas.microsoft.com/office/drawing/2014/main" id="{A6C1F090-9BE3-4B04-DF8C-51E1BF98216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8E891E7D-7916-71EC-1691-3FA207ABE79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132266" y="954155"/>
            <a:ext cx="214343" cy="242922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0C26038B-8892-BC85-D3DF-C86EF01D07CE}"/>
              </a:ext>
            </a:extLst>
          </p:cNvPr>
          <p:cNvGrpSpPr/>
          <p:nvPr/>
        </p:nvGrpSpPr>
        <p:grpSpPr>
          <a:xfrm>
            <a:off x="5887296" y="897879"/>
            <a:ext cx="388720" cy="200055"/>
            <a:chOff x="4727047" y="5307508"/>
            <a:chExt cx="388720" cy="2000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590AC44-05C2-8884-EF10-15BF1DA35FE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79F6CA18-84C3-940C-8A7E-1328C790C33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16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2B274-4361-DDE3-9470-8A766B71D088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7.3.2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대여 꾸러미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작업리스트 노출 확인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선택</a:t>
            </a: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_App</a:t>
            </a: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페이지의 경우 반출신청 버튼 적용 필요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DBB88B-48F0-5269-B512-051B97C7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46347"/>
              </p:ext>
            </p:extLst>
          </p:nvPr>
        </p:nvGraphicFramePr>
        <p:xfrm>
          <a:off x="6979021" y="0"/>
          <a:ext cx="2185261" cy="4202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웹페이지에서 보는 작업자 페이지 이므로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과거 대여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리스트에서 내역 선택 기능만 있음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꾸러미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리스트는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과거 대여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신청을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조회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공기구 이름 입력</a:t>
                      </a:r>
                      <a:r>
                        <a:rPr lang="en-US" altLang="ko-KR" sz="700" dirty="0"/>
                        <a:t> _</a:t>
                      </a:r>
                      <a:r>
                        <a:rPr lang="ko-KR" altLang="en-US" sz="700" dirty="0"/>
                        <a:t>박스내 입력 후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조회 버튼</a:t>
                      </a:r>
                      <a:r>
                        <a:rPr lang="en-US" altLang="ko-KR" sz="700" dirty="0"/>
                        <a:t>_</a:t>
                      </a:r>
                      <a:r>
                        <a:rPr lang="en-US" altLang="ko-KR" sz="700" dirty="0" err="1"/>
                        <a:t>Pupup</a:t>
                      </a:r>
                      <a:r>
                        <a:rPr lang="ko-KR" altLang="en-US" sz="700" dirty="0"/>
                        <a:t> 정비실 선택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수량선택</a:t>
                      </a:r>
                      <a:r>
                        <a:rPr lang="en-US" altLang="ko-KR" sz="70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 완료된 공기구의 반출 가능여부가 포함된 정비실별 정보를 선택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선택수량포함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 저장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저장된 정보는 각 정비실별 반출 저장 리스트에 저장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è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 환경에서 반출신청시는 반출수량 체크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정비실로 이동하고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 비치된 전용단말기로 접속하여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정비실에서 대여할 품목만 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에게 반출 신청을 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 받음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6184407-1C86-ACC0-5921-D7C23B35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48" y="3029694"/>
            <a:ext cx="5167503" cy="3600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99E1C2-DE28-E275-64F5-8558982D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65" y="917737"/>
            <a:ext cx="5170836" cy="3300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EDA6C9-5FB0-2C41-13D8-134CF8AA694C}"/>
              </a:ext>
            </a:extLst>
          </p:cNvPr>
          <p:cNvSpPr/>
          <p:nvPr/>
        </p:nvSpPr>
        <p:spPr>
          <a:xfrm>
            <a:off x="1536370" y="932392"/>
            <a:ext cx="2487697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2023.10.22.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 유덕화 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홍길동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136BA15-CF0D-7D9E-7AA4-1FF8BDE4A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4" y="1273324"/>
            <a:ext cx="5223238" cy="17281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F744D65-7FDE-E75F-A457-9C0D64D12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421" y="1687104"/>
            <a:ext cx="624970" cy="5379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3131B98-06DF-1022-58B3-2C86C4E20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547" y="1581716"/>
            <a:ext cx="446638" cy="10362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E448C26-AE73-86FF-FE32-DF840AE14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27BD29-AE90-8238-D947-1B0A46F13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640" y="589424"/>
            <a:ext cx="5232711" cy="31828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3421A31-8F80-317F-2C01-953D5940E649}"/>
              </a:ext>
            </a:extLst>
          </p:cNvPr>
          <p:cNvSpPr txBox="1"/>
          <p:nvPr/>
        </p:nvSpPr>
        <p:spPr>
          <a:xfrm>
            <a:off x="3365352" y="1359223"/>
            <a:ext cx="576064" cy="1050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500" b="1"/>
              <a:t>공기구 위치</a:t>
            </a:r>
            <a:endParaRPr lang="ko-KR" altLang="en-US" sz="500" b="1" dirty="0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175FC09C-825C-0507-7E09-89AA06668211}"/>
              </a:ext>
            </a:extLst>
          </p:cNvPr>
          <p:cNvGraphicFramePr>
            <a:graphicFrameLocks noGrp="1"/>
          </p:cNvGraphicFramePr>
          <p:nvPr/>
        </p:nvGraphicFramePr>
        <p:xfrm>
          <a:off x="3325727" y="1550157"/>
          <a:ext cx="576064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5-B-1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6-D-1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Desk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50898F-BD17-CA4D-7D2F-AED4A8103374}"/>
              </a:ext>
            </a:extLst>
          </p:cNvPr>
          <p:cNvSpPr/>
          <p:nvPr/>
        </p:nvSpPr>
        <p:spPr>
          <a:xfrm>
            <a:off x="5476340" y="1411739"/>
            <a:ext cx="405562" cy="1551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43773A-9CAE-5117-F29D-FA4DB2B9A3D2}"/>
              </a:ext>
            </a:extLst>
          </p:cNvPr>
          <p:cNvGrpSpPr/>
          <p:nvPr/>
        </p:nvGrpSpPr>
        <p:grpSpPr>
          <a:xfrm>
            <a:off x="5847969" y="3087367"/>
            <a:ext cx="648072" cy="227894"/>
            <a:chOff x="5799454" y="5175892"/>
            <a:chExt cx="648072" cy="2278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290F334-CD9E-BE05-4922-2D34520A72ED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550A5-BCFD-8976-55D2-03FACCAE9FDD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선택</a:t>
              </a:r>
            </a:p>
          </p:txBody>
        </p: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341A0561-67E1-1067-A763-90214FB8C4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1920" y="973081"/>
            <a:ext cx="277611" cy="225963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39B65E19-DF8A-A03B-F496-6F71402D5B80}"/>
              </a:ext>
            </a:extLst>
          </p:cNvPr>
          <p:cNvGrpSpPr/>
          <p:nvPr/>
        </p:nvGrpSpPr>
        <p:grpSpPr>
          <a:xfrm>
            <a:off x="5613993" y="1609746"/>
            <a:ext cx="388720" cy="200055"/>
            <a:chOff x="4727047" y="5307508"/>
            <a:chExt cx="388720" cy="200055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C7D1C07-96CE-9126-4A97-32F2C73EA11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TextBox 27">
              <a:extLst>
                <a:ext uri="{FF2B5EF4-FFF2-40B4-BE49-F238E27FC236}">
                  <a16:creationId xmlns:a16="http://schemas.microsoft.com/office/drawing/2014/main" id="{A15E41D5-1B45-983F-CAC1-29CAD59659E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002C2802-D66E-9714-ED90-5A030EC94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48" y="5542903"/>
            <a:ext cx="5167503" cy="36004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5608FB09-4575-CB10-487C-0E0C836F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64" y="3430946"/>
            <a:ext cx="5205859" cy="330086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6D8303C5-FD51-C42A-84C4-ECDFC3E0AA41}"/>
              </a:ext>
            </a:extLst>
          </p:cNvPr>
          <p:cNvSpPr/>
          <p:nvPr/>
        </p:nvSpPr>
        <p:spPr>
          <a:xfrm>
            <a:off x="1536371" y="3445601"/>
            <a:ext cx="1857090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2023.10.15.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 유덕화 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강감찬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E425F201-8F09-76CE-5D24-420EB43C6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4" y="3786533"/>
            <a:ext cx="5223238" cy="1728193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62532637-0CB7-EF47-CFCB-C484CE7CE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421" y="4200313"/>
            <a:ext cx="624970" cy="537978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5C90912A-B992-7EDB-0FEF-A455C18F8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547" y="4094925"/>
            <a:ext cx="446638" cy="10362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179CCFE-CC6F-CDAC-152D-3BB28FA0E06F}"/>
              </a:ext>
            </a:extLst>
          </p:cNvPr>
          <p:cNvSpPr txBox="1"/>
          <p:nvPr/>
        </p:nvSpPr>
        <p:spPr>
          <a:xfrm>
            <a:off x="3365352" y="3872432"/>
            <a:ext cx="576064" cy="1050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500" b="1"/>
              <a:t>공기구 위치</a:t>
            </a:r>
            <a:endParaRPr lang="ko-KR" altLang="en-US" sz="500" b="1" dirty="0"/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8814005F-C905-676B-4252-2BCAABE34BC4}"/>
              </a:ext>
            </a:extLst>
          </p:cNvPr>
          <p:cNvGraphicFramePr>
            <a:graphicFrameLocks noGrp="1"/>
          </p:cNvGraphicFramePr>
          <p:nvPr/>
        </p:nvGraphicFramePr>
        <p:xfrm>
          <a:off x="3325727" y="4063366"/>
          <a:ext cx="576064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6-D-1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Desk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30DD833B-6954-12C5-A173-34AA04E8EE1B}"/>
              </a:ext>
            </a:extLst>
          </p:cNvPr>
          <p:cNvSpPr/>
          <p:nvPr/>
        </p:nvSpPr>
        <p:spPr>
          <a:xfrm>
            <a:off x="5476340" y="3924948"/>
            <a:ext cx="405562" cy="1551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6068CE7-33F9-E89F-11EA-471412D6D467}"/>
              </a:ext>
            </a:extLst>
          </p:cNvPr>
          <p:cNvGrpSpPr/>
          <p:nvPr/>
        </p:nvGrpSpPr>
        <p:grpSpPr>
          <a:xfrm>
            <a:off x="5847969" y="5600576"/>
            <a:ext cx="648072" cy="227894"/>
            <a:chOff x="5799454" y="5175892"/>
            <a:chExt cx="648072" cy="227894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80779A3-84F3-FF4E-3A5E-6840F90ECFF0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2747AD5-DBC9-7743-D4F1-4D4E16460149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선택</a:t>
              </a: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9A3ECA35-71C7-B78B-B8D4-1C6923C883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1920" y="3486290"/>
            <a:ext cx="277611" cy="225963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EA9AF77D-92C1-1D75-74B8-0235EAFF8B6D}"/>
              </a:ext>
            </a:extLst>
          </p:cNvPr>
          <p:cNvGrpSpPr/>
          <p:nvPr/>
        </p:nvGrpSpPr>
        <p:grpSpPr>
          <a:xfrm>
            <a:off x="5613993" y="4122955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DC83B64-0C0F-49D3-CA4A-BE56A9031F6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61F0501D-72FA-0465-61CC-0C758264E1C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13F221B-0466-4516-02A5-118A4C0BA069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54ACAAA0-0761-0699-082A-3584ADF94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C7CD341A-1535-0E60-BC83-2B2FB02C6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9B7AEC1-DEF6-7B1B-D950-E31AC02F62D7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4F1473F1-F388-A2AF-5DE7-0FDABA9F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33E628B1-DAC5-E21F-2E19-54C246FB6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97" name="Picture 2" descr="정보 아이콘 3D 모델 - TurboSquid 1649677">
            <a:extLst>
              <a:ext uri="{FF2B5EF4-FFF2-40B4-BE49-F238E27FC236}">
                <a16:creationId xmlns:a16="http://schemas.microsoft.com/office/drawing/2014/main" id="{F70B8B3D-ADDA-46D7-0721-C8599789B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FCB59D7-6E60-19F9-3303-1F2682F2EF62}"/>
              </a:ext>
            </a:extLst>
          </p:cNvPr>
          <p:cNvGrpSpPr/>
          <p:nvPr/>
        </p:nvGrpSpPr>
        <p:grpSpPr>
          <a:xfrm>
            <a:off x="271618" y="944037"/>
            <a:ext cx="1095373" cy="4542079"/>
            <a:chOff x="271618" y="944037"/>
            <a:chExt cx="1095373" cy="454207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08FBA6D-47FF-930E-1F6B-CA3549234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5233" y="944037"/>
              <a:ext cx="1091758" cy="454207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F52380-FE26-944E-6ECB-4DB95F115548}"/>
                </a:ext>
              </a:extLst>
            </p:cNvPr>
            <p:cNvSpPr txBox="1"/>
            <p:nvPr/>
          </p:nvSpPr>
          <p:spPr>
            <a:xfrm>
              <a:off x="271618" y="1008596"/>
              <a:ext cx="1060022" cy="398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기준정보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조직 인원 정보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정비실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pPr algn="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대여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반납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소모자재    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지급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매입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등록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분석 현황</a:t>
              </a: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8BF2FE3-71E7-E3C6-0C7F-8213CED84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4608" y="1969222"/>
              <a:ext cx="165983" cy="1497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30E8A64-4E6F-75B9-2D9C-5357824FE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8425" y="4463933"/>
              <a:ext cx="200373" cy="16356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53A2A4D-CC7A-6C37-F175-2885EE64F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22960" y="1205121"/>
              <a:ext cx="165983" cy="15768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13D2C19-E200-3D6C-1DE1-9B4A19DE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12959" y="2782419"/>
              <a:ext cx="166246" cy="15901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5BF8CCF-6A9D-6F5D-9E98-503125448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10800000">
              <a:off x="327420" y="2209428"/>
              <a:ext cx="162281" cy="15522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62434C9-0C7C-9F38-FD3C-80B2AC433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10800000">
              <a:off x="322960" y="3908140"/>
              <a:ext cx="185536" cy="1401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D177F9F-639A-CC38-8DA2-A7EA41E06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05362" y="3344659"/>
              <a:ext cx="174190" cy="16231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9F9E135-46B1-2DA1-D077-4F6284084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31190" y="1597110"/>
              <a:ext cx="149522" cy="149522"/>
            </a:xfrm>
            <a:prstGeom prst="rect">
              <a:avLst/>
            </a:prstGeom>
          </p:spPr>
        </p:pic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BD48CC-EC30-3666-1729-23F091CD46DE}"/>
              </a:ext>
            </a:extLst>
          </p:cNvPr>
          <p:cNvSpPr/>
          <p:nvPr/>
        </p:nvSpPr>
        <p:spPr>
          <a:xfrm>
            <a:off x="298425" y="2209427"/>
            <a:ext cx="1033215" cy="54438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9ACF512-BE5F-3C82-6837-C60AF0DE4749}"/>
              </a:ext>
            </a:extLst>
          </p:cNvPr>
          <p:cNvGrpSpPr/>
          <p:nvPr/>
        </p:nvGrpSpPr>
        <p:grpSpPr>
          <a:xfrm>
            <a:off x="1187724" y="915088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3005EC5-6F7D-B04E-9F2B-3F6D59A3906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636E0474-2E38-CA9D-B8F7-68A16CA7C24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DFEAB81-3957-AD78-516B-EA763E642917}"/>
              </a:ext>
            </a:extLst>
          </p:cNvPr>
          <p:cNvGrpSpPr/>
          <p:nvPr/>
        </p:nvGrpSpPr>
        <p:grpSpPr>
          <a:xfrm>
            <a:off x="1194756" y="1490553"/>
            <a:ext cx="388720" cy="200055"/>
            <a:chOff x="4727047" y="5307508"/>
            <a:chExt cx="388720" cy="200055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448C484-8AC0-3A6C-AAE2-0D167FC091A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TextBox 27">
              <a:extLst>
                <a:ext uri="{FF2B5EF4-FFF2-40B4-BE49-F238E27FC236}">
                  <a16:creationId xmlns:a16="http://schemas.microsoft.com/office/drawing/2014/main" id="{1AAABCEE-EC34-FE07-59DC-C6D3B6ADD2F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4660F66-269C-652E-AE29-914C9AA1AD63}"/>
              </a:ext>
            </a:extLst>
          </p:cNvPr>
          <p:cNvGrpSpPr/>
          <p:nvPr/>
        </p:nvGrpSpPr>
        <p:grpSpPr>
          <a:xfrm>
            <a:off x="1187724" y="3428297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4324771A-30F9-1B54-57D0-E2EFF00D2C7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270936C8-5F92-263A-6440-D43BF95129D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B191B70-43D1-9395-1C01-52B158C7D7E7}"/>
              </a:ext>
            </a:extLst>
          </p:cNvPr>
          <p:cNvGrpSpPr/>
          <p:nvPr/>
        </p:nvGrpSpPr>
        <p:grpSpPr>
          <a:xfrm>
            <a:off x="1194756" y="4003762"/>
            <a:ext cx="388720" cy="200055"/>
            <a:chOff x="4727047" y="5307508"/>
            <a:chExt cx="388720" cy="200055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ECE23C4-3EDB-B86D-283F-82702A02437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TextBox 27">
              <a:extLst>
                <a:ext uri="{FF2B5EF4-FFF2-40B4-BE49-F238E27FC236}">
                  <a16:creationId xmlns:a16="http://schemas.microsoft.com/office/drawing/2014/main" id="{A6C1F090-9BE3-4B04-DF8C-51E1BF98216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209E9A91-5909-A6CE-9DEC-0A32C17EBD6F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32266" y="954155"/>
            <a:ext cx="214343" cy="242922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EDD82C15-E560-752B-19ED-73D2DA5F697B}"/>
              </a:ext>
            </a:extLst>
          </p:cNvPr>
          <p:cNvSpPr/>
          <p:nvPr/>
        </p:nvSpPr>
        <p:spPr>
          <a:xfrm>
            <a:off x="6097776" y="908907"/>
            <a:ext cx="307231" cy="307231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00D73A-9BA4-4A68-7483-36A54AAC20C8}"/>
              </a:ext>
            </a:extLst>
          </p:cNvPr>
          <p:cNvSpPr/>
          <p:nvPr/>
        </p:nvSpPr>
        <p:spPr>
          <a:xfrm>
            <a:off x="4218708" y="921319"/>
            <a:ext cx="1395285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작업명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정비실 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38453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B514F-69A9-62CA-27DF-E23134BB2176}"/>
              </a:ext>
            </a:extLst>
          </p:cNvPr>
          <p:cNvSpPr txBox="1"/>
          <p:nvPr/>
        </p:nvSpPr>
        <p:spPr>
          <a:xfrm>
            <a:off x="220677" y="265212"/>
            <a:ext cx="621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7.4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대여 신청 리스트 확인 및 승인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신청된 대여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반출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리스트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0D3A9BA-3DCC-9931-9DC6-5D4AC5691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03112"/>
              </p:ext>
            </p:extLst>
          </p:nvPr>
        </p:nvGraphicFramePr>
        <p:xfrm>
          <a:off x="6979021" y="0"/>
          <a:ext cx="2185261" cy="404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작업자가 신청한 대여 리스트 보기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/table.html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상세보기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관리자는 상세보기 페이지에서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(QR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대여를 승인함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 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반전 필요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38CD0E39-B271-AEE8-288B-52A43DA53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98"/>
          <a:stretch/>
        </p:blipFill>
        <p:spPr>
          <a:xfrm>
            <a:off x="1357062" y="927978"/>
            <a:ext cx="5302240" cy="177382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3ABE05A-8A22-DF39-D5A6-E2ABCDD427C5}"/>
              </a:ext>
            </a:extLst>
          </p:cNvPr>
          <p:cNvSpPr/>
          <p:nvPr/>
        </p:nvSpPr>
        <p:spPr>
          <a:xfrm>
            <a:off x="1357062" y="960235"/>
            <a:ext cx="2160240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대여 신청 리스트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E00856-9503-72C7-86D4-F54CB9EC055E}"/>
              </a:ext>
            </a:extLst>
          </p:cNvPr>
          <p:cNvSpPr/>
          <p:nvPr/>
        </p:nvSpPr>
        <p:spPr>
          <a:xfrm>
            <a:off x="1387819" y="1176259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대여 장소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50DA3-57EB-D75D-27DE-E6ABEDE7C75A}"/>
              </a:ext>
            </a:extLst>
          </p:cNvPr>
          <p:cNvSpPr/>
          <p:nvPr/>
        </p:nvSpPr>
        <p:spPr>
          <a:xfrm>
            <a:off x="2725214" y="1174524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</a:t>
            </a:r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9BA8BB-4570-1581-834C-EF003251A6A4}"/>
              </a:ext>
            </a:extLst>
          </p:cNvPr>
          <p:cNvSpPr/>
          <p:nvPr/>
        </p:nvSpPr>
        <p:spPr>
          <a:xfrm>
            <a:off x="3485286" y="1170415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63CB22-9846-7E3E-40F4-0745ABBF30AE}"/>
              </a:ext>
            </a:extLst>
          </p:cNvPr>
          <p:cNvSpPr/>
          <p:nvPr/>
        </p:nvSpPr>
        <p:spPr>
          <a:xfrm>
            <a:off x="5901542" y="1170415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상세보기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878A01-962C-C0A1-B7B8-24207C3F061F}"/>
              </a:ext>
            </a:extLst>
          </p:cNvPr>
          <p:cNvSpPr/>
          <p:nvPr/>
        </p:nvSpPr>
        <p:spPr>
          <a:xfrm>
            <a:off x="1387819" y="1386439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48CF58-939A-C781-24A7-5C60F5501DDE}"/>
              </a:ext>
            </a:extLst>
          </p:cNvPr>
          <p:cNvSpPr/>
          <p:nvPr/>
        </p:nvSpPr>
        <p:spPr>
          <a:xfrm>
            <a:off x="1385154" y="1668210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27AB9D-1157-D7DC-7D04-A512EA232C4D}"/>
              </a:ext>
            </a:extLst>
          </p:cNvPr>
          <p:cNvSpPr/>
          <p:nvPr/>
        </p:nvSpPr>
        <p:spPr>
          <a:xfrm>
            <a:off x="1385154" y="1910605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10F6D8-6428-6EC4-E477-1C8938D8C82A}"/>
              </a:ext>
            </a:extLst>
          </p:cNvPr>
          <p:cNvSpPr/>
          <p:nvPr/>
        </p:nvSpPr>
        <p:spPr>
          <a:xfrm>
            <a:off x="1391410" y="2197796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48A7E25-672C-6D48-3CBF-F48CAE575A3C}"/>
              </a:ext>
            </a:extLst>
          </p:cNvPr>
          <p:cNvSpPr/>
          <p:nvPr/>
        </p:nvSpPr>
        <p:spPr>
          <a:xfrm>
            <a:off x="1386949" y="2432400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  <a:endParaRPr lang="en-US" altLang="ko-KR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4AB5E2C-C398-158C-8435-F024A811F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214" y="1397295"/>
            <a:ext cx="576064" cy="126012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CF0C65-6B1D-3F73-4798-6A1E6F5AB024}"/>
              </a:ext>
            </a:extLst>
          </p:cNvPr>
          <p:cNvSpPr/>
          <p:nvPr/>
        </p:nvSpPr>
        <p:spPr>
          <a:xfrm>
            <a:off x="4764792" y="1130774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6A7BD-5311-B39F-B4AB-C3B1ED7D94F6}"/>
              </a:ext>
            </a:extLst>
          </p:cNvPr>
          <p:cNvSpPr/>
          <p:nvPr/>
        </p:nvSpPr>
        <p:spPr>
          <a:xfrm>
            <a:off x="4775377" y="1378317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반출완료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A4D001-675B-496F-D14E-80BAF2C2FAC8}"/>
              </a:ext>
            </a:extLst>
          </p:cNvPr>
          <p:cNvSpPr/>
          <p:nvPr/>
        </p:nvSpPr>
        <p:spPr>
          <a:xfrm>
            <a:off x="4775377" y="1629953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반출완료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CC5B7A-97C5-CE05-1C7D-7FAF6C6E3FB4}"/>
              </a:ext>
            </a:extLst>
          </p:cNvPr>
          <p:cNvSpPr/>
          <p:nvPr/>
        </p:nvSpPr>
        <p:spPr>
          <a:xfrm>
            <a:off x="4775377" y="1910605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반출신청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075BEF-BCFB-A2EE-AB5C-573B3C786163}"/>
              </a:ext>
            </a:extLst>
          </p:cNvPr>
          <p:cNvSpPr/>
          <p:nvPr/>
        </p:nvSpPr>
        <p:spPr>
          <a:xfrm>
            <a:off x="4775377" y="2191257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반출신청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09F8F1-B26B-A129-2A35-2EB08D7E17A1}"/>
              </a:ext>
            </a:extLst>
          </p:cNvPr>
          <p:cNvSpPr/>
          <p:nvPr/>
        </p:nvSpPr>
        <p:spPr>
          <a:xfrm>
            <a:off x="4775377" y="2432400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반출신청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7EFF869-2F95-B8D3-FC7D-1A167BEABBB5}"/>
              </a:ext>
            </a:extLst>
          </p:cNvPr>
          <p:cNvGrpSpPr/>
          <p:nvPr/>
        </p:nvGrpSpPr>
        <p:grpSpPr>
          <a:xfrm>
            <a:off x="5752732" y="1087980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4B547A9-F1D0-789B-3358-320D39685AD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id="{AC7D7F90-F798-B9FE-5CA1-70291D7AB1C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B675FA47-5A25-B810-E7D4-1786C3203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115" y="3289548"/>
            <a:ext cx="2251617" cy="19299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EEE42912-7E00-FE10-FB21-7FF157736B71}"/>
              </a:ext>
            </a:extLst>
          </p:cNvPr>
          <p:cNvSpPr/>
          <p:nvPr/>
        </p:nvSpPr>
        <p:spPr>
          <a:xfrm>
            <a:off x="6100602" y="1899909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0BA5C5-CB1F-7374-7AA7-495D3563A57E}"/>
              </a:ext>
            </a:extLst>
          </p:cNvPr>
          <p:cNvCxnSpPr>
            <a:cxnSpLocks/>
            <a:stCxn id="35" idx="4"/>
            <a:endCxn id="34" idx="3"/>
          </p:cNvCxnSpPr>
          <p:nvPr/>
        </p:nvCxnSpPr>
        <p:spPr>
          <a:xfrm flipH="1">
            <a:off x="5752732" y="2154809"/>
            <a:ext cx="515056" cy="2099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390BAEA-4420-F2E6-298B-76D0BA6D5363}"/>
              </a:ext>
            </a:extLst>
          </p:cNvPr>
          <p:cNvSpPr/>
          <p:nvPr/>
        </p:nvSpPr>
        <p:spPr>
          <a:xfrm>
            <a:off x="4941275" y="4904320"/>
            <a:ext cx="648072" cy="227894"/>
          </a:xfrm>
          <a:prstGeom prst="roundRect">
            <a:avLst>
              <a:gd name="adj" fmla="val 50000"/>
            </a:avLst>
          </a:prstGeom>
          <a:solidFill>
            <a:srgbClr val="6F51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39C0BD-EC56-F570-9EF0-DBA9BADA3114}"/>
              </a:ext>
            </a:extLst>
          </p:cNvPr>
          <p:cNvSpPr txBox="1"/>
          <p:nvPr/>
        </p:nvSpPr>
        <p:spPr>
          <a:xfrm>
            <a:off x="5165378" y="4964262"/>
            <a:ext cx="199865" cy="108011"/>
          </a:xfrm>
          <a:prstGeom prst="rect">
            <a:avLst/>
          </a:prstGeom>
          <a:solidFill>
            <a:srgbClr val="6045E2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대여 승인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55BBDA7-6C19-1716-443C-8BDBCCA48830}"/>
              </a:ext>
            </a:extLst>
          </p:cNvPr>
          <p:cNvSpPr/>
          <p:nvPr/>
        </p:nvSpPr>
        <p:spPr>
          <a:xfrm>
            <a:off x="3598545" y="3497620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품목명</a:t>
            </a:r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DDEC9A-5751-D012-F5C9-59B6022AB4D6}"/>
              </a:ext>
            </a:extLst>
          </p:cNvPr>
          <p:cNvSpPr/>
          <p:nvPr/>
        </p:nvSpPr>
        <p:spPr>
          <a:xfrm>
            <a:off x="4593524" y="3506794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QR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코드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CBE542-7265-A6F3-70C8-205558276907}"/>
              </a:ext>
            </a:extLst>
          </p:cNvPr>
          <p:cNvSpPr/>
          <p:nvPr/>
        </p:nvSpPr>
        <p:spPr>
          <a:xfrm>
            <a:off x="4100811" y="3511424"/>
            <a:ext cx="461026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수량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4576E3-DFD4-2650-CD7E-F0776E8656DF}"/>
              </a:ext>
            </a:extLst>
          </p:cNvPr>
          <p:cNvSpPr/>
          <p:nvPr/>
        </p:nvSpPr>
        <p:spPr>
          <a:xfrm>
            <a:off x="5086032" y="3511424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태그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27E0F3-76B3-811E-4678-503A2BC97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009F6D-4385-71F3-3040-E84C1D390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589424"/>
            <a:ext cx="5327662" cy="318285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E0FED8-554E-9009-9952-0F070023B097}"/>
              </a:ext>
            </a:extLst>
          </p:cNvPr>
          <p:cNvSpPr/>
          <p:nvPr/>
        </p:nvSpPr>
        <p:spPr>
          <a:xfrm>
            <a:off x="3629356" y="1384461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김보람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8C03169-F7E3-22B5-AE6F-ACA412551E5B}"/>
              </a:ext>
            </a:extLst>
          </p:cNvPr>
          <p:cNvSpPr/>
          <p:nvPr/>
        </p:nvSpPr>
        <p:spPr>
          <a:xfrm>
            <a:off x="3629356" y="1636097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위복한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96B8462-4EDD-6139-D687-195F56450FF4}"/>
              </a:ext>
            </a:extLst>
          </p:cNvPr>
          <p:cNvSpPr/>
          <p:nvPr/>
        </p:nvSpPr>
        <p:spPr>
          <a:xfrm>
            <a:off x="3629356" y="1916749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배남진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13FD57F-407D-CB9D-6E2C-71C7A6BDA4D5}"/>
              </a:ext>
            </a:extLst>
          </p:cNvPr>
          <p:cNvSpPr/>
          <p:nvPr/>
        </p:nvSpPr>
        <p:spPr>
          <a:xfrm>
            <a:off x="3629356" y="2185711"/>
            <a:ext cx="97735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여영모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B3B0EF5-FF7E-8CA8-959F-B81E5A553187}"/>
              </a:ext>
            </a:extLst>
          </p:cNvPr>
          <p:cNvSpPr/>
          <p:nvPr/>
        </p:nvSpPr>
        <p:spPr>
          <a:xfrm>
            <a:off x="3618770" y="2476156"/>
            <a:ext cx="815321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박철민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2C9D611-429D-C66C-F225-67FD413CC03E}"/>
              </a:ext>
            </a:extLst>
          </p:cNvPr>
          <p:cNvSpPr/>
          <p:nvPr/>
        </p:nvSpPr>
        <p:spPr>
          <a:xfrm>
            <a:off x="3598545" y="3685183"/>
            <a:ext cx="1909559" cy="134349"/>
          </a:xfrm>
          <a:prstGeom prst="rect">
            <a:avLst/>
          </a:prstGeom>
          <a:solidFill>
            <a:srgbClr val="FF0000">
              <a:alpha val="2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421F5A-2BE3-7B60-B51B-44E529BCF1E0}"/>
              </a:ext>
            </a:extLst>
          </p:cNvPr>
          <p:cNvSpPr/>
          <p:nvPr/>
        </p:nvSpPr>
        <p:spPr>
          <a:xfrm>
            <a:off x="3617220" y="4067247"/>
            <a:ext cx="1909559" cy="134349"/>
          </a:xfrm>
          <a:prstGeom prst="rect">
            <a:avLst/>
          </a:prstGeom>
          <a:solidFill>
            <a:srgbClr val="FF0000">
              <a:alpha val="2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3FCAEED-3A54-02A7-5C94-210EAF9FD69D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AF47817C-9AE7-9130-7C72-6D4CE27B5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3C5CFC39-ED1F-75E4-6DA1-C64ADCCFB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8224662-A95F-44D7-BE97-0D593DE26077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FEB764F-4375-F658-DEEA-9E176475B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5ADC854B-29F9-F4DE-16D2-9B46BCD83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69" name="Picture 2" descr="정보 아이콘 3D 모델 - TurboSquid 1649677">
            <a:extLst>
              <a:ext uri="{FF2B5EF4-FFF2-40B4-BE49-F238E27FC236}">
                <a16:creationId xmlns:a16="http://schemas.microsoft.com/office/drawing/2014/main" id="{3BA41CE4-A5EF-62AA-4BCA-2B7239E4A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99CF984-1172-B4AF-0EF1-41E751E44E5B}"/>
              </a:ext>
            </a:extLst>
          </p:cNvPr>
          <p:cNvGrpSpPr/>
          <p:nvPr/>
        </p:nvGrpSpPr>
        <p:grpSpPr>
          <a:xfrm>
            <a:off x="3404755" y="3550842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61E66DD-8EC0-561A-08C6-8823263A53E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367F318C-AB51-542E-FADE-2C402085A66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FBC12A3-4612-9975-AFE0-A9D93331A518}"/>
              </a:ext>
            </a:extLst>
          </p:cNvPr>
          <p:cNvGrpSpPr/>
          <p:nvPr/>
        </p:nvGrpSpPr>
        <p:grpSpPr>
          <a:xfrm>
            <a:off x="271618" y="944037"/>
            <a:ext cx="1095373" cy="4542079"/>
            <a:chOff x="271618" y="944037"/>
            <a:chExt cx="1095373" cy="4542079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5CEFBA28-88E3-066F-0047-8E9D74EE9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233" y="944037"/>
              <a:ext cx="1091758" cy="4542079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FF6AB7-3941-B3CD-2785-66492914DD5B}"/>
                </a:ext>
              </a:extLst>
            </p:cNvPr>
            <p:cNvSpPr txBox="1"/>
            <p:nvPr/>
          </p:nvSpPr>
          <p:spPr>
            <a:xfrm>
              <a:off x="271618" y="1008596"/>
              <a:ext cx="1060022" cy="398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기준정보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조직 인원 정보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정비실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pPr algn="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대여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반납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소모자재    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지급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매입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등록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분석 현황</a:t>
              </a: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F33FDCFB-42D8-822A-56A7-5B3F8C7AE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4608" y="1969222"/>
              <a:ext cx="165983" cy="149710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9D32BA7F-3DB7-3931-27B6-DDD2279B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98425" y="4463933"/>
              <a:ext cx="200373" cy="163569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6B59E6F7-8876-1F72-C23E-2754C749C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2960" y="1205121"/>
              <a:ext cx="165983" cy="157684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FA315FFF-C700-FE45-CC71-4E8E4625C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12959" y="2782419"/>
              <a:ext cx="166246" cy="159018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9DDAC610-030B-4111-4877-AEE7055F6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10800000">
              <a:off x="327420" y="2209428"/>
              <a:ext cx="162281" cy="155225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6120AB17-E2C0-B0C4-E023-21D5C234F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10800000">
              <a:off x="322960" y="3908140"/>
              <a:ext cx="185536" cy="140182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76B5B4B2-F9B8-5682-3653-F300E4CE2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5362" y="3344659"/>
              <a:ext cx="174190" cy="162314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EE3CA42F-04D9-6C71-4A0E-DDBC90A9D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31190" y="1597110"/>
              <a:ext cx="149522" cy="149522"/>
            </a:xfrm>
            <a:prstGeom prst="rect">
              <a:avLst/>
            </a:prstGeom>
          </p:spPr>
        </p:pic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10FE0E1-F80B-E680-6D05-7761F303D77E}"/>
              </a:ext>
            </a:extLst>
          </p:cNvPr>
          <p:cNvSpPr/>
          <p:nvPr/>
        </p:nvSpPr>
        <p:spPr>
          <a:xfrm>
            <a:off x="298425" y="2209427"/>
            <a:ext cx="1033215" cy="54438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90988A-B71F-C8DF-50E4-62D38778F3DD}"/>
              </a:ext>
            </a:extLst>
          </p:cNvPr>
          <p:cNvGrpSpPr/>
          <p:nvPr/>
        </p:nvGrpSpPr>
        <p:grpSpPr>
          <a:xfrm>
            <a:off x="1240366" y="879478"/>
            <a:ext cx="388720" cy="200055"/>
            <a:chOff x="4727047" y="5307508"/>
            <a:chExt cx="388720" cy="20005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0AAC9F6-A672-DA12-B271-D4B4FF49B9A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809639-63A4-C4D7-4694-9B5002AF19D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229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2B274-4361-DDE3-9470-8A766B71D088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7.5.1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반납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(App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동일예정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대여리스트 노출 확인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선택</a:t>
            </a: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_</a:t>
            </a:r>
            <a:r>
              <a:rPr lang="ko-KR" altLang="en-US" sz="7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반납신청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DBB88B-48F0-5269-B512-051B97C7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40512"/>
              </p:ext>
            </p:extLst>
          </p:nvPr>
        </p:nvGraphicFramePr>
        <p:xfrm>
          <a:off x="6979021" y="0"/>
          <a:ext cx="2185261" cy="4473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웹페이지에서 보는 작업자 페이지 이므로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과거 반납리스트에서 내역 확인 기능만 있음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단 작업자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App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페이지의 경우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반납 신청 버튼임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작업리더 조회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작업리더명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박스내 입력 후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조회 버튼</a:t>
                      </a:r>
                      <a:r>
                        <a:rPr lang="en-US" altLang="ko-KR" sz="700" dirty="0"/>
                        <a:t>_</a:t>
                      </a:r>
                      <a:r>
                        <a:rPr lang="en-US" altLang="ko-KR" sz="700" dirty="0" err="1"/>
                        <a:t>Pupup</a:t>
                      </a:r>
                      <a:r>
                        <a:rPr lang="ko-KR" altLang="en-US" sz="700" dirty="0"/>
                        <a:t>선택</a:t>
                      </a:r>
                      <a:r>
                        <a:rPr lang="en-US" altLang="ko-KR" sz="700" dirty="0"/>
                        <a:t>))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/form-elements/input-group.html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 경우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선택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반출신청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 노출 완료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대여리스트노출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된 공기구의 수량을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정비실별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확인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정비실 및 공기구 위치 노출 불구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작업자의 편의에 따라 타 정비실에서 반납가능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App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환경 경우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원하는 정비실에 비치된 작업자 전용 단말기에서 반납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신청시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반납수량 체크 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반납신청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정비실로 이동하고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 비치된 전용단말기로 접속하여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정비실에서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바납할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품목만 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에게 반납 신청을 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 받음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Web&amp;App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반납 페이지에서는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대여리스트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미반납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노출됨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277382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 반납 리스트를 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반납할 모두의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공기구를 선택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392854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 반납 수량 중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반납할 최종 수량을 선택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00642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6184407-1C86-ACC0-5921-D7C23B35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48" y="3029694"/>
            <a:ext cx="5167503" cy="3600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99E1C2-DE28-E275-64F5-8558982D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64" y="917737"/>
            <a:ext cx="5205859" cy="3300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EDA6C9-5FB0-2C41-13D8-134CF8AA694C}"/>
              </a:ext>
            </a:extLst>
          </p:cNvPr>
          <p:cNvSpPr/>
          <p:nvPr/>
        </p:nvSpPr>
        <p:spPr>
          <a:xfrm>
            <a:off x="1536371" y="932392"/>
            <a:ext cx="1857090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2023.10.22.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홍길동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136BA15-CF0D-7D9E-7AA4-1FF8BDE4A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4" y="1273324"/>
            <a:ext cx="5223238" cy="17281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F744D65-7FDE-E75F-A457-9C0D64D12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421" y="1687104"/>
            <a:ext cx="624970" cy="5379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3131B98-06DF-1022-58B3-2C86C4E20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547" y="1581716"/>
            <a:ext cx="446638" cy="10362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E448C26-AE73-86FF-FE32-DF840AE14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27BD29-AE90-8238-D947-1B0A46F13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C9DA87F-C845-A397-8586-C3295357BD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713" y="927978"/>
            <a:ext cx="1091758" cy="4542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CBD1872-6CDA-CF81-810C-FC86B627CC54}"/>
              </a:ext>
            </a:extLst>
          </p:cNvPr>
          <p:cNvSpPr txBox="1"/>
          <p:nvPr/>
        </p:nvSpPr>
        <p:spPr>
          <a:xfrm>
            <a:off x="252098" y="992537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7530ADF-1E0D-725D-8721-4F979B2561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088" y="1734946"/>
            <a:ext cx="165983" cy="14971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5CED4E6-44D5-753A-4488-919ADCFEC6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905" y="4552949"/>
            <a:ext cx="200373" cy="16356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564FF22-317B-D903-B365-CDCFABE168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40" y="1189062"/>
            <a:ext cx="165983" cy="15768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FE21EB8-5847-EC60-6425-BF8619E793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439" y="2871435"/>
            <a:ext cx="166246" cy="15901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15F4315-0B18-7305-7750-B079AF0357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307900" y="2298444"/>
            <a:ext cx="162281" cy="15522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308C7E0-CAD8-9BEE-BB93-3D3A1D0401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303440" y="3997156"/>
            <a:ext cx="185536" cy="14018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BEEC356-5830-936F-719D-72E301115E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842" y="3433675"/>
            <a:ext cx="174190" cy="162314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7EEA3C-E402-0933-B789-BBDB06D1C4B2}"/>
              </a:ext>
            </a:extLst>
          </p:cNvPr>
          <p:cNvSpPr/>
          <p:nvPr/>
        </p:nvSpPr>
        <p:spPr>
          <a:xfrm>
            <a:off x="273006" y="2851491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9ACF512-BE5F-3C82-6837-C60AF0DE4749}"/>
              </a:ext>
            </a:extLst>
          </p:cNvPr>
          <p:cNvGrpSpPr/>
          <p:nvPr/>
        </p:nvGrpSpPr>
        <p:grpSpPr>
          <a:xfrm>
            <a:off x="1187724" y="915088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3005EC5-6F7D-B04E-9F2B-3F6D59A3906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636E0474-2E38-CA9D-B8F7-68A16CA7C24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3421A31-8F80-317F-2C01-953D5940E649}"/>
              </a:ext>
            </a:extLst>
          </p:cNvPr>
          <p:cNvSpPr txBox="1"/>
          <p:nvPr/>
        </p:nvSpPr>
        <p:spPr>
          <a:xfrm>
            <a:off x="3365352" y="1359223"/>
            <a:ext cx="576064" cy="1050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500" b="1"/>
              <a:t>공기구 위치</a:t>
            </a:r>
            <a:endParaRPr lang="ko-KR" altLang="en-US" sz="500" b="1" dirty="0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175FC09C-825C-0507-7E09-89AA06668211}"/>
              </a:ext>
            </a:extLst>
          </p:cNvPr>
          <p:cNvGraphicFramePr>
            <a:graphicFrameLocks noGrp="1"/>
          </p:cNvGraphicFramePr>
          <p:nvPr/>
        </p:nvGraphicFramePr>
        <p:xfrm>
          <a:off x="3325727" y="1550157"/>
          <a:ext cx="576064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6-D-1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Desk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grpSp>
        <p:nvGrpSpPr>
          <p:cNvPr id="60" name="그룹 59">
            <a:extLst>
              <a:ext uri="{FF2B5EF4-FFF2-40B4-BE49-F238E27FC236}">
                <a16:creationId xmlns:a16="http://schemas.microsoft.com/office/drawing/2014/main" id="{6DFEAB81-3957-AD78-516B-EA763E642917}"/>
              </a:ext>
            </a:extLst>
          </p:cNvPr>
          <p:cNvGrpSpPr/>
          <p:nvPr/>
        </p:nvGrpSpPr>
        <p:grpSpPr>
          <a:xfrm>
            <a:off x="1194756" y="1490553"/>
            <a:ext cx="388720" cy="200055"/>
            <a:chOff x="4727047" y="5307508"/>
            <a:chExt cx="388720" cy="200055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448C484-8AC0-3A6C-AAE2-0D167FC091A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TextBox 27">
              <a:extLst>
                <a:ext uri="{FF2B5EF4-FFF2-40B4-BE49-F238E27FC236}">
                  <a16:creationId xmlns:a16="http://schemas.microsoft.com/office/drawing/2014/main" id="{1AAABCEE-EC34-FE07-59DC-C6D3B6ADD2F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50898F-BD17-CA4D-7D2F-AED4A8103374}"/>
              </a:ext>
            </a:extLst>
          </p:cNvPr>
          <p:cNvSpPr/>
          <p:nvPr/>
        </p:nvSpPr>
        <p:spPr>
          <a:xfrm>
            <a:off x="5476340" y="1411739"/>
            <a:ext cx="405562" cy="1551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43773A-9CAE-5117-F29D-FA4DB2B9A3D2}"/>
              </a:ext>
            </a:extLst>
          </p:cNvPr>
          <p:cNvGrpSpPr/>
          <p:nvPr/>
        </p:nvGrpSpPr>
        <p:grpSpPr>
          <a:xfrm>
            <a:off x="5847969" y="3087367"/>
            <a:ext cx="648072" cy="227894"/>
            <a:chOff x="5799454" y="5175892"/>
            <a:chExt cx="648072" cy="2278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290F334-CD9E-BE05-4922-2D34520A72ED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550A5-BCFD-8976-55D2-03FACCAE9FDD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확인</a:t>
              </a:r>
            </a:p>
          </p:txBody>
        </p: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341A0561-67E1-1067-A763-90214FB8C43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1943" y="973081"/>
            <a:ext cx="277611" cy="225963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39B65E19-DF8A-A03B-F496-6F71402D5B80}"/>
              </a:ext>
            </a:extLst>
          </p:cNvPr>
          <p:cNvGrpSpPr/>
          <p:nvPr/>
        </p:nvGrpSpPr>
        <p:grpSpPr>
          <a:xfrm>
            <a:off x="5613993" y="1609746"/>
            <a:ext cx="388720" cy="200055"/>
            <a:chOff x="4727047" y="5307508"/>
            <a:chExt cx="388720" cy="200055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C7D1C07-96CE-9126-4A97-32F2C73EA11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TextBox 27">
              <a:extLst>
                <a:ext uri="{FF2B5EF4-FFF2-40B4-BE49-F238E27FC236}">
                  <a16:creationId xmlns:a16="http://schemas.microsoft.com/office/drawing/2014/main" id="{A15E41D5-1B45-983F-CAC1-29CAD59659E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002C2802-D66E-9714-ED90-5A030EC94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48" y="5953844"/>
            <a:ext cx="5167503" cy="36004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5608FB09-4575-CB10-487C-0E0C836F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64" y="3841887"/>
            <a:ext cx="5205859" cy="330086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6D8303C5-FD51-C42A-84C4-ECDFC3E0AA41}"/>
              </a:ext>
            </a:extLst>
          </p:cNvPr>
          <p:cNvSpPr/>
          <p:nvPr/>
        </p:nvSpPr>
        <p:spPr>
          <a:xfrm>
            <a:off x="1536371" y="3856542"/>
            <a:ext cx="1857090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2023.10.15.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강감찬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E425F201-8F09-76CE-5D24-420EB43C6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4" y="4197474"/>
            <a:ext cx="5223238" cy="1728193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62532637-0CB7-EF47-CFCB-C484CE7CE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421" y="4611254"/>
            <a:ext cx="624970" cy="537978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5C90912A-B992-7EDB-0FEF-A455C18F8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547" y="4505866"/>
            <a:ext cx="446638" cy="10362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179CCFE-CC6F-CDAC-152D-3BB28FA0E06F}"/>
              </a:ext>
            </a:extLst>
          </p:cNvPr>
          <p:cNvSpPr txBox="1"/>
          <p:nvPr/>
        </p:nvSpPr>
        <p:spPr>
          <a:xfrm>
            <a:off x="3365352" y="4283373"/>
            <a:ext cx="576064" cy="1050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500" b="1"/>
              <a:t>공기구 위치</a:t>
            </a:r>
            <a:endParaRPr lang="ko-KR" altLang="en-US" sz="500" b="1" dirty="0"/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8814005F-C905-676B-4252-2BCAABE34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89806"/>
              </p:ext>
            </p:extLst>
          </p:nvPr>
        </p:nvGraphicFramePr>
        <p:xfrm>
          <a:off x="3325727" y="4474307"/>
          <a:ext cx="576064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6-D-1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Desk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grpSp>
        <p:nvGrpSpPr>
          <p:cNvPr id="80" name="그룹 79">
            <a:extLst>
              <a:ext uri="{FF2B5EF4-FFF2-40B4-BE49-F238E27FC236}">
                <a16:creationId xmlns:a16="http://schemas.microsoft.com/office/drawing/2014/main" id="{9B191B70-43D1-9395-1C01-52B158C7D7E7}"/>
              </a:ext>
            </a:extLst>
          </p:cNvPr>
          <p:cNvGrpSpPr/>
          <p:nvPr/>
        </p:nvGrpSpPr>
        <p:grpSpPr>
          <a:xfrm>
            <a:off x="1194756" y="4003762"/>
            <a:ext cx="388720" cy="200055"/>
            <a:chOff x="4727047" y="5307508"/>
            <a:chExt cx="388720" cy="200055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ECE23C4-3EDB-B86D-283F-82702A02437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TextBox 27">
              <a:extLst>
                <a:ext uri="{FF2B5EF4-FFF2-40B4-BE49-F238E27FC236}">
                  <a16:creationId xmlns:a16="http://schemas.microsoft.com/office/drawing/2014/main" id="{A6C1F090-9BE3-4B04-DF8C-51E1BF98216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0DD833B-6954-12C5-A173-34AA04E8EE1B}"/>
              </a:ext>
            </a:extLst>
          </p:cNvPr>
          <p:cNvSpPr/>
          <p:nvPr/>
        </p:nvSpPr>
        <p:spPr>
          <a:xfrm>
            <a:off x="5476340" y="4335889"/>
            <a:ext cx="405562" cy="1551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6068CE7-33F9-E89F-11EA-471412D6D467}"/>
              </a:ext>
            </a:extLst>
          </p:cNvPr>
          <p:cNvGrpSpPr/>
          <p:nvPr/>
        </p:nvGrpSpPr>
        <p:grpSpPr>
          <a:xfrm>
            <a:off x="5847969" y="6011517"/>
            <a:ext cx="648072" cy="227894"/>
            <a:chOff x="5799454" y="5175892"/>
            <a:chExt cx="648072" cy="227894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80779A3-84F3-FF4E-3A5E-6840F90ECFF0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2747AD5-DBC9-7743-D4F1-4D4E16460149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확인</a:t>
              </a:r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9A3ECA35-71C7-B78B-B8D4-1C6923C883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1943" y="3897231"/>
            <a:ext cx="277611" cy="225963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EA9AF77D-92C1-1D75-74B8-0235EAFF8B6D}"/>
              </a:ext>
            </a:extLst>
          </p:cNvPr>
          <p:cNvGrpSpPr/>
          <p:nvPr/>
        </p:nvGrpSpPr>
        <p:grpSpPr>
          <a:xfrm>
            <a:off x="5613993" y="4533896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DC83B64-0C0F-49D3-CA4A-BE56A9031F6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61F0501D-72FA-0465-61CC-0C758264E1C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E543EB2E-D5BD-0690-22BB-99AE3368AA3C}"/>
              </a:ext>
            </a:extLst>
          </p:cNvPr>
          <p:cNvSpPr/>
          <p:nvPr/>
        </p:nvSpPr>
        <p:spPr>
          <a:xfrm>
            <a:off x="1504950" y="4535173"/>
            <a:ext cx="122601" cy="1000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28ED764-2499-A795-43E8-BAB52C6275E3}"/>
              </a:ext>
            </a:extLst>
          </p:cNvPr>
          <p:cNvSpPr/>
          <p:nvPr/>
        </p:nvSpPr>
        <p:spPr>
          <a:xfrm>
            <a:off x="1507681" y="4793354"/>
            <a:ext cx="122601" cy="1000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3C8F5DE-F377-4CBD-09A2-5621C85CED4F}"/>
              </a:ext>
            </a:extLst>
          </p:cNvPr>
          <p:cNvSpPr/>
          <p:nvPr/>
        </p:nvSpPr>
        <p:spPr>
          <a:xfrm>
            <a:off x="1515143" y="5025984"/>
            <a:ext cx="122601" cy="1000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9EBD980-7A7F-47D3-63FD-EAE823A8C075}"/>
              </a:ext>
            </a:extLst>
          </p:cNvPr>
          <p:cNvSpPr/>
          <p:nvPr/>
        </p:nvSpPr>
        <p:spPr>
          <a:xfrm>
            <a:off x="1515143" y="5277069"/>
            <a:ext cx="122601" cy="1000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3D8CC4E-DB92-85DD-57C1-7A7407261ED5}"/>
              </a:ext>
            </a:extLst>
          </p:cNvPr>
          <p:cNvSpPr/>
          <p:nvPr/>
        </p:nvSpPr>
        <p:spPr>
          <a:xfrm>
            <a:off x="1522175" y="5535250"/>
            <a:ext cx="122601" cy="1000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C16F4B-D61F-C4CA-399F-73446BDA4758}"/>
              </a:ext>
            </a:extLst>
          </p:cNvPr>
          <p:cNvSpPr/>
          <p:nvPr/>
        </p:nvSpPr>
        <p:spPr>
          <a:xfrm>
            <a:off x="1493505" y="5780998"/>
            <a:ext cx="122601" cy="1000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67F908-B37A-0F28-6281-67503DE66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31" y="3455379"/>
            <a:ext cx="5167503" cy="36004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64660F66-269C-652E-AE29-914C9AA1AD63}"/>
              </a:ext>
            </a:extLst>
          </p:cNvPr>
          <p:cNvGrpSpPr/>
          <p:nvPr/>
        </p:nvGrpSpPr>
        <p:grpSpPr>
          <a:xfrm>
            <a:off x="1187724" y="3428297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4324771A-30F9-1B54-57D0-E2EFF00D2C7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270936C8-5F92-263A-6440-D43BF95129D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8FEB9E-7756-999E-AE30-0A532F502A38}"/>
              </a:ext>
            </a:extLst>
          </p:cNvPr>
          <p:cNvSpPr/>
          <p:nvPr/>
        </p:nvSpPr>
        <p:spPr>
          <a:xfrm>
            <a:off x="1543510" y="3485268"/>
            <a:ext cx="1857090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 반납 리스트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BCF8EE-B1F1-513E-BF93-DA3A0FE5CAA2}"/>
              </a:ext>
            </a:extLst>
          </p:cNvPr>
          <p:cNvSpPr/>
          <p:nvPr/>
        </p:nvSpPr>
        <p:spPr>
          <a:xfrm>
            <a:off x="4989322" y="4267572"/>
            <a:ext cx="592762" cy="1724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 반납 수량</a:t>
            </a:r>
            <a:endParaRPr lang="ko-KR" altLang="en-US" sz="6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4C4291C-ED5C-B3B0-84B0-64E93F8C6092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71AEADF-BFD6-C135-F093-A69FDB23B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B4CD01E-6337-E131-8AE6-7C5029EC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0BA570-E59A-1EB5-7CAE-7F3032C738D7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382DC07-D4AA-DAF7-7126-22EBF882A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3170A7C-4EC8-E750-D393-2221CD3F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29" name="Picture 2" descr="정보 아이콘 3D 모델 - TurboSquid 1649677">
            <a:extLst>
              <a:ext uri="{FF2B5EF4-FFF2-40B4-BE49-F238E27FC236}">
                <a16:creationId xmlns:a16="http://schemas.microsoft.com/office/drawing/2014/main" id="{276EBF11-197C-03C5-8C71-1C8E4D5DA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065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22B274-4361-DDE3-9470-8A766B71D088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7.5.2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반납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(App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동일예정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대여리스트 노출 확인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선택</a:t>
            </a: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_</a:t>
            </a:r>
            <a:r>
              <a:rPr lang="ko-KR" altLang="en-US" sz="7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반납신청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DBB88B-48F0-5269-B512-051B97C7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86435"/>
              </p:ext>
            </p:extLst>
          </p:nvPr>
        </p:nvGraphicFramePr>
        <p:xfrm>
          <a:off x="6979021" y="0"/>
          <a:ext cx="2185261" cy="364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관리자의 페이지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Web&amp;App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 예정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 반납 리스트 순차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/table.html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반납리스트 상세보기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작업리더명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박스내 입력 후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조회 버튼</a:t>
                      </a:r>
                      <a:r>
                        <a:rPr lang="en-US" altLang="ko-KR" sz="700" dirty="0"/>
                        <a:t>_</a:t>
                      </a:r>
                      <a:r>
                        <a:rPr lang="en-US" altLang="ko-KR" sz="700" dirty="0" err="1"/>
                        <a:t>Pupup</a:t>
                      </a:r>
                      <a:r>
                        <a:rPr lang="ko-KR" altLang="en-US" sz="700" dirty="0"/>
                        <a:t> 또는 이동페이지</a:t>
                      </a:r>
                      <a:r>
                        <a:rPr lang="en-US" altLang="ko-KR" sz="700" dirty="0"/>
                        <a:t>))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 노출 완료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대여리스트노출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된 공기구의 수량을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정비실별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확인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정비실 및 공기구 위치 노출 불구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작업자의 편의에 따라 타 정비실에서 반납가능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App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환경 경우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작업자는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원하는 정비실에 비치된 작업자 전용 단말기에서 반납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신청시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반납수량 체크 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반납신청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정비실로 이동하고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 비치된 전용단말기로 접속하여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정비실에서 반납할 품목만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에게 반납 신청을 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 받음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Web&amp;App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반납 페이지에서는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작업자가 신청한 반납리스트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상세보기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277382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관리자는 작업자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 반납 리스트를 확인 후 최종 반납할 리스트 포함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중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자산성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공기구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스캔등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공기구의 상태를 선택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392854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반납할 최종 정보 확인후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반납승인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00642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6184407-1C86-ACC0-5921-D7C23B35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48" y="4873724"/>
            <a:ext cx="5167503" cy="3600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99E1C2-DE28-E275-64F5-8558982D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64" y="2761767"/>
            <a:ext cx="5181987" cy="3300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EDA6C9-5FB0-2C41-13D8-134CF8AA694C}"/>
              </a:ext>
            </a:extLst>
          </p:cNvPr>
          <p:cNvSpPr/>
          <p:nvPr/>
        </p:nvSpPr>
        <p:spPr>
          <a:xfrm>
            <a:off x="1536371" y="2776422"/>
            <a:ext cx="1857090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2023.10.22.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 홍길동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136BA15-CF0D-7D9E-7AA4-1FF8BDE4A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4" y="3117354"/>
            <a:ext cx="5223238" cy="17281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F744D65-7FDE-E75F-A457-9C0D64D12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421" y="3531134"/>
            <a:ext cx="624970" cy="5379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3131B98-06DF-1022-58B3-2C86C4E20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547" y="3425746"/>
            <a:ext cx="446638" cy="10362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E448C26-AE73-86FF-FE32-DF840AE14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27BD29-AE90-8238-D947-1B0A46F13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640" y="589424"/>
            <a:ext cx="5327662" cy="31828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C9DA87F-C845-A397-8586-C3295357BD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713" y="927978"/>
            <a:ext cx="1091758" cy="45420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CBD1872-6CDA-CF81-810C-FC86B627CC54}"/>
              </a:ext>
            </a:extLst>
          </p:cNvPr>
          <p:cNvSpPr txBox="1"/>
          <p:nvPr/>
        </p:nvSpPr>
        <p:spPr>
          <a:xfrm>
            <a:off x="252098" y="992537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7530ADF-1E0D-725D-8721-4F979B2561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088" y="1734946"/>
            <a:ext cx="165983" cy="14971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5CED4E6-44D5-753A-4488-919ADCFEC6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905" y="4552949"/>
            <a:ext cx="200373" cy="16356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564FF22-317B-D903-B365-CDCFABE168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40" y="1189062"/>
            <a:ext cx="165983" cy="15768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FE21EB8-5847-EC60-6425-BF8619E793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439" y="2871435"/>
            <a:ext cx="166246" cy="15901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15F4315-0B18-7305-7750-B079AF0357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307900" y="2298444"/>
            <a:ext cx="162281" cy="15522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308C7E0-CAD8-9BEE-BB93-3D3A1D0401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303440" y="3997156"/>
            <a:ext cx="185536" cy="14018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BEEC356-5830-936F-719D-72E301115E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842" y="3433675"/>
            <a:ext cx="174190" cy="162314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7EEA3C-E402-0933-B789-BBDB06D1C4B2}"/>
              </a:ext>
            </a:extLst>
          </p:cNvPr>
          <p:cNvSpPr/>
          <p:nvPr/>
        </p:nvSpPr>
        <p:spPr>
          <a:xfrm>
            <a:off x="273006" y="2851491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9ACF512-BE5F-3C82-6837-C60AF0DE4749}"/>
              </a:ext>
            </a:extLst>
          </p:cNvPr>
          <p:cNvGrpSpPr/>
          <p:nvPr/>
        </p:nvGrpSpPr>
        <p:grpSpPr>
          <a:xfrm>
            <a:off x="1187724" y="2759118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3005EC5-6F7D-B04E-9F2B-3F6D59A3906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636E0474-2E38-CA9D-B8F7-68A16CA7C24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3421A31-8F80-317F-2C01-953D5940E649}"/>
              </a:ext>
            </a:extLst>
          </p:cNvPr>
          <p:cNvSpPr txBox="1"/>
          <p:nvPr/>
        </p:nvSpPr>
        <p:spPr>
          <a:xfrm>
            <a:off x="3365352" y="3203253"/>
            <a:ext cx="576064" cy="1050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ko-KR" altLang="en-US" sz="500" b="1"/>
              <a:t>공기구 위치</a:t>
            </a:r>
            <a:endParaRPr lang="ko-KR" altLang="en-US" sz="500" b="1" dirty="0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175FC09C-825C-0507-7E09-89AA06668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75301"/>
              </p:ext>
            </p:extLst>
          </p:nvPr>
        </p:nvGraphicFramePr>
        <p:xfrm>
          <a:off x="3325727" y="3394187"/>
          <a:ext cx="576064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11-J-4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5-B-1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6-D-1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Desk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grpSp>
        <p:nvGrpSpPr>
          <p:cNvPr id="60" name="그룹 59">
            <a:extLst>
              <a:ext uri="{FF2B5EF4-FFF2-40B4-BE49-F238E27FC236}">
                <a16:creationId xmlns:a16="http://schemas.microsoft.com/office/drawing/2014/main" id="{6DFEAB81-3957-AD78-516B-EA763E642917}"/>
              </a:ext>
            </a:extLst>
          </p:cNvPr>
          <p:cNvGrpSpPr/>
          <p:nvPr/>
        </p:nvGrpSpPr>
        <p:grpSpPr>
          <a:xfrm>
            <a:off x="1194756" y="3334583"/>
            <a:ext cx="388720" cy="200055"/>
            <a:chOff x="4727047" y="5307508"/>
            <a:chExt cx="388720" cy="200055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448C484-8AC0-3A6C-AAE2-0D167FC091A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2" name="TextBox 27">
              <a:extLst>
                <a:ext uri="{FF2B5EF4-FFF2-40B4-BE49-F238E27FC236}">
                  <a16:creationId xmlns:a16="http://schemas.microsoft.com/office/drawing/2014/main" id="{1AAABCEE-EC34-FE07-59DC-C6D3B6ADD2F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50898F-BD17-CA4D-7D2F-AED4A8103374}"/>
              </a:ext>
            </a:extLst>
          </p:cNvPr>
          <p:cNvSpPr/>
          <p:nvPr/>
        </p:nvSpPr>
        <p:spPr>
          <a:xfrm>
            <a:off x="5476340" y="3255769"/>
            <a:ext cx="405562" cy="155188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43773A-9CAE-5117-F29D-FA4DB2B9A3D2}"/>
              </a:ext>
            </a:extLst>
          </p:cNvPr>
          <p:cNvGrpSpPr/>
          <p:nvPr/>
        </p:nvGrpSpPr>
        <p:grpSpPr>
          <a:xfrm>
            <a:off x="5847969" y="4931397"/>
            <a:ext cx="648072" cy="227894"/>
            <a:chOff x="5799454" y="5175892"/>
            <a:chExt cx="648072" cy="227894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290F334-CD9E-BE05-4922-2D34520A72ED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550A5-BCFD-8976-55D2-03FACCAE9FDD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반납승인</a:t>
              </a:r>
            </a:p>
          </p:txBody>
        </p: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341A0561-67E1-1067-A763-90214FB8C43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1943" y="2817111"/>
            <a:ext cx="277611" cy="225963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39B65E19-DF8A-A03B-F496-6F71402D5B80}"/>
              </a:ext>
            </a:extLst>
          </p:cNvPr>
          <p:cNvGrpSpPr/>
          <p:nvPr/>
        </p:nvGrpSpPr>
        <p:grpSpPr>
          <a:xfrm>
            <a:off x="5613993" y="3453776"/>
            <a:ext cx="388720" cy="200055"/>
            <a:chOff x="4727047" y="5307508"/>
            <a:chExt cx="388720" cy="200055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C7D1C07-96CE-9126-4A97-32F2C73EA11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TextBox 27">
              <a:extLst>
                <a:ext uri="{FF2B5EF4-FFF2-40B4-BE49-F238E27FC236}">
                  <a16:creationId xmlns:a16="http://schemas.microsoft.com/office/drawing/2014/main" id="{A15E41D5-1B45-983F-CAC1-29CAD59659E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821215D9-ED3C-3072-8067-0A0FB70FC6F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5598"/>
          <a:stretch/>
        </p:blipFill>
        <p:spPr>
          <a:xfrm>
            <a:off x="1357062" y="927978"/>
            <a:ext cx="5302240" cy="1773829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2FA216-DC26-1FE4-F022-E36DD3B207E9}"/>
              </a:ext>
            </a:extLst>
          </p:cNvPr>
          <p:cNvSpPr/>
          <p:nvPr/>
        </p:nvSpPr>
        <p:spPr>
          <a:xfrm>
            <a:off x="1357062" y="960235"/>
            <a:ext cx="2160240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반납 신청 리스트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BD7110C-252B-3292-255E-26703FCA590D}"/>
              </a:ext>
            </a:extLst>
          </p:cNvPr>
          <p:cNvSpPr/>
          <p:nvPr/>
        </p:nvSpPr>
        <p:spPr>
          <a:xfrm>
            <a:off x="1387819" y="1176259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대여 장소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ABF2707-1EE7-A9D3-5ED8-8563E5C4C3F6}"/>
              </a:ext>
            </a:extLst>
          </p:cNvPr>
          <p:cNvSpPr/>
          <p:nvPr/>
        </p:nvSpPr>
        <p:spPr>
          <a:xfrm>
            <a:off x="2725214" y="1174524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</a:t>
            </a:r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01A0708-1D63-D66F-64A8-0DE03C91BEB0}"/>
              </a:ext>
            </a:extLst>
          </p:cNvPr>
          <p:cNvSpPr/>
          <p:nvPr/>
        </p:nvSpPr>
        <p:spPr>
          <a:xfrm>
            <a:off x="3641202" y="1184542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</a:t>
            </a:r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93DB9F1-0716-5953-C30A-5263856B8F71}"/>
              </a:ext>
            </a:extLst>
          </p:cNvPr>
          <p:cNvSpPr/>
          <p:nvPr/>
        </p:nvSpPr>
        <p:spPr>
          <a:xfrm>
            <a:off x="5901542" y="1170415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상세보기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A8390AE-4927-E3E5-B39B-91B84526AC22}"/>
              </a:ext>
            </a:extLst>
          </p:cNvPr>
          <p:cNvSpPr/>
          <p:nvPr/>
        </p:nvSpPr>
        <p:spPr>
          <a:xfrm>
            <a:off x="1387819" y="1386439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181AD8A-8674-3131-7D1D-A4D173C21D5B}"/>
              </a:ext>
            </a:extLst>
          </p:cNvPr>
          <p:cNvSpPr/>
          <p:nvPr/>
        </p:nvSpPr>
        <p:spPr>
          <a:xfrm>
            <a:off x="1385154" y="1668210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9F41C4D-B0EF-D0ED-44F1-E12F2B71A4DF}"/>
              </a:ext>
            </a:extLst>
          </p:cNvPr>
          <p:cNvSpPr/>
          <p:nvPr/>
        </p:nvSpPr>
        <p:spPr>
          <a:xfrm>
            <a:off x="1385154" y="1910605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74DAA8D-3D2D-1B51-67C5-0079FB4F8EF6}"/>
              </a:ext>
            </a:extLst>
          </p:cNvPr>
          <p:cNvSpPr/>
          <p:nvPr/>
        </p:nvSpPr>
        <p:spPr>
          <a:xfrm>
            <a:off x="1391410" y="2197796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2AC21A0-000F-438A-A754-9402C2565B17}"/>
              </a:ext>
            </a:extLst>
          </p:cNvPr>
          <p:cNvSpPr/>
          <p:nvPr/>
        </p:nvSpPr>
        <p:spPr>
          <a:xfrm>
            <a:off x="1386949" y="2432400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  <a:endParaRPr lang="en-US" altLang="ko-KR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6A7CB1B3-3F25-F01F-2E57-985B5BE4830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25214" y="1397295"/>
            <a:ext cx="576064" cy="126012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9BCAF006-45D5-AB06-0504-51F2FDD0D7A0}"/>
              </a:ext>
            </a:extLst>
          </p:cNvPr>
          <p:cNvSpPr/>
          <p:nvPr/>
        </p:nvSpPr>
        <p:spPr>
          <a:xfrm>
            <a:off x="4764792" y="1130774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상태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839255A-11D9-8726-3C07-36F603BB101E}"/>
              </a:ext>
            </a:extLst>
          </p:cNvPr>
          <p:cNvSpPr/>
          <p:nvPr/>
        </p:nvSpPr>
        <p:spPr>
          <a:xfrm>
            <a:off x="4775377" y="1378317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반출완료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FDA2FD0-47B9-7F88-32B9-28D4849CC7A2}"/>
              </a:ext>
            </a:extLst>
          </p:cNvPr>
          <p:cNvSpPr/>
          <p:nvPr/>
        </p:nvSpPr>
        <p:spPr>
          <a:xfrm>
            <a:off x="4775377" y="1629953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반출완료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C5632F1-377A-9297-6876-6BDD4972B0CC}"/>
              </a:ext>
            </a:extLst>
          </p:cNvPr>
          <p:cNvSpPr/>
          <p:nvPr/>
        </p:nvSpPr>
        <p:spPr>
          <a:xfrm>
            <a:off x="4775377" y="1910605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반출신청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00AE5E0-421D-C4E9-BDF0-047C8C1F863E}"/>
              </a:ext>
            </a:extLst>
          </p:cNvPr>
          <p:cNvGrpSpPr/>
          <p:nvPr/>
        </p:nvGrpSpPr>
        <p:grpSpPr>
          <a:xfrm>
            <a:off x="5940019" y="1850961"/>
            <a:ext cx="388720" cy="200055"/>
            <a:chOff x="4727047" y="5307508"/>
            <a:chExt cx="388720" cy="200055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1DE7C552-BED3-877B-9D7A-7D7463E2DAE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" name="TextBox 27">
              <a:extLst>
                <a:ext uri="{FF2B5EF4-FFF2-40B4-BE49-F238E27FC236}">
                  <a16:creationId xmlns:a16="http://schemas.microsoft.com/office/drawing/2014/main" id="{0F786DA6-9BF6-F2CD-F2C4-4E879E781B4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83BF51BA-76B8-0DDE-EA1F-6AFDA3D7147A}"/>
              </a:ext>
            </a:extLst>
          </p:cNvPr>
          <p:cNvSpPr/>
          <p:nvPr/>
        </p:nvSpPr>
        <p:spPr>
          <a:xfrm>
            <a:off x="6161670" y="1926673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B81C001-9FB0-D191-AF05-8076E739541A}"/>
              </a:ext>
            </a:extLst>
          </p:cNvPr>
          <p:cNvGrpSpPr/>
          <p:nvPr/>
        </p:nvGrpSpPr>
        <p:grpSpPr>
          <a:xfrm>
            <a:off x="1240366" y="879478"/>
            <a:ext cx="388720" cy="200055"/>
            <a:chOff x="4727047" y="5307508"/>
            <a:chExt cx="388720" cy="200055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18857134-BBED-5438-34E0-0A2C76755E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DB83DFE-4A50-ADA8-ABEC-B224C0D5FA9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C091C3C-5ABF-EFE5-B748-70DACEC03ED0}"/>
              </a:ext>
            </a:extLst>
          </p:cNvPr>
          <p:cNvSpPr/>
          <p:nvPr/>
        </p:nvSpPr>
        <p:spPr>
          <a:xfrm>
            <a:off x="5018079" y="3221446"/>
            <a:ext cx="482112" cy="1432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반납수량</a:t>
            </a:r>
            <a:endParaRPr lang="ko-KR" altLang="en-US" sz="6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D647FC1-16CC-F04A-CD7E-96CC110B6862}"/>
              </a:ext>
            </a:extLst>
          </p:cNvPr>
          <p:cNvSpPr/>
          <p:nvPr/>
        </p:nvSpPr>
        <p:spPr>
          <a:xfrm>
            <a:off x="5976428" y="3211525"/>
            <a:ext cx="482112" cy="1432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공구 상태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816A0BA-0A60-AE7C-A89C-1E39568ACE87}"/>
              </a:ext>
            </a:extLst>
          </p:cNvPr>
          <p:cNvSpPr/>
          <p:nvPr/>
        </p:nvSpPr>
        <p:spPr>
          <a:xfrm>
            <a:off x="5954236" y="3742839"/>
            <a:ext cx="90000" cy="3735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/>
          <a:lstStyle/>
          <a:p>
            <a:r>
              <a:rPr lang="ko-KR" altLang="en-US" sz="500" b="1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양호</a:t>
            </a:r>
            <a:endParaRPr lang="en-US" altLang="ko-KR" sz="500" b="1" dirty="0">
              <a:solidFill>
                <a:schemeClr val="bg1">
                  <a:lumMod val="95000"/>
                </a:schemeClr>
              </a:solidFill>
              <a:highlight>
                <a:srgbClr val="80808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5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고장</a:t>
            </a:r>
            <a:endParaRPr lang="en-US" altLang="ko-KR" sz="5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5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파손</a:t>
            </a:r>
            <a:endParaRPr lang="en-US" altLang="ko-KR" sz="5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5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망실</a:t>
            </a:r>
            <a:endParaRPr lang="en-US" altLang="ko-KR" sz="5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5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폐기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437CB8B-E3A4-16AC-4622-9676B80AE873}"/>
              </a:ext>
            </a:extLst>
          </p:cNvPr>
          <p:cNvSpPr/>
          <p:nvPr/>
        </p:nvSpPr>
        <p:spPr>
          <a:xfrm>
            <a:off x="5940602" y="3611937"/>
            <a:ext cx="157905" cy="107406"/>
          </a:xfrm>
          <a:prstGeom prst="rect">
            <a:avLst/>
          </a:prstGeom>
          <a:solidFill>
            <a:srgbClr val="F0F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/>
          <a:lstStyle/>
          <a:p>
            <a:r>
              <a:rPr lang="ko-KR" altLang="en-US" sz="500" b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상태</a:t>
            </a:r>
            <a:endParaRPr lang="ko-KR" altLang="en-US" sz="5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3E5B698B-9933-B932-CDF6-8671EF60D42D}"/>
              </a:ext>
            </a:extLst>
          </p:cNvPr>
          <p:cNvGrpSpPr/>
          <p:nvPr/>
        </p:nvGrpSpPr>
        <p:grpSpPr>
          <a:xfrm>
            <a:off x="5653608" y="4845289"/>
            <a:ext cx="388720" cy="200055"/>
            <a:chOff x="4727047" y="5307508"/>
            <a:chExt cx="388720" cy="200055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BDE0E2AA-5C77-CBB8-E0EC-97F10131BFB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3" name="TextBox 27">
              <a:extLst>
                <a:ext uri="{FF2B5EF4-FFF2-40B4-BE49-F238E27FC236}">
                  <a16:creationId xmlns:a16="http://schemas.microsoft.com/office/drawing/2014/main" id="{40F3B79F-C069-C1CC-EFF9-32619EAC385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7EBD419-C81E-F140-6C13-1099846E7A57}"/>
              </a:ext>
            </a:extLst>
          </p:cNvPr>
          <p:cNvSpPr/>
          <p:nvPr/>
        </p:nvSpPr>
        <p:spPr>
          <a:xfrm>
            <a:off x="4775377" y="2179567"/>
            <a:ext cx="736128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반출신청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771EA28-F7D4-AEF6-7EFC-BF537F33E035}"/>
              </a:ext>
            </a:extLst>
          </p:cNvPr>
          <p:cNvSpPr/>
          <p:nvPr/>
        </p:nvSpPr>
        <p:spPr>
          <a:xfrm>
            <a:off x="4764791" y="2470012"/>
            <a:ext cx="815321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반출신청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2D961F8-B4CA-51F4-E967-81A39558B8EC}"/>
              </a:ext>
            </a:extLst>
          </p:cNvPr>
          <p:cNvSpPr/>
          <p:nvPr/>
        </p:nvSpPr>
        <p:spPr>
          <a:xfrm>
            <a:off x="3629356" y="1384461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김보람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0A01D90-8783-F438-3CAE-4000DA9E5D3E}"/>
              </a:ext>
            </a:extLst>
          </p:cNvPr>
          <p:cNvSpPr/>
          <p:nvPr/>
        </p:nvSpPr>
        <p:spPr>
          <a:xfrm>
            <a:off x="3629356" y="1636097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위복한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CBF3C5C-732F-2695-158E-5E793304C8ED}"/>
              </a:ext>
            </a:extLst>
          </p:cNvPr>
          <p:cNvSpPr/>
          <p:nvPr/>
        </p:nvSpPr>
        <p:spPr>
          <a:xfrm>
            <a:off x="3629356" y="1916749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배남진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3482DBA-8702-B823-4262-A5C621027BA9}"/>
              </a:ext>
            </a:extLst>
          </p:cNvPr>
          <p:cNvSpPr/>
          <p:nvPr/>
        </p:nvSpPr>
        <p:spPr>
          <a:xfrm>
            <a:off x="3629356" y="2185711"/>
            <a:ext cx="97735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여영모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FFB3A98-AEEE-E9B1-55E2-22804F770AD5}"/>
              </a:ext>
            </a:extLst>
          </p:cNvPr>
          <p:cNvSpPr/>
          <p:nvPr/>
        </p:nvSpPr>
        <p:spPr>
          <a:xfrm>
            <a:off x="3618770" y="2476156"/>
            <a:ext cx="815321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박철민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29224F5-4D00-4D5F-41F4-7A13C071E12B}"/>
              </a:ext>
            </a:extLst>
          </p:cNvPr>
          <p:cNvCxnSpPr>
            <a:cxnSpLocks/>
            <a:stCxn id="105" idx="4"/>
            <a:endCxn id="10" idx="0"/>
          </p:cNvCxnSpPr>
          <p:nvPr/>
        </p:nvCxnSpPr>
        <p:spPr>
          <a:xfrm flipH="1">
            <a:off x="3973358" y="2181573"/>
            <a:ext cx="2355498" cy="580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204D324E-E4F5-D4C0-6907-85FCDC74C8E1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3D1FDE13-8166-97B1-E310-315026D9C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3CCDA323-3FE4-D4A7-70E1-187FC412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4AA7664-26E2-16C6-96A6-8F7A7C0B8D21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E1CC197B-F137-1440-A00C-9C8C2BCE0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62CB571E-5418-4EDE-0586-D5FFDE9DD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138" name="Picture 2" descr="정보 아이콘 3D 모델 - TurboSquid 1649677">
            <a:extLst>
              <a:ext uri="{FF2B5EF4-FFF2-40B4-BE49-F238E27FC236}">
                <a16:creationId xmlns:a16="http://schemas.microsoft.com/office/drawing/2014/main" id="{D6614231-10AC-94C6-825B-F79DC12A4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8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7.6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지급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441230"/>
              </p:ext>
            </p:extLst>
          </p:nvPr>
        </p:nvGraphicFramePr>
        <p:xfrm>
          <a:off x="6979021" y="0"/>
          <a:ext cx="2164979" cy="3904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지급페이지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(Web)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작업자에게 소모자재  지급 품목을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지급일 기준으로 기간 설정 후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조회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기간설정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처리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소모자재 반출 이후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작업자가 소모자재를 반납 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 전표에서 반납 수량 만큼 차감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소모자재 지급 수량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반납 소모자재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개로 수정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반출 전표 수량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반출 전표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개로 자동수정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9154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정보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/form-elements/datetime-picker.html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 Bootstrap Date Range picker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소모자재는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반납되지 않는 품목으로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전사적인 회사 입장에서 자칫 과잉 지급되어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지는 부분을 체크할 필요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어느부서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누가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어느작업에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소모자재를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어느만큼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사용되어지는지 파악 필요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오용의 예시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작업자가 용접봉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개를 분출하였는데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분출로 정정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작업자가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개분출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반입하였는데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 반입을 기록하지 않음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328592" cy="3182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D74A54-7397-BAB9-045C-840863787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18" y="939968"/>
            <a:ext cx="5245514" cy="8758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B92060-5612-1886-23F1-9E5A5AD3E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993" y="993912"/>
            <a:ext cx="1410964" cy="7557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34359D-83C1-BB32-03F3-39D3FE2E6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399" y="1008596"/>
            <a:ext cx="1366923" cy="4598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31DF4C-AF37-1BC9-C270-0944100AF84F}"/>
              </a:ext>
            </a:extLst>
          </p:cNvPr>
          <p:cNvSpPr txBox="1"/>
          <p:nvPr/>
        </p:nvSpPr>
        <p:spPr>
          <a:xfrm>
            <a:off x="1455701" y="1008596"/>
            <a:ext cx="1480951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dirty="0"/>
              <a:t>지급 주기 조회 </a:t>
            </a:r>
            <a:r>
              <a:rPr lang="en-US" altLang="ko-KR" sz="800" dirty="0"/>
              <a:t>(</a:t>
            </a:r>
            <a:r>
              <a:rPr lang="ko-KR" altLang="en-US" sz="800" dirty="0"/>
              <a:t>기간 설정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07D9BD-11A2-DE1E-8208-3C2EF35DA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296" y="5933913"/>
            <a:ext cx="5293240" cy="1728193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6D82D2F-946C-F78A-6156-DB9BAEB75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65983"/>
              </p:ext>
            </p:extLst>
          </p:nvPr>
        </p:nvGraphicFramePr>
        <p:xfrm>
          <a:off x="9247224" y="6210746"/>
          <a:ext cx="580882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882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반코팅장갑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방진마스크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부직포두건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발끝막이판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가죽장갑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그네식안전벨트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597348-E7B0-95C7-4BC5-2E4F0339BFBC}"/>
              </a:ext>
            </a:extLst>
          </p:cNvPr>
          <p:cNvSpPr/>
          <p:nvPr/>
        </p:nvSpPr>
        <p:spPr>
          <a:xfrm>
            <a:off x="8451451" y="6211736"/>
            <a:ext cx="51620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김보람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27662F-FF4C-40D1-44CC-47830B723C56}"/>
              </a:ext>
            </a:extLst>
          </p:cNvPr>
          <p:cNvSpPr/>
          <p:nvPr/>
        </p:nvSpPr>
        <p:spPr>
          <a:xfrm>
            <a:off x="8448997" y="6464109"/>
            <a:ext cx="51620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위복한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896AEB-7A64-3457-E05B-7C8F9E716E5D}"/>
              </a:ext>
            </a:extLst>
          </p:cNvPr>
          <p:cNvSpPr/>
          <p:nvPr/>
        </p:nvSpPr>
        <p:spPr>
          <a:xfrm>
            <a:off x="8440866" y="6708983"/>
            <a:ext cx="51620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배남진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7313C8-C2D7-8CFF-9D49-B3075F203E3E}"/>
              </a:ext>
            </a:extLst>
          </p:cNvPr>
          <p:cNvSpPr/>
          <p:nvPr/>
        </p:nvSpPr>
        <p:spPr>
          <a:xfrm>
            <a:off x="8448998" y="6967820"/>
            <a:ext cx="51620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여영모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BF0E3B-6310-620B-D2F6-62AE5EAE718E}"/>
              </a:ext>
            </a:extLst>
          </p:cNvPr>
          <p:cNvSpPr/>
          <p:nvPr/>
        </p:nvSpPr>
        <p:spPr>
          <a:xfrm>
            <a:off x="8444865" y="7213043"/>
            <a:ext cx="4306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박철민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D5602A-2FA7-2040-CDDE-D456878376C5}"/>
              </a:ext>
            </a:extLst>
          </p:cNvPr>
          <p:cNvSpPr/>
          <p:nvPr/>
        </p:nvSpPr>
        <p:spPr>
          <a:xfrm>
            <a:off x="7850168" y="6007909"/>
            <a:ext cx="430624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반출정비실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00B369-0E26-9647-AE8E-D17DDD4BAE79}"/>
              </a:ext>
            </a:extLst>
          </p:cNvPr>
          <p:cNvSpPr/>
          <p:nvPr/>
        </p:nvSpPr>
        <p:spPr>
          <a:xfrm>
            <a:off x="8491900" y="6020116"/>
            <a:ext cx="581252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리더자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B426C5-9D04-1F7F-2276-D99EA9C2EDDE}"/>
              </a:ext>
            </a:extLst>
          </p:cNvPr>
          <p:cNvSpPr/>
          <p:nvPr/>
        </p:nvSpPr>
        <p:spPr>
          <a:xfrm>
            <a:off x="9101314" y="6020116"/>
            <a:ext cx="726791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소모자재 품목 명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F41D89-42B7-1101-5435-FBB6144D2B74}"/>
              </a:ext>
            </a:extLst>
          </p:cNvPr>
          <p:cNvSpPr/>
          <p:nvPr/>
        </p:nvSpPr>
        <p:spPr>
          <a:xfrm>
            <a:off x="9969728" y="6020116"/>
            <a:ext cx="502870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재지급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일자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B4C7D1-D282-D2B9-91E9-F7CEC71ED43C}"/>
              </a:ext>
            </a:extLst>
          </p:cNvPr>
          <p:cNvSpPr/>
          <p:nvPr/>
        </p:nvSpPr>
        <p:spPr>
          <a:xfrm>
            <a:off x="10472598" y="6027169"/>
            <a:ext cx="502870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지급 수량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DDD1D6-DE1D-72DC-16D1-EF62A8B00103}"/>
              </a:ext>
            </a:extLst>
          </p:cNvPr>
          <p:cNvSpPr/>
          <p:nvPr/>
        </p:nvSpPr>
        <p:spPr>
          <a:xfrm>
            <a:off x="8434954" y="7429067"/>
            <a:ext cx="4306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조동철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C94DCE7-6C18-DBC3-F03E-9BBF62B09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80667"/>
              </p:ext>
            </p:extLst>
          </p:nvPr>
        </p:nvGraphicFramePr>
        <p:xfrm>
          <a:off x="9930722" y="6219704"/>
          <a:ext cx="580882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882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2023.02.01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2023.02.01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2023.02.01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2023.02.01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2023.02.01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2023.02.01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53100F6-960C-68F4-923C-8246FDEE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93"/>
              </p:ext>
            </p:extLst>
          </p:nvPr>
        </p:nvGraphicFramePr>
        <p:xfrm>
          <a:off x="10467983" y="6217801"/>
          <a:ext cx="580882" cy="1451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882">
                  <a:extLst>
                    <a:ext uri="{9D8B030D-6E8A-4147-A177-3AD203B41FA5}">
                      <a16:colId xmlns:a16="http://schemas.microsoft.com/office/drawing/2014/main" val="1859177045"/>
                    </a:ext>
                  </a:extLst>
                </a:gridCol>
              </a:tblGrid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10114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201088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11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0325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68733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098215"/>
                  </a:ext>
                </a:extLst>
              </a:tr>
              <a:tr h="241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u="none" strike="noStrike" dirty="0">
                          <a:effectLst/>
                        </a:rPr>
                        <a:t>15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22108"/>
                  </a:ext>
                </a:extLst>
              </a:tr>
            </a:tbl>
          </a:graphicData>
        </a:graphic>
      </p:graphicFrame>
      <p:pic>
        <p:nvPicPr>
          <p:cNvPr id="36" name="그림 35">
            <a:extLst>
              <a:ext uri="{FF2B5EF4-FFF2-40B4-BE49-F238E27FC236}">
                <a16:creationId xmlns:a16="http://schemas.microsoft.com/office/drawing/2014/main" id="{061F9D29-160B-DB5D-B898-9D7EE821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52" y="2255410"/>
            <a:ext cx="5250080" cy="31828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CA5021F-EFE8-CE3F-05C9-1284AD41DA59}"/>
              </a:ext>
            </a:extLst>
          </p:cNvPr>
          <p:cNvSpPr txBox="1"/>
          <p:nvPr/>
        </p:nvSpPr>
        <p:spPr>
          <a:xfrm>
            <a:off x="1468730" y="2282188"/>
            <a:ext cx="1244092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b="1" dirty="0"/>
              <a:t>반출 전표 리스트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27057D1-07E8-3A81-A01B-737F4C961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20" y="1798748"/>
            <a:ext cx="5245514" cy="41419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B602478-88D3-F944-B849-0194B56B685E}"/>
              </a:ext>
            </a:extLst>
          </p:cNvPr>
          <p:cNvSpPr txBox="1"/>
          <p:nvPr/>
        </p:nvSpPr>
        <p:spPr>
          <a:xfrm>
            <a:off x="1455700" y="1865203"/>
            <a:ext cx="1480951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dirty="0"/>
              <a:t>품목 선택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9993CE3-7CA0-FA06-9CC2-742E83F7970A}"/>
              </a:ext>
            </a:extLst>
          </p:cNvPr>
          <p:cNvSpPr/>
          <p:nvPr/>
        </p:nvSpPr>
        <p:spPr>
          <a:xfrm>
            <a:off x="1907081" y="1254934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6308657-3B48-AE4D-C09D-96396B8BB2F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41452" y="1371798"/>
            <a:ext cx="10905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4845C7BA-7787-F8D7-301F-87443DDC83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8830" y="1906056"/>
            <a:ext cx="1387454" cy="188719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C3F4EF3-A06C-902C-CEF6-71CFB5372602}"/>
              </a:ext>
            </a:extLst>
          </p:cNvPr>
          <p:cNvGrpSpPr/>
          <p:nvPr/>
        </p:nvGrpSpPr>
        <p:grpSpPr>
          <a:xfrm>
            <a:off x="5768585" y="1898762"/>
            <a:ext cx="648072" cy="227894"/>
            <a:chOff x="5799454" y="5175892"/>
            <a:chExt cx="648072" cy="22789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1110658-A4D0-A23E-4DB9-DE926431D0DB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AE3E76A-8237-7BC2-2215-119D09E0F8E9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조회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2F7F29A-AA54-B474-A466-D848726FD649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982FAB74-2086-6148-3464-8183CC241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B81345FC-8976-A36B-97EA-1C161A2F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8BAEB4F-712E-D2C0-9B8D-400B826CC0F9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9D076C9C-5C8D-BB98-E3B5-FA3B885C1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7B4A855-AC1D-DA67-31CC-632A80F2B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58" name="Picture 2" descr="정보 아이콘 3D 모델 - TurboSquid 1649677">
            <a:extLst>
              <a:ext uri="{FF2B5EF4-FFF2-40B4-BE49-F238E27FC236}">
                <a16:creationId xmlns:a16="http://schemas.microsoft.com/office/drawing/2014/main" id="{07A4601A-1947-EFF3-A024-E818E1BF2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789FB3-B91E-A6EE-746B-729B6B26648F}"/>
              </a:ext>
            </a:extLst>
          </p:cNvPr>
          <p:cNvSpPr/>
          <p:nvPr/>
        </p:nvSpPr>
        <p:spPr>
          <a:xfrm>
            <a:off x="11961924" y="6027169"/>
            <a:ext cx="502870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 시간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FB7301-3721-8F41-0473-23228FC3D5AF}"/>
              </a:ext>
            </a:extLst>
          </p:cNvPr>
          <p:cNvSpPr/>
          <p:nvPr/>
        </p:nvSpPr>
        <p:spPr>
          <a:xfrm>
            <a:off x="11880956" y="6245965"/>
            <a:ext cx="502870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23.02.01.08.00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D3960BC-1DDC-34CE-4C9B-8446C4B698D4}"/>
              </a:ext>
            </a:extLst>
          </p:cNvPr>
          <p:cNvSpPr/>
          <p:nvPr/>
        </p:nvSpPr>
        <p:spPr>
          <a:xfrm>
            <a:off x="11880670" y="6498966"/>
            <a:ext cx="502870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22.10.02.08.00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D2D48E-9BB0-B9D6-BADD-AA61EE2AF2EA}"/>
              </a:ext>
            </a:extLst>
          </p:cNvPr>
          <p:cNvSpPr/>
          <p:nvPr/>
        </p:nvSpPr>
        <p:spPr>
          <a:xfrm>
            <a:off x="11891835" y="6744560"/>
            <a:ext cx="502870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22.10.02.08.00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D7FCB73-E160-CE13-4168-6BB467366E73}"/>
              </a:ext>
            </a:extLst>
          </p:cNvPr>
          <p:cNvSpPr/>
          <p:nvPr/>
        </p:nvSpPr>
        <p:spPr>
          <a:xfrm>
            <a:off x="11891835" y="6989894"/>
            <a:ext cx="502870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22.10.02.08.00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6C0814-DF27-129A-936F-C3CF6EABF415}"/>
              </a:ext>
            </a:extLst>
          </p:cNvPr>
          <p:cNvSpPr/>
          <p:nvPr/>
        </p:nvSpPr>
        <p:spPr>
          <a:xfrm>
            <a:off x="11890403" y="7255863"/>
            <a:ext cx="502870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22.10.02.08.00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2334074-5819-9CB2-429E-3558CDB0A5AD}"/>
              </a:ext>
            </a:extLst>
          </p:cNvPr>
          <p:cNvSpPr/>
          <p:nvPr/>
        </p:nvSpPr>
        <p:spPr>
          <a:xfrm>
            <a:off x="11890403" y="7473008"/>
            <a:ext cx="502870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22.10.02.08.00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EFFE8F7-8DD5-0DC9-8CD4-460A3CCA5131}"/>
              </a:ext>
            </a:extLst>
          </p:cNvPr>
          <p:cNvSpPr/>
          <p:nvPr/>
        </p:nvSpPr>
        <p:spPr>
          <a:xfrm>
            <a:off x="8773385" y="6211736"/>
            <a:ext cx="51620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김영철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121668F-8655-52BE-7AF9-B118CB0BE14E}"/>
              </a:ext>
            </a:extLst>
          </p:cNvPr>
          <p:cNvSpPr/>
          <p:nvPr/>
        </p:nvSpPr>
        <p:spPr>
          <a:xfrm>
            <a:off x="8770931" y="6464109"/>
            <a:ext cx="51620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전정호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179FEF9-1F5A-1672-7B39-8A51E66F035A}"/>
              </a:ext>
            </a:extLst>
          </p:cNvPr>
          <p:cNvSpPr/>
          <p:nvPr/>
        </p:nvSpPr>
        <p:spPr>
          <a:xfrm>
            <a:off x="8762800" y="6708983"/>
            <a:ext cx="51620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박철환</a:t>
            </a:r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F12DDE6-8662-645A-7003-FA237617566A}"/>
              </a:ext>
            </a:extLst>
          </p:cNvPr>
          <p:cNvSpPr/>
          <p:nvPr/>
        </p:nvSpPr>
        <p:spPr>
          <a:xfrm>
            <a:off x="8770932" y="6967820"/>
            <a:ext cx="51620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이동철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BBCE864-E000-B44D-F0BB-7195471F0770}"/>
              </a:ext>
            </a:extLst>
          </p:cNvPr>
          <p:cNvSpPr/>
          <p:nvPr/>
        </p:nvSpPr>
        <p:spPr>
          <a:xfrm>
            <a:off x="8766799" y="7213043"/>
            <a:ext cx="4306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최승호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861E6D7-D2BF-04CE-06D6-B24D66930F0B}"/>
              </a:ext>
            </a:extLst>
          </p:cNvPr>
          <p:cNvSpPr/>
          <p:nvPr/>
        </p:nvSpPr>
        <p:spPr>
          <a:xfrm>
            <a:off x="8756888" y="7429067"/>
            <a:ext cx="43062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김영환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8B09EB25-7481-A77A-C4E1-4EF5A45FB1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59658" y="3793604"/>
            <a:ext cx="1998464" cy="17409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F2E4059-AECF-3BA2-0009-B2DAAC17F12A}"/>
              </a:ext>
            </a:extLst>
          </p:cNvPr>
          <p:cNvSpPr txBox="1"/>
          <p:nvPr/>
        </p:nvSpPr>
        <p:spPr>
          <a:xfrm>
            <a:off x="8446703" y="5298785"/>
            <a:ext cx="199865" cy="108011"/>
          </a:xfrm>
          <a:prstGeom prst="rect">
            <a:avLst/>
          </a:prstGeom>
          <a:solidFill>
            <a:srgbClr val="6045E2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87B396-8000-20D4-39DC-FD51D84093D4}"/>
              </a:ext>
            </a:extLst>
          </p:cNvPr>
          <p:cNvSpPr/>
          <p:nvPr/>
        </p:nvSpPr>
        <p:spPr>
          <a:xfrm>
            <a:off x="6910971" y="3874686"/>
            <a:ext cx="1161149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지급 전표 수정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11EEF83-6FE2-62D2-3571-71960232AA81}"/>
              </a:ext>
            </a:extLst>
          </p:cNvPr>
          <p:cNvSpPr/>
          <p:nvPr/>
        </p:nvSpPr>
        <p:spPr>
          <a:xfrm>
            <a:off x="6885793" y="4085357"/>
            <a:ext cx="524931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반납 수량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9990BD1-4A39-61F5-C3B3-44EA262BB2A1}"/>
              </a:ext>
            </a:extLst>
          </p:cNvPr>
          <p:cNvGrpSpPr/>
          <p:nvPr/>
        </p:nvGrpSpPr>
        <p:grpSpPr>
          <a:xfrm>
            <a:off x="6707153" y="3693576"/>
            <a:ext cx="388720" cy="200055"/>
            <a:chOff x="4727047" y="5307508"/>
            <a:chExt cx="388720" cy="200055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B867CA6-7EA2-5F49-E90A-EECAA658C2F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6" name="TextBox 27">
              <a:extLst>
                <a:ext uri="{FF2B5EF4-FFF2-40B4-BE49-F238E27FC236}">
                  <a16:creationId xmlns:a16="http://schemas.microsoft.com/office/drawing/2014/main" id="{2172ECA9-F913-6111-1215-34F47C9BA5B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F9ACFE-6405-7D8E-1EA7-2E7CBA197368}"/>
              </a:ext>
            </a:extLst>
          </p:cNvPr>
          <p:cNvSpPr/>
          <p:nvPr/>
        </p:nvSpPr>
        <p:spPr>
          <a:xfrm>
            <a:off x="7629447" y="4108762"/>
            <a:ext cx="813703" cy="144016"/>
          </a:xfrm>
          <a:prstGeom prst="rect">
            <a:avLst/>
          </a:prstGeom>
          <a:solidFill>
            <a:srgbClr val="F0F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31AEF3C-7888-71E5-3353-614F49AF25D9}"/>
              </a:ext>
            </a:extLst>
          </p:cNvPr>
          <p:cNvSpPr/>
          <p:nvPr/>
        </p:nvSpPr>
        <p:spPr>
          <a:xfrm>
            <a:off x="7618132" y="4348852"/>
            <a:ext cx="813703" cy="144016"/>
          </a:xfrm>
          <a:prstGeom prst="rect">
            <a:avLst/>
          </a:prstGeom>
          <a:solidFill>
            <a:srgbClr val="F0F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50BB432-52D7-D5F1-57AD-B5EEE2224BCB}"/>
              </a:ext>
            </a:extLst>
          </p:cNvPr>
          <p:cNvSpPr/>
          <p:nvPr/>
        </p:nvSpPr>
        <p:spPr>
          <a:xfrm>
            <a:off x="7629446" y="4601927"/>
            <a:ext cx="813703" cy="144016"/>
          </a:xfrm>
          <a:prstGeom prst="rect">
            <a:avLst/>
          </a:prstGeom>
          <a:solidFill>
            <a:srgbClr val="F0F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3E8B1AD-FB0B-B8C4-1FAC-CD6195B3C41F}"/>
              </a:ext>
            </a:extLst>
          </p:cNvPr>
          <p:cNvSpPr/>
          <p:nvPr/>
        </p:nvSpPr>
        <p:spPr>
          <a:xfrm>
            <a:off x="7629446" y="4839611"/>
            <a:ext cx="813703" cy="144016"/>
          </a:xfrm>
          <a:prstGeom prst="rect">
            <a:avLst/>
          </a:prstGeom>
          <a:solidFill>
            <a:srgbClr val="F0F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F89A53-0884-492A-439B-B7AEB64F1DC1}"/>
              </a:ext>
            </a:extLst>
          </p:cNvPr>
          <p:cNvSpPr/>
          <p:nvPr/>
        </p:nvSpPr>
        <p:spPr>
          <a:xfrm>
            <a:off x="6883624" y="4320770"/>
            <a:ext cx="524931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B314120-1B10-7CC4-478F-5338E7E245D2}"/>
              </a:ext>
            </a:extLst>
          </p:cNvPr>
          <p:cNvSpPr/>
          <p:nvPr/>
        </p:nvSpPr>
        <p:spPr>
          <a:xfrm>
            <a:off x="6901513" y="4553854"/>
            <a:ext cx="524931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1CF114C-2229-F888-0DD6-A48963C138CE}"/>
              </a:ext>
            </a:extLst>
          </p:cNvPr>
          <p:cNvSpPr/>
          <p:nvPr/>
        </p:nvSpPr>
        <p:spPr>
          <a:xfrm>
            <a:off x="6910971" y="4807142"/>
            <a:ext cx="524931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8F367FE-CA41-418C-4D1C-F41C0B7DCED6}"/>
              </a:ext>
            </a:extLst>
          </p:cNvPr>
          <p:cNvSpPr/>
          <p:nvPr/>
        </p:nvSpPr>
        <p:spPr>
          <a:xfrm>
            <a:off x="7480436" y="5056685"/>
            <a:ext cx="524931" cy="1349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4F804AB-2947-23A1-039D-99AF8A76AFD8}"/>
              </a:ext>
            </a:extLst>
          </p:cNvPr>
          <p:cNvSpPr/>
          <p:nvPr/>
        </p:nvSpPr>
        <p:spPr>
          <a:xfrm>
            <a:off x="11517923" y="6192375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A3EC4948-BCE1-4BFC-D70B-3AB29538E89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5598"/>
          <a:stretch/>
        </p:blipFill>
        <p:spPr>
          <a:xfrm>
            <a:off x="1379040" y="2615147"/>
            <a:ext cx="5302240" cy="1773829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A9D92AB6-400A-6310-7837-11A73F555EB1}"/>
              </a:ext>
            </a:extLst>
          </p:cNvPr>
          <p:cNvSpPr/>
          <p:nvPr/>
        </p:nvSpPr>
        <p:spPr>
          <a:xfrm>
            <a:off x="1379040" y="2647404"/>
            <a:ext cx="2160240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대여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 완료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리스트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6A47580-D727-6119-3396-C8902C1C7138}"/>
              </a:ext>
            </a:extLst>
          </p:cNvPr>
          <p:cNvSpPr/>
          <p:nvPr/>
        </p:nvSpPr>
        <p:spPr>
          <a:xfrm>
            <a:off x="1409797" y="2863428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대여 장소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FC4C3DC-2EAE-53EA-2288-4623620D3EDE}"/>
              </a:ext>
            </a:extLst>
          </p:cNvPr>
          <p:cNvSpPr/>
          <p:nvPr/>
        </p:nvSpPr>
        <p:spPr>
          <a:xfrm>
            <a:off x="2747192" y="2861693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작업리더</a:t>
            </a:r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1276EA-2AF7-E4F3-FDD7-E08B5EC44B6E}"/>
              </a:ext>
            </a:extLst>
          </p:cNvPr>
          <p:cNvSpPr/>
          <p:nvPr/>
        </p:nvSpPr>
        <p:spPr>
          <a:xfrm>
            <a:off x="3507264" y="2857584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작업자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CC4A63B-1A5E-CF0B-1C88-986FA236DC28}"/>
              </a:ext>
            </a:extLst>
          </p:cNvPr>
          <p:cNvSpPr/>
          <p:nvPr/>
        </p:nvSpPr>
        <p:spPr>
          <a:xfrm>
            <a:off x="5923520" y="2857584"/>
            <a:ext cx="576064" cy="17838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상세보기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7467BD1-8669-816D-A2F9-B22DC66A619C}"/>
              </a:ext>
            </a:extLst>
          </p:cNvPr>
          <p:cNvSpPr/>
          <p:nvPr/>
        </p:nvSpPr>
        <p:spPr>
          <a:xfrm>
            <a:off x="1409797" y="3073608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DD80D1B-10CB-5146-E01D-C56A281EF208}"/>
              </a:ext>
            </a:extLst>
          </p:cNvPr>
          <p:cNvSpPr/>
          <p:nvPr/>
        </p:nvSpPr>
        <p:spPr>
          <a:xfrm>
            <a:off x="1407132" y="3355379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3FF383E-A9FB-EDED-C6A2-8FB12E2B197B}"/>
              </a:ext>
            </a:extLst>
          </p:cNvPr>
          <p:cNvSpPr/>
          <p:nvPr/>
        </p:nvSpPr>
        <p:spPr>
          <a:xfrm>
            <a:off x="1407132" y="3597774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EE91044-78AC-D637-7AAD-70F77C56BFBC}"/>
              </a:ext>
            </a:extLst>
          </p:cNvPr>
          <p:cNvSpPr/>
          <p:nvPr/>
        </p:nvSpPr>
        <p:spPr>
          <a:xfrm>
            <a:off x="1413388" y="3884965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9621BE8-27C3-043D-CAB7-B9DADA1D9E21}"/>
              </a:ext>
            </a:extLst>
          </p:cNvPr>
          <p:cNvSpPr/>
          <p:nvPr/>
        </p:nvSpPr>
        <p:spPr>
          <a:xfrm>
            <a:off x="1408927" y="4119569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  <a:endParaRPr lang="en-US" altLang="ko-KR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altLang="ko-KR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ko-KR" altLang="en-US" sz="85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59B6ED46-C1A9-F8F1-8B91-A7AB90A2AC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7192" y="3084464"/>
            <a:ext cx="576064" cy="1260129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9E24519-3038-4557-19FB-49303DFB4497}"/>
              </a:ext>
            </a:extLst>
          </p:cNvPr>
          <p:cNvSpPr/>
          <p:nvPr/>
        </p:nvSpPr>
        <p:spPr>
          <a:xfrm>
            <a:off x="4786770" y="2817943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상태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D41ED14-E538-422E-890B-D25407B02423}"/>
              </a:ext>
            </a:extLst>
          </p:cNvPr>
          <p:cNvSpPr/>
          <p:nvPr/>
        </p:nvSpPr>
        <p:spPr>
          <a:xfrm>
            <a:off x="4797355" y="3065486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반출완료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EFA1B58-4207-4C5C-E601-D22B75FC4309}"/>
              </a:ext>
            </a:extLst>
          </p:cNvPr>
          <p:cNvSpPr/>
          <p:nvPr/>
        </p:nvSpPr>
        <p:spPr>
          <a:xfrm>
            <a:off x="4797355" y="3317122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반출완료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5A60B4D-3123-8F76-44E1-DC9E561608BE}"/>
              </a:ext>
            </a:extLst>
          </p:cNvPr>
          <p:cNvSpPr/>
          <p:nvPr/>
        </p:nvSpPr>
        <p:spPr>
          <a:xfrm>
            <a:off x="4797355" y="3597774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반출완료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8F101C6-B02E-6F78-BEB6-20CCCEB6A0C2}"/>
              </a:ext>
            </a:extLst>
          </p:cNvPr>
          <p:cNvSpPr/>
          <p:nvPr/>
        </p:nvSpPr>
        <p:spPr>
          <a:xfrm>
            <a:off x="4797355" y="3878426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반출완료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199A941-7063-CF85-AD2F-7B4B3E2E6A81}"/>
              </a:ext>
            </a:extLst>
          </p:cNvPr>
          <p:cNvSpPr/>
          <p:nvPr/>
        </p:nvSpPr>
        <p:spPr>
          <a:xfrm>
            <a:off x="4797355" y="4119569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반출완료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C22B335-A15F-C53F-51C1-00C8610040E4}"/>
              </a:ext>
            </a:extLst>
          </p:cNvPr>
          <p:cNvGrpSpPr/>
          <p:nvPr/>
        </p:nvGrpSpPr>
        <p:grpSpPr>
          <a:xfrm>
            <a:off x="5774710" y="2775149"/>
            <a:ext cx="388720" cy="200055"/>
            <a:chOff x="4727047" y="5307508"/>
            <a:chExt cx="388720" cy="200055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6285F142-849E-C1CC-8EAA-CE4601C08D3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1" name="TextBox 27">
              <a:extLst>
                <a:ext uri="{FF2B5EF4-FFF2-40B4-BE49-F238E27FC236}">
                  <a16:creationId xmlns:a16="http://schemas.microsoft.com/office/drawing/2014/main" id="{335F8B3D-6CB0-1C36-F01B-112022F22E8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2" name="타원 111">
            <a:extLst>
              <a:ext uri="{FF2B5EF4-FFF2-40B4-BE49-F238E27FC236}">
                <a16:creationId xmlns:a16="http://schemas.microsoft.com/office/drawing/2014/main" id="{AA67B9D6-B579-EA92-B244-E8588DC0E252}"/>
              </a:ext>
            </a:extLst>
          </p:cNvPr>
          <p:cNvSpPr/>
          <p:nvPr/>
        </p:nvSpPr>
        <p:spPr>
          <a:xfrm>
            <a:off x="6122580" y="3587078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F33C04B-7935-746B-9649-566F36359ADE}"/>
              </a:ext>
            </a:extLst>
          </p:cNvPr>
          <p:cNvSpPr/>
          <p:nvPr/>
        </p:nvSpPr>
        <p:spPr>
          <a:xfrm>
            <a:off x="3651334" y="3071630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김보람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EAA07BF-B44D-4ADA-BF12-3FDC08A74923}"/>
              </a:ext>
            </a:extLst>
          </p:cNvPr>
          <p:cNvSpPr/>
          <p:nvPr/>
        </p:nvSpPr>
        <p:spPr>
          <a:xfrm>
            <a:off x="3651334" y="3323266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위복한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53C0C5C-4349-1427-6B54-4E978DC8F199}"/>
              </a:ext>
            </a:extLst>
          </p:cNvPr>
          <p:cNvSpPr/>
          <p:nvPr/>
        </p:nvSpPr>
        <p:spPr>
          <a:xfrm>
            <a:off x="3651334" y="3603918"/>
            <a:ext cx="977355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배남진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D520519-F25D-C3CD-5EB1-0E23E6FFA601}"/>
              </a:ext>
            </a:extLst>
          </p:cNvPr>
          <p:cNvSpPr/>
          <p:nvPr/>
        </p:nvSpPr>
        <p:spPr>
          <a:xfrm>
            <a:off x="3651334" y="3872880"/>
            <a:ext cx="977354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여영모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433857C-0B22-DF69-3D2B-78CB85D9BBA8}"/>
              </a:ext>
            </a:extLst>
          </p:cNvPr>
          <p:cNvSpPr/>
          <p:nvPr/>
        </p:nvSpPr>
        <p:spPr>
          <a:xfrm>
            <a:off x="3640748" y="4163325"/>
            <a:ext cx="815321" cy="2160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박철민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C2D4839-DD3F-85B8-15B5-C48832694B2F}"/>
              </a:ext>
            </a:extLst>
          </p:cNvPr>
          <p:cNvGrpSpPr/>
          <p:nvPr/>
        </p:nvGrpSpPr>
        <p:grpSpPr>
          <a:xfrm>
            <a:off x="271618" y="944037"/>
            <a:ext cx="1095373" cy="4619652"/>
            <a:chOff x="271618" y="944037"/>
            <a:chExt cx="1095373" cy="4619652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2CE2B2D1-CD53-22F8-B79A-E84DD6B00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233" y="944037"/>
              <a:ext cx="1091758" cy="454207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0C02918-5AB0-6C8C-0E45-FDE014B3B450}"/>
                </a:ext>
              </a:extLst>
            </p:cNvPr>
            <p:cNvSpPr txBox="1"/>
            <p:nvPr/>
          </p:nvSpPr>
          <p:spPr>
            <a:xfrm>
              <a:off x="271618" y="1008596"/>
              <a:ext cx="1060022" cy="455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기준정보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조직 인원 정보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정비실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pPr algn="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대여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반납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소모자재    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지급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매입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등록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분석 현황</a:t>
              </a: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전체 현황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My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정비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실 현황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600" b="1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My </a:t>
              </a:r>
              <a:r>
                <a:rPr lang="ko-KR" altLang="en-US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정비실 소모자재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D4C807D5-3755-2896-9010-BE22658ED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14608" y="1969222"/>
              <a:ext cx="165983" cy="14971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A4270E1B-669A-3B7F-0481-E6DF32B3E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98425" y="4463933"/>
              <a:ext cx="200373" cy="163569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1A73CA34-99F3-A5A2-25EA-392F4EFC1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22960" y="1205121"/>
              <a:ext cx="165983" cy="157684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DE496CF1-6B0E-A409-ABC8-1D708B627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12959" y="2782419"/>
              <a:ext cx="166246" cy="159018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4ED65527-4D5D-1648-2758-360844032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rot="10800000">
              <a:off x="327420" y="2209428"/>
              <a:ext cx="162281" cy="155225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6C550285-4ACD-D8AE-94C1-A7816129F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10800000">
              <a:off x="322960" y="3908140"/>
              <a:ext cx="185536" cy="140182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66D391BE-6AA3-E4F7-DFAF-B139A6B82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05362" y="3344659"/>
              <a:ext cx="174190" cy="162314"/>
            </a:xfrm>
            <a:prstGeom prst="rect">
              <a:avLst/>
            </a:prstGeom>
          </p:spPr>
        </p:pic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1E0FCA9E-BF88-B4B3-43D8-ECD3E0E8B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31190" y="1597110"/>
              <a:ext cx="149522" cy="149522"/>
            </a:xfrm>
            <a:prstGeom prst="rect">
              <a:avLst/>
            </a:prstGeom>
          </p:spPr>
        </p:pic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2313358-2E56-5053-EFEF-2F709BC22001}"/>
              </a:ext>
            </a:extLst>
          </p:cNvPr>
          <p:cNvSpPr/>
          <p:nvPr/>
        </p:nvSpPr>
        <p:spPr>
          <a:xfrm>
            <a:off x="305362" y="4447463"/>
            <a:ext cx="1033215" cy="81673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59B2204-F772-0F5D-EDFA-2A46545E018F}"/>
              </a:ext>
            </a:extLst>
          </p:cNvPr>
          <p:cNvSpPr/>
          <p:nvPr/>
        </p:nvSpPr>
        <p:spPr>
          <a:xfrm>
            <a:off x="421353" y="5030256"/>
            <a:ext cx="895746" cy="190640"/>
          </a:xfrm>
          <a:prstGeom prst="rect">
            <a:avLst/>
          </a:prstGeom>
          <a:solidFill>
            <a:srgbClr val="FFFF00">
              <a:alpha val="19000"/>
            </a:srgb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BC7370E-1226-91AC-F395-902955584A6C}"/>
              </a:ext>
            </a:extLst>
          </p:cNvPr>
          <p:cNvGrpSpPr/>
          <p:nvPr/>
        </p:nvGrpSpPr>
        <p:grpSpPr>
          <a:xfrm>
            <a:off x="1187724" y="915088"/>
            <a:ext cx="388720" cy="200055"/>
            <a:chOff x="4727047" y="5307508"/>
            <a:chExt cx="388720" cy="200055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05826C0-DF27-FF50-A247-AC4944AE627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TextBox 27">
              <a:extLst>
                <a:ext uri="{FF2B5EF4-FFF2-40B4-BE49-F238E27FC236}">
                  <a16:creationId xmlns:a16="http://schemas.microsoft.com/office/drawing/2014/main" id="{B61953CF-29D1-5239-2101-349716B77A7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2B6E979-8202-D01F-FFFB-A2645DA9EB8B}"/>
              </a:ext>
            </a:extLst>
          </p:cNvPr>
          <p:cNvCxnSpPr>
            <a:cxnSpLocks/>
            <a:stCxn id="112" idx="4"/>
            <a:endCxn id="67" idx="1"/>
          </p:cNvCxnSpPr>
          <p:nvPr/>
        </p:nvCxnSpPr>
        <p:spPr>
          <a:xfrm>
            <a:off x="6289766" y="3841978"/>
            <a:ext cx="569892" cy="822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202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A1B3D-5936-2034-7DAE-3F87434114AD}"/>
              </a:ext>
            </a:extLst>
          </p:cNvPr>
          <p:cNvSpPr txBox="1"/>
          <p:nvPr/>
        </p:nvSpPr>
        <p:spPr>
          <a:xfrm>
            <a:off x="220677" y="265212"/>
            <a:ext cx="4749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7.7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매입 전표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)_Web only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57E34-87C1-A1B4-8CCF-D5D138DA3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55"/>
          <a:stretch/>
        </p:blipFill>
        <p:spPr>
          <a:xfrm>
            <a:off x="1410962" y="1347783"/>
            <a:ext cx="5255173" cy="25278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3FCA96-31B0-39EB-7DBD-62D3E6462BAE}"/>
              </a:ext>
            </a:extLst>
          </p:cNvPr>
          <p:cNvSpPr/>
          <p:nvPr/>
        </p:nvSpPr>
        <p:spPr>
          <a:xfrm>
            <a:off x="1461951" y="992742"/>
            <a:ext cx="5190342" cy="3154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매입 엑셀파일 업로드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3B7BE2-A06B-2244-42AF-CAC4A8686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11858"/>
              </p:ext>
            </p:extLst>
          </p:nvPr>
        </p:nvGraphicFramePr>
        <p:xfrm>
          <a:off x="6979021" y="0"/>
          <a:ext cx="2164979" cy="3341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매입 페이지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(Web)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구매부의 시스템으로부터 받은 엑셀 파일의 업로드로 자산 재고 추가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파일조회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파일선택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업로드 선택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 업로드 처리 완료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/form-elements/file-uploader.html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9154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34125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F8A884CB-5350-9D29-C840-D95B1D2B8D39}"/>
              </a:ext>
            </a:extLst>
          </p:cNvPr>
          <p:cNvGrpSpPr/>
          <p:nvPr/>
        </p:nvGrpSpPr>
        <p:grpSpPr>
          <a:xfrm>
            <a:off x="3554575" y="2939893"/>
            <a:ext cx="388720" cy="200055"/>
            <a:chOff x="4727047" y="5307508"/>
            <a:chExt cx="388720" cy="20005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3B662BA-ACA3-704D-8933-AAD11333885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27">
              <a:extLst>
                <a:ext uri="{FF2B5EF4-FFF2-40B4-BE49-F238E27FC236}">
                  <a16:creationId xmlns:a16="http://schemas.microsoft.com/office/drawing/2014/main" id="{C356A912-0A97-2481-BECD-8491BE586C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EB86CACD-7EE3-41D0-86B9-7D6A11131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D83D95E-FB92-85C0-4745-E170F79EB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841757A-B9C8-F2DB-F40A-297AB683972C}"/>
              </a:ext>
            </a:extLst>
          </p:cNvPr>
          <p:cNvSpPr txBox="1"/>
          <p:nvPr/>
        </p:nvSpPr>
        <p:spPr>
          <a:xfrm>
            <a:off x="271618" y="1008596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부서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5BE709-6422-A6F3-1C10-9FC6BF3F3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89424"/>
            <a:ext cx="5328592" cy="3182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87C0308-82B9-244D-CCDB-3D049A73E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08" y="1751005"/>
            <a:ext cx="165983" cy="1497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5F583BE-B504-CEB1-5D33-DA1766AAA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425" y="4569008"/>
            <a:ext cx="200373" cy="1635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98079A0-68F0-8E98-CA94-607081096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960" y="1205121"/>
            <a:ext cx="165983" cy="1576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E59BCCB-8A27-4AFE-F8C4-991BDA3CF6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959" y="2887494"/>
            <a:ext cx="166246" cy="1590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1FC65EA-2245-6CB0-8F2F-40CAB27EE9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327420" y="2314503"/>
            <a:ext cx="162281" cy="1552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A1964E8-2024-EF19-744C-2CE1B71FA3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322960" y="4013215"/>
            <a:ext cx="185536" cy="1401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055EB6F-F1B4-AFF3-0ABC-BACB74E5D8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362" y="3449734"/>
            <a:ext cx="174190" cy="16231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6D36BE-1E7B-5105-DC20-5E859AE33670}"/>
              </a:ext>
            </a:extLst>
          </p:cNvPr>
          <p:cNvSpPr/>
          <p:nvPr/>
        </p:nvSpPr>
        <p:spPr>
          <a:xfrm>
            <a:off x="285021" y="4003472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9013783-C67C-9B44-2854-560BF9D6EE64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2E5F91F-724E-BE5A-4E6C-5F9894214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AA8ED58-DC0A-67F1-E0F1-3EDF3789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04A9D7-1EE8-24A3-93DF-6ECC51B5CF67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0868F44-7F09-DED4-0401-0435CB4DA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18EA033-04B7-1B76-2BA3-E8B1A141D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34" name="Picture 2" descr="정보 아이콘 3D 모델 - TurboSquid 1649677">
            <a:extLst>
              <a:ext uri="{FF2B5EF4-FFF2-40B4-BE49-F238E27FC236}">
                <a16:creationId xmlns:a16="http://schemas.microsoft.com/office/drawing/2014/main" id="{1C79EFD4-85B1-4A10-B633-571A25F1D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555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73D21-D245-362E-64DF-34BC81990E89}"/>
              </a:ext>
            </a:extLst>
          </p:cNvPr>
          <p:cNvSpPr txBox="1"/>
          <p:nvPr/>
        </p:nvSpPr>
        <p:spPr>
          <a:xfrm>
            <a:off x="220677" y="265212"/>
            <a:ext cx="6439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7.8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현황표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통계현황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현황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722880-9878-FFE4-141F-F825ECD4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58847"/>
              </p:ext>
            </p:extLst>
          </p:nvPr>
        </p:nvGraphicFramePr>
        <p:xfrm>
          <a:off x="6979021" y="0"/>
          <a:ext cx="2164979" cy="5048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분석현황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/pages/charts/apex.html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반출중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반입중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 현황표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지급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 유형의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3.1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매입 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업로드 데이터 총수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업로드후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 적용된 재고의 총수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 유형의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4.1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9154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34125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정비실별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데이터 현황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소모자재 현황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1684BE1-05F4-7FC9-6AA1-10B647A7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933563-BA14-DF41-5D3A-9D615C3FF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570908" cy="318285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8FDC3C9F-F087-C90D-E0BE-CA6A6D8ED0C1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637BA972-F1F1-93BF-28EC-A88565007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026779F8-5375-73E6-A267-EBBE555BD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D6FA29-020A-FD03-1AE2-B186B6223290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8076E713-DC5A-53C0-BEF8-7285FD91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B542D8F2-369F-189E-6310-33BD81FDE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64" name="Picture 2" descr="정보 아이콘 3D 모델 - TurboSquid 1649677">
            <a:extLst>
              <a:ext uri="{FF2B5EF4-FFF2-40B4-BE49-F238E27FC236}">
                <a16:creationId xmlns:a16="http://schemas.microsoft.com/office/drawing/2014/main" id="{D7762F5D-6D5E-26A7-7739-42336804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C6FA2A9-8059-1C5A-201F-63CFCB9CBD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4718" y="1680448"/>
            <a:ext cx="5245514" cy="1546054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BB8ABE80-E92D-F1C1-EE85-5FAB3C8DBA9B}"/>
              </a:ext>
            </a:extLst>
          </p:cNvPr>
          <p:cNvGrpSpPr/>
          <p:nvPr/>
        </p:nvGrpSpPr>
        <p:grpSpPr>
          <a:xfrm>
            <a:off x="271618" y="944037"/>
            <a:ext cx="1095373" cy="4619652"/>
            <a:chOff x="271618" y="944037"/>
            <a:chExt cx="1095373" cy="4619652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63EBC231-63E9-7340-3F27-BF313BB5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233" y="944037"/>
              <a:ext cx="1091758" cy="4542079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B9AD1B9-F4D1-8F49-B69C-E3F9513F5BA4}"/>
                </a:ext>
              </a:extLst>
            </p:cNvPr>
            <p:cNvSpPr txBox="1"/>
            <p:nvPr/>
          </p:nvSpPr>
          <p:spPr>
            <a:xfrm>
              <a:off x="271618" y="1008596"/>
              <a:ext cx="1060022" cy="455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기준정보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조직 인원 정보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정비실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pPr algn="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대여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반납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소모자재    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지급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매입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등록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분석 현황</a:t>
              </a: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전체 현황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My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정비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실 현황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600" b="1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My 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정비실</a:t>
              </a:r>
              <a:r>
                <a:rPr kumimoji="0" lang="en-US" altLang="ko-KR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소모자재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880A73EC-A406-91BE-3D83-BDD4B3EDD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4608" y="1969222"/>
              <a:ext cx="165983" cy="149710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D0D338B4-57A7-3EA5-B136-6B97B231E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98425" y="4463933"/>
              <a:ext cx="200373" cy="163569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C3705ABA-C8DA-39B1-0DB4-3B520CCE4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2960" y="1205121"/>
              <a:ext cx="165983" cy="157684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EEBFDB57-CD35-0449-C8FC-DC182DEC2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12959" y="2782419"/>
              <a:ext cx="166246" cy="159018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DBC45908-857F-BA9A-277D-E8BEF736C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10800000">
              <a:off x="327420" y="2209428"/>
              <a:ext cx="162281" cy="155225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30F764EC-5B04-0F33-5E4A-DDE3FB3AD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10800000">
              <a:off x="322960" y="3908140"/>
              <a:ext cx="185536" cy="140182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DCB767B5-A707-6259-DF90-A36B2F899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05362" y="3344659"/>
              <a:ext cx="174190" cy="162314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897EBA2C-9917-BF25-0C04-68D1FDFB0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31190" y="1597110"/>
              <a:ext cx="149522" cy="149522"/>
            </a:xfrm>
            <a:prstGeom prst="rect">
              <a:avLst/>
            </a:prstGeom>
          </p:spPr>
        </p:pic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62AF1C5-E161-EBA7-687F-545CBE3B13F0}"/>
              </a:ext>
            </a:extLst>
          </p:cNvPr>
          <p:cNvSpPr/>
          <p:nvPr/>
        </p:nvSpPr>
        <p:spPr>
          <a:xfrm>
            <a:off x="282729" y="4484923"/>
            <a:ext cx="1033215" cy="77927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5550933-1F06-156D-DEBB-6193EA251E2B}"/>
              </a:ext>
            </a:extLst>
          </p:cNvPr>
          <p:cNvSpPr/>
          <p:nvPr/>
        </p:nvSpPr>
        <p:spPr>
          <a:xfrm>
            <a:off x="716114" y="4668697"/>
            <a:ext cx="587438" cy="190640"/>
          </a:xfrm>
          <a:prstGeom prst="rect">
            <a:avLst/>
          </a:prstGeom>
          <a:solidFill>
            <a:srgbClr val="FFFF00">
              <a:alpha val="19000"/>
            </a:srgb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AD8EB3B0-2D40-5185-9CB9-A286F4402F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14717" y="3226092"/>
            <a:ext cx="2706859" cy="1828959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49B2928F-80AC-7706-5B2D-AE5C127E3E7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46105" y="3214154"/>
            <a:ext cx="2706859" cy="1807252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BBBB66BD-71CC-70B7-3103-A7AB507484F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19262" y="5021405"/>
            <a:ext cx="2526844" cy="1828959"/>
          </a:xfrm>
          <a:prstGeom prst="rect">
            <a:avLst/>
          </a:prstGeom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E42C5C2-2CEC-BC22-D3E7-715A5A6024BF}"/>
              </a:ext>
            </a:extLst>
          </p:cNvPr>
          <p:cNvSpPr/>
          <p:nvPr/>
        </p:nvSpPr>
        <p:spPr>
          <a:xfrm>
            <a:off x="1484167" y="3311048"/>
            <a:ext cx="639561" cy="22953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6BBBF18-EE8B-5205-5EF2-98A8D678E7DD}"/>
              </a:ext>
            </a:extLst>
          </p:cNvPr>
          <p:cNvSpPr/>
          <p:nvPr/>
        </p:nvSpPr>
        <p:spPr>
          <a:xfrm>
            <a:off x="1446557" y="1699793"/>
            <a:ext cx="1490095" cy="229535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 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中분류 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현황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52F90AA-700A-A559-9D59-976877FB0300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1803947" y="1929328"/>
            <a:ext cx="387658" cy="1415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15D09682-A50F-0E8F-DC7F-7358983F29E6}"/>
              </a:ext>
            </a:extLst>
          </p:cNvPr>
          <p:cNvCxnSpPr>
            <a:cxnSpLocks/>
            <a:stCxn id="116" idx="0"/>
            <a:endCxn id="107" idx="2"/>
          </p:cNvCxnSpPr>
          <p:nvPr/>
        </p:nvCxnSpPr>
        <p:spPr>
          <a:xfrm flipH="1" flipV="1">
            <a:off x="2191605" y="1929328"/>
            <a:ext cx="1001908" cy="1395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3379635-671A-2758-765B-70702815B220}"/>
              </a:ext>
            </a:extLst>
          </p:cNvPr>
          <p:cNvSpPr/>
          <p:nvPr/>
        </p:nvSpPr>
        <p:spPr>
          <a:xfrm>
            <a:off x="2873732" y="3325285"/>
            <a:ext cx="639561" cy="22953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CB513FF-7C8E-D3CB-C441-D3CD9F0D0611}"/>
              </a:ext>
            </a:extLst>
          </p:cNvPr>
          <p:cNvSpPr/>
          <p:nvPr/>
        </p:nvSpPr>
        <p:spPr>
          <a:xfrm>
            <a:off x="4015555" y="3314012"/>
            <a:ext cx="639561" cy="22953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C7552B9-8555-CB9D-319F-1072E5C9F714}"/>
              </a:ext>
            </a:extLst>
          </p:cNvPr>
          <p:cNvSpPr/>
          <p:nvPr/>
        </p:nvSpPr>
        <p:spPr>
          <a:xfrm>
            <a:off x="5436546" y="3311047"/>
            <a:ext cx="639561" cy="22953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8FBB44-759F-87F1-FBC1-EC440335AFC8}"/>
              </a:ext>
            </a:extLst>
          </p:cNvPr>
          <p:cNvSpPr/>
          <p:nvPr/>
        </p:nvSpPr>
        <p:spPr>
          <a:xfrm>
            <a:off x="1484167" y="5111138"/>
            <a:ext cx="639561" cy="22953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2B28206-9DEA-F829-2A75-8DF2D8A45158}"/>
              </a:ext>
            </a:extLst>
          </p:cNvPr>
          <p:cNvSpPr/>
          <p:nvPr/>
        </p:nvSpPr>
        <p:spPr>
          <a:xfrm>
            <a:off x="2802942" y="5120188"/>
            <a:ext cx="639561" cy="22953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AE6869C-E2B8-EB80-2650-00CC38C83A5F}"/>
              </a:ext>
            </a:extLst>
          </p:cNvPr>
          <p:cNvCxnSpPr>
            <a:cxnSpLocks/>
          </p:cNvCxnSpPr>
          <p:nvPr/>
        </p:nvCxnSpPr>
        <p:spPr>
          <a:xfrm flipH="1" flipV="1">
            <a:off x="2174860" y="1941266"/>
            <a:ext cx="2103247" cy="1350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582D5832-BD1C-2A5F-569C-5028D39E430D}"/>
              </a:ext>
            </a:extLst>
          </p:cNvPr>
          <p:cNvCxnSpPr>
            <a:cxnSpLocks/>
          </p:cNvCxnSpPr>
          <p:nvPr/>
        </p:nvCxnSpPr>
        <p:spPr>
          <a:xfrm flipH="1" flipV="1">
            <a:off x="2206644" y="1957250"/>
            <a:ext cx="3557725" cy="1332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A1AFCCCA-9509-7265-BE38-7651E67A1ECA}"/>
              </a:ext>
            </a:extLst>
          </p:cNvPr>
          <p:cNvCxnSpPr>
            <a:cxnSpLocks/>
          </p:cNvCxnSpPr>
          <p:nvPr/>
        </p:nvCxnSpPr>
        <p:spPr>
          <a:xfrm flipV="1">
            <a:off x="1803946" y="1957250"/>
            <a:ext cx="387658" cy="311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직선 화살표 연결선 1026">
            <a:extLst>
              <a:ext uri="{FF2B5EF4-FFF2-40B4-BE49-F238E27FC236}">
                <a16:creationId xmlns:a16="http://schemas.microsoft.com/office/drawing/2014/main" id="{663CB884-0063-45B7-5920-628C67B594F2}"/>
              </a:ext>
            </a:extLst>
          </p:cNvPr>
          <p:cNvCxnSpPr>
            <a:cxnSpLocks/>
          </p:cNvCxnSpPr>
          <p:nvPr/>
        </p:nvCxnSpPr>
        <p:spPr>
          <a:xfrm flipH="1" flipV="1">
            <a:off x="2196149" y="1955856"/>
            <a:ext cx="1012403" cy="3204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C5D5DBEF-F8E7-ECF0-0BD2-2E2EDA15C437}"/>
              </a:ext>
            </a:extLst>
          </p:cNvPr>
          <p:cNvSpPr txBox="1"/>
          <p:nvPr/>
        </p:nvSpPr>
        <p:spPr>
          <a:xfrm>
            <a:off x="1636595" y="3009503"/>
            <a:ext cx="507283" cy="1840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 err="1"/>
              <a:t>특수용접기</a:t>
            </a:r>
            <a:endParaRPr lang="en-US" altLang="ko-KR" sz="500" dirty="0"/>
          </a:p>
          <a:p>
            <a:r>
              <a:rPr lang="en-US" altLang="ko-KR" sz="500" dirty="0"/>
              <a:t>(</a:t>
            </a:r>
            <a:r>
              <a:rPr lang="ko-KR" altLang="en-US" sz="500" dirty="0"/>
              <a:t>반출</a:t>
            </a:r>
            <a:r>
              <a:rPr lang="en-US" altLang="ko-KR" sz="500" dirty="0"/>
              <a:t>/</a:t>
            </a:r>
            <a:r>
              <a:rPr lang="ko-KR" altLang="en-US" sz="500" dirty="0"/>
              <a:t>반입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495C6F4B-D9D1-4189-3E8F-3A12FEC5F34E}"/>
              </a:ext>
            </a:extLst>
          </p:cNvPr>
          <p:cNvSpPr txBox="1"/>
          <p:nvPr/>
        </p:nvSpPr>
        <p:spPr>
          <a:xfrm>
            <a:off x="2074266" y="3015879"/>
            <a:ext cx="507283" cy="1840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건설공구</a:t>
            </a:r>
            <a:endParaRPr lang="en-US" altLang="ko-KR" sz="500" dirty="0"/>
          </a:p>
          <a:p>
            <a:r>
              <a:rPr lang="en-US" altLang="ko-KR" sz="500" dirty="0"/>
              <a:t>(</a:t>
            </a:r>
            <a:r>
              <a:rPr lang="ko-KR" altLang="en-US" sz="500" dirty="0"/>
              <a:t>반출</a:t>
            </a:r>
            <a:r>
              <a:rPr lang="en-US" altLang="ko-KR" sz="500" dirty="0"/>
              <a:t>/</a:t>
            </a:r>
            <a:r>
              <a:rPr lang="ko-KR" altLang="en-US" sz="500" dirty="0"/>
              <a:t>반입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015CC460-BA7B-5097-3597-63D5D69A4F2F}"/>
              </a:ext>
            </a:extLst>
          </p:cNvPr>
          <p:cNvSpPr txBox="1"/>
          <p:nvPr/>
        </p:nvSpPr>
        <p:spPr>
          <a:xfrm>
            <a:off x="5752385" y="3023895"/>
            <a:ext cx="507283" cy="1840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기타</a:t>
            </a:r>
            <a:endParaRPr lang="en-US" altLang="ko-KR" sz="500" dirty="0"/>
          </a:p>
          <a:p>
            <a:r>
              <a:rPr lang="en-US" altLang="ko-KR" sz="500" dirty="0"/>
              <a:t>(</a:t>
            </a:r>
            <a:r>
              <a:rPr lang="ko-KR" altLang="en-US" sz="500" dirty="0"/>
              <a:t>반출</a:t>
            </a:r>
            <a:r>
              <a:rPr lang="en-US" altLang="ko-KR" sz="500" dirty="0"/>
              <a:t>/</a:t>
            </a:r>
            <a:r>
              <a:rPr lang="ko-KR" altLang="en-US" sz="500" dirty="0"/>
              <a:t>반입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B5F73074-FD64-ECFD-CA36-EDA5CAB76F50}"/>
              </a:ext>
            </a:extLst>
          </p:cNvPr>
          <p:cNvSpPr txBox="1"/>
          <p:nvPr/>
        </p:nvSpPr>
        <p:spPr>
          <a:xfrm>
            <a:off x="2483768" y="3015879"/>
            <a:ext cx="575849" cy="1840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 err="1"/>
              <a:t>대차및공구함</a:t>
            </a:r>
            <a:endParaRPr lang="en-US" altLang="ko-KR" sz="500" dirty="0"/>
          </a:p>
          <a:p>
            <a:r>
              <a:rPr lang="en-US" altLang="ko-KR" sz="500" dirty="0"/>
              <a:t>(</a:t>
            </a:r>
            <a:r>
              <a:rPr lang="ko-KR" altLang="en-US" sz="500" dirty="0"/>
              <a:t>반출</a:t>
            </a:r>
            <a:r>
              <a:rPr lang="en-US" altLang="ko-KR" sz="500" dirty="0"/>
              <a:t>/</a:t>
            </a:r>
            <a:r>
              <a:rPr lang="ko-KR" altLang="en-US" sz="500" dirty="0"/>
              <a:t>반입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9AC4930A-D859-A429-4C09-76EBBB381191}"/>
              </a:ext>
            </a:extLst>
          </p:cNvPr>
          <p:cNvSpPr txBox="1"/>
          <p:nvPr/>
        </p:nvSpPr>
        <p:spPr>
          <a:xfrm>
            <a:off x="3010233" y="3015879"/>
            <a:ext cx="507283" cy="1840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 err="1"/>
              <a:t>방폭공구</a:t>
            </a:r>
            <a:r>
              <a:rPr lang="en-US" altLang="ko-KR" sz="500" dirty="0"/>
              <a:t>(</a:t>
            </a:r>
            <a:r>
              <a:rPr lang="ko-KR" altLang="en-US" sz="500" dirty="0"/>
              <a:t>반출</a:t>
            </a:r>
            <a:r>
              <a:rPr lang="en-US" altLang="ko-KR" sz="500" dirty="0"/>
              <a:t>/</a:t>
            </a:r>
            <a:r>
              <a:rPr lang="ko-KR" altLang="en-US" sz="500" dirty="0"/>
              <a:t>반입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DC5A15C-E0DC-2A5D-4E06-8D24639C5121}"/>
              </a:ext>
            </a:extLst>
          </p:cNvPr>
          <p:cNvSpPr txBox="1"/>
          <p:nvPr/>
        </p:nvSpPr>
        <p:spPr>
          <a:xfrm>
            <a:off x="3452810" y="3004270"/>
            <a:ext cx="507283" cy="1840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유압공구</a:t>
            </a:r>
            <a:endParaRPr lang="en-US" altLang="ko-KR" sz="500" dirty="0"/>
          </a:p>
          <a:p>
            <a:r>
              <a:rPr lang="en-US" altLang="ko-KR" sz="500" dirty="0"/>
              <a:t>(</a:t>
            </a:r>
            <a:r>
              <a:rPr lang="ko-KR" altLang="en-US" sz="500" dirty="0"/>
              <a:t>반출</a:t>
            </a:r>
            <a:r>
              <a:rPr lang="en-US" altLang="ko-KR" sz="500" dirty="0"/>
              <a:t>/</a:t>
            </a:r>
            <a:r>
              <a:rPr lang="ko-KR" altLang="en-US" sz="500" dirty="0"/>
              <a:t>반입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55987675-30E1-1D4B-D022-60047EA26685}"/>
              </a:ext>
            </a:extLst>
          </p:cNvPr>
          <p:cNvSpPr txBox="1"/>
          <p:nvPr/>
        </p:nvSpPr>
        <p:spPr>
          <a:xfrm>
            <a:off x="3890481" y="3010646"/>
            <a:ext cx="507283" cy="1840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전동공구</a:t>
            </a:r>
            <a:endParaRPr lang="en-US" altLang="ko-KR" sz="500" dirty="0"/>
          </a:p>
          <a:p>
            <a:r>
              <a:rPr lang="en-US" altLang="ko-KR" sz="500" dirty="0"/>
              <a:t>(</a:t>
            </a:r>
            <a:r>
              <a:rPr lang="ko-KR" altLang="en-US" sz="500" dirty="0"/>
              <a:t>반출</a:t>
            </a:r>
            <a:r>
              <a:rPr lang="en-US" altLang="ko-KR" sz="500" dirty="0"/>
              <a:t>/</a:t>
            </a:r>
            <a:r>
              <a:rPr lang="ko-KR" altLang="en-US" sz="500" dirty="0"/>
              <a:t>반입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B8AB8E83-5C23-D059-8945-0B1157B2D76D}"/>
              </a:ext>
            </a:extLst>
          </p:cNvPr>
          <p:cNvSpPr txBox="1"/>
          <p:nvPr/>
        </p:nvSpPr>
        <p:spPr>
          <a:xfrm>
            <a:off x="4365209" y="3010646"/>
            <a:ext cx="507283" cy="1840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절삭공구</a:t>
            </a:r>
            <a:endParaRPr lang="en-US" altLang="ko-KR" sz="500" dirty="0"/>
          </a:p>
          <a:p>
            <a:r>
              <a:rPr lang="en-US" altLang="ko-KR" sz="500" dirty="0"/>
              <a:t>(</a:t>
            </a:r>
            <a:r>
              <a:rPr lang="ko-KR" altLang="en-US" sz="500" dirty="0"/>
              <a:t>반출</a:t>
            </a:r>
            <a:r>
              <a:rPr lang="en-US" altLang="ko-KR" sz="500" dirty="0"/>
              <a:t>/</a:t>
            </a:r>
            <a:r>
              <a:rPr lang="ko-KR" altLang="en-US" sz="500" dirty="0"/>
              <a:t>반입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C6526933-52C9-414F-7770-A21D0523A99E}"/>
              </a:ext>
            </a:extLst>
          </p:cNvPr>
          <p:cNvSpPr txBox="1"/>
          <p:nvPr/>
        </p:nvSpPr>
        <p:spPr>
          <a:xfrm>
            <a:off x="4821433" y="3010646"/>
            <a:ext cx="507283" cy="1840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유압공구</a:t>
            </a:r>
            <a:endParaRPr lang="en-US" altLang="ko-KR" sz="500" dirty="0"/>
          </a:p>
          <a:p>
            <a:r>
              <a:rPr lang="en-US" altLang="ko-KR" sz="500" dirty="0"/>
              <a:t>(</a:t>
            </a:r>
            <a:r>
              <a:rPr lang="ko-KR" altLang="en-US" sz="500" dirty="0"/>
              <a:t>반출</a:t>
            </a:r>
            <a:r>
              <a:rPr lang="en-US" altLang="ko-KR" sz="500" dirty="0"/>
              <a:t>/</a:t>
            </a:r>
            <a:r>
              <a:rPr lang="ko-KR" altLang="en-US" sz="500" dirty="0"/>
              <a:t>반입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B4217D8B-5AE8-0E59-6CF8-9AF40EFDB100}"/>
              </a:ext>
            </a:extLst>
          </p:cNvPr>
          <p:cNvSpPr txBox="1"/>
          <p:nvPr/>
        </p:nvSpPr>
        <p:spPr>
          <a:xfrm>
            <a:off x="5279332" y="3010646"/>
            <a:ext cx="507283" cy="1840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측정공구</a:t>
            </a:r>
            <a:endParaRPr lang="en-US" altLang="ko-KR" sz="500" dirty="0"/>
          </a:p>
          <a:p>
            <a:r>
              <a:rPr lang="en-US" altLang="ko-KR" sz="500" dirty="0"/>
              <a:t>(</a:t>
            </a:r>
            <a:r>
              <a:rPr lang="ko-KR" altLang="en-US" sz="500" dirty="0"/>
              <a:t>반출</a:t>
            </a:r>
            <a:r>
              <a:rPr lang="en-US" altLang="ko-KR" sz="500" dirty="0"/>
              <a:t>/</a:t>
            </a:r>
            <a:r>
              <a:rPr lang="ko-KR" altLang="en-US" sz="500" dirty="0"/>
              <a:t>반입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pic>
        <p:nvPicPr>
          <p:cNvPr id="1040" name="그림 1039">
            <a:extLst>
              <a:ext uri="{FF2B5EF4-FFF2-40B4-BE49-F238E27FC236}">
                <a16:creationId xmlns:a16="http://schemas.microsoft.com/office/drawing/2014/main" id="{0DD797F0-2840-8225-AA21-85C48CB3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18" y="939968"/>
            <a:ext cx="5487830" cy="724227"/>
          </a:xfrm>
          <a:prstGeom prst="rect">
            <a:avLst/>
          </a:prstGeom>
        </p:spPr>
      </p:pic>
      <p:pic>
        <p:nvPicPr>
          <p:cNvPr id="1041" name="그림 1040">
            <a:extLst>
              <a:ext uri="{FF2B5EF4-FFF2-40B4-BE49-F238E27FC236}">
                <a16:creationId xmlns:a16="http://schemas.microsoft.com/office/drawing/2014/main" id="{6D43D370-8E9B-8A8F-7962-B101864CAB3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331993" y="993913"/>
            <a:ext cx="1410964" cy="591326"/>
          </a:xfrm>
          <a:prstGeom prst="rect">
            <a:avLst/>
          </a:prstGeom>
        </p:spPr>
      </p:pic>
      <p:pic>
        <p:nvPicPr>
          <p:cNvPr id="1042" name="그림 1041">
            <a:extLst>
              <a:ext uri="{FF2B5EF4-FFF2-40B4-BE49-F238E27FC236}">
                <a16:creationId xmlns:a16="http://schemas.microsoft.com/office/drawing/2014/main" id="{C64CE5EC-9E7C-847A-B90C-32D3A0F7CB2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91399" y="1008596"/>
            <a:ext cx="1366923" cy="459860"/>
          </a:xfrm>
          <a:prstGeom prst="rect">
            <a:avLst/>
          </a:prstGeom>
        </p:spPr>
      </p:pic>
      <p:sp>
        <p:nvSpPr>
          <p:cNvPr id="1043" name="TextBox 1042">
            <a:extLst>
              <a:ext uri="{FF2B5EF4-FFF2-40B4-BE49-F238E27FC236}">
                <a16:creationId xmlns:a16="http://schemas.microsoft.com/office/drawing/2014/main" id="{F7A297DB-027F-3D73-8949-6F7EED9076CD}"/>
              </a:ext>
            </a:extLst>
          </p:cNvPr>
          <p:cNvSpPr txBox="1"/>
          <p:nvPr/>
        </p:nvSpPr>
        <p:spPr>
          <a:xfrm>
            <a:off x="1455701" y="1008596"/>
            <a:ext cx="1480951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dirty="0"/>
              <a:t>현황 주기 조회 </a:t>
            </a:r>
            <a:r>
              <a:rPr lang="en-US" altLang="ko-KR" sz="800" dirty="0"/>
              <a:t>(</a:t>
            </a:r>
            <a:r>
              <a:rPr lang="ko-KR" altLang="en-US" sz="800" dirty="0"/>
              <a:t>기간 설정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044" name="타원 1043">
            <a:extLst>
              <a:ext uri="{FF2B5EF4-FFF2-40B4-BE49-F238E27FC236}">
                <a16:creationId xmlns:a16="http://schemas.microsoft.com/office/drawing/2014/main" id="{AA1C23C2-4787-60BA-26C7-B80A31C527AD}"/>
              </a:ext>
            </a:extLst>
          </p:cNvPr>
          <p:cNvSpPr/>
          <p:nvPr/>
        </p:nvSpPr>
        <p:spPr>
          <a:xfrm>
            <a:off x="1907081" y="1254934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5" name="직선 화살표 연결선 1044">
            <a:extLst>
              <a:ext uri="{FF2B5EF4-FFF2-40B4-BE49-F238E27FC236}">
                <a16:creationId xmlns:a16="http://schemas.microsoft.com/office/drawing/2014/main" id="{60D4274F-0822-0C39-1A91-656A0D2FCD80}"/>
              </a:ext>
            </a:extLst>
          </p:cNvPr>
          <p:cNvCxnSpPr>
            <a:cxnSpLocks/>
          </p:cNvCxnSpPr>
          <p:nvPr/>
        </p:nvCxnSpPr>
        <p:spPr>
          <a:xfrm flipV="1">
            <a:off x="2241452" y="1044049"/>
            <a:ext cx="1090541" cy="327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직선 화살표 연결선 1045">
            <a:extLst>
              <a:ext uri="{FF2B5EF4-FFF2-40B4-BE49-F238E27FC236}">
                <a16:creationId xmlns:a16="http://schemas.microsoft.com/office/drawing/2014/main" id="{4E0D579B-30B7-F78C-3DD9-0BCE5BA62699}"/>
              </a:ext>
            </a:extLst>
          </p:cNvPr>
          <p:cNvCxnSpPr>
            <a:cxnSpLocks/>
          </p:cNvCxnSpPr>
          <p:nvPr/>
        </p:nvCxnSpPr>
        <p:spPr>
          <a:xfrm flipH="1">
            <a:off x="2853567" y="1378455"/>
            <a:ext cx="436405" cy="200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E8060031-8890-216B-5799-EF1580896482}"/>
              </a:ext>
            </a:extLst>
          </p:cNvPr>
          <p:cNvSpPr txBox="1"/>
          <p:nvPr/>
        </p:nvSpPr>
        <p:spPr>
          <a:xfrm>
            <a:off x="3218250" y="1047700"/>
            <a:ext cx="988255" cy="2647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Detail Date selecting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2F1ADB3-A4C5-4E5C-49C6-BFF1FE68E696}"/>
              </a:ext>
            </a:extLst>
          </p:cNvPr>
          <p:cNvSpPr txBox="1"/>
          <p:nvPr/>
        </p:nvSpPr>
        <p:spPr>
          <a:xfrm>
            <a:off x="3065442" y="1349006"/>
            <a:ext cx="503490" cy="2647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Action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4D5EF570-BC0C-C206-4FEF-63C5D99FACFC}"/>
              </a:ext>
            </a:extLst>
          </p:cNvPr>
          <p:cNvSpPr txBox="1"/>
          <p:nvPr/>
        </p:nvSpPr>
        <p:spPr>
          <a:xfrm>
            <a:off x="4827583" y="1051594"/>
            <a:ext cx="325730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Jan</a:t>
            </a:r>
            <a:endParaRPr lang="ko-KR" altLang="en-US" sz="700" b="1" dirty="0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EF5DC460-E860-2CE0-1255-9237E07BD6F2}"/>
              </a:ext>
            </a:extLst>
          </p:cNvPr>
          <p:cNvSpPr txBox="1"/>
          <p:nvPr/>
        </p:nvSpPr>
        <p:spPr>
          <a:xfrm>
            <a:off x="5201040" y="1051594"/>
            <a:ext cx="336952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Feb</a:t>
            </a:r>
            <a:endParaRPr lang="ko-KR" altLang="en-US" sz="700" b="1" dirty="0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BCAAB279-C8F5-A3A7-5D9C-171C26719D69}"/>
              </a:ext>
            </a:extLst>
          </p:cNvPr>
          <p:cNvSpPr txBox="1"/>
          <p:nvPr/>
        </p:nvSpPr>
        <p:spPr>
          <a:xfrm>
            <a:off x="5563652" y="1049708"/>
            <a:ext cx="354584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Mar</a:t>
            </a:r>
            <a:endParaRPr lang="ko-KR" altLang="en-US" sz="700" b="1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AA2262D5-50CC-C9BB-1F32-8FAE839BA970}"/>
              </a:ext>
            </a:extLst>
          </p:cNvPr>
          <p:cNvSpPr txBox="1"/>
          <p:nvPr/>
        </p:nvSpPr>
        <p:spPr>
          <a:xfrm>
            <a:off x="5937109" y="1049708"/>
            <a:ext cx="338554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Apr</a:t>
            </a:r>
            <a:endParaRPr lang="ko-KR" altLang="en-US" sz="700" b="1" dirty="0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3C4D137B-F60E-A18D-B708-255EAA627E84}"/>
              </a:ext>
            </a:extLst>
          </p:cNvPr>
          <p:cNvSpPr txBox="1"/>
          <p:nvPr/>
        </p:nvSpPr>
        <p:spPr>
          <a:xfrm>
            <a:off x="6307168" y="1056578"/>
            <a:ext cx="367408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May</a:t>
            </a:r>
            <a:endParaRPr lang="ko-KR" altLang="en-US" sz="700" b="1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604FE7B4-3510-013A-B5A9-53A3227CBE8D}"/>
              </a:ext>
            </a:extLst>
          </p:cNvPr>
          <p:cNvSpPr txBox="1"/>
          <p:nvPr/>
        </p:nvSpPr>
        <p:spPr>
          <a:xfrm>
            <a:off x="6680625" y="1056578"/>
            <a:ext cx="332142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Jun</a:t>
            </a:r>
            <a:endParaRPr lang="ko-KR" altLang="en-US" sz="700" b="1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7F30A62B-DA3F-8246-9409-66DEB1B8EBB0}"/>
              </a:ext>
            </a:extLst>
          </p:cNvPr>
          <p:cNvSpPr txBox="1"/>
          <p:nvPr/>
        </p:nvSpPr>
        <p:spPr>
          <a:xfrm>
            <a:off x="4827583" y="1284803"/>
            <a:ext cx="301686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Jul</a:t>
            </a:r>
            <a:endParaRPr lang="ko-KR" altLang="en-US" sz="700" b="1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A55611C-6EAB-6718-588E-E34ED0B56671}"/>
              </a:ext>
            </a:extLst>
          </p:cNvPr>
          <p:cNvSpPr txBox="1"/>
          <p:nvPr/>
        </p:nvSpPr>
        <p:spPr>
          <a:xfrm>
            <a:off x="5201040" y="1284803"/>
            <a:ext cx="357790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Aug</a:t>
            </a:r>
            <a:endParaRPr lang="ko-KR" altLang="en-US" sz="700" b="1" dirty="0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BCDB0D60-F317-6B6E-04AC-CFFFFF025B96}"/>
              </a:ext>
            </a:extLst>
          </p:cNvPr>
          <p:cNvSpPr txBox="1"/>
          <p:nvPr/>
        </p:nvSpPr>
        <p:spPr>
          <a:xfrm>
            <a:off x="5563652" y="1282917"/>
            <a:ext cx="341760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Sep</a:t>
            </a:r>
            <a:endParaRPr lang="ko-KR" altLang="en-US" sz="700" b="1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7B94ABD6-8AB7-3F08-22E8-722549F0DE42}"/>
              </a:ext>
            </a:extLst>
          </p:cNvPr>
          <p:cNvSpPr txBox="1"/>
          <p:nvPr/>
        </p:nvSpPr>
        <p:spPr>
          <a:xfrm>
            <a:off x="5937109" y="1282917"/>
            <a:ext cx="332142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Oct</a:t>
            </a:r>
            <a:endParaRPr lang="ko-KR" altLang="en-US" sz="700" b="1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4353836E-8CCE-2947-A15B-449B5B31A0BB}"/>
              </a:ext>
            </a:extLst>
          </p:cNvPr>
          <p:cNvSpPr txBox="1"/>
          <p:nvPr/>
        </p:nvSpPr>
        <p:spPr>
          <a:xfrm>
            <a:off x="6307168" y="1289787"/>
            <a:ext cx="360996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Nov</a:t>
            </a:r>
            <a:endParaRPr lang="ko-KR" altLang="en-US" sz="700" b="1" dirty="0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108B4144-881D-C544-49F1-DA5D1C0D2267}"/>
              </a:ext>
            </a:extLst>
          </p:cNvPr>
          <p:cNvSpPr txBox="1"/>
          <p:nvPr/>
        </p:nvSpPr>
        <p:spPr>
          <a:xfrm>
            <a:off x="6680625" y="1289787"/>
            <a:ext cx="344966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Dec</a:t>
            </a:r>
            <a:endParaRPr lang="ko-KR" altLang="en-US" sz="700" b="1" dirty="0"/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4FFA6EF3-7826-3A0B-6917-89F26CAFEB32}"/>
              </a:ext>
            </a:extLst>
          </p:cNvPr>
          <p:cNvSpPr txBox="1"/>
          <p:nvPr/>
        </p:nvSpPr>
        <p:spPr>
          <a:xfrm>
            <a:off x="4359799" y="844503"/>
            <a:ext cx="988255" cy="2647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Default Monthly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63" name="직사각형 1062">
            <a:extLst>
              <a:ext uri="{FF2B5EF4-FFF2-40B4-BE49-F238E27FC236}">
                <a16:creationId xmlns:a16="http://schemas.microsoft.com/office/drawing/2014/main" id="{551FA439-DB03-E201-1730-29B9572D1551}"/>
              </a:ext>
            </a:extLst>
          </p:cNvPr>
          <p:cNvSpPr/>
          <p:nvPr/>
        </p:nvSpPr>
        <p:spPr>
          <a:xfrm>
            <a:off x="3029366" y="1705576"/>
            <a:ext cx="1490095" cy="229535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 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 </a:t>
            </a:r>
            <a:r>
              <a:rPr lang="ko-KR" altLang="en-US" sz="85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大분류 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현황</a:t>
            </a:r>
          </a:p>
        </p:txBody>
      </p:sp>
      <p:pic>
        <p:nvPicPr>
          <p:cNvPr id="1026" name="Picture 2" descr="순환 화살표 손으로 그린 ​​화살표 회전 화살표 흐름 화살표, 순환 화살, 지시 화살, 커브 화살표 PNG, 일러스트 및 벡터 에 대한  무료 다운로드 - Pngtree | 배경, 화살, 아이콘">
            <a:extLst>
              <a:ext uri="{FF2B5EF4-FFF2-40B4-BE49-F238E27FC236}">
                <a16:creationId xmlns:a16="http://schemas.microsoft.com/office/drawing/2014/main" id="{B2D78EEA-DC7B-1F4B-1587-49927CDA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916" b="96552" l="3346" r="97770">
                        <a14:foregroundMark x1="20074" y1="15326" x2="40892" y2="12644"/>
                        <a14:foregroundMark x1="40892" y1="12644" x2="77695" y2="21073"/>
                        <a14:foregroundMark x1="77695" y1="21073" x2="55762" y2="10728"/>
                        <a14:foregroundMark x1="35688" y1="13027" x2="7063" y2="24904"/>
                        <a14:foregroundMark x1="37175" y1="6513" x2="81413" y2="18774"/>
                        <a14:foregroundMark x1="81413" y1="18774" x2="87732" y2="39464"/>
                        <a14:foregroundMark x1="87732" y1="39464" x2="73606" y2="26820"/>
                        <a14:foregroundMark x1="97770" y1="22222" x2="89591" y2="47893"/>
                        <a14:foregroundMark x1="52416" y1="1916" x2="52416" y2="1916"/>
                        <a14:foregroundMark x1="3346" y1="32950" x2="3346" y2="32950"/>
                        <a14:foregroundMark x1="12639" y1="55939" x2="5204" y2="80843"/>
                        <a14:foregroundMark x1="5204" y1="80843" x2="54647" y2="89272"/>
                        <a14:foregroundMark x1="54647" y1="89272" x2="77695" y2="89272"/>
                        <a14:foregroundMark x1="77695" y1="89272" x2="46097" y2="85057"/>
                        <a14:foregroundMark x1="46097" y1="85057" x2="32342" y2="63985"/>
                        <a14:foregroundMark x1="32342" y1="63985" x2="13383" y2="56322"/>
                        <a14:foregroundMark x1="13383" y1="56322" x2="13383" y2="56322"/>
                        <a14:foregroundMark x1="36803" y1="94253" x2="52416" y2="965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11" y="1715977"/>
            <a:ext cx="236572" cy="22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18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9C19B16F-5244-1EB9-5419-DE976F41BE0E}"/>
              </a:ext>
            </a:extLst>
          </p:cNvPr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1.“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똑똑이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”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Web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화면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245A-AD2C-A511-5457-D3BF91DCDB5D}"/>
              </a:ext>
            </a:extLst>
          </p:cNvPr>
          <p:cNvSpPr txBox="1"/>
          <p:nvPr/>
        </p:nvSpPr>
        <p:spPr>
          <a:xfrm>
            <a:off x="2267744" y="2425452"/>
            <a:ext cx="3520516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기준정보 등록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수정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(Web &amp; App)</a:t>
            </a: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반입 페이지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(Web &amp; App)</a:t>
            </a: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기준정보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반입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지급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매입 전표 페이지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 구성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기본안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570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73D21-D245-362E-64DF-34BC81990E89}"/>
              </a:ext>
            </a:extLst>
          </p:cNvPr>
          <p:cNvSpPr txBox="1"/>
          <p:nvPr/>
        </p:nvSpPr>
        <p:spPr>
          <a:xfrm>
            <a:off x="220677" y="265212"/>
            <a:ext cx="6439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7.8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현황표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통계현황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MY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정비실 현황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722880-9878-FFE4-141F-F825ECD49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7677"/>
              </p:ext>
            </p:extLst>
          </p:nvPr>
        </p:nvGraphicFramePr>
        <p:xfrm>
          <a:off x="6979021" y="0"/>
          <a:ext cx="2164979" cy="5048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분석현황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/pages/charts/apex.html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반출중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반입중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 현황표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지급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 유형의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3.1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매입 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업로드 데이터 총수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업로드후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 적용된 재고의 총수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 유형의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4.1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9154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34125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9844118A-C44A-EE63-0DC3-19D250D8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855" y="1672683"/>
            <a:ext cx="2705192" cy="183182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FC85A5-8ED0-62FC-F690-47B51FCEBC30}"/>
              </a:ext>
            </a:extLst>
          </p:cNvPr>
          <p:cNvSpPr/>
          <p:nvPr/>
        </p:nvSpPr>
        <p:spPr>
          <a:xfrm>
            <a:off x="4240682" y="1729826"/>
            <a:ext cx="978455" cy="279097"/>
          </a:xfrm>
          <a:prstGeom prst="rect">
            <a:avLst/>
          </a:prstGeom>
          <a:solidFill>
            <a:srgbClr val="FE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1B4052-8784-6C02-FDC2-93AB4B2E30EB}"/>
              </a:ext>
            </a:extLst>
          </p:cNvPr>
          <p:cNvSpPr/>
          <p:nvPr/>
        </p:nvSpPr>
        <p:spPr>
          <a:xfrm>
            <a:off x="5633164" y="1715563"/>
            <a:ext cx="978455" cy="279097"/>
          </a:xfrm>
          <a:prstGeom prst="rect">
            <a:avLst/>
          </a:prstGeom>
          <a:solidFill>
            <a:srgbClr val="E9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833E937-7426-A6F2-799F-1CA4DD2BA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22" y="3659781"/>
            <a:ext cx="2705192" cy="183182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08AECF-1EBE-1B21-9424-AAFCE2AAA1E3}"/>
              </a:ext>
            </a:extLst>
          </p:cNvPr>
          <p:cNvSpPr/>
          <p:nvPr/>
        </p:nvSpPr>
        <p:spPr>
          <a:xfrm>
            <a:off x="1483756" y="3723239"/>
            <a:ext cx="978455" cy="279097"/>
          </a:xfrm>
          <a:prstGeom prst="rect">
            <a:avLst/>
          </a:prstGeom>
          <a:solidFill>
            <a:srgbClr val="FE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이동공구차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FFF0E-D14E-78F2-7724-14DAE3FF2BA9}"/>
              </a:ext>
            </a:extLst>
          </p:cNvPr>
          <p:cNvSpPr/>
          <p:nvPr/>
        </p:nvSpPr>
        <p:spPr>
          <a:xfrm>
            <a:off x="2904953" y="3723238"/>
            <a:ext cx="978455" cy="279097"/>
          </a:xfrm>
          <a:prstGeom prst="rect">
            <a:avLst/>
          </a:prstGeom>
          <a:solidFill>
            <a:srgbClr val="E9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팀 </a:t>
            </a:r>
            <a:r>
              <a:rPr lang="ko-KR" altLang="en-US" sz="85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공구함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F63589-D396-9771-1400-B78BCA9A8488}"/>
              </a:ext>
            </a:extLst>
          </p:cNvPr>
          <p:cNvSpPr/>
          <p:nvPr/>
        </p:nvSpPr>
        <p:spPr>
          <a:xfrm>
            <a:off x="1483756" y="4982685"/>
            <a:ext cx="557676" cy="144016"/>
          </a:xfrm>
          <a:prstGeom prst="rect">
            <a:avLst/>
          </a:prstGeom>
          <a:solidFill>
            <a:srgbClr val="FE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D7ADB6-F584-70BF-F233-C80E14032295}"/>
              </a:ext>
            </a:extLst>
          </p:cNvPr>
          <p:cNvSpPr/>
          <p:nvPr/>
        </p:nvSpPr>
        <p:spPr>
          <a:xfrm>
            <a:off x="1488223" y="5193570"/>
            <a:ext cx="557676" cy="144016"/>
          </a:xfrm>
          <a:prstGeom prst="rect">
            <a:avLst/>
          </a:prstGeom>
          <a:solidFill>
            <a:srgbClr val="FE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반입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D3D60B-041B-79AA-55B7-2C173E80D495}"/>
              </a:ext>
            </a:extLst>
          </p:cNvPr>
          <p:cNvSpPr/>
          <p:nvPr/>
        </p:nvSpPr>
        <p:spPr>
          <a:xfrm>
            <a:off x="4221639" y="2987152"/>
            <a:ext cx="557676" cy="144016"/>
          </a:xfrm>
          <a:prstGeom prst="rect">
            <a:avLst/>
          </a:prstGeom>
          <a:solidFill>
            <a:srgbClr val="FE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44EC66-004D-8AC4-3E41-981A52D52602}"/>
              </a:ext>
            </a:extLst>
          </p:cNvPr>
          <p:cNvSpPr/>
          <p:nvPr/>
        </p:nvSpPr>
        <p:spPr>
          <a:xfrm>
            <a:off x="4226106" y="3198037"/>
            <a:ext cx="557676" cy="144016"/>
          </a:xfrm>
          <a:prstGeom prst="rect">
            <a:avLst/>
          </a:prstGeom>
          <a:solidFill>
            <a:srgbClr val="FE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반입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686131-E162-1407-E004-67D11DD72185}"/>
              </a:ext>
            </a:extLst>
          </p:cNvPr>
          <p:cNvSpPr/>
          <p:nvPr/>
        </p:nvSpPr>
        <p:spPr>
          <a:xfrm>
            <a:off x="5619024" y="2942583"/>
            <a:ext cx="557676" cy="144016"/>
          </a:xfrm>
          <a:prstGeom prst="rect">
            <a:avLst/>
          </a:prstGeom>
          <a:solidFill>
            <a:srgbClr val="E9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75095C-9B74-87C3-AA18-1C5C11E11BCE}"/>
              </a:ext>
            </a:extLst>
          </p:cNvPr>
          <p:cNvSpPr/>
          <p:nvPr/>
        </p:nvSpPr>
        <p:spPr>
          <a:xfrm>
            <a:off x="5623491" y="3153468"/>
            <a:ext cx="557676" cy="144016"/>
          </a:xfrm>
          <a:prstGeom prst="rect">
            <a:avLst/>
          </a:prstGeom>
          <a:solidFill>
            <a:srgbClr val="E9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반입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1172D9-90E2-B9E4-16DA-B3442709FEC3}"/>
              </a:ext>
            </a:extLst>
          </p:cNvPr>
          <p:cNvSpPr/>
          <p:nvPr/>
        </p:nvSpPr>
        <p:spPr>
          <a:xfrm>
            <a:off x="2900486" y="4933656"/>
            <a:ext cx="557676" cy="144016"/>
          </a:xfrm>
          <a:prstGeom prst="rect">
            <a:avLst/>
          </a:prstGeom>
          <a:solidFill>
            <a:srgbClr val="E9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8CDE9A-3CD8-94D4-954E-BD8DE2CD25E8}"/>
              </a:ext>
            </a:extLst>
          </p:cNvPr>
          <p:cNvSpPr/>
          <p:nvPr/>
        </p:nvSpPr>
        <p:spPr>
          <a:xfrm>
            <a:off x="2904953" y="5144541"/>
            <a:ext cx="557676" cy="144016"/>
          </a:xfrm>
          <a:prstGeom prst="rect">
            <a:avLst/>
          </a:prstGeom>
          <a:solidFill>
            <a:srgbClr val="E9E7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반입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7C046A6-B654-FFBC-209F-1EB0D291B50F}"/>
              </a:ext>
            </a:extLst>
          </p:cNvPr>
          <p:cNvGrpSpPr/>
          <p:nvPr/>
        </p:nvGrpSpPr>
        <p:grpSpPr>
          <a:xfrm>
            <a:off x="1377836" y="1580052"/>
            <a:ext cx="2705192" cy="1903882"/>
            <a:chOff x="1377836" y="1580052"/>
            <a:chExt cx="2705192" cy="190388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968ED4D-1066-C790-6EF9-B94A4F337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836" y="1652107"/>
              <a:ext cx="2705192" cy="183182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A2EBE31-A6D9-FBE7-8E43-FC0A16B6DA7E}"/>
                </a:ext>
              </a:extLst>
            </p:cNvPr>
            <p:cNvSpPr/>
            <p:nvPr/>
          </p:nvSpPr>
          <p:spPr>
            <a:xfrm>
              <a:off x="1432370" y="1715565"/>
              <a:ext cx="978455" cy="279097"/>
            </a:xfrm>
            <a:prstGeom prst="rect">
              <a:avLst/>
            </a:prstGeom>
            <a:solidFill>
              <a:srgbClr val="FEE7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정비</a:t>
              </a:r>
              <a:r>
                <a:rPr lang="en-US" altLang="ko-KR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lang="ko-KR" alt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실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1DEE187-114A-303B-DBF7-92F322E535AF}"/>
                </a:ext>
              </a:extLst>
            </p:cNvPr>
            <p:cNvSpPr/>
            <p:nvPr/>
          </p:nvSpPr>
          <p:spPr>
            <a:xfrm>
              <a:off x="2853567" y="1715564"/>
              <a:ext cx="978455" cy="279097"/>
            </a:xfrm>
            <a:prstGeom prst="rect">
              <a:avLst/>
            </a:prstGeom>
            <a:solidFill>
              <a:srgbClr val="E9E7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정비</a:t>
              </a:r>
              <a:r>
                <a:rPr lang="en-US" altLang="ko-KR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ko-KR" alt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실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321AAED-CDAF-5D80-937B-F298ED3800F2}"/>
                </a:ext>
              </a:extLst>
            </p:cNvPr>
            <p:cNvSpPr/>
            <p:nvPr/>
          </p:nvSpPr>
          <p:spPr>
            <a:xfrm>
              <a:off x="1452408" y="2962001"/>
              <a:ext cx="557676" cy="144016"/>
            </a:xfrm>
            <a:prstGeom prst="rect">
              <a:avLst/>
            </a:prstGeom>
            <a:solidFill>
              <a:srgbClr val="FEE7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6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반출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92CB900-189B-D088-B85E-74BB5DAAABDC}"/>
                </a:ext>
              </a:extLst>
            </p:cNvPr>
            <p:cNvSpPr/>
            <p:nvPr/>
          </p:nvSpPr>
          <p:spPr>
            <a:xfrm>
              <a:off x="1456875" y="3172886"/>
              <a:ext cx="557676" cy="144016"/>
            </a:xfrm>
            <a:prstGeom prst="rect">
              <a:avLst/>
            </a:prstGeom>
            <a:solidFill>
              <a:srgbClr val="FEE7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6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반입</a:t>
              </a:r>
              <a:endPara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2E67CE2-9782-3AC5-168C-CDE47D5C9C23}"/>
                </a:ext>
              </a:extLst>
            </p:cNvPr>
            <p:cNvSpPr/>
            <p:nvPr/>
          </p:nvSpPr>
          <p:spPr>
            <a:xfrm>
              <a:off x="2858020" y="2924743"/>
              <a:ext cx="557676" cy="144016"/>
            </a:xfrm>
            <a:prstGeom prst="rect">
              <a:avLst/>
            </a:prstGeom>
            <a:solidFill>
              <a:srgbClr val="E9E7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6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반출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B0113EC-3E89-FE75-00B9-89955E8A2ADF}"/>
                </a:ext>
              </a:extLst>
            </p:cNvPr>
            <p:cNvSpPr/>
            <p:nvPr/>
          </p:nvSpPr>
          <p:spPr>
            <a:xfrm>
              <a:off x="2862487" y="3135628"/>
              <a:ext cx="557676" cy="144016"/>
            </a:xfrm>
            <a:prstGeom prst="rect">
              <a:avLst/>
            </a:prstGeom>
            <a:solidFill>
              <a:srgbClr val="E9E7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6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반입</a:t>
              </a:r>
              <a:endPara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4DF918-0DBA-83D4-DC9E-8417E3E0FCE7}"/>
                </a:ext>
              </a:extLst>
            </p:cNvPr>
            <p:cNvSpPr/>
            <p:nvPr/>
          </p:nvSpPr>
          <p:spPr>
            <a:xfrm>
              <a:off x="1787449" y="2312796"/>
              <a:ext cx="466420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6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현 재고량</a:t>
              </a:r>
              <a:endPara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FAA681B-37A0-390B-D241-78518E991758}"/>
                </a:ext>
              </a:extLst>
            </p:cNvPr>
            <p:cNvSpPr/>
            <p:nvPr/>
          </p:nvSpPr>
          <p:spPr>
            <a:xfrm>
              <a:off x="3222483" y="2322895"/>
              <a:ext cx="466420" cy="14401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6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현 재고량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9B0A9E8D-F73E-43AC-50DE-00CA259424E5}"/>
                </a:ext>
              </a:extLst>
            </p:cNvPr>
            <p:cNvSpPr/>
            <p:nvPr/>
          </p:nvSpPr>
          <p:spPr>
            <a:xfrm>
              <a:off x="1472268" y="1580052"/>
              <a:ext cx="350562" cy="2790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sz="800" b="1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Part</a:t>
              </a:r>
              <a:endParaRPr lang="ko-KR" altLang="en-US" sz="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08EAD49-0B99-67E3-006E-4ECF597B697C}"/>
              </a:ext>
            </a:extLst>
          </p:cNvPr>
          <p:cNvSpPr/>
          <p:nvPr/>
        </p:nvSpPr>
        <p:spPr>
          <a:xfrm>
            <a:off x="4582619" y="2354021"/>
            <a:ext cx="466420" cy="1440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 재고량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ECC868-26E7-EDC1-3AF3-43887631C8C1}"/>
              </a:ext>
            </a:extLst>
          </p:cNvPr>
          <p:cNvSpPr/>
          <p:nvPr/>
        </p:nvSpPr>
        <p:spPr>
          <a:xfrm>
            <a:off x="5975435" y="2345871"/>
            <a:ext cx="466420" cy="1440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 재고량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B15BB6-87A9-599C-A555-3A12048AB58C}"/>
              </a:ext>
            </a:extLst>
          </p:cNvPr>
          <p:cNvSpPr/>
          <p:nvPr/>
        </p:nvSpPr>
        <p:spPr>
          <a:xfrm>
            <a:off x="1857599" y="4361201"/>
            <a:ext cx="466420" cy="1440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 재고량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4EE696F-90FD-792A-43CC-49A14A142DBA}"/>
              </a:ext>
            </a:extLst>
          </p:cNvPr>
          <p:cNvSpPr/>
          <p:nvPr/>
        </p:nvSpPr>
        <p:spPr>
          <a:xfrm>
            <a:off x="3283969" y="4338905"/>
            <a:ext cx="466420" cy="1440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 재고량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2ECC1C47-6C0B-6977-7DB3-2C257A7A7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31" y="3661749"/>
            <a:ext cx="2701416" cy="178803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33CFE0-AF95-DE25-9861-5A4EA9ED43E6}"/>
              </a:ext>
            </a:extLst>
          </p:cNvPr>
          <p:cNvSpPr/>
          <p:nvPr/>
        </p:nvSpPr>
        <p:spPr>
          <a:xfrm>
            <a:off x="4172325" y="3745463"/>
            <a:ext cx="893772" cy="14401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lang="en-US" altLang="ko-KR" sz="8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 </a:t>
            </a:r>
            <a:r>
              <a:rPr lang="ko-KR" altLang="en-US" sz="800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정비실별</a:t>
            </a:r>
            <a:r>
              <a:rPr lang="ko-KR" altLang="en-US" sz="8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자산 비중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684BE1-05F4-7FC9-6AA1-10B647A72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933563-BA14-DF41-5D3A-9D615C3FF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589424"/>
            <a:ext cx="5570908" cy="318285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8FDC3C9F-F087-C90D-E0BE-CA6A6D8ED0C1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637BA972-F1F1-93BF-28EC-A88565007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026779F8-5375-73E6-A267-EBBE555BD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D6FA29-020A-FD03-1AE2-B186B6223290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8076E713-DC5A-53C0-BEF8-7285FD91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B542D8F2-369F-189E-6310-33BD81FDE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64" name="Picture 2" descr="정보 아이콘 3D 모델 - TurboSquid 1649677">
            <a:extLst>
              <a:ext uri="{FF2B5EF4-FFF2-40B4-BE49-F238E27FC236}">
                <a16:creationId xmlns:a16="http://schemas.microsoft.com/office/drawing/2014/main" id="{D7762F5D-6D5E-26A7-7739-42336804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61BD08F3-07C7-76B4-16B4-5E21CFD2286F}"/>
              </a:ext>
            </a:extLst>
          </p:cNvPr>
          <p:cNvSpPr/>
          <p:nvPr/>
        </p:nvSpPr>
        <p:spPr>
          <a:xfrm>
            <a:off x="1566933" y="2052739"/>
            <a:ext cx="926966" cy="90926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3ECF2AA-EC51-EC73-629C-FA3F0F8801C6}"/>
              </a:ext>
            </a:extLst>
          </p:cNvPr>
          <p:cNvCxnSpPr>
            <a:cxnSpLocks/>
          </p:cNvCxnSpPr>
          <p:nvPr/>
        </p:nvCxnSpPr>
        <p:spPr>
          <a:xfrm>
            <a:off x="2312921" y="2870321"/>
            <a:ext cx="2746570" cy="129780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B0319A6C-4665-9BC3-43F9-A45992DCFBBE}"/>
              </a:ext>
            </a:extLst>
          </p:cNvPr>
          <p:cNvSpPr/>
          <p:nvPr/>
        </p:nvSpPr>
        <p:spPr>
          <a:xfrm>
            <a:off x="2999146" y="2069507"/>
            <a:ext cx="926966" cy="90926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E5B97FE-7C14-26F7-DAC6-76B40057C1A6}"/>
              </a:ext>
            </a:extLst>
          </p:cNvPr>
          <p:cNvCxnSpPr>
            <a:cxnSpLocks/>
          </p:cNvCxnSpPr>
          <p:nvPr/>
        </p:nvCxnSpPr>
        <p:spPr>
          <a:xfrm>
            <a:off x="3839390" y="2826959"/>
            <a:ext cx="1884449" cy="122384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2A495F78-1B77-9C7B-E8CC-FE9D2820E71C}"/>
              </a:ext>
            </a:extLst>
          </p:cNvPr>
          <p:cNvSpPr/>
          <p:nvPr/>
        </p:nvSpPr>
        <p:spPr>
          <a:xfrm>
            <a:off x="4340528" y="2089825"/>
            <a:ext cx="926966" cy="90926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FD18FCA-3B3B-2023-6F77-D43430DDCFAF}"/>
              </a:ext>
            </a:extLst>
          </p:cNvPr>
          <p:cNvCxnSpPr>
            <a:cxnSpLocks/>
          </p:cNvCxnSpPr>
          <p:nvPr/>
        </p:nvCxnSpPr>
        <p:spPr>
          <a:xfrm>
            <a:off x="5069280" y="2938004"/>
            <a:ext cx="993397" cy="1441724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F6A2DAE-EAF8-AA2A-4907-ACF805D26509}"/>
              </a:ext>
            </a:extLst>
          </p:cNvPr>
          <p:cNvCxnSpPr>
            <a:cxnSpLocks/>
            <a:stCxn id="74" idx="4"/>
          </p:cNvCxnSpPr>
          <p:nvPr/>
        </p:nvCxnSpPr>
        <p:spPr>
          <a:xfrm flipH="1">
            <a:off x="5783623" y="2978769"/>
            <a:ext cx="419672" cy="195488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7F9B67AA-0D82-29D1-D7D6-20A95289EEC6}"/>
              </a:ext>
            </a:extLst>
          </p:cNvPr>
          <p:cNvSpPr/>
          <p:nvPr/>
        </p:nvSpPr>
        <p:spPr>
          <a:xfrm>
            <a:off x="5739812" y="2069507"/>
            <a:ext cx="926966" cy="90926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723291F-7A0E-E14B-80F6-61D7190C9886}"/>
              </a:ext>
            </a:extLst>
          </p:cNvPr>
          <p:cNvSpPr/>
          <p:nvPr/>
        </p:nvSpPr>
        <p:spPr>
          <a:xfrm>
            <a:off x="1566933" y="4056494"/>
            <a:ext cx="926966" cy="90926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7FA7C97-D43E-91C0-A6A5-B403846619C7}"/>
              </a:ext>
            </a:extLst>
          </p:cNvPr>
          <p:cNvCxnSpPr>
            <a:cxnSpLocks/>
          </p:cNvCxnSpPr>
          <p:nvPr/>
        </p:nvCxnSpPr>
        <p:spPr>
          <a:xfrm>
            <a:off x="2498315" y="4533867"/>
            <a:ext cx="2621556" cy="43188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319B7C9D-B965-BA25-521A-95608E36FDC7}"/>
              </a:ext>
            </a:extLst>
          </p:cNvPr>
          <p:cNvSpPr/>
          <p:nvPr/>
        </p:nvSpPr>
        <p:spPr>
          <a:xfrm>
            <a:off x="3035229" y="4032228"/>
            <a:ext cx="926966" cy="90926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08444F3-2940-0A18-59E1-0EE084C0D56B}"/>
              </a:ext>
            </a:extLst>
          </p:cNvPr>
          <p:cNvCxnSpPr>
            <a:cxnSpLocks/>
          </p:cNvCxnSpPr>
          <p:nvPr/>
        </p:nvCxnSpPr>
        <p:spPr>
          <a:xfrm>
            <a:off x="3943836" y="4509601"/>
            <a:ext cx="926966" cy="5940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9106612-1FEC-DA31-AC63-747E089B1169}"/>
              </a:ext>
            </a:extLst>
          </p:cNvPr>
          <p:cNvGrpSpPr/>
          <p:nvPr/>
        </p:nvGrpSpPr>
        <p:grpSpPr>
          <a:xfrm>
            <a:off x="271618" y="944037"/>
            <a:ext cx="1095373" cy="4542079"/>
            <a:chOff x="271618" y="944037"/>
            <a:chExt cx="1095373" cy="4542079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C7CDA3FE-DCA5-D999-E785-C0112DBDC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5233" y="944037"/>
              <a:ext cx="1091758" cy="4542079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837A2FC-CACA-D230-CE3E-3B9D4696269A}"/>
                </a:ext>
              </a:extLst>
            </p:cNvPr>
            <p:cNvSpPr txBox="1"/>
            <p:nvPr/>
          </p:nvSpPr>
          <p:spPr>
            <a:xfrm>
              <a:off x="271618" y="1008596"/>
              <a:ext cx="1060022" cy="4447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기준정보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조직 인원 정보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정비실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pPr algn="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대여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반납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소모자재    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지급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매입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등록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분석 현황</a:t>
              </a: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전체 현황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My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정비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실 현황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600" b="1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My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정비실 소모자재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B988EDD7-384C-2FF9-4B03-1B39569A1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4608" y="1969222"/>
              <a:ext cx="165983" cy="149710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7985976F-E81A-304A-882D-7DBF140E6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8425" y="4463933"/>
              <a:ext cx="200373" cy="163569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69E90859-67FA-E690-DEEA-BABAFAF7E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2960" y="1205121"/>
              <a:ext cx="165983" cy="157684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0CA89A4B-D0FF-8723-1CF3-3FDFB65DB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2959" y="2782419"/>
              <a:ext cx="166246" cy="159018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6673A972-7DCF-7923-5B54-CCD280FAC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10800000">
              <a:off x="327420" y="2209428"/>
              <a:ext cx="162281" cy="155225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96F49996-EF9D-4CFB-F30C-504499BEF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10800000">
              <a:off x="322960" y="3908140"/>
              <a:ext cx="185536" cy="140182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689A78AD-5893-7187-DA67-9C5035E92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362" y="3344659"/>
              <a:ext cx="174190" cy="162314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5DF0CEB3-8FF6-11DA-380A-6AF33080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31190" y="1597110"/>
              <a:ext cx="149522" cy="149522"/>
            </a:xfrm>
            <a:prstGeom prst="rect">
              <a:avLst/>
            </a:prstGeom>
          </p:spPr>
        </p:pic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5E1EE06-843B-D066-0F1E-B5DD0982060F}"/>
              </a:ext>
            </a:extLst>
          </p:cNvPr>
          <p:cNvSpPr/>
          <p:nvPr/>
        </p:nvSpPr>
        <p:spPr>
          <a:xfrm>
            <a:off x="305362" y="4447463"/>
            <a:ext cx="1033215" cy="102205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D070E93-92AF-B8DB-62AB-3810D252C124}"/>
              </a:ext>
            </a:extLst>
          </p:cNvPr>
          <p:cNvGrpSpPr/>
          <p:nvPr/>
        </p:nvGrpSpPr>
        <p:grpSpPr>
          <a:xfrm>
            <a:off x="1212739" y="1702073"/>
            <a:ext cx="388720" cy="200055"/>
            <a:chOff x="4727047" y="5307508"/>
            <a:chExt cx="388720" cy="20005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C82C301-F082-5323-0B6D-5CB83C14719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B7059FE7-99B1-4E3D-9BE5-4C3D26CFB56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B7227C6-C3E1-460F-0578-E0845DA4E098}"/>
              </a:ext>
            </a:extLst>
          </p:cNvPr>
          <p:cNvSpPr/>
          <p:nvPr/>
        </p:nvSpPr>
        <p:spPr>
          <a:xfrm>
            <a:off x="676036" y="4857637"/>
            <a:ext cx="587438" cy="190640"/>
          </a:xfrm>
          <a:prstGeom prst="rect">
            <a:avLst/>
          </a:prstGeom>
          <a:solidFill>
            <a:srgbClr val="FFFF00">
              <a:alpha val="19000"/>
            </a:srgb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A1D5F82-C48A-A613-62DE-0998DA3B69B1}"/>
              </a:ext>
            </a:extLst>
          </p:cNvPr>
          <p:cNvSpPr/>
          <p:nvPr/>
        </p:nvSpPr>
        <p:spPr>
          <a:xfrm>
            <a:off x="1219105" y="1585239"/>
            <a:ext cx="5801167" cy="404012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3535E589-FF50-39A4-1940-225A3D9E4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718" y="939968"/>
            <a:ext cx="5487830" cy="724227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175F2D49-C892-2C5F-6AE0-1EC07FFA3A0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31993" y="993913"/>
            <a:ext cx="1410964" cy="591326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BA7B8CF5-6EE2-624E-76CE-797BBB5BD48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91399" y="1008596"/>
            <a:ext cx="1366923" cy="45986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F07F36C7-4698-5CB8-1E1F-5B6088C4020C}"/>
              </a:ext>
            </a:extLst>
          </p:cNvPr>
          <p:cNvSpPr txBox="1"/>
          <p:nvPr/>
        </p:nvSpPr>
        <p:spPr>
          <a:xfrm>
            <a:off x="1455701" y="1008596"/>
            <a:ext cx="1480951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dirty="0"/>
              <a:t>현황 주기 조회 </a:t>
            </a:r>
            <a:r>
              <a:rPr lang="en-US" altLang="ko-KR" sz="800" dirty="0"/>
              <a:t>(</a:t>
            </a:r>
            <a:r>
              <a:rPr lang="ko-KR" altLang="en-US" sz="800" dirty="0"/>
              <a:t>기간 설정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7CCD2BE-5FE5-01C2-5D3D-0993CC061A80}"/>
              </a:ext>
            </a:extLst>
          </p:cNvPr>
          <p:cNvSpPr/>
          <p:nvPr/>
        </p:nvSpPr>
        <p:spPr>
          <a:xfrm>
            <a:off x="1907081" y="1254934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D206282-314D-777B-0151-BEA84E3CEF15}"/>
              </a:ext>
            </a:extLst>
          </p:cNvPr>
          <p:cNvCxnSpPr>
            <a:cxnSpLocks/>
          </p:cNvCxnSpPr>
          <p:nvPr/>
        </p:nvCxnSpPr>
        <p:spPr>
          <a:xfrm flipV="1">
            <a:off x="2241452" y="1044049"/>
            <a:ext cx="1090541" cy="327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61D2DBC-98FE-F106-858B-CAEAB802C59C}"/>
              </a:ext>
            </a:extLst>
          </p:cNvPr>
          <p:cNvCxnSpPr>
            <a:cxnSpLocks/>
          </p:cNvCxnSpPr>
          <p:nvPr/>
        </p:nvCxnSpPr>
        <p:spPr>
          <a:xfrm flipH="1">
            <a:off x="2853567" y="1378455"/>
            <a:ext cx="436405" cy="200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A8E3E65-97FF-1D05-E670-3FC8D7D47D2E}"/>
              </a:ext>
            </a:extLst>
          </p:cNvPr>
          <p:cNvSpPr txBox="1"/>
          <p:nvPr/>
        </p:nvSpPr>
        <p:spPr>
          <a:xfrm>
            <a:off x="3218250" y="1047700"/>
            <a:ext cx="988255" cy="2647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Detail Date selecting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A05DD7D-3D80-CC30-8A57-4AAABBCC72F2}"/>
              </a:ext>
            </a:extLst>
          </p:cNvPr>
          <p:cNvSpPr txBox="1"/>
          <p:nvPr/>
        </p:nvSpPr>
        <p:spPr>
          <a:xfrm>
            <a:off x="3065442" y="1349006"/>
            <a:ext cx="503490" cy="2647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Action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8EA3482-793C-D7AA-7F51-5C5B5420620F}"/>
              </a:ext>
            </a:extLst>
          </p:cNvPr>
          <p:cNvSpPr txBox="1"/>
          <p:nvPr/>
        </p:nvSpPr>
        <p:spPr>
          <a:xfrm>
            <a:off x="4827583" y="1051594"/>
            <a:ext cx="325730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Jan</a:t>
            </a:r>
            <a:endParaRPr lang="ko-KR" altLang="en-US" sz="7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F17348-5B26-643D-7760-AD484F146795}"/>
              </a:ext>
            </a:extLst>
          </p:cNvPr>
          <p:cNvSpPr txBox="1"/>
          <p:nvPr/>
        </p:nvSpPr>
        <p:spPr>
          <a:xfrm>
            <a:off x="5201040" y="1051594"/>
            <a:ext cx="336952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Feb</a:t>
            </a:r>
            <a:endParaRPr lang="ko-KR" altLang="en-US" sz="7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EB4CE7F-0D9B-E1C7-F35D-74631BEDC783}"/>
              </a:ext>
            </a:extLst>
          </p:cNvPr>
          <p:cNvSpPr txBox="1"/>
          <p:nvPr/>
        </p:nvSpPr>
        <p:spPr>
          <a:xfrm>
            <a:off x="5563652" y="1049708"/>
            <a:ext cx="354584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Mar</a:t>
            </a:r>
            <a:endParaRPr lang="ko-KR" altLang="en-US" sz="7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BA90487-6656-EFD3-6C68-348C729ADE63}"/>
              </a:ext>
            </a:extLst>
          </p:cNvPr>
          <p:cNvSpPr txBox="1"/>
          <p:nvPr/>
        </p:nvSpPr>
        <p:spPr>
          <a:xfrm>
            <a:off x="5937109" y="1049708"/>
            <a:ext cx="338554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Apr</a:t>
            </a:r>
            <a:endParaRPr lang="ko-KR" altLang="en-US" sz="7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277B62-F486-D8E8-AD78-10D623E49F37}"/>
              </a:ext>
            </a:extLst>
          </p:cNvPr>
          <p:cNvSpPr txBox="1"/>
          <p:nvPr/>
        </p:nvSpPr>
        <p:spPr>
          <a:xfrm>
            <a:off x="6307168" y="1056578"/>
            <a:ext cx="367408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May</a:t>
            </a:r>
            <a:endParaRPr lang="ko-KR" altLang="en-US" sz="7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163ED27-46D2-5DA3-42A8-A8261ADF5291}"/>
              </a:ext>
            </a:extLst>
          </p:cNvPr>
          <p:cNvSpPr txBox="1"/>
          <p:nvPr/>
        </p:nvSpPr>
        <p:spPr>
          <a:xfrm>
            <a:off x="6680625" y="1056578"/>
            <a:ext cx="332142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Jun</a:t>
            </a:r>
            <a:endParaRPr lang="ko-KR" altLang="en-US" sz="7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9DC1F77-8341-4EC3-5F61-B5BE33CBAFAE}"/>
              </a:ext>
            </a:extLst>
          </p:cNvPr>
          <p:cNvSpPr txBox="1"/>
          <p:nvPr/>
        </p:nvSpPr>
        <p:spPr>
          <a:xfrm>
            <a:off x="4827583" y="1284803"/>
            <a:ext cx="301686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Jul</a:t>
            </a:r>
            <a:endParaRPr lang="ko-KR" altLang="en-US" sz="7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5CFA6E8-964C-E06A-313F-398238B020DF}"/>
              </a:ext>
            </a:extLst>
          </p:cNvPr>
          <p:cNvSpPr txBox="1"/>
          <p:nvPr/>
        </p:nvSpPr>
        <p:spPr>
          <a:xfrm>
            <a:off x="5201040" y="1284803"/>
            <a:ext cx="357790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Aug</a:t>
            </a:r>
            <a:endParaRPr lang="ko-KR" altLang="en-US" sz="7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522EC51-4863-A377-6228-A5D05661D8E4}"/>
              </a:ext>
            </a:extLst>
          </p:cNvPr>
          <p:cNvSpPr txBox="1"/>
          <p:nvPr/>
        </p:nvSpPr>
        <p:spPr>
          <a:xfrm>
            <a:off x="5563652" y="1282917"/>
            <a:ext cx="341760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Sep</a:t>
            </a:r>
            <a:endParaRPr lang="ko-KR" altLang="en-US" sz="7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CE328E-8F22-2660-4A66-09FCC981F977}"/>
              </a:ext>
            </a:extLst>
          </p:cNvPr>
          <p:cNvSpPr txBox="1"/>
          <p:nvPr/>
        </p:nvSpPr>
        <p:spPr>
          <a:xfrm>
            <a:off x="5937109" y="1282917"/>
            <a:ext cx="332142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Oct</a:t>
            </a:r>
            <a:endParaRPr lang="ko-KR" altLang="en-US" sz="7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2F28ED-7B7D-4A36-1101-BD0DC3AFF938}"/>
              </a:ext>
            </a:extLst>
          </p:cNvPr>
          <p:cNvSpPr txBox="1"/>
          <p:nvPr/>
        </p:nvSpPr>
        <p:spPr>
          <a:xfrm>
            <a:off x="6307168" y="1289787"/>
            <a:ext cx="360996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Nov</a:t>
            </a:r>
            <a:endParaRPr lang="ko-KR" altLang="en-US" sz="7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37FD485-36F6-1C38-6F27-C5EEF626DA6B}"/>
              </a:ext>
            </a:extLst>
          </p:cNvPr>
          <p:cNvSpPr txBox="1"/>
          <p:nvPr/>
        </p:nvSpPr>
        <p:spPr>
          <a:xfrm>
            <a:off x="6680625" y="1289787"/>
            <a:ext cx="344966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Dec</a:t>
            </a:r>
            <a:endParaRPr lang="ko-KR" altLang="en-US" sz="7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EDE60A9-8999-6FFE-4EB7-7FB62ED79308}"/>
              </a:ext>
            </a:extLst>
          </p:cNvPr>
          <p:cNvSpPr txBox="1"/>
          <p:nvPr/>
        </p:nvSpPr>
        <p:spPr>
          <a:xfrm>
            <a:off x="4359799" y="844503"/>
            <a:ext cx="988255" cy="2647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Default Monthly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15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73D21-D245-362E-64DF-34BC81990E89}"/>
              </a:ext>
            </a:extLst>
          </p:cNvPr>
          <p:cNvSpPr txBox="1"/>
          <p:nvPr/>
        </p:nvSpPr>
        <p:spPr>
          <a:xfrm>
            <a:off x="220677" y="265212"/>
            <a:ext cx="6439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7.8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현황표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통계현황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 </a:t>
            </a:r>
            <a:r>
              <a:rPr lang="en-US" altLang="ko-KR" sz="12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MY </a:t>
            </a:r>
            <a:r>
              <a:rPr lang="ko-KR" altLang="en-US" sz="12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정비실</a:t>
            </a:r>
            <a:r>
              <a:rPr lang="en-US" altLang="ko-KR" sz="12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2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소모자재현황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722880-9878-FFE4-141F-F825ECD49BC6}"/>
              </a:ext>
            </a:extLst>
          </p:cNvPr>
          <p:cNvGraphicFramePr>
            <a:graphicFrameLocks noGrp="1"/>
          </p:cNvGraphicFramePr>
          <p:nvPr/>
        </p:nvGraphicFramePr>
        <p:xfrm>
          <a:off x="6979021" y="0"/>
          <a:ext cx="2164979" cy="5048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분석현황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/pages/charts/apex.html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반출중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반입중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 현황표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지급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 유형의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3.1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매입 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업로드 데이터 총수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업로드후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 적용된 재고의 총수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 유형의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4.1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9154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34125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1684BE1-05F4-7FC9-6AA1-10B647A7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933563-BA14-DF41-5D3A-9D615C3FF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570908" cy="318285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8FDC3C9F-F087-C90D-E0BE-CA6A6D8ED0C1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637BA972-F1F1-93BF-28EC-A88565007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026779F8-5375-73E6-A267-EBBE555BD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D6FA29-020A-FD03-1AE2-B186B6223290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8076E713-DC5A-53C0-BEF8-7285FD91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B542D8F2-369F-189E-6310-33BD81FDE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4DF6BCC4-B96C-17D4-9F04-45510C72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18" y="939968"/>
            <a:ext cx="5487830" cy="72422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C1C2DA2-7E55-CAE7-A2E4-34073D9AEE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1993" y="993913"/>
            <a:ext cx="1410964" cy="59132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4E5ABDD6-65B5-21C1-F825-B6A35D7B45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1399" y="1008596"/>
            <a:ext cx="1366923" cy="45986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6EA72AA-B35A-385A-50D0-3C0472C26969}"/>
              </a:ext>
            </a:extLst>
          </p:cNvPr>
          <p:cNvSpPr txBox="1"/>
          <p:nvPr/>
        </p:nvSpPr>
        <p:spPr>
          <a:xfrm>
            <a:off x="1455701" y="1008596"/>
            <a:ext cx="1480951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dirty="0"/>
              <a:t>현황 주기 조회 </a:t>
            </a:r>
            <a:r>
              <a:rPr lang="en-US" altLang="ko-KR" sz="800" dirty="0"/>
              <a:t>(</a:t>
            </a:r>
            <a:r>
              <a:rPr lang="ko-KR" altLang="en-US" sz="800" dirty="0"/>
              <a:t>기간 설정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158C6FD-C5B0-A08B-7AA0-CF7F86F9D029}"/>
              </a:ext>
            </a:extLst>
          </p:cNvPr>
          <p:cNvSpPr/>
          <p:nvPr/>
        </p:nvSpPr>
        <p:spPr>
          <a:xfrm>
            <a:off x="1907081" y="1254934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EFE5DE6-7AB6-BF39-AE0A-83B79EABED0F}"/>
              </a:ext>
            </a:extLst>
          </p:cNvPr>
          <p:cNvCxnSpPr>
            <a:cxnSpLocks/>
          </p:cNvCxnSpPr>
          <p:nvPr/>
        </p:nvCxnSpPr>
        <p:spPr>
          <a:xfrm flipV="1">
            <a:off x="2241452" y="1044049"/>
            <a:ext cx="1090541" cy="327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정보 아이콘 3D 모델 - TurboSquid 1649677">
            <a:extLst>
              <a:ext uri="{FF2B5EF4-FFF2-40B4-BE49-F238E27FC236}">
                <a16:creationId xmlns:a16="http://schemas.microsoft.com/office/drawing/2014/main" id="{D7762F5D-6D5E-26A7-7739-42336804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99106612-1FEC-DA31-AC63-747E089B1169}"/>
              </a:ext>
            </a:extLst>
          </p:cNvPr>
          <p:cNvGrpSpPr/>
          <p:nvPr/>
        </p:nvGrpSpPr>
        <p:grpSpPr>
          <a:xfrm>
            <a:off x="271618" y="944037"/>
            <a:ext cx="1095373" cy="4619652"/>
            <a:chOff x="271618" y="944037"/>
            <a:chExt cx="1095373" cy="4619652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C7CDA3FE-DCA5-D999-E785-C0112DBDC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233" y="944037"/>
              <a:ext cx="1091758" cy="4542079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837A2FC-CACA-D230-CE3E-3B9D4696269A}"/>
                </a:ext>
              </a:extLst>
            </p:cNvPr>
            <p:cNvSpPr txBox="1"/>
            <p:nvPr/>
          </p:nvSpPr>
          <p:spPr>
            <a:xfrm>
              <a:off x="271618" y="1008596"/>
              <a:ext cx="1060022" cy="455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기준정보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조직 인원 정보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정비실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pPr algn="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대여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반납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소모자재    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지급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매입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등록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분석 현황</a:t>
              </a: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전체 현황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My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정비</a:t>
              </a:r>
              <a:r>
                <a:rPr kumimoji="0" lang="ko-KR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실 현황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600" b="1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My </a:t>
              </a:r>
              <a:r>
                <a:rPr lang="ko-KR" altLang="en-US" sz="6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/>
                  <a:ea typeface="맑은 고딕" panose="020B0503020000020004" pitchFamily="50" charset="-127"/>
                </a:rPr>
                <a:t>정비실 소모자재</a:t>
              </a:r>
              <a:endPara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B988EDD7-384C-2FF9-4B03-1B39569A1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4608" y="1969222"/>
              <a:ext cx="165983" cy="149710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7985976F-E81A-304A-882D-7DBF140E6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8425" y="4463933"/>
              <a:ext cx="200373" cy="163569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69E90859-67FA-E690-DEEA-BABAFAF7E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2960" y="1205121"/>
              <a:ext cx="165983" cy="157684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0CA89A4B-D0FF-8723-1CF3-3FDFB65DB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2959" y="2782419"/>
              <a:ext cx="166246" cy="159018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6673A972-7DCF-7923-5B54-CCD280FAC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10800000">
              <a:off x="327420" y="2209428"/>
              <a:ext cx="162281" cy="155225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96F49996-EF9D-4CFB-F30C-504499BEF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10800000">
              <a:off x="322960" y="3908140"/>
              <a:ext cx="185536" cy="140182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689A78AD-5893-7187-DA67-9C5035E92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362" y="3344659"/>
              <a:ext cx="174190" cy="162314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5DF0CEB3-8FF6-11DA-380A-6AF33080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31190" y="1597110"/>
              <a:ext cx="149522" cy="149522"/>
            </a:xfrm>
            <a:prstGeom prst="rect">
              <a:avLst/>
            </a:prstGeom>
          </p:spPr>
        </p:pic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5E1EE06-843B-D066-0F1E-B5DD0982060F}"/>
              </a:ext>
            </a:extLst>
          </p:cNvPr>
          <p:cNvSpPr/>
          <p:nvPr/>
        </p:nvSpPr>
        <p:spPr>
          <a:xfrm>
            <a:off x="305362" y="4447463"/>
            <a:ext cx="1033215" cy="81673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B7227C6-C3E1-460F-0578-E0845DA4E098}"/>
              </a:ext>
            </a:extLst>
          </p:cNvPr>
          <p:cNvSpPr/>
          <p:nvPr/>
        </p:nvSpPr>
        <p:spPr>
          <a:xfrm>
            <a:off x="421353" y="5030256"/>
            <a:ext cx="895746" cy="190640"/>
          </a:xfrm>
          <a:prstGeom prst="rect">
            <a:avLst/>
          </a:prstGeom>
          <a:solidFill>
            <a:srgbClr val="FFFF00">
              <a:alpha val="19000"/>
            </a:srgb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A1D5F82-C48A-A613-62DE-0998DA3B69B1}"/>
              </a:ext>
            </a:extLst>
          </p:cNvPr>
          <p:cNvSpPr/>
          <p:nvPr/>
        </p:nvSpPr>
        <p:spPr>
          <a:xfrm>
            <a:off x="1219105" y="1585239"/>
            <a:ext cx="5801167" cy="404012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52581CD-B186-DB2D-8074-0B7264500AFE}"/>
              </a:ext>
            </a:extLst>
          </p:cNvPr>
          <p:cNvCxnSpPr>
            <a:cxnSpLocks/>
          </p:cNvCxnSpPr>
          <p:nvPr/>
        </p:nvCxnSpPr>
        <p:spPr>
          <a:xfrm flipH="1">
            <a:off x="2853567" y="1378455"/>
            <a:ext cx="436405" cy="2008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591D99C-9214-6C16-DD33-A7A5EE55493B}"/>
              </a:ext>
            </a:extLst>
          </p:cNvPr>
          <p:cNvSpPr txBox="1"/>
          <p:nvPr/>
        </p:nvSpPr>
        <p:spPr>
          <a:xfrm>
            <a:off x="3218250" y="1047700"/>
            <a:ext cx="988255" cy="2647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Detail Date selecting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8A99172-3D8E-D110-59F0-61136EC1B621}"/>
              </a:ext>
            </a:extLst>
          </p:cNvPr>
          <p:cNvSpPr txBox="1"/>
          <p:nvPr/>
        </p:nvSpPr>
        <p:spPr>
          <a:xfrm>
            <a:off x="3065442" y="1349006"/>
            <a:ext cx="503490" cy="2647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Action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6E998-C2B3-D5AF-E00B-246E1D318F9A}"/>
              </a:ext>
            </a:extLst>
          </p:cNvPr>
          <p:cNvSpPr txBox="1"/>
          <p:nvPr/>
        </p:nvSpPr>
        <p:spPr>
          <a:xfrm>
            <a:off x="4827583" y="1051594"/>
            <a:ext cx="325730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Jan</a:t>
            </a:r>
            <a:endParaRPr lang="ko-KR" altLang="en-US" sz="7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85A51-A549-6EE3-6E82-897F60FAEA1F}"/>
              </a:ext>
            </a:extLst>
          </p:cNvPr>
          <p:cNvSpPr txBox="1"/>
          <p:nvPr/>
        </p:nvSpPr>
        <p:spPr>
          <a:xfrm>
            <a:off x="5201040" y="1051594"/>
            <a:ext cx="336952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Feb</a:t>
            </a:r>
            <a:endParaRPr lang="ko-KR" altLang="en-US" sz="7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80655-3040-7564-88CA-7A115A0754BF}"/>
              </a:ext>
            </a:extLst>
          </p:cNvPr>
          <p:cNvSpPr txBox="1"/>
          <p:nvPr/>
        </p:nvSpPr>
        <p:spPr>
          <a:xfrm>
            <a:off x="5563652" y="1049708"/>
            <a:ext cx="354584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Mar</a:t>
            </a:r>
            <a:endParaRPr lang="ko-KR" altLang="en-US" sz="7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41965-17DC-4CDE-4682-1D39A259A318}"/>
              </a:ext>
            </a:extLst>
          </p:cNvPr>
          <p:cNvSpPr txBox="1"/>
          <p:nvPr/>
        </p:nvSpPr>
        <p:spPr>
          <a:xfrm>
            <a:off x="5937109" y="1049708"/>
            <a:ext cx="338554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Apr</a:t>
            </a:r>
            <a:endParaRPr lang="ko-KR" altLang="en-US" sz="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EE464-BCE5-A492-7AB0-B983F783D5AA}"/>
              </a:ext>
            </a:extLst>
          </p:cNvPr>
          <p:cNvSpPr txBox="1"/>
          <p:nvPr/>
        </p:nvSpPr>
        <p:spPr>
          <a:xfrm>
            <a:off x="6307168" y="1056578"/>
            <a:ext cx="367408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May</a:t>
            </a:r>
            <a:endParaRPr lang="ko-KR" altLang="en-US" sz="7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CF554-2BA4-5D42-7CEE-33D1F4FC8FA3}"/>
              </a:ext>
            </a:extLst>
          </p:cNvPr>
          <p:cNvSpPr txBox="1"/>
          <p:nvPr/>
        </p:nvSpPr>
        <p:spPr>
          <a:xfrm>
            <a:off x="6680625" y="1056578"/>
            <a:ext cx="332142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Jun</a:t>
            </a:r>
            <a:endParaRPr lang="ko-KR" altLang="en-US" sz="7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682FE-7C8C-0137-0AB5-A46F24DDBB46}"/>
              </a:ext>
            </a:extLst>
          </p:cNvPr>
          <p:cNvSpPr txBox="1"/>
          <p:nvPr/>
        </p:nvSpPr>
        <p:spPr>
          <a:xfrm>
            <a:off x="4827583" y="1284803"/>
            <a:ext cx="301686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Jul</a:t>
            </a:r>
            <a:endParaRPr lang="ko-KR" altLang="en-US" sz="7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4C8645-360D-810D-1B9D-FA6BE193885C}"/>
              </a:ext>
            </a:extLst>
          </p:cNvPr>
          <p:cNvSpPr txBox="1"/>
          <p:nvPr/>
        </p:nvSpPr>
        <p:spPr>
          <a:xfrm>
            <a:off x="5201040" y="1284803"/>
            <a:ext cx="357790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Aug</a:t>
            </a:r>
            <a:endParaRPr lang="ko-KR" altLang="en-US" sz="7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E1DDF3-87DD-C812-276E-7EFF69008AF7}"/>
              </a:ext>
            </a:extLst>
          </p:cNvPr>
          <p:cNvSpPr txBox="1"/>
          <p:nvPr/>
        </p:nvSpPr>
        <p:spPr>
          <a:xfrm>
            <a:off x="5563652" y="1282917"/>
            <a:ext cx="341760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Sep</a:t>
            </a:r>
            <a:endParaRPr lang="ko-KR" altLang="en-US" sz="7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9B25DD-58ED-B855-B236-5C3B49CC9BDC}"/>
              </a:ext>
            </a:extLst>
          </p:cNvPr>
          <p:cNvSpPr txBox="1"/>
          <p:nvPr/>
        </p:nvSpPr>
        <p:spPr>
          <a:xfrm>
            <a:off x="5937109" y="1282917"/>
            <a:ext cx="332142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Oct</a:t>
            </a:r>
            <a:endParaRPr lang="ko-KR" altLang="en-US" sz="7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997EA8-964E-1683-0D25-177A0D9FDCA3}"/>
              </a:ext>
            </a:extLst>
          </p:cNvPr>
          <p:cNvSpPr txBox="1"/>
          <p:nvPr/>
        </p:nvSpPr>
        <p:spPr>
          <a:xfrm>
            <a:off x="6307168" y="1289787"/>
            <a:ext cx="360996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Nov</a:t>
            </a:r>
            <a:endParaRPr lang="ko-KR" altLang="en-US" sz="7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9FB0DF-7FD1-1033-C327-AFEED3734640}"/>
              </a:ext>
            </a:extLst>
          </p:cNvPr>
          <p:cNvSpPr txBox="1"/>
          <p:nvPr/>
        </p:nvSpPr>
        <p:spPr>
          <a:xfrm>
            <a:off x="6680625" y="1289787"/>
            <a:ext cx="344966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/>
              <a:t>Dec</a:t>
            </a:r>
            <a:endParaRPr lang="ko-KR" altLang="en-US" sz="7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24DE4C-94A2-819E-2E31-D0AE4BDA931B}"/>
              </a:ext>
            </a:extLst>
          </p:cNvPr>
          <p:cNvSpPr txBox="1"/>
          <p:nvPr/>
        </p:nvSpPr>
        <p:spPr>
          <a:xfrm>
            <a:off x="4359799" y="844503"/>
            <a:ext cx="988255" cy="2647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Default Monthly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74E54C04-5EF2-E19B-6673-1395A1083F3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r="65730" b="89535"/>
          <a:stretch/>
        </p:blipFill>
        <p:spPr>
          <a:xfrm>
            <a:off x="3558376" y="1684638"/>
            <a:ext cx="3392231" cy="385996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B2CC4FA-5E8E-766F-78F0-1601C370AB24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6241" t="10351"/>
          <a:stretch/>
        </p:blipFill>
        <p:spPr>
          <a:xfrm>
            <a:off x="3559703" y="2022144"/>
            <a:ext cx="3406492" cy="3469047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6ADBF253-DFA4-BF36-6CE2-F5D5E15842C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87172" y="2737305"/>
            <a:ext cx="2761976" cy="393001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50C18237-7C1D-8F7B-A0BC-125486402AA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88632" y="3337502"/>
            <a:ext cx="2761976" cy="393001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25EA9236-B61C-CFB1-396B-2A4C4FDD82F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96753" y="3948416"/>
            <a:ext cx="2761976" cy="393001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0AEA20B7-629B-289A-5713-F30BB95C872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04219" y="4473522"/>
            <a:ext cx="2761976" cy="393001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258179BB-AFEB-F392-8587-8C5B61A8DFD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88631" y="5047816"/>
            <a:ext cx="2761976" cy="393001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07CC5D3C-E184-AF99-5AD7-93737611C0A9}"/>
              </a:ext>
            </a:extLst>
          </p:cNvPr>
          <p:cNvSpPr txBox="1"/>
          <p:nvPr/>
        </p:nvSpPr>
        <p:spPr>
          <a:xfrm>
            <a:off x="1402528" y="1688916"/>
            <a:ext cx="2120497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800" dirty="0"/>
              <a:t>August (2023.08.01~2023.08.31)</a:t>
            </a:r>
            <a:endParaRPr lang="ko-KR" altLang="en-US" sz="800" dirty="0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BCE2B58C-3F95-3C68-5745-7168C478A4C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04258" y="1983069"/>
            <a:ext cx="2109035" cy="1982734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2F7F0D85-824A-4F8A-6863-329FB090D6AE}"/>
              </a:ext>
            </a:extLst>
          </p:cNvPr>
          <p:cNvSpPr txBox="1"/>
          <p:nvPr/>
        </p:nvSpPr>
        <p:spPr>
          <a:xfrm>
            <a:off x="1402341" y="2014187"/>
            <a:ext cx="1929651" cy="26472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dirty="0"/>
              <a:t>소모자재 품목별 재고량 및 상세 내역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E53A5C4-E22A-A3AE-A717-D993023DC9BF}"/>
              </a:ext>
            </a:extLst>
          </p:cNvPr>
          <p:cNvSpPr txBox="1"/>
          <p:nvPr/>
        </p:nvSpPr>
        <p:spPr>
          <a:xfrm>
            <a:off x="1413401" y="2315000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 err="1"/>
              <a:t>자재명</a:t>
            </a:r>
            <a:endParaRPr lang="ko-KR" altLang="en-US" sz="5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7BB18ED-0460-5A6C-C2A5-78087351D279}"/>
              </a:ext>
            </a:extLst>
          </p:cNvPr>
          <p:cNvSpPr txBox="1"/>
          <p:nvPr/>
        </p:nvSpPr>
        <p:spPr>
          <a:xfrm>
            <a:off x="2457845" y="2309093"/>
            <a:ext cx="478807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/>
              <a:t>재고수량</a:t>
            </a:r>
            <a:endParaRPr lang="ko-KR" altLang="en-US" sz="5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D6FDDF1-493E-EF21-6DB8-C4A09D8C2FED}"/>
              </a:ext>
            </a:extLst>
          </p:cNvPr>
          <p:cNvSpPr txBox="1"/>
          <p:nvPr/>
        </p:nvSpPr>
        <p:spPr>
          <a:xfrm>
            <a:off x="2930274" y="2315000"/>
            <a:ext cx="478807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상세 내역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A616449-AD41-7817-0D0C-F7D9DCFD7D98}"/>
              </a:ext>
            </a:extLst>
          </p:cNvPr>
          <p:cNvSpPr txBox="1"/>
          <p:nvPr/>
        </p:nvSpPr>
        <p:spPr>
          <a:xfrm>
            <a:off x="1411637" y="2584876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/>
              <a:t>안전 장갑</a:t>
            </a:r>
            <a:endParaRPr lang="ko-KR" altLang="en-US" sz="5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BB9A527-45B7-248A-2F05-4D91B192ECDD}"/>
              </a:ext>
            </a:extLst>
          </p:cNvPr>
          <p:cNvSpPr txBox="1"/>
          <p:nvPr/>
        </p:nvSpPr>
        <p:spPr>
          <a:xfrm>
            <a:off x="1415089" y="2887291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/>
              <a:t>용접봉</a:t>
            </a:r>
            <a:endParaRPr lang="ko-KR" altLang="en-US" sz="5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E4262FD-EE9C-3744-95D5-F59294235702}"/>
              </a:ext>
            </a:extLst>
          </p:cNvPr>
          <p:cNvSpPr txBox="1"/>
          <p:nvPr/>
        </p:nvSpPr>
        <p:spPr>
          <a:xfrm>
            <a:off x="1402341" y="3157167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안전모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80C956E-2320-1EE6-68CD-DC41EB1FB745}"/>
              </a:ext>
            </a:extLst>
          </p:cNvPr>
          <p:cNvSpPr txBox="1"/>
          <p:nvPr/>
        </p:nvSpPr>
        <p:spPr>
          <a:xfrm>
            <a:off x="1415101" y="3472935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/>
              <a:t>작업선</a:t>
            </a:r>
            <a:endParaRPr lang="ko-KR" altLang="en-US" sz="5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33AACE7-9505-282D-2E0F-85EDD3D2C0E5}"/>
              </a:ext>
            </a:extLst>
          </p:cNvPr>
          <p:cNvSpPr txBox="1"/>
          <p:nvPr/>
        </p:nvSpPr>
        <p:spPr>
          <a:xfrm>
            <a:off x="1411008" y="3752558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깔때기</a:t>
            </a: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0B41E4E8-4E1F-A7B9-86C1-0A2080BDC6AE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27531"/>
          <a:stretch/>
        </p:blipFill>
        <p:spPr>
          <a:xfrm>
            <a:off x="1409664" y="3968124"/>
            <a:ext cx="2109035" cy="143686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D2956FC9-A02A-30EC-7A56-1D1A87A7ADF6}"/>
              </a:ext>
            </a:extLst>
          </p:cNvPr>
          <p:cNvSpPr txBox="1"/>
          <p:nvPr/>
        </p:nvSpPr>
        <p:spPr>
          <a:xfrm>
            <a:off x="1417466" y="4029498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LED </a:t>
            </a:r>
            <a:r>
              <a:rPr lang="ko-KR" altLang="en-US" sz="500" dirty="0"/>
              <a:t>작업등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A8821D7-A177-FF06-F58E-AF120D5E31B6}"/>
              </a:ext>
            </a:extLst>
          </p:cNvPr>
          <p:cNvSpPr txBox="1"/>
          <p:nvPr/>
        </p:nvSpPr>
        <p:spPr>
          <a:xfrm>
            <a:off x="1420918" y="4331913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메가폰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C673C5-AE5A-12A6-2F3F-F5D70910909A}"/>
              </a:ext>
            </a:extLst>
          </p:cNvPr>
          <p:cNvSpPr txBox="1"/>
          <p:nvPr/>
        </p:nvSpPr>
        <p:spPr>
          <a:xfrm>
            <a:off x="1408170" y="4601789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/>
              <a:t>현수막</a:t>
            </a:r>
            <a:r>
              <a:rPr lang="en-US" altLang="ko-KR" sz="500" dirty="0"/>
              <a:t>(</a:t>
            </a:r>
            <a:r>
              <a:rPr lang="ko-KR" altLang="en-US" sz="500" dirty="0" err="1"/>
              <a:t>현재작업중</a:t>
            </a:r>
            <a:r>
              <a:rPr lang="en-US" altLang="ko-KR" sz="500" dirty="0"/>
              <a:t>)</a:t>
            </a:r>
            <a:endParaRPr lang="ko-KR" altLang="en-US" sz="5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E4B605-802A-BCAE-9450-F70E8A0CC726}"/>
              </a:ext>
            </a:extLst>
          </p:cNvPr>
          <p:cNvSpPr txBox="1"/>
          <p:nvPr/>
        </p:nvSpPr>
        <p:spPr>
          <a:xfrm>
            <a:off x="1420930" y="4917557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 err="1"/>
              <a:t>유압너트컷터</a:t>
            </a:r>
            <a:r>
              <a:rPr lang="en-US" altLang="ko-KR" sz="500" dirty="0"/>
              <a:t>(20~33mm)</a:t>
            </a:r>
            <a:endParaRPr lang="ko-KR" altLang="en-US" sz="5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4B49FF9-A0DC-CC94-88DE-594EB7098480}"/>
              </a:ext>
            </a:extLst>
          </p:cNvPr>
          <p:cNvSpPr txBox="1"/>
          <p:nvPr/>
        </p:nvSpPr>
        <p:spPr>
          <a:xfrm>
            <a:off x="1416837" y="5197180"/>
            <a:ext cx="971826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500" dirty="0" err="1"/>
              <a:t>유압너트컷터</a:t>
            </a:r>
            <a:r>
              <a:rPr lang="en-US" altLang="ko-KR" sz="500" dirty="0"/>
              <a:t>(41~50mm)</a:t>
            </a:r>
            <a:endParaRPr lang="ko-KR" altLang="en-US" sz="5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C72DB1E-7C82-F1B0-3BC8-E9477157A6EE}"/>
              </a:ext>
            </a:extLst>
          </p:cNvPr>
          <p:cNvSpPr txBox="1"/>
          <p:nvPr/>
        </p:nvSpPr>
        <p:spPr>
          <a:xfrm>
            <a:off x="2485731" y="2581800"/>
            <a:ext cx="445721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23</a:t>
            </a:r>
            <a:endParaRPr lang="ko-KR" altLang="en-US" sz="5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B4C6A3A-5CE3-2E55-9173-61D3680A38B8}"/>
              </a:ext>
            </a:extLst>
          </p:cNvPr>
          <p:cNvSpPr txBox="1"/>
          <p:nvPr/>
        </p:nvSpPr>
        <p:spPr>
          <a:xfrm>
            <a:off x="2489183" y="2884215"/>
            <a:ext cx="445721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1,568</a:t>
            </a:r>
            <a:endParaRPr lang="ko-KR" altLang="en-US" sz="5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377070D-6766-3B2B-A7A3-334E30166A49}"/>
              </a:ext>
            </a:extLst>
          </p:cNvPr>
          <p:cNvSpPr txBox="1"/>
          <p:nvPr/>
        </p:nvSpPr>
        <p:spPr>
          <a:xfrm>
            <a:off x="2476435" y="3154091"/>
            <a:ext cx="445721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89</a:t>
            </a:r>
            <a:endParaRPr lang="ko-KR" altLang="en-US" sz="5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DD3F13-675F-779F-F719-9CFC2C243E7F}"/>
              </a:ext>
            </a:extLst>
          </p:cNvPr>
          <p:cNvSpPr txBox="1"/>
          <p:nvPr/>
        </p:nvSpPr>
        <p:spPr>
          <a:xfrm>
            <a:off x="2489195" y="3469859"/>
            <a:ext cx="445721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596</a:t>
            </a:r>
            <a:endParaRPr lang="ko-KR" altLang="en-US" sz="5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8C04D7B-57ED-8D37-7590-AB25252015E0}"/>
              </a:ext>
            </a:extLst>
          </p:cNvPr>
          <p:cNvSpPr txBox="1"/>
          <p:nvPr/>
        </p:nvSpPr>
        <p:spPr>
          <a:xfrm>
            <a:off x="2485102" y="3749482"/>
            <a:ext cx="445721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63</a:t>
            </a:r>
            <a:endParaRPr lang="ko-KR" altLang="en-US" sz="5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D33CF99-F63B-5CDB-EA1D-2AC75D5F2EBB}"/>
              </a:ext>
            </a:extLst>
          </p:cNvPr>
          <p:cNvSpPr txBox="1"/>
          <p:nvPr/>
        </p:nvSpPr>
        <p:spPr>
          <a:xfrm>
            <a:off x="2491560" y="4026422"/>
            <a:ext cx="445721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41</a:t>
            </a:r>
            <a:endParaRPr lang="ko-KR" altLang="en-US" sz="5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841B663-583D-51CF-CCDD-9A87452B662D}"/>
              </a:ext>
            </a:extLst>
          </p:cNvPr>
          <p:cNvSpPr txBox="1"/>
          <p:nvPr/>
        </p:nvSpPr>
        <p:spPr>
          <a:xfrm>
            <a:off x="2495012" y="4328837"/>
            <a:ext cx="445721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62</a:t>
            </a:r>
            <a:endParaRPr lang="ko-KR" altLang="en-US" sz="5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3D6D54A-7319-13B0-5E71-294542589AF1}"/>
              </a:ext>
            </a:extLst>
          </p:cNvPr>
          <p:cNvSpPr txBox="1"/>
          <p:nvPr/>
        </p:nvSpPr>
        <p:spPr>
          <a:xfrm>
            <a:off x="2482264" y="4598713"/>
            <a:ext cx="445721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56</a:t>
            </a:r>
            <a:endParaRPr lang="ko-KR" altLang="en-US" sz="5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B645142-1D42-3011-C0C8-A226BFD6677F}"/>
              </a:ext>
            </a:extLst>
          </p:cNvPr>
          <p:cNvSpPr txBox="1"/>
          <p:nvPr/>
        </p:nvSpPr>
        <p:spPr>
          <a:xfrm>
            <a:off x="2495024" y="4914481"/>
            <a:ext cx="445721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22</a:t>
            </a:r>
            <a:endParaRPr lang="ko-KR" altLang="en-US" sz="5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50C5DA5-CBC5-0DE5-2357-1880C3273052}"/>
              </a:ext>
            </a:extLst>
          </p:cNvPr>
          <p:cNvSpPr txBox="1"/>
          <p:nvPr/>
        </p:nvSpPr>
        <p:spPr>
          <a:xfrm>
            <a:off x="2490931" y="5194104"/>
            <a:ext cx="445721" cy="1323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500" dirty="0"/>
              <a:t>46</a:t>
            </a:r>
            <a:endParaRPr lang="ko-KR" altLang="en-US" sz="5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B6F808D2-43A1-FF94-81C4-27D183F47C28}"/>
              </a:ext>
            </a:extLst>
          </p:cNvPr>
          <p:cNvSpPr/>
          <p:nvPr/>
        </p:nvSpPr>
        <p:spPr>
          <a:xfrm>
            <a:off x="2968878" y="2541529"/>
            <a:ext cx="334371" cy="2549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BC1B4B7-D224-4D89-75B3-92A66CC83F07}"/>
              </a:ext>
            </a:extLst>
          </p:cNvPr>
          <p:cNvCxnSpPr>
            <a:cxnSpLocks/>
          </p:cNvCxnSpPr>
          <p:nvPr/>
        </p:nvCxnSpPr>
        <p:spPr>
          <a:xfrm flipV="1">
            <a:off x="3286811" y="1834754"/>
            <a:ext cx="440203" cy="8274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2364765-D49B-029D-5BDC-D29FA964A00E}"/>
              </a:ext>
            </a:extLst>
          </p:cNvPr>
          <p:cNvSpPr txBox="1"/>
          <p:nvPr/>
        </p:nvSpPr>
        <p:spPr>
          <a:xfrm>
            <a:off x="3595735" y="1709795"/>
            <a:ext cx="1408314" cy="15620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800" dirty="0"/>
              <a:t>소모자재 지급 상세 내역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D9EF8332-0AB9-10FC-1FD3-0C90405F05D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10645" y="2213112"/>
            <a:ext cx="2954431" cy="1101344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8724AC08-5FC3-DF32-9A78-6A794BDE84CB}"/>
              </a:ext>
            </a:extLst>
          </p:cNvPr>
          <p:cNvSpPr txBox="1"/>
          <p:nvPr/>
        </p:nvSpPr>
        <p:spPr>
          <a:xfrm>
            <a:off x="3976651" y="2211957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정비실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CED2F-60B2-F1FC-F623-30BC24F4A25D}"/>
              </a:ext>
            </a:extLst>
          </p:cNvPr>
          <p:cNvSpPr txBox="1"/>
          <p:nvPr/>
        </p:nvSpPr>
        <p:spPr>
          <a:xfrm>
            <a:off x="4275864" y="2211957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지급일자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C57B0F4-ACDE-C9FA-A0F9-340FC2F1C59C}"/>
              </a:ext>
            </a:extLst>
          </p:cNvPr>
          <p:cNvSpPr txBox="1"/>
          <p:nvPr/>
        </p:nvSpPr>
        <p:spPr>
          <a:xfrm>
            <a:off x="4605059" y="2211957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리더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BBA1E32-8D6B-0EA0-8EED-BAC60B5ECE91}"/>
              </a:ext>
            </a:extLst>
          </p:cNvPr>
          <p:cNvSpPr txBox="1"/>
          <p:nvPr/>
        </p:nvSpPr>
        <p:spPr>
          <a:xfrm>
            <a:off x="4862243" y="2211957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부서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133BDB3-B3F6-956F-A523-B260CAA78907}"/>
              </a:ext>
            </a:extLst>
          </p:cNvPr>
          <p:cNvSpPr txBox="1"/>
          <p:nvPr/>
        </p:nvSpPr>
        <p:spPr>
          <a:xfrm>
            <a:off x="5088806" y="2211957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작업자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2A1AFD-119A-4CCD-B254-EE1D210DC867}"/>
              </a:ext>
            </a:extLst>
          </p:cNvPr>
          <p:cNvSpPr txBox="1"/>
          <p:nvPr/>
        </p:nvSpPr>
        <p:spPr>
          <a:xfrm>
            <a:off x="5392638" y="2211957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품목명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47D366B-A8C9-B235-0159-8124CB0BAD58}"/>
              </a:ext>
            </a:extLst>
          </p:cNvPr>
          <p:cNvSpPr txBox="1"/>
          <p:nvPr/>
        </p:nvSpPr>
        <p:spPr>
          <a:xfrm>
            <a:off x="5649026" y="2211957"/>
            <a:ext cx="288083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규격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6E719C2-557D-BCD6-4D50-4F5A9BBAF048}"/>
              </a:ext>
            </a:extLst>
          </p:cNvPr>
          <p:cNvSpPr txBox="1"/>
          <p:nvPr/>
        </p:nvSpPr>
        <p:spPr>
          <a:xfrm>
            <a:off x="5955312" y="2211957"/>
            <a:ext cx="23776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수량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692A063-283B-3E88-D906-CF56425D7F4E}"/>
              </a:ext>
            </a:extLst>
          </p:cNvPr>
          <p:cNvSpPr txBox="1"/>
          <p:nvPr/>
        </p:nvSpPr>
        <p:spPr>
          <a:xfrm>
            <a:off x="6193076" y="2211957"/>
            <a:ext cx="358005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공기구위치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FCAD73B-A25B-92C8-5472-AA63CE1D2A0C}"/>
              </a:ext>
            </a:extLst>
          </p:cNvPr>
          <p:cNvSpPr txBox="1"/>
          <p:nvPr/>
        </p:nvSpPr>
        <p:spPr>
          <a:xfrm>
            <a:off x="6603752" y="2211957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영문이름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CD1C48B-E33D-6E24-D7D0-15AA4802D0F3}"/>
              </a:ext>
            </a:extLst>
          </p:cNvPr>
          <p:cNvSpPr txBox="1"/>
          <p:nvPr/>
        </p:nvSpPr>
        <p:spPr>
          <a:xfrm>
            <a:off x="3972077" y="2664065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정비실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0A46AC4-5F0E-FC91-84D6-D2052B860723}"/>
              </a:ext>
            </a:extLst>
          </p:cNvPr>
          <p:cNvSpPr txBox="1"/>
          <p:nvPr/>
        </p:nvSpPr>
        <p:spPr>
          <a:xfrm>
            <a:off x="4271290" y="2664065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지급일자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775C5E4-FEEF-7785-CD0E-5A849BE2781C}"/>
              </a:ext>
            </a:extLst>
          </p:cNvPr>
          <p:cNvSpPr txBox="1"/>
          <p:nvPr/>
        </p:nvSpPr>
        <p:spPr>
          <a:xfrm>
            <a:off x="4600485" y="2664065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리더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BAE0A24-D92C-D023-E1D3-FA0E1243472E}"/>
              </a:ext>
            </a:extLst>
          </p:cNvPr>
          <p:cNvSpPr txBox="1"/>
          <p:nvPr/>
        </p:nvSpPr>
        <p:spPr>
          <a:xfrm>
            <a:off x="4857669" y="2664065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부서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10DA1E5-9413-DFCC-E2D9-727E3BE552DD}"/>
              </a:ext>
            </a:extLst>
          </p:cNvPr>
          <p:cNvSpPr txBox="1"/>
          <p:nvPr/>
        </p:nvSpPr>
        <p:spPr>
          <a:xfrm>
            <a:off x="5084232" y="2664065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작업자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8BFD5E6-7013-9B56-9646-BE201B0A084B}"/>
              </a:ext>
            </a:extLst>
          </p:cNvPr>
          <p:cNvSpPr txBox="1"/>
          <p:nvPr/>
        </p:nvSpPr>
        <p:spPr>
          <a:xfrm>
            <a:off x="5388064" y="2664065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품목명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1C312F-9BB6-817D-2AE8-859D871D4A88}"/>
              </a:ext>
            </a:extLst>
          </p:cNvPr>
          <p:cNvSpPr txBox="1"/>
          <p:nvPr/>
        </p:nvSpPr>
        <p:spPr>
          <a:xfrm>
            <a:off x="5644452" y="2664065"/>
            <a:ext cx="288083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규격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345F19A-CBE7-3BE1-6FF2-E372B42C0966}"/>
              </a:ext>
            </a:extLst>
          </p:cNvPr>
          <p:cNvSpPr txBox="1"/>
          <p:nvPr/>
        </p:nvSpPr>
        <p:spPr>
          <a:xfrm>
            <a:off x="5950738" y="2664065"/>
            <a:ext cx="23776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수량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D1521A7-3FFF-CEEA-55E9-A4F8F87F9459}"/>
              </a:ext>
            </a:extLst>
          </p:cNvPr>
          <p:cNvSpPr txBox="1"/>
          <p:nvPr/>
        </p:nvSpPr>
        <p:spPr>
          <a:xfrm>
            <a:off x="6188502" y="2664065"/>
            <a:ext cx="358005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공기구위치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CB61F2-66D5-1536-81D9-01D71B54A002}"/>
              </a:ext>
            </a:extLst>
          </p:cNvPr>
          <p:cNvSpPr txBox="1"/>
          <p:nvPr/>
        </p:nvSpPr>
        <p:spPr>
          <a:xfrm>
            <a:off x="6599178" y="2664065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영문이름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1DC0B02-6071-4F62-5DA6-43871D7ADA05}"/>
              </a:ext>
            </a:extLst>
          </p:cNvPr>
          <p:cNvSpPr txBox="1"/>
          <p:nvPr/>
        </p:nvSpPr>
        <p:spPr>
          <a:xfrm>
            <a:off x="3966803" y="2513363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정비실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997813D-9554-BC19-9336-05B022E4FD63}"/>
              </a:ext>
            </a:extLst>
          </p:cNvPr>
          <p:cNvSpPr txBox="1"/>
          <p:nvPr/>
        </p:nvSpPr>
        <p:spPr>
          <a:xfrm>
            <a:off x="4266016" y="2513363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지급일자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21D5D7F-4B8F-3DED-C830-FAA2C89A9A93}"/>
              </a:ext>
            </a:extLst>
          </p:cNvPr>
          <p:cNvSpPr txBox="1"/>
          <p:nvPr/>
        </p:nvSpPr>
        <p:spPr>
          <a:xfrm>
            <a:off x="4595211" y="2513363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리더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70607-2ABA-27F9-D4A2-10347CD140BA}"/>
              </a:ext>
            </a:extLst>
          </p:cNvPr>
          <p:cNvSpPr txBox="1"/>
          <p:nvPr/>
        </p:nvSpPr>
        <p:spPr>
          <a:xfrm>
            <a:off x="4852395" y="2513363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부서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8876C92-6A70-70E2-494E-274B8B44CDD3}"/>
              </a:ext>
            </a:extLst>
          </p:cNvPr>
          <p:cNvSpPr txBox="1"/>
          <p:nvPr/>
        </p:nvSpPr>
        <p:spPr>
          <a:xfrm>
            <a:off x="5078958" y="2513363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작업자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9179D13-F7C4-2E65-E899-9DA55261ABFF}"/>
              </a:ext>
            </a:extLst>
          </p:cNvPr>
          <p:cNvSpPr txBox="1"/>
          <p:nvPr/>
        </p:nvSpPr>
        <p:spPr>
          <a:xfrm>
            <a:off x="5382790" y="2513363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품목명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9E6307F-9D3B-BFB0-120A-797F7176F417}"/>
              </a:ext>
            </a:extLst>
          </p:cNvPr>
          <p:cNvSpPr txBox="1"/>
          <p:nvPr/>
        </p:nvSpPr>
        <p:spPr>
          <a:xfrm>
            <a:off x="5639178" y="2513363"/>
            <a:ext cx="288083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규격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5E4DA6C-FF76-66CF-F180-E2921AA2FE65}"/>
              </a:ext>
            </a:extLst>
          </p:cNvPr>
          <p:cNvSpPr txBox="1"/>
          <p:nvPr/>
        </p:nvSpPr>
        <p:spPr>
          <a:xfrm>
            <a:off x="5945464" y="2513363"/>
            <a:ext cx="23776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수량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7B8244A-136A-252F-91CB-A4F8F4F52C82}"/>
              </a:ext>
            </a:extLst>
          </p:cNvPr>
          <p:cNvSpPr txBox="1"/>
          <p:nvPr/>
        </p:nvSpPr>
        <p:spPr>
          <a:xfrm>
            <a:off x="6183228" y="2513363"/>
            <a:ext cx="358005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공기구위치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9EB66A3-0B0A-88B0-7827-8CEA495C755C}"/>
              </a:ext>
            </a:extLst>
          </p:cNvPr>
          <p:cNvSpPr txBox="1"/>
          <p:nvPr/>
        </p:nvSpPr>
        <p:spPr>
          <a:xfrm>
            <a:off x="6593904" y="2513363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영문이름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E8EBC46-9F07-6458-9BC1-B2FED2465807}"/>
              </a:ext>
            </a:extLst>
          </p:cNvPr>
          <p:cNvSpPr txBox="1"/>
          <p:nvPr/>
        </p:nvSpPr>
        <p:spPr>
          <a:xfrm>
            <a:off x="3971772" y="292793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정비실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2B359D4-DDAD-46B1-B068-9FE5093C5EA2}"/>
              </a:ext>
            </a:extLst>
          </p:cNvPr>
          <p:cNvSpPr txBox="1"/>
          <p:nvPr/>
        </p:nvSpPr>
        <p:spPr>
          <a:xfrm>
            <a:off x="4270985" y="292793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지급일자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9A5EE69-AE97-9B98-6D55-D016E84C0809}"/>
              </a:ext>
            </a:extLst>
          </p:cNvPr>
          <p:cNvSpPr txBox="1"/>
          <p:nvPr/>
        </p:nvSpPr>
        <p:spPr>
          <a:xfrm>
            <a:off x="4600180" y="292793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리더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21BF42E-1C18-1D90-F001-8089B47E853F}"/>
              </a:ext>
            </a:extLst>
          </p:cNvPr>
          <p:cNvSpPr txBox="1"/>
          <p:nvPr/>
        </p:nvSpPr>
        <p:spPr>
          <a:xfrm>
            <a:off x="4857364" y="292793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부서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4F22820-0B7C-D53B-A5DB-C6865CF49597}"/>
              </a:ext>
            </a:extLst>
          </p:cNvPr>
          <p:cNvSpPr txBox="1"/>
          <p:nvPr/>
        </p:nvSpPr>
        <p:spPr>
          <a:xfrm>
            <a:off x="5083927" y="292793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작업자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B77B0BB-EB17-805E-E5F3-66B70EC77D7D}"/>
              </a:ext>
            </a:extLst>
          </p:cNvPr>
          <p:cNvSpPr txBox="1"/>
          <p:nvPr/>
        </p:nvSpPr>
        <p:spPr>
          <a:xfrm>
            <a:off x="5387759" y="2927936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품목명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44F9DAE-C2BF-31D7-AC38-409A7181863D}"/>
              </a:ext>
            </a:extLst>
          </p:cNvPr>
          <p:cNvSpPr txBox="1"/>
          <p:nvPr/>
        </p:nvSpPr>
        <p:spPr>
          <a:xfrm>
            <a:off x="5644147" y="2927936"/>
            <a:ext cx="288083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규격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68ED326-C915-34A7-20AF-315EBA25EEC9}"/>
              </a:ext>
            </a:extLst>
          </p:cNvPr>
          <p:cNvSpPr txBox="1"/>
          <p:nvPr/>
        </p:nvSpPr>
        <p:spPr>
          <a:xfrm>
            <a:off x="5950433" y="2927936"/>
            <a:ext cx="23776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수량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0CD8BCC-7D22-35F0-E039-1BE6400CEFD4}"/>
              </a:ext>
            </a:extLst>
          </p:cNvPr>
          <p:cNvSpPr txBox="1"/>
          <p:nvPr/>
        </p:nvSpPr>
        <p:spPr>
          <a:xfrm>
            <a:off x="6188197" y="2927936"/>
            <a:ext cx="358005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공기구위치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4CA7BCD-38B9-E074-C5A6-4A7CED59DB8B}"/>
              </a:ext>
            </a:extLst>
          </p:cNvPr>
          <p:cNvSpPr txBox="1"/>
          <p:nvPr/>
        </p:nvSpPr>
        <p:spPr>
          <a:xfrm>
            <a:off x="6598873" y="2927936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영문이름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1637778-B66F-0284-0888-8C761FB23980}"/>
              </a:ext>
            </a:extLst>
          </p:cNvPr>
          <p:cNvSpPr txBox="1"/>
          <p:nvPr/>
        </p:nvSpPr>
        <p:spPr>
          <a:xfrm>
            <a:off x="3967070" y="280267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정비실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D6F1646-CD4A-FDD6-16B5-1C10C7E06C16}"/>
              </a:ext>
            </a:extLst>
          </p:cNvPr>
          <p:cNvSpPr txBox="1"/>
          <p:nvPr/>
        </p:nvSpPr>
        <p:spPr>
          <a:xfrm>
            <a:off x="4266283" y="280267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지급일자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A74C7CC-F957-A5C7-2B89-025687798E26}"/>
              </a:ext>
            </a:extLst>
          </p:cNvPr>
          <p:cNvSpPr txBox="1"/>
          <p:nvPr/>
        </p:nvSpPr>
        <p:spPr>
          <a:xfrm>
            <a:off x="4595478" y="280267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리더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6418985-E770-7252-83FD-30FC6468C36C}"/>
              </a:ext>
            </a:extLst>
          </p:cNvPr>
          <p:cNvSpPr txBox="1"/>
          <p:nvPr/>
        </p:nvSpPr>
        <p:spPr>
          <a:xfrm>
            <a:off x="4852662" y="280267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부서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2A6FDD0-60F3-AB4E-2B08-36B105D72E9A}"/>
              </a:ext>
            </a:extLst>
          </p:cNvPr>
          <p:cNvSpPr txBox="1"/>
          <p:nvPr/>
        </p:nvSpPr>
        <p:spPr>
          <a:xfrm>
            <a:off x="5079225" y="280267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작업자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FCA2533-49D5-A298-D934-22DB1CB3D731}"/>
              </a:ext>
            </a:extLst>
          </p:cNvPr>
          <p:cNvSpPr txBox="1"/>
          <p:nvPr/>
        </p:nvSpPr>
        <p:spPr>
          <a:xfrm>
            <a:off x="5383057" y="2802676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품목명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D1300B8-3835-17A8-8238-897722D0A8BA}"/>
              </a:ext>
            </a:extLst>
          </p:cNvPr>
          <p:cNvSpPr txBox="1"/>
          <p:nvPr/>
        </p:nvSpPr>
        <p:spPr>
          <a:xfrm>
            <a:off x="5639445" y="2802676"/>
            <a:ext cx="288083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규격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17AAEA3-AF5E-A709-8379-7CEAFD5F5638}"/>
              </a:ext>
            </a:extLst>
          </p:cNvPr>
          <p:cNvSpPr txBox="1"/>
          <p:nvPr/>
        </p:nvSpPr>
        <p:spPr>
          <a:xfrm>
            <a:off x="5945731" y="2802676"/>
            <a:ext cx="23776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수량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49E431C-4A6D-6211-6F78-16B8A60EDFC2}"/>
              </a:ext>
            </a:extLst>
          </p:cNvPr>
          <p:cNvSpPr txBox="1"/>
          <p:nvPr/>
        </p:nvSpPr>
        <p:spPr>
          <a:xfrm>
            <a:off x="6183495" y="2802676"/>
            <a:ext cx="358005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공기구위치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9AA0F45-4423-54B0-9C77-78660D478413}"/>
              </a:ext>
            </a:extLst>
          </p:cNvPr>
          <p:cNvSpPr txBox="1"/>
          <p:nvPr/>
        </p:nvSpPr>
        <p:spPr>
          <a:xfrm>
            <a:off x="6594171" y="2802676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영문이름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BCFE085-0D51-5D4E-BA57-EDFBFB14B993}"/>
              </a:ext>
            </a:extLst>
          </p:cNvPr>
          <p:cNvSpPr txBox="1"/>
          <p:nvPr/>
        </p:nvSpPr>
        <p:spPr>
          <a:xfrm>
            <a:off x="3970143" y="318623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정비실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424E6D2-C428-34C6-7EDE-92A8D37F0E66}"/>
              </a:ext>
            </a:extLst>
          </p:cNvPr>
          <p:cNvSpPr txBox="1"/>
          <p:nvPr/>
        </p:nvSpPr>
        <p:spPr>
          <a:xfrm>
            <a:off x="4269356" y="318623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지급일자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A6AF28B-52A8-77CF-94C4-EA8BECD1EC81}"/>
              </a:ext>
            </a:extLst>
          </p:cNvPr>
          <p:cNvSpPr txBox="1"/>
          <p:nvPr/>
        </p:nvSpPr>
        <p:spPr>
          <a:xfrm>
            <a:off x="4598551" y="318623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리더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3169707-2293-C482-FF60-56FCBF2704B8}"/>
              </a:ext>
            </a:extLst>
          </p:cNvPr>
          <p:cNvSpPr txBox="1"/>
          <p:nvPr/>
        </p:nvSpPr>
        <p:spPr>
          <a:xfrm>
            <a:off x="4855735" y="318623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부서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756F9CA-1D06-53A1-F71B-936240E91194}"/>
              </a:ext>
            </a:extLst>
          </p:cNvPr>
          <p:cNvSpPr txBox="1"/>
          <p:nvPr/>
        </p:nvSpPr>
        <p:spPr>
          <a:xfrm>
            <a:off x="5082298" y="3186236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작업자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0B1E488-0776-20DE-324D-4A859EDA1F2D}"/>
              </a:ext>
            </a:extLst>
          </p:cNvPr>
          <p:cNvSpPr txBox="1"/>
          <p:nvPr/>
        </p:nvSpPr>
        <p:spPr>
          <a:xfrm>
            <a:off x="5386130" y="3186236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품목명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4D28176-E760-FF71-7A14-979BFF88EB81}"/>
              </a:ext>
            </a:extLst>
          </p:cNvPr>
          <p:cNvSpPr txBox="1"/>
          <p:nvPr/>
        </p:nvSpPr>
        <p:spPr>
          <a:xfrm>
            <a:off x="5642518" y="3186236"/>
            <a:ext cx="288083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규격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59024B8-5C3A-0D58-7CD1-FE346FC267EC}"/>
              </a:ext>
            </a:extLst>
          </p:cNvPr>
          <p:cNvSpPr txBox="1"/>
          <p:nvPr/>
        </p:nvSpPr>
        <p:spPr>
          <a:xfrm>
            <a:off x="5948804" y="3186236"/>
            <a:ext cx="23776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수량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0D903A3-8E77-956A-0862-DB2ADCDEB57C}"/>
              </a:ext>
            </a:extLst>
          </p:cNvPr>
          <p:cNvSpPr txBox="1"/>
          <p:nvPr/>
        </p:nvSpPr>
        <p:spPr>
          <a:xfrm>
            <a:off x="6186568" y="3186236"/>
            <a:ext cx="358005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공기구위치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C4E40DAE-9EC3-FC0A-E96C-1D053D2A9F9A}"/>
              </a:ext>
            </a:extLst>
          </p:cNvPr>
          <p:cNvSpPr txBox="1"/>
          <p:nvPr/>
        </p:nvSpPr>
        <p:spPr>
          <a:xfrm>
            <a:off x="6597244" y="3186236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영문이름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D33FB3-9285-99B2-3398-511858EBFC26}"/>
              </a:ext>
            </a:extLst>
          </p:cNvPr>
          <p:cNvSpPr txBox="1"/>
          <p:nvPr/>
        </p:nvSpPr>
        <p:spPr>
          <a:xfrm>
            <a:off x="3970143" y="3066173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정비실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723CED5-0C7D-D43F-F456-C8B69D8DA31A}"/>
              </a:ext>
            </a:extLst>
          </p:cNvPr>
          <p:cNvSpPr txBox="1"/>
          <p:nvPr/>
        </p:nvSpPr>
        <p:spPr>
          <a:xfrm>
            <a:off x="4269356" y="3066173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지급일자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2DC1CE0-5E40-8C6B-D65A-52868F2F479B}"/>
              </a:ext>
            </a:extLst>
          </p:cNvPr>
          <p:cNvSpPr txBox="1"/>
          <p:nvPr/>
        </p:nvSpPr>
        <p:spPr>
          <a:xfrm>
            <a:off x="4598551" y="3066173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리더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E03292E-9C63-91A8-CEF6-187FE89DF6F1}"/>
              </a:ext>
            </a:extLst>
          </p:cNvPr>
          <p:cNvSpPr txBox="1"/>
          <p:nvPr/>
        </p:nvSpPr>
        <p:spPr>
          <a:xfrm>
            <a:off x="4855735" y="3066173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부서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4583006-673A-AB3B-1BC9-A0FA4B647BEE}"/>
              </a:ext>
            </a:extLst>
          </p:cNvPr>
          <p:cNvSpPr txBox="1"/>
          <p:nvPr/>
        </p:nvSpPr>
        <p:spPr>
          <a:xfrm>
            <a:off x="5082298" y="3066173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작업자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02E41F0-54DF-9DA1-0605-7F72BCAE4B16}"/>
              </a:ext>
            </a:extLst>
          </p:cNvPr>
          <p:cNvSpPr txBox="1"/>
          <p:nvPr/>
        </p:nvSpPr>
        <p:spPr>
          <a:xfrm>
            <a:off x="5386130" y="3066173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품목명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FE09501-4832-1277-E8B7-95222BA32B61}"/>
              </a:ext>
            </a:extLst>
          </p:cNvPr>
          <p:cNvSpPr txBox="1"/>
          <p:nvPr/>
        </p:nvSpPr>
        <p:spPr>
          <a:xfrm>
            <a:off x="5642518" y="3066173"/>
            <a:ext cx="288083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규격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08A5D9A-FA32-A779-1D00-FEA064EB01CD}"/>
              </a:ext>
            </a:extLst>
          </p:cNvPr>
          <p:cNvSpPr txBox="1"/>
          <p:nvPr/>
        </p:nvSpPr>
        <p:spPr>
          <a:xfrm>
            <a:off x="5948804" y="3066173"/>
            <a:ext cx="23776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수량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A3210F1-8AE5-D91A-C349-6C124BBD1595}"/>
              </a:ext>
            </a:extLst>
          </p:cNvPr>
          <p:cNvSpPr txBox="1"/>
          <p:nvPr/>
        </p:nvSpPr>
        <p:spPr>
          <a:xfrm>
            <a:off x="6186568" y="3066173"/>
            <a:ext cx="358005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공기구위치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5D96EFD-2D8A-89F7-FA4B-9DBAD2E7420D}"/>
              </a:ext>
            </a:extLst>
          </p:cNvPr>
          <p:cNvSpPr txBox="1"/>
          <p:nvPr/>
        </p:nvSpPr>
        <p:spPr>
          <a:xfrm>
            <a:off x="6597244" y="3066173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영문이름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DEF339D-FC78-67E7-B062-C4A624A47773}"/>
              </a:ext>
            </a:extLst>
          </p:cNvPr>
          <p:cNvSpPr txBox="1"/>
          <p:nvPr/>
        </p:nvSpPr>
        <p:spPr>
          <a:xfrm>
            <a:off x="3969862" y="2359228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정비실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C6DBDE0-215F-7041-AB10-5B8448FE35BB}"/>
              </a:ext>
            </a:extLst>
          </p:cNvPr>
          <p:cNvSpPr txBox="1"/>
          <p:nvPr/>
        </p:nvSpPr>
        <p:spPr>
          <a:xfrm>
            <a:off x="4269075" y="2359228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지급일자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0039DA4-F942-E10C-2CDB-AE501FB753D4}"/>
              </a:ext>
            </a:extLst>
          </p:cNvPr>
          <p:cNvSpPr txBox="1"/>
          <p:nvPr/>
        </p:nvSpPr>
        <p:spPr>
          <a:xfrm>
            <a:off x="4598270" y="2359228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리더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638E5C0-DC94-FCCB-0E77-58E45B4A3A52}"/>
              </a:ext>
            </a:extLst>
          </p:cNvPr>
          <p:cNvSpPr txBox="1"/>
          <p:nvPr/>
        </p:nvSpPr>
        <p:spPr>
          <a:xfrm>
            <a:off x="4855454" y="2359228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부서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8C6F23C-03CA-1335-DE58-6C5D15D7B72E}"/>
              </a:ext>
            </a:extLst>
          </p:cNvPr>
          <p:cNvSpPr txBox="1"/>
          <p:nvPr/>
        </p:nvSpPr>
        <p:spPr>
          <a:xfrm>
            <a:off x="5082017" y="2359228"/>
            <a:ext cx="291129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작업자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A0685F4-445C-D0E1-0145-C4C315303365}"/>
              </a:ext>
            </a:extLst>
          </p:cNvPr>
          <p:cNvSpPr txBox="1"/>
          <p:nvPr/>
        </p:nvSpPr>
        <p:spPr>
          <a:xfrm>
            <a:off x="5385849" y="2359228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품목명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A7ABAF4-7275-3CCB-928B-2A2E535509F4}"/>
              </a:ext>
            </a:extLst>
          </p:cNvPr>
          <p:cNvSpPr txBox="1"/>
          <p:nvPr/>
        </p:nvSpPr>
        <p:spPr>
          <a:xfrm>
            <a:off x="5642237" y="2359228"/>
            <a:ext cx="288083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규격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871EF7C-D7CC-2599-8F6C-D5ED375C666C}"/>
              </a:ext>
            </a:extLst>
          </p:cNvPr>
          <p:cNvSpPr txBox="1"/>
          <p:nvPr/>
        </p:nvSpPr>
        <p:spPr>
          <a:xfrm>
            <a:off x="5948523" y="2359228"/>
            <a:ext cx="23776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수량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9D28950-698E-3044-DB40-15EC45C25F49}"/>
              </a:ext>
            </a:extLst>
          </p:cNvPr>
          <p:cNvSpPr txBox="1"/>
          <p:nvPr/>
        </p:nvSpPr>
        <p:spPr>
          <a:xfrm>
            <a:off x="6186287" y="2359228"/>
            <a:ext cx="358005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공기구위치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14F8123-7B0A-A3EB-2CC7-2AF633112BD6}"/>
              </a:ext>
            </a:extLst>
          </p:cNvPr>
          <p:cNvSpPr txBox="1"/>
          <p:nvPr/>
        </p:nvSpPr>
        <p:spPr>
          <a:xfrm>
            <a:off x="6596963" y="2359228"/>
            <a:ext cx="284294" cy="13236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r>
              <a:rPr lang="ko-KR" altLang="en-US" sz="500" dirty="0"/>
              <a:t>영문이름</a:t>
            </a:r>
          </a:p>
        </p:txBody>
      </p:sp>
    </p:spTree>
    <p:extLst>
      <p:ext uri="{BB962C8B-B14F-4D97-AF65-F5344CB8AC3E}">
        <p14:creationId xmlns:p14="http://schemas.microsoft.com/office/powerpoint/2010/main" val="3252386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05A237-FBCB-FC22-934E-B6FCB5BB685B}"/>
              </a:ext>
            </a:extLst>
          </p:cNvPr>
          <p:cNvSpPr txBox="1"/>
          <p:nvPr/>
        </p:nvSpPr>
        <p:spPr>
          <a:xfrm>
            <a:off x="220677" y="265212"/>
            <a:ext cx="294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7.0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현황표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1EAD00-5EB6-F580-CD64-537512692E74}"/>
              </a:ext>
            </a:extLst>
          </p:cNvPr>
          <p:cNvSpPr/>
          <p:nvPr/>
        </p:nvSpPr>
        <p:spPr>
          <a:xfrm>
            <a:off x="1469710" y="974214"/>
            <a:ext cx="5152690" cy="4215282"/>
          </a:xfrm>
          <a:prstGeom prst="rect">
            <a:avLst/>
          </a:prstGeom>
          <a:solidFill>
            <a:srgbClr val="FCFCF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4EAAB1-EA11-D99A-A1F5-09E580EC3291}"/>
              </a:ext>
            </a:extLst>
          </p:cNvPr>
          <p:cNvSpPr/>
          <p:nvPr/>
        </p:nvSpPr>
        <p:spPr>
          <a:xfrm>
            <a:off x="1540112" y="1293805"/>
            <a:ext cx="2106753" cy="190027"/>
          </a:xfrm>
          <a:prstGeom prst="rect">
            <a:avLst/>
          </a:prstGeom>
          <a:solidFill>
            <a:srgbClr val="8291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 현황                 오늘 </a:t>
            </a:r>
            <a:r>
              <a:rPr lang="en-US" altLang="ko-KR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987</a:t>
            </a:r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</a:t>
            </a:r>
            <a:r>
              <a:rPr lang="en-US" altLang="ko-KR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반출중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699280-2E1C-2BD8-72D6-4AB8CC259DDE}"/>
              </a:ext>
            </a:extLst>
          </p:cNvPr>
          <p:cNvSpPr/>
          <p:nvPr/>
        </p:nvSpPr>
        <p:spPr>
          <a:xfrm>
            <a:off x="3760514" y="1295154"/>
            <a:ext cx="2106753" cy="190027"/>
          </a:xfrm>
          <a:prstGeom prst="rect">
            <a:avLst/>
          </a:prstGeom>
          <a:solidFill>
            <a:srgbClr val="8291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반입 현황                    오늘 </a:t>
            </a:r>
            <a:r>
              <a:rPr lang="en-US" altLang="ko-KR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3</a:t>
            </a:r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 </a:t>
            </a:r>
            <a:r>
              <a:rPr lang="ko-KR" altLang="en-US" sz="85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반입중</a:t>
            </a:r>
            <a:endParaRPr lang="ko-KR" altLang="en-US" sz="85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F78E6C12-0FE2-A1E8-A363-6F6F79AD900F}"/>
              </a:ext>
            </a:extLst>
          </p:cNvPr>
          <p:cNvSpPr/>
          <p:nvPr/>
        </p:nvSpPr>
        <p:spPr>
          <a:xfrm>
            <a:off x="3444632" y="1513333"/>
            <a:ext cx="144016" cy="84924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002D5D0D-DCFD-792E-7536-3D9E23407D24}"/>
              </a:ext>
            </a:extLst>
          </p:cNvPr>
          <p:cNvSpPr/>
          <p:nvPr/>
        </p:nvSpPr>
        <p:spPr>
          <a:xfrm>
            <a:off x="5666991" y="1510288"/>
            <a:ext cx="144016" cy="84924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1" name="차트 70">
            <a:extLst>
              <a:ext uri="{FF2B5EF4-FFF2-40B4-BE49-F238E27FC236}">
                <a16:creationId xmlns:a16="http://schemas.microsoft.com/office/drawing/2014/main" id="{18C6A782-02E7-B725-FCB5-290B54D81A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3242445"/>
              </p:ext>
            </p:extLst>
          </p:nvPr>
        </p:nvGraphicFramePr>
        <p:xfrm>
          <a:off x="1861997" y="1159435"/>
          <a:ext cx="1542684" cy="1778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2" name="차트 71">
            <a:extLst>
              <a:ext uri="{FF2B5EF4-FFF2-40B4-BE49-F238E27FC236}">
                <a16:creationId xmlns:a16="http://schemas.microsoft.com/office/drawing/2014/main" id="{6C84FD42-41E1-E8C5-6B74-046621F6A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686091"/>
              </p:ext>
            </p:extLst>
          </p:nvPr>
        </p:nvGraphicFramePr>
        <p:xfrm>
          <a:off x="4101511" y="1131640"/>
          <a:ext cx="1542684" cy="1778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C10917-FF8E-88B2-0367-AFCC5E4AE78A}"/>
              </a:ext>
            </a:extLst>
          </p:cNvPr>
          <p:cNvSpPr/>
          <p:nvPr/>
        </p:nvSpPr>
        <p:spPr>
          <a:xfrm>
            <a:off x="1540112" y="3130120"/>
            <a:ext cx="2106753" cy="190027"/>
          </a:xfrm>
          <a:prstGeom prst="rect">
            <a:avLst/>
          </a:prstGeom>
          <a:solidFill>
            <a:srgbClr val="8291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지급 현황                 오늘 </a:t>
            </a:r>
            <a:r>
              <a:rPr lang="en-US" altLang="ko-KR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43</a:t>
            </a:r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</a:t>
            </a:r>
            <a:r>
              <a:rPr lang="en-US" altLang="ko-KR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지급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B561F40-E983-4A6E-E6DA-0E35D78AC490}"/>
              </a:ext>
            </a:extLst>
          </p:cNvPr>
          <p:cNvSpPr/>
          <p:nvPr/>
        </p:nvSpPr>
        <p:spPr>
          <a:xfrm>
            <a:off x="3800633" y="3133051"/>
            <a:ext cx="2106753" cy="190027"/>
          </a:xfrm>
          <a:prstGeom prst="rect">
            <a:avLst/>
          </a:prstGeom>
          <a:solidFill>
            <a:srgbClr val="8291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매입 현황                    오늘 </a:t>
            </a:r>
            <a:r>
              <a:rPr lang="en-US" altLang="ko-KR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87</a:t>
            </a:r>
            <a:r>
              <a:rPr lang="ko-KR" altLang="en-US" sz="8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 매입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22DD5E1-9B6E-E726-6EA0-52A449579550}"/>
              </a:ext>
            </a:extLst>
          </p:cNvPr>
          <p:cNvSpPr txBox="1"/>
          <p:nvPr/>
        </p:nvSpPr>
        <p:spPr>
          <a:xfrm>
            <a:off x="2056097" y="2793823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총 재고 수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3,897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1B45EC-2E6B-8634-B0EA-A60E3B432E2E}"/>
              </a:ext>
            </a:extLst>
          </p:cNvPr>
          <p:cNvSpPr txBox="1"/>
          <p:nvPr/>
        </p:nvSpPr>
        <p:spPr>
          <a:xfrm>
            <a:off x="4222930" y="2809180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반입 예정 수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984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0" name="차트 79">
            <a:extLst>
              <a:ext uri="{FF2B5EF4-FFF2-40B4-BE49-F238E27FC236}">
                <a16:creationId xmlns:a16="http://schemas.microsoft.com/office/drawing/2014/main" id="{ED793BB2-D9ED-5CE3-EB04-D2CBCC7BEE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450821"/>
              </p:ext>
            </p:extLst>
          </p:nvPr>
        </p:nvGraphicFramePr>
        <p:xfrm>
          <a:off x="1901948" y="3081855"/>
          <a:ext cx="1542684" cy="1778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1" name="차트 80">
            <a:extLst>
              <a:ext uri="{FF2B5EF4-FFF2-40B4-BE49-F238E27FC236}">
                <a16:creationId xmlns:a16="http://schemas.microsoft.com/office/drawing/2014/main" id="{76B171AD-4A41-A9B0-AEDC-F13620C6FD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020551"/>
              </p:ext>
            </p:extLst>
          </p:nvPr>
        </p:nvGraphicFramePr>
        <p:xfrm>
          <a:off x="4114640" y="3112568"/>
          <a:ext cx="1542684" cy="1778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31269A11-402C-DAA6-F8F2-358B756BAE11}"/>
              </a:ext>
            </a:extLst>
          </p:cNvPr>
          <p:cNvSpPr txBox="1"/>
          <p:nvPr/>
        </p:nvSpPr>
        <p:spPr>
          <a:xfrm>
            <a:off x="1997310" y="4752812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총 지급 대상 수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86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BC9E789-D2AF-A0F5-87B6-D095D8D03581}"/>
              </a:ext>
            </a:extLst>
          </p:cNvPr>
          <p:cNvSpPr txBox="1"/>
          <p:nvPr/>
        </p:nvSpPr>
        <p:spPr>
          <a:xfrm>
            <a:off x="4311779" y="4768169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</a:rPr>
              <a:t>총 매입 수 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87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84" name="표 46">
            <a:extLst>
              <a:ext uri="{FF2B5EF4-FFF2-40B4-BE49-F238E27FC236}">
                <a16:creationId xmlns:a16="http://schemas.microsoft.com/office/drawing/2014/main" id="{E437E8FD-D6C7-AD0F-BA97-3915DB8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845680"/>
              </p:ext>
            </p:extLst>
          </p:nvPr>
        </p:nvGraphicFramePr>
        <p:xfrm>
          <a:off x="3082132" y="1516378"/>
          <a:ext cx="559501" cy="100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9501">
                  <a:extLst>
                    <a:ext uri="{9D8B030D-6E8A-4147-A177-3AD203B41FA5}">
                      <a16:colId xmlns:a16="http://schemas.microsoft.com/office/drawing/2014/main" val="345550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조회유형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37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대분류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38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전체 선택</a:t>
                      </a:r>
                      <a:endParaRPr lang="en-US" altLang="ko-KR" sz="6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42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자산성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423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내구성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35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소모성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중분류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8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전체선택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58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건설공구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655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850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특수절단기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23956"/>
                  </a:ext>
                </a:extLst>
              </a:tr>
            </a:tbl>
          </a:graphicData>
        </a:graphic>
      </p:graphicFrame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A4B36905-FF55-4674-8E22-89409A757C9E}"/>
              </a:ext>
            </a:extLst>
          </p:cNvPr>
          <p:cNvSpPr/>
          <p:nvPr/>
        </p:nvSpPr>
        <p:spPr>
          <a:xfrm>
            <a:off x="3444632" y="3342391"/>
            <a:ext cx="144016" cy="84924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6" name="표 46">
            <a:extLst>
              <a:ext uri="{FF2B5EF4-FFF2-40B4-BE49-F238E27FC236}">
                <a16:creationId xmlns:a16="http://schemas.microsoft.com/office/drawing/2014/main" id="{1CBC625E-1A8A-1FD1-F348-D5090167B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226241"/>
              </p:ext>
            </p:extLst>
          </p:nvPr>
        </p:nvGraphicFramePr>
        <p:xfrm>
          <a:off x="3082132" y="3345436"/>
          <a:ext cx="559501" cy="100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9501">
                  <a:extLst>
                    <a:ext uri="{9D8B030D-6E8A-4147-A177-3AD203B41FA5}">
                      <a16:colId xmlns:a16="http://schemas.microsoft.com/office/drawing/2014/main" val="345550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조회유형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37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38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전체 선택</a:t>
                      </a:r>
                      <a:endParaRPr lang="en-US" altLang="ko-KR" sz="6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42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423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35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8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58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655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850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안전보호구</a:t>
                      </a: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23956"/>
                  </a:ext>
                </a:extLst>
              </a:tr>
            </a:tbl>
          </a:graphicData>
        </a:graphic>
      </p:graphicFrame>
      <p:graphicFrame>
        <p:nvGraphicFramePr>
          <p:cNvPr id="87" name="표 46">
            <a:extLst>
              <a:ext uri="{FF2B5EF4-FFF2-40B4-BE49-F238E27FC236}">
                <a16:creationId xmlns:a16="http://schemas.microsoft.com/office/drawing/2014/main" id="{AB1F4E70-EBFB-39C5-500F-1201A8C99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158971"/>
              </p:ext>
            </p:extLst>
          </p:nvPr>
        </p:nvGraphicFramePr>
        <p:xfrm>
          <a:off x="5308156" y="1511570"/>
          <a:ext cx="559501" cy="100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9501">
                  <a:extLst>
                    <a:ext uri="{9D8B030D-6E8A-4147-A177-3AD203B41FA5}">
                      <a16:colId xmlns:a16="http://schemas.microsoft.com/office/drawing/2014/main" val="345550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조회유형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37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대분류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38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전체 선택</a:t>
                      </a:r>
                      <a:endParaRPr lang="en-US" altLang="ko-KR" sz="6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42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자산성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423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내구성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35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소모성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중분류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8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전체선택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58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건설공구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655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850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특수절단기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23956"/>
                  </a:ext>
                </a:extLst>
              </a:tr>
            </a:tbl>
          </a:graphicData>
        </a:graphic>
      </p:graphicFrame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4E873D26-366D-8BDA-31E6-9E5DFE09830C}"/>
              </a:ext>
            </a:extLst>
          </p:cNvPr>
          <p:cNvSpPr/>
          <p:nvPr/>
        </p:nvSpPr>
        <p:spPr>
          <a:xfrm>
            <a:off x="5703224" y="3348681"/>
            <a:ext cx="144016" cy="84924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0" name="표 46">
            <a:extLst>
              <a:ext uri="{FF2B5EF4-FFF2-40B4-BE49-F238E27FC236}">
                <a16:creationId xmlns:a16="http://schemas.microsoft.com/office/drawing/2014/main" id="{54B347E0-CAC5-AB52-E377-CD995912A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51884"/>
              </p:ext>
            </p:extLst>
          </p:nvPr>
        </p:nvGraphicFramePr>
        <p:xfrm>
          <a:off x="5344389" y="3349963"/>
          <a:ext cx="559501" cy="100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9501">
                  <a:extLst>
                    <a:ext uri="{9D8B030D-6E8A-4147-A177-3AD203B41FA5}">
                      <a16:colId xmlns:a16="http://schemas.microsoft.com/office/drawing/2014/main" val="345550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조회유형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37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대분류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38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전체 선택</a:t>
                      </a:r>
                      <a:endParaRPr lang="en-US" altLang="ko-KR" sz="600" b="1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42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자산성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423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내구성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35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소모성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중분류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88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전체선택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58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건설공구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655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850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특수절단기</a:t>
                      </a:r>
                      <a:endParaRPr lang="en-US" altLang="ko-KR" sz="6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23956"/>
                  </a:ext>
                </a:extLst>
              </a:tr>
            </a:tbl>
          </a:graphicData>
        </a:graphic>
      </p:graphicFrame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BAEF37D6-35C8-4FA4-A7A7-02AF014AFD58}"/>
              </a:ext>
            </a:extLst>
          </p:cNvPr>
          <p:cNvSpPr/>
          <p:nvPr/>
        </p:nvSpPr>
        <p:spPr>
          <a:xfrm>
            <a:off x="3138786" y="1023432"/>
            <a:ext cx="642972" cy="190028"/>
          </a:xfrm>
          <a:prstGeom prst="roundRect">
            <a:avLst/>
          </a:prstGeom>
          <a:solidFill>
            <a:srgbClr val="8291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오늘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59E831-8F7A-D31F-645C-3A7AC6255FD3}"/>
              </a:ext>
            </a:extLst>
          </p:cNvPr>
          <p:cNvSpPr txBox="1"/>
          <p:nvPr/>
        </p:nvSpPr>
        <p:spPr>
          <a:xfrm>
            <a:off x="2760091" y="9929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</a:rPr>
              <a:t>조회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107A9323-F288-E984-AE59-1B2D2140326C}"/>
              </a:ext>
            </a:extLst>
          </p:cNvPr>
          <p:cNvSpPr/>
          <p:nvPr/>
        </p:nvSpPr>
        <p:spPr>
          <a:xfrm>
            <a:off x="4513522" y="1009833"/>
            <a:ext cx="545298" cy="190028"/>
          </a:xfrm>
          <a:prstGeom prst="roundRect">
            <a:avLst/>
          </a:prstGeom>
          <a:solidFill>
            <a:srgbClr val="8291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시작일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0B05525-219F-891C-9262-A9C35BAFAE25}"/>
              </a:ext>
            </a:extLst>
          </p:cNvPr>
          <p:cNvSpPr txBox="1"/>
          <p:nvPr/>
        </p:nvSpPr>
        <p:spPr>
          <a:xfrm>
            <a:off x="3872348" y="99352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</a:rPr>
              <a:t>기간조회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18DD1FBD-09BF-89F8-EC2A-17C2AD63D130}"/>
              </a:ext>
            </a:extLst>
          </p:cNvPr>
          <p:cNvSpPr/>
          <p:nvPr/>
        </p:nvSpPr>
        <p:spPr>
          <a:xfrm>
            <a:off x="5311181" y="1008395"/>
            <a:ext cx="545298" cy="190028"/>
          </a:xfrm>
          <a:prstGeom prst="roundRect">
            <a:avLst/>
          </a:prstGeom>
          <a:solidFill>
            <a:srgbClr val="8291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종료일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13F80B-A8A9-7A9C-834B-7FAF6D3B513C}"/>
              </a:ext>
            </a:extLst>
          </p:cNvPr>
          <p:cNvSpPr txBox="1"/>
          <p:nvPr/>
        </p:nvSpPr>
        <p:spPr>
          <a:xfrm>
            <a:off x="5027294" y="979322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</a:rPr>
              <a:t>~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337343E6-ACE1-2118-6F6F-8BC4E3040915}"/>
              </a:ext>
            </a:extLst>
          </p:cNvPr>
          <p:cNvSpPr/>
          <p:nvPr/>
        </p:nvSpPr>
        <p:spPr>
          <a:xfrm>
            <a:off x="1526221" y="1029239"/>
            <a:ext cx="1140278" cy="190028"/>
          </a:xfrm>
          <a:prstGeom prst="roundRect">
            <a:avLst>
              <a:gd name="adj" fmla="val 50000"/>
            </a:avLst>
          </a:prstGeom>
          <a:solidFill>
            <a:srgbClr val="8291B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분석현황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C85700-8454-C72D-FE29-7016912D0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71719"/>
              </p:ext>
            </p:extLst>
          </p:nvPr>
        </p:nvGraphicFramePr>
        <p:xfrm>
          <a:off x="6955577" y="182247"/>
          <a:ext cx="2183459" cy="4607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83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현황표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65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반출중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반입중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반입후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 현황표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지급 수의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나머지의 재고의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지급 유형의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3.1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 현황표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전체정비실 및 각 정비실 개별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4.1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매입 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업로드 데이터 총수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당일 업로드후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 적용된 재고의 총수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 유형의 선택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분류품목의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4.1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3D29BD16-BCF2-8157-DD8D-E5A70318FCD4}"/>
              </a:ext>
            </a:extLst>
          </p:cNvPr>
          <p:cNvSpPr/>
          <p:nvPr/>
        </p:nvSpPr>
        <p:spPr>
          <a:xfrm>
            <a:off x="5942128" y="3891171"/>
            <a:ext cx="1944216" cy="190064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미정 참고</a:t>
            </a:r>
            <a:endParaRPr lang="ko-KR" alt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A9C7A7-992D-CFB8-BFA8-3B82EF1F9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233" y="944037"/>
            <a:ext cx="1091758" cy="4542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89FBC8-42ED-0E23-2B37-EB843C8C9D65}"/>
              </a:ext>
            </a:extLst>
          </p:cNvPr>
          <p:cNvSpPr txBox="1"/>
          <p:nvPr/>
        </p:nvSpPr>
        <p:spPr>
          <a:xfrm>
            <a:off x="271618" y="1008596"/>
            <a:ext cx="106002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부서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1D6A89-A9D4-EFCB-7FFE-F88DB4E51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608" y="1751005"/>
            <a:ext cx="165983" cy="149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7C56D9-2B89-3F2C-48B7-131BD5EF3E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425" y="4569008"/>
            <a:ext cx="200373" cy="163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2A7132-D6D1-5E35-4F5F-962C596873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960" y="1205121"/>
            <a:ext cx="165983" cy="1576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4221D9-331C-87A3-7487-6474102F2C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2959" y="2887494"/>
            <a:ext cx="166246" cy="1590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06C3DD-40E5-470B-75EA-C2046A097B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327420" y="2314503"/>
            <a:ext cx="162281" cy="155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E17D09-6113-8BAC-4E1B-7D3B0ED0F1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322960" y="4013215"/>
            <a:ext cx="185536" cy="1401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9EAF08-7964-FE17-A430-44A607D9FA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5362" y="3449734"/>
            <a:ext cx="174190" cy="1623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22E624-29E2-1872-A35C-C5DCDB019248}"/>
              </a:ext>
            </a:extLst>
          </p:cNvPr>
          <p:cNvSpPr/>
          <p:nvPr/>
        </p:nvSpPr>
        <p:spPr>
          <a:xfrm>
            <a:off x="292435" y="4546514"/>
            <a:ext cx="1033215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F3C1F80-622F-D745-037A-939057CFFD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DC1DB8A-9D3D-19B2-101F-A7A5F35ED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589424"/>
            <a:ext cx="5281260" cy="31828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B664E5-57CE-C832-23B3-13341B073FFA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6305042-3777-698C-D71F-7A9DCD173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9B351F6-CD90-AFDD-2C48-B825854E2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CFFD8D-A61B-F781-5915-17F5D0690770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9F29646-7E6F-BF62-B344-DBD8BDA95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B44280C-21A9-9BBB-46B3-EAF6C3C83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24" name="Picture 2" descr="정보 아이콘 3D 모델 - TurboSquid 1649677">
            <a:extLst>
              <a:ext uri="{FF2B5EF4-FFF2-40B4-BE49-F238E27FC236}">
                <a16:creationId xmlns:a16="http://schemas.microsoft.com/office/drawing/2014/main" id="{E05F5A63-EDDF-8371-46DB-FA11D402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6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9C19B16F-5244-1EB9-5419-DE976F41BE0E}"/>
              </a:ext>
            </a:extLst>
          </p:cNvPr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2.“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똑똑이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”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 </a:t>
            </a:r>
            <a:r>
              <a:rPr lang="en-US" altLang="ko-KR" sz="3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화면 설계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_</a:t>
            </a:r>
            <a:r>
              <a:rPr lang="ko-KR" altLang="en-US" sz="3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245A-AD2C-A511-5457-D3BF91DCDB5D}"/>
              </a:ext>
            </a:extLst>
          </p:cNvPr>
          <p:cNvSpPr txBox="1"/>
          <p:nvPr/>
        </p:nvSpPr>
        <p:spPr>
          <a:xfrm>
            <a:off x="2267744" y="2425452"/>
            <a:ext cx="35205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기준정보 등록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수정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관리자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(App)</a:t>
            </a: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기준정보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반입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지급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매입 전표 페이지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 구성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기본안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3901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323287" y="964661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97427" y="2255366"/>
            <a:ext cx="955928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861864" y="2255365"/>
            <a:ext cx="1042093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015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공기구관리 플랫폼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176918" y="1943981"/>
            <a:ext cx="14002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Stencil" panose="040409050D0802020404" pitchFamily="82" charset="0"/>
                <a:ea typeface="나눔고딕" panose="020D0604000000000000" pitchFamily="50" charset="-127"/>
              </a:rPr>
              <a:t>Fast / Trust / Safe / Easy</a:t>
            </a:r>
            <a:endParaRPr lang="ko-KR" altLang="en-US" sz="700" dirty="0">
              <a:solidFill>
                <a:schemeClr val="bg2">
                  <a:lumMod val="50000"/>
                </a:schemeClr>
              </a:solidFill>
              <a:latin typeface="Stencil" panose="040409050D0802020404" pitchFamily="82" charset="0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작업수행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공기구 대여</a:t>
            </a: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반납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정비실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공기구관리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solidFill>
            <a:srgbClr val="E0BBA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050661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050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안전한 작업수행을 기원합니다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작업자용</a:t>
            </a: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08337" y="3035360"/>
            <a:ext cx="818222" cy="251738"/>
          </a:xfrm>
          <a:prstGeom prst="roundRect">
            <a:avLst>
              <a:gd name="adj" fmla="val 50000"/>
            </a:avLst>
          </a:prstGeom>
          <a:solidFill>
            <a:srgbClr val="E0BBA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관리자용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819924"/>
              </p:ext>
            </p:extLst>
          </p:nvPr>
        </p:nvGraphicFramePr>
        <p:xfrm>
          <a:off x="6979021" y="0"/>
          <a:ext cx="2164979" cy="256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 랜딩 페이지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 노출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 페이지 이동 버튼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페이지 이동 버튼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하단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협력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”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이미지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직원번호 입력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앱에서 비밀번호 입력은 필요 없음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4001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똑똑이 로고 포함 디자인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모서리가 둥근 직사각형 23">
            <a:extLst>
              <a:ext uri="{FF2B5EF4-FFF2-40B4-BE49-F238E27FC236}">
                <a16:creationId xmlns:a16="http://schemas.microsoft.com/office/drawing/2014/main" id="{41B2BC67-7537-B0EE-2B75-E0EC67C4AACB}"/>
              </a:ext>
            </a:extLst>
          </p:cNvPr>
          <p:cNvSpPr/>
          <p:nvPr/>
        </p:nvSpPr>
        <p:spPr>
          <a:xfrm>
            <a:off x="4765813" y="1621781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직원번호 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F9B40F-722D-DCEE-35B1-E0354E607DB6}"/>
              </a:ext>
            </a:extLst>
          </p:cNvPr>
          <p:cNvSpPr/>
          <p:nvPr/>
        </p:nvSpPr>
        <p:spPr>
          <a:xfrm>
            <a:off x="4139315" y="2890782"/>
            <a:ext cx="2022046" cy="6370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반출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179C7-771F-C141-B4B2-00D765FB8D7C}"/>
              </a:ext>
            </a:extLst>
          </p:cNvPr>
          <p:cNvSpPr/>
          <p:nvPr/>
        </p:nvSpPr>
        <p:spPr>
          <a:xfrm>
            <a:off x="4135893" y="3527738"/>
            <a:ext cx="2022046" cy="6370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반입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93204E-50DC-B7DB-4F41-D8CD9A0821D9}"/>
              </a:ext>
            </a:extLst>
          </p:cNvPr>
          <p:cNvSpPr/>
          <p:nvPr/>
        </p:nvSpPr>
        <p:spPr>
          <a:xfrm>
            <a:off x="4132033" y="4164694"/>
            <a:ext cx="2022046" cy="6370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태그등록</a:t>
            </a:r>
            <a:r>
              <a:rPr lang="en-US" altLang="ko-KR" sz="105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/</a:t>
            </a:r>
            <a:r>
              <a:rPr lang="ko-KR" altLang="en-US" sz="105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수정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DB65006-BA5A-BD33-0A85-84564D02CADE}"/>
              </a:ext>
            </a:extLst>
          </p:cNvPr>
          <p:cNvGrpSpPr/>
          <p:nvPr/>
        </p:nvGrpSpPr>
        <p:grpSpPr>
          <a:xfrm>
            <a:off x="5269804" y="1518285"/>
            <a:ext cx="388720" cy="200055"/>
            <a:chOff x="4727047" y="5307508"/>
            <a:chExt cx="388720" cy="20005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71CB269-BB3D-6E24-BA85-B3B211E8982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030744EA-35BE-03C9-0C4D-2EF97EAF2D7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모서리가 둥근 직사각형 39">
            <a:extLst>
              <a:ext uri="{FF2B5EF4-FFF2-40B4-BE49-F238E27FC236}">
                <a16:creationId xmlns:a16="http://schemas.microsoft.com/office/drawing/2014/main" id="{2DF7C09C-CE97-7CCF-41FD-4BA9A8DD5B2F}"/>
              </a:ext>
            </a:extLst>
          </p:cNvPr>
          <p:cNvSpPr/>
          <p:nvPr/>
        </p:nvSpPr>
        <p:spPr>
          <a:xfrm>
            <a:off x="4231558" y="763864"/>
            <a:ext cx="818222" cy="25173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C2B4F-3941-3089-6B73-F69D7033D8DC}"/>
              </a:ext>
            </a:extLst>
          </p:cNvPr>
          <p:cNvSpPr txBox="1"/>
          <p:nvPr/>
        </p:nvSpPr>
        <p:spPr>
          <a:xfrm>
            <a:off x="4355976" y="78201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관리자용</a:t>
            </a:r>
          </a:p>
        </p:txBody>
      </p:sp>
      <p:pic>
        <p:nvPicPr>
          <p:cNvPr id="14" name="그림 67">
            <a:extLst>
              <a:ext uri="{FF2B5EF4-FFF2-40B4-BE49-F238E27FC236}">
                <a16:creationId xmlns:a16="http://schemas.microsoft.com/office/drawing/2014/main" id="{019B2C18-A1E1-06DE-3375-523F90DF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07" y="809202"/>
            <a:ext cx="711027" cy="81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BEB8BC-FE02-25CC-DA4D-C3D365921123}"/>
              </a:ext>
            </a:extLst>
          </p:cNvPr>
          <p:cNvSpPr/>
          <p:nvPr/>
        </p:nvSpPr>
        <p:spPr>
          <a:xfrm>
            <a:off x="4139473" y="2251333"/>
            <a:ext cx="2022046" cy="63702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기준정보</a:t>
            </a:r>
            <a:endParaRPr lang="en-US" altLang="ko-KR" sz="1050" dirty="0">
              <a:solidFill>
                <a:srgbClr val="000000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A9AE0-0640-F977-1E2E-13E5F9F9EC84}"/>
              </a:ext>
            </a:extLst>
          </p:cNvPr>
          <p:cNvSpPr txBox="1"/>
          <p:nvPr/>
        </p:nvSpPr>
        <p:spPr>
          <a:xfrm>
            <a:off x="4844490" y="1148974"/>
            <a:ext cx="661139" cy="2839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919B7D-7FF9-255B-4CDC-B2BCE2CD5852}"/>
              </a:ext>
            </a:extLst>
          </p:cNvPr>
          <p:cNvSpPr/>
          <p:nvPr/>
        </p:nvSpPr>
        <p:spPr>
          <a:xfrm>
            <a:off x="4125166" y="4717023"/>
            <a:ext cx="2050661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EB23F-AA83-55EB-7581-321705DF3513}"/>
              </a:ext>
            </a:extLst>
          </p:cNvPr>
          <p:cNvSpPr txBox="1"/>
          <p:nvPr/>
        </p:nvSpPr>
        <p:spPr>
          <a:xfrm>
            <a:off x="4125166" y="4702184"/>
            <a:ext cx="2050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안전한 작업수행을 기원합니다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A16379-3929-8D28-6FAD-F7AB268AE14A}"/>
              </a:ext>
            </a:extLst>
          </p:cNvPr>
          <p:cNvSpPr txBox="1"/>
          <p:nvPr/>
        </p:nvSpPr>
        <p:spPr>
          <a:xfrm>
            <a:off x="108475" y="201202"/>
            <a:ext cx="590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App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2375702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DBC6A4-61B2-B557-7D4A-F35A17C4D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558" y="1167395"/>
            <a:ext cx="1933938" cy="37191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DF625E-4C86-161C-9078-8768C1C2EEAE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7.1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부서등록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3DCEC15-C6F9-66CA-5A3C-6D4391405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099112-29B1-12B5-B518-DCA380044735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A883AD6-65DE-91C1-BB4E-4A97D29D5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341A9D6-B350-8F7A-E0E1-103AAAB5B9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B879BF9-9C3A-3BFF-72F3-DE68965B6A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B0C4EE0-134A-CA22-117A-9CFAF3D833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3A821FF-C55B-77E5-9EB4-07A7DF7F07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EDBBD0C-3DF8-24B3-A82A-48EB5AE243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00BF9B5-17FC-D950-F193-8AC815A3EC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9856F6-0D3C-373E-F177-43789FFD0D97}"/>
              </a:ext>
            </a:extLst>
          </p:cNvPr>
          <p:cNvSpPr/>
          <p:nvPr/>
        </p:nvSpPr>
        <p:spPr>
          <a:xfrm>
            <a:off x="969929" y="1390391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20E9E11-1436-21B7-6A34-F6A2EE3BC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9732428-F45D-9AD3-EE6D-48869D901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35721"/>
              </p:ext>
            </p:extLst>
          </p:nvPr>
        </p:nvGraphicFramePr>
        <p:xfrm>
          <a:off x="6979021" y="0"/>
          <a:ext cx="2164979" cy="4062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 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~5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정비안전지원그룹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섹션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정비안전지원섹션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(Toolbox)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이동공구차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공구함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동기화 아이콘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 아이콘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메뉴얼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-elements/icons/materializeicon.html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629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8C49E-3A42-D012-6BC9-F611B3C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69209E-49A9-CC27-67EC-6F135CD3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A5D563-A053-3AB6-4857-B7D82316D1E3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6BEB4A-8F40-EC15-5DD8-5EC3E9CD7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E4CD1C-FC32-AE44-AAA9-7BBA76136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29617C-AE73-7FA6-5BCD-0DA4AD08F7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475E19-B9D4-31AF-74F0-2269434341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C473EE-49D5-ADC8-7FDA-0057620925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C5F9F7-B9E5-833C-0C5C-EC780FFE8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4202293-DD67-22B5-66A3-C52AA8E77B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2175F7-6C5F-571E-A52E-E601EC3398DE}"/>
              </a:ext>
            </a:extLst>
          </p:cNvPr>
          <p:cNvSpPr/>
          <p:nvPr/>
        </p:nvSpPr>
        <p:spPr>
          <a:xfrm>
            <a:off x="969929" y="1390391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0F730-4907-63A5-08E4-1E1A34963F57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7.1.1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직원등록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AEEDA7C-9F2A-74B1-6458-56C2979860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9100" y="1193865"/>
            <a:ext cx="2003498" cy="3670759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2647BEC-FA3F-7D89-C5DF-ACF58260F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20965"/>
              </p:ext>
            </p:extLst>
          </p:nvPr>
        </p:nvGraphicFramePr>
        <p:xfrm>
          <a:off x="6979021" y="0"/>
          <a:ext cx="2164979" cy="3049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(member)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성명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직번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신규직원 추가 등록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Pop-up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altLang="ko-KR" sz="8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Horizontal Form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/form-layout.html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Reset Password </a:t>
                      </a:r>
                      <a:r>
                        <a:rPr lang="ko-KR" altLang="en-US" sz="7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필요시</a:t>
                      </a:r>
                      <a:endParaRPr lang="en-US" altLang="ko-KR" sz="700" b="1" i="0" dirty="0">
                        <a:solidFill>
                          <a:srgbClr val="333333"/>
                        </a:solidFill>
                        <a:effectLst/>
                        <a:latin typeface="PT Sans" panose="020B050302020302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Dashboard_Full</a:t>
                      </a:r>
                      <a:r>
                        <a:rPr lang="en-US" altLang="ko-KR" sz="700" b="0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/Dashboard/Light/</a:t>
                      </a:r>
                      <a:r>
                        <a:rPr lang="en-US" altLang="ko-KR" sz="700" b="0" i="0" dirty="0" err="1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Dashmin_html</a:t>
                      </a:r>
                      <a:r>
                        <a:rPr lang="en-US" altLang="ko-KR" sz="700" b="0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/pages/pages/authentication/reset-pass.html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C68F837A-B56C-915D-2595-9C6AEAECB9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6787" y="3845541"/>
            <a:ext cx="2106179" cy="1406108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761C437B-FF5A-EF03-B5D4-9FD3F9AF901F}"/>
              </a:ext>
            </a:extLst>
          </p:cNvPr>
          <p:cNvGrpSpPr/>
          <p:nvPr/>
        </p:nvGrpSpPr>
        <p:grpSpPr>
          <a:xfrm>
            <a:off x="7104703" y="3797318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D7CDC16-C53A-7CE8-42AA-2AE10405870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27">
              <a:extLst>
                <a:ext uri="{FF2B5EF4-FFF2-40B4-BE49-F238E27FC236}">
                  <a16:creationId xmlns:a16="http://schemas.microsoft.com/office/drawing/2014/main" id="{C1EC50F9-A21D-C4CD-70BF-BA0776CEA61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736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8C49E-3A42-D012-6BC9-F611B3C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0F762C2-4CA1-6427-F1D3-7E31AA38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5B8498-95FD-2A9A-0D66-36FA1A222B30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944DB2-5EB9-85E1-805F-B43961C54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EA3F7D-2DF1-1954-9E66-406FA6B9C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51318E-0F55-F571-01B2-065026456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A5B331-4D9D-41C5-75BD-F91D78818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3DA623-3527-4291-50D0-686D26B9C1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6AC4D1-14C8-8EB8-28F4-3461E0CEB4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A921F1-22D8-78F5-9210-9525F02004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828DC4-D289-14B8-CDD0-B9D2BC908405}"/>
              </a:ext>
            </a:extLst>
          </p:cNvPr>
          <p:cNvSpPr/>
          <p:nvPr/>
        </p:nvSpPr>
        <p:spPr>
          <a:xfrm>
            <a:off x="984463" y="1936275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B3431526-581E-B5DD-8D4B-B0ED6A33C3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9100" y="1193866"/>
            <a:ext cx="2003498" cy="367075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DBA96A8-B313-0AF0-C30B-C7071413F74F}"/>
              </a:ext>
            </a:extLst>
          </p:cNvPr>
          <p:cNvSpPr txBox="1"/>
          <p:nvPr/>
        </p:nvSpPr>
        <p:spPr>
          <a:xfrm>
            <a:off x="108475" y="201202"/>
            <a:ext cx="698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7.2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공기구 관리 구분 분류 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4D4A7606-5F6D-1FC9-0AEB-554A6D3E1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43220"/>
              </p:ext>
            </p:extLst>
          </p:nvPr>
        </p:nvGraphicFramePr>
        <p:xfrm>
          <a:off x="6979021" y="0"/>
          <a:ext cx="2164979" cy="4190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관리구분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개별관리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자산성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공기구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내구성 공기구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소모성 공기구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소모자재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특수용접기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건설공구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대차및공구함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방폭공구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유압공구       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전동공구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절삭공구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유압공구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측정공구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885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8C49E-3A42-D012-6BC9-F611B3C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6FFF9D-98FB-F854-F2A6-770845243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46D7E6-F57D-8E5C-C26E-6FAC21F82B1A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2EBB2F-1C12-0AA5-1BA6-178E75E10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517E37-54E2-070A-B335-6DF07D840D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B9C893-EFDD-DE34-FA56-68213E056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6C6A31-CF94-2836-F019-364A081461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E7DC24-9D6B-D757-48BE-5A32A43631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5A2673-EF07-E93E-EEA4-EFCD987881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51B199-33E8-3662-E32E-178C0E254E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FC9C15-0C88-4AD7-CF48-AF80BC8EB668}"/>
              </a:ext>
            </a:extLst>
          </p:cNvPr>
          <p:cNvSpPr/>
          <p:nvPr/>
        </p:nvSpPr>
        <p:spPr>
          <a:xfrm>
            <a:off x="969929" y="1937654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711009-5A0B-26E1-57D5-FEA79A7950B6}"/>
              </a:ext>
            </a:extLst>
          </p:cNvPr>
          <p:cNvSpPr txBox="1"/>
          <p:nvPr/>
        </p:nvSpPr>
        <p:spPr>
          <a:xfrm>
            <a:off x="108475" y="201202"/>
            <a:ext cx="619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7.2.1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공기구 분류 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4EE0B81-3E16-6D08-E50D-D2B46C3B70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9100" y="1167395"/>
            <a:ext cx="1966358" cy="3750452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FFB7EC6-C415-7596-D68D-6DDB56C7F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18525"/>
              </p:ext>
            </p:extLst>
          </p:nvPr>
        </p:nvGraphicFramePr>
        <p:xfrm>
          <a:off x="6979021" y="0"/>
          <a:ext cx="2164979" cy="3870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(Toolbox)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관리구분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한글명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규격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창고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_Toolbox)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사용유무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9.QR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태그코드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체크용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매입단가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매입일자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영문명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품목코드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956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8C49E-3A42-D012-6BC9-F611B3C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902670-614F-70AC-489D-E5C4E0B1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284E10-B528-D5FF-E137-F8F4B630BA17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45401C-559B-ED5D-B0E1-FE44F7610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44BC1B-79CF-FB90-A3E9-DF01430C8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49F5EC-83C1-B343-5C1F-F21C492D6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BB85D8-C792-65A4-ACBE-DE1646BE8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2AB4D9-EE63-B96C-5B19-FBAD8F8608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3FF5DC-99C6-8380-A0C4-A362F7BC50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8E4C4B-9D98-8859-5851-43E0CC2198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F18A15-2772-2542-E72E-6F6B5740AA54}"/>
              </a:ext>
            </a:extLst>
          </p:cNvPr>
          <p:cNvSpPr/>
          <p:nvPr/>
        </p:nvSpPr>
        <p:spPr>
          <a:xfrm>
            <a:off x="980669" y="1961863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1A81F-693C-46EA-8653-1FA36DE98289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7.2.2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공기구 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AAFFBD0-D9F0-5815-3F65-5F7EFC59AF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4808" y="1201327"/>
            <a:ext cx="2026592" cy="3716519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ED10370-C9F8-3658-CF7E-2855E23C4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15372"/>
              </p:ext>
            </p:extLst>
          </p:nvPr>
        </p:nvGraphicFramePr>
        <p:xfrm>
          <a:off x="6979021" y="0"/>
          <a:ext cx="2164979" cy="294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신규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 등록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Pop-up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altLang="ko-KR" sz="8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Horizontal Form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/form-layout.html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92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D2DC593-611A-3665-4F04-4DBF623E0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97260"/>
            <a:ext cx="6264696" cy="47525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F7B452-D954-CBB4-3EE4-14C0EAA0A74D}"/>
              </a:ext>
            </a:extLst>
          </p:cNvPr>
          <p:cNvSpPr txBox="1"/>
          <p:nvPr/>
        </p:nvSpPr>
        <p:spPr>
          <a:xfrm>
            <a:off x="108475" y="201202"/>
            <a:ext cx="3609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페이지</a:t>
            </a:r>
          </a:p>
        </p:txBody>
      </p:sp>
      <p:pic>
        <p:nvPicPr>
          <p:cNvPr id="5" name="그림 67">
            <a:extLst>
              <a:ext uri="{FF2B5EF4-FFF2-40B4-BE49-F238E27FC236}">
                <a16:creationId xmlns:a16="http://schemas.microsoft.com/office/drawing/2014/main" id="{90902BEE-6909-E24B-EF2D-9C3EC9C5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37620"/>
            <a:ext cx="88001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7B4CFD-AFC1-7329-CCAA-5D8E191CE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750"/>
              </p:ext>
            </p:extLst>
          </p:nvPr>
        </p:nvGraphicFramePr>
        <p:xfrm>
          <a:off x="6979021" y="0"/>
          <a:ext cx="2164979" cy="294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_Log in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/pages/pages/authentication/login.html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등록되고 생성된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9154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34125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취급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데이터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Reset Password </a:t>
                      </a:r>
                      <a:r>
                        <a:rPr lang="ko-KR" altLang="en-US" sz="7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필요시</a:t>
                      </a:r>
                      <a:endParaRPr lang="en-US" altLang="ko-KR" sz="700" b="1" i="0" dirty="0">
                        <a:solidFill>
                          <a:srgbClr val="333333"/>
                        </a:solidFill>
                        <a:effectLst/>
                        <a:latin typeface="PT Sans" panose="020B050302020302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Dashboard_Full</a:t>
                      </a:r>
                      <a:r>
                        <a:rPr lang="en-US" altLang="ko-KR" sz="700" b="0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/Dashboard/Light/</a:t>
                      </a:r>
                      <a:r>
                        <a:rPr lang="en-US" altLang="ko-KR" sz="700" b="0" i="0" dirty="0" err="1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Dashmin_html</a:t>
                      </a:r>
                      <a:r>
                        <a:rPr lang="en-US" altLang="ko-KR" sz="700" b="0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/pages/pages/authentication/reset-pass.html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8AFA929-030F-02F0-598B-83B83E7B8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90546"/>
              </p:ext>
            </p:extLst>
          </p:nvPr>
        </p:nvGraphicFramePr>
        <p:xfrm>
          <a:off x="6975020" y="2944930"/>
          <a:ext cx="2155311" cy="277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62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03EE7E14-B16A-74BD-544C-9D37A38282E3}"/>
              </a:ext>
            </a:extLst>
          </p:cNvPr>
          <p:cNvGrpSpPr/>
          <p:nvPr/>
        </p:nvGrpSpPr>
        <p:grpSpPr>
          <a:xfrm>
            <a:off x="1043608" y="2497460"/>
            <a:ext cx="388720" cy="200055"/>
            <a:chOff x="4727047" y="5307508"/>
            <a:chExt cx="388720" cy="20005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1C05E15-85DD-90F7-08BA-6C31344C732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1DEE4A30-3FDA-A51A-D343-1AC78177325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3158DF-8551-0C9F-CFD2-D5FE36D330C1}"/>
              </a:ext>
            </a:extLst>
          </p:cNvPr>
          <p:cNvSpPr/>
          <p:nvPr/>
        </p:nvSpPr>
        <p:spPr>
          <a:xfrm>
            <a:off x="1115616" y="3793604"/>
            <a:ext cx="2664296" cy="50405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C27FA-F0A0-F772-0F89-D3B242344ADD}"/>
              </a:ext>
            </a:extLst>
          </p:cNvPr>
          <p:cNvSpPr txBox="1"/>
          <p:nvPr/>
        </p:nvSpPr>
        <p:spPr>
          <a:xfrm>
            <a:off x="1237968" y="3860966"/>
            <a:ext cx="230425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** </a:t>
            </a:r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</a:t>
            </a:r>
            <a:r>
              <a:rPr lang="en-US" altLang="ko-KR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r>
              <a:rPr lang="en-US" altLang="ko-KR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(ID)</a:t>
            </a:r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신청은 각 부서장에게 문의</a:t>
            </a:r>
            <a:r>
              <a:rPr lang="en-US" altLang="ko-KR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하시기 바랍니다</a:t>
            </a:r>
            <a:r>
              <a:rPr lang="en-US" altLang="ko-KR" sz="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E107DF-1EE5-0BE9-3CBD-02DDFCA40498}"/>
              </a:ext>
            </a:extLst>
          </p:cNvPr>
          <p:cNvSpPr/>
          <p:nvPr/>
        </p:nvSpPr>
        <p:spPr>
          <a:xfrm>
            <a:off x="1432328" y="3577113"/>
            <a:ext cx="795289" cy="24101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A46937-24B1-1BAF-A76C-22BB73E1B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576" y="3937620"/>
            <a:ext cx="2164980" cy="1406108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77F00A-E936-38AB-13F5-E359AD20D535}"/>
              </a:ext>
            </a:extLst>
          </p:cNvPr>
          <p:cNvGrpSpPr/>
          <p:nvPr/>
        </p:nvGrpSpPr>
        <p:grpSpPr>
          <a:xfrm>
            <a:off x="6653439" y="3905239"/>
            <a:ext cx="388720" cy="200055"/>
            <a:chOff x="4727047" y="5307508"/>
            <a:chExt cx="388720" cy="20005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C31AA73-7322-2DF5-748D-28F9DB98A48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DC219330-E490-6E6A-32BB-BE9CED9281C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364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8C49E-3A42-D012-6BC9-F611B3C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902670-614F-70AC-489D-E5C4E0B1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284E10-B528-D5FF-E137-F8F4B630BA17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45401C-559B-ED5D-B0E1-FE44F7610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44BC1B-79CF-FB90-A3E9-DF01430C8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49F5EC-83C1-B343-5C1F-F21C492D6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BB85D8-C792-65A4-ACBE-DE1646BE8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2AB4D9-EE63-B96C-5B19-FBAD8F8608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3FF5DC-99C6-8380-A0C4-A362F7BC50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8E4C4B-9D98-8859-5851-43E0CC2198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F18A15-2772-2542-E72E-6F6B5740AA54}"/>
              </a:ext>
            </a:extLst>
          </p:cNvPr>
          <p:cNvSpPr/>
          <p:nvPr/>
        </p:nvSpPr>
        <p:spPr>
          <a:xfrm>
            <a:off x="969929" y="2509282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D7FFE0-35DD-11E0-1CE2-7760B20EF9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9101" y="1160732"/>
            <a:ext cx="2003498" cy="37003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70ADFC-2F75-DB77-718B-24E403598E8F}"/>
              </a:ext>
            </a:extLst>
          </p:cNvPr>
          <p:cNvSpPr txBox="1"/>
          <p:nvPr/>
        </p:nvSpPr>
        <p:spPr>
          <a:xfrm>
            <a:off x="220677" y="265212"/>
            <a:ext cx="621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7.4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대여 신청 리스트 확인 및 승인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신청된 반출 리스트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514B458-7F4F-AA9C-A8D1-3018A42A2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267590"/>
              </p:ext>
            </p:extLst>
          </p:nvPr>
        </p:nvGraphicFramePr>
        <p:xfrm>
          <a:off x="6979021" y="0"/>
          <a:ext cx="2185261" cy="404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작업자가 신청한 대여 리스트 보기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/table.html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상세보기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관리자는 상세보기 페이지에서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(QR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체크한후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대여를 승인함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317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8C49E-3A42-D012-6BC9-F611B3C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902670-614F-70AC-489D-E5C4E0B1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284E10-B528-D5FF-E137-F8F4B630BA17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45401C-559B-ED5D-B0E1-FE44F7610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44BC1B-79CF-FB90-A3E9-DF01430C8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49F5EC-83C1-B343-5C1F-F21C492D6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BB85D8-C792-65A4-ACBE-DE1646BE8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2AB4D9-EE63-B96C-5B19-FBAD8F8608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3FF5DC-99C6-8380-A0C4-A362F7BC50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8E4C4B-9D98-8859-5851-43E0CC2198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F18A15-2772-2542-E72E-6F6B5740AA54}"/>
              </a:ext>
            </a:extLst>
          </p:cNvPr>
          <p:cNvSpPr/>
          <p:nvPr/>
        </p:nvSpPr>
        <p:spPr>
          <a:xfrm>
            <a:off x="976866" y="3052688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495A10-AAE8-E935-B295-1BBAF16A5169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7.5.2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반납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(App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동일예정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대여리스트 노출 확인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선택</a:t>
            </a: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_</a:t>
            </a:r>
            <a:r>
              <a:rPr lang="ko-KR" altLang="en-US" sz="7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반납신청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79BB60A6-B7A4-340D-A1CC-E621988018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50075" y="1122484"/>
            <a:ext cx="1966358" cy="3795364"/>
          </a:xfrm>
          <a:prstGeom prst="rect">
            <a:avLst/>
          </a:prstGeom>
        </p:spPr>
      </p:pic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38AC1565-6577-F27F-1C6F-28F5A49EC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95700"/>
              </p:ext>
            </p:extLst>
          </p:nvPr>
        </p:nvGraphicFramePr>
        <p:xfrm>
          <a:off x="6979021" y="0"/>
          <a:ext cx="2185261" cy="364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관리자의 페이지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Web&amp;App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동일 예정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신청자 반납 리스트 순차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/table.html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반납리스트 상세보기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작업리더명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박스내 입력 후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조회 버튼</a:t>
                      </a:r>
                      <a:r>
                        <a:rPr lang="en-US" altLang="ko-KR" sz="700" dirty="0"/>
                        <a:t>_</a:t>
                      </a:r>
                      <a:r>
                        <a:rPr lang="en-US" altLang="ko-KR" sz="700" dirty="0" err="1"/>
                        <a:t>Pupup</a:t>
                      </a:r>
                      <a:r>
                        <a:rPr lang="ko-KR" altLang="en-US" sz="700" dirty="0"/>
                        <a:t> 또는 이동페이지</a:t>
                      </a:r>
                      <a:r>
                        <a:rPr lang="en-US" altLang="ko-KR" sz="700" dirty="0"/>
                        <a:t>))</a:t>
                      </a:r>
                      <a:endParaRPr lang="en-US" altLang="ko-KR" sz="700" b="1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 노출 완료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대여리스트노출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된 공기구의 수량을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정비실별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확인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정비실 및 공기구 위치 노출 불구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작업자의 편의에 따라 타 정비실에서 반납가능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App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환경 경우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작업자는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원하는 정비실에 비치된 작업자 전용 단말기에서 반납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신청시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반납수량 체크 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반납신청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정비실로 이동하고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 비치된 전용단말기로 접속하여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정비실에서 반납할 품목만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에게 반납 신청을 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 받음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Web&amp;App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반납 페이지에서는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작업자가 신청한 반납리스트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상세보기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277382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관리자는 작업자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 반납 리스트를 확인 후 최종 반납할 리스트 포함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중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자산성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공기구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QR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스캔등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확인하고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공기구의 상태를 선택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392854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반납할 최종 정보 확인후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반납승인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006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269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592368"/>
              </p:ext>
            </p:extLst>
          </p:nvPr>
        </p:nvGraphicFramePr>
        <p:xfrm>
          <a:off x="6979021" y="0"/>
          <a:ext cx="2164979" cy="2543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App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페이지에서도 있어야 되는지 결정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240" y="850376"/>
            <a:ext cx="1966358" cy="3170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88C49E-3A42-D012-6BC9-F611B3CA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22" y="835971"/>
            <a:ext cx="1966358" cy="317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902670-614F-70AC-489D-E5C4E0B10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284E10-B528-D5FF-E137-F8F4B630BA17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45401C-559B-ED5D-B0E1-FE44F7610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44BC1B-79CF-FB90-A3E9-DF01430C8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49F5EC-83C1-B343-5C1F-F21C492D6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BB85D8-C792-65A4-ACBE-DE1646BE8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2AB4D9-EE63-B96C-5B19-FBAD8F8608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3FF5DC-99C6-8380-A0C4-A362F7BC50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8E4C4B-9D98-8859-5851-43E0CC2198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F18A15-2772-2542-E72E-6F6B5740AA54}"/>
              </a:ext>
            </a:extLst>
          </p:cNvPr>
          <p:cNvSpPr/>
          <p:nvPr/>
        </p:nvSpPr>
        <p:spPr>
          <a:xfrm>
            <a:off x="960826" y="3619305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7297207-F47E-E924-53BA-D370C68DAF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05191" y="1177906"/>
            <a:ext cx="2027408" cy="36867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DDAE7A-09F0-34C7-2FB2-43AAE99A919B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7.6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지급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062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9C19B16F-5244-1EB9-5419-DE976F41BE0E}"/>
              </a:ext>
            </a:extLst>
          </p:cNvPr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3.“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똑똑이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”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 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App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화면 설계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_</a:t>
            </a:r>
            <a:r>
              <a:rPr lang="ko-KR" altLang="en-US" sz="36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245A-AD2C-A511-5457-D3BF91DCDB5D}"/>
              </a:ext>
            </a:extLst>
          </p:cNvPr>
          <p:cNvSpPr txBox="1"/>
          <p:nvPr/>
        </p:nvSpPr>
        <p:spPr>
          <a:xfrm>
            <a:off x="2267744" y="2425452"/>
            <a:ext cx="3520516" cy="1007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로그인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작업자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(App)</a:t>
            </a:r>
          </a:p>
          <a:p>
            <a:pPr marL="177800" marR="0" lvl="0" indent="-1778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반출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반입 페이지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#.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화면 구성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기본안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2106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97427" y="2255366"/>
            <a:ext cx="955928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861864" y="2255365"/>
            <a:ext cx="1042093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015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공기구관리 플랫폼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973908" y="1899147"/>
            <a:ext cx="18699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Stencil" panose="040409050D0802020404" pitchFamily="82" charset="0"/>
                <a:ea typeface="나눔고딕" panose="020D0604000000000000" pitchFamily="50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Stencil" panose="040409050D0802020404" pitchFamily="82" charset="0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작업수행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공기구 반출</a:t>
            </a: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/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반입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정비실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공기구관리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solidFill>
            <a:srgbClr val="E0BBA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050661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050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안전한 작업수행을 기원합니다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작업자용</a:t>
            </a: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solidFill>
            <a:srgbClr val="E0BBA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관리자용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57703"/>
              </p:ext>
            </p:extLst>
          </p:nvPr>
        </p:nvGraphicFramePr>
        <p:xfrm>
          <a:off x="6979021" y="0"/>
          <a:ext cx="2164979" cy="256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sujintech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 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481944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똑똑이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모서리가 둥근 직사각형 23">
            <a:extLst>
              <a:ext uri="{FF2B5EF4-FFF2-40B4-BE49-F238E27FC236}">
                <a16:creationId xmlns:a16="http://schemas.microsoft.com/office/drawing/2014/main" id="{41B2BC67-7537-B0EE-2B75-E0EC67C4AACB}"/>
              </a:ext>
            </a:extLst>
          </p:cNvPr>
          <p:cNvSpPr/>
          <p:nvPr/>
        </p:nvSpPr>
        <p:spPr>
          <a:xfrm>
            <a:off x="4765813" y="1621781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직원번호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FAF4D-D244-8B07-04CB-9089EB862DDB}"/>
              </a:ext>
            </a:extLst>
          </p:cNvPr>
          <p:cNvSpPr txBox="1"/>
          <p:nvPr/>
        </p:nvSpPr>
        <p:spPr>
          <a:xfrm>
            <a:off x="4844490" y="1148974"/>
            <a:ext cx="661139" cy="2839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F9B40F-722D-DCEE-35B1-E0354E607DB6}"/>
              </a:ext>
            </a:extLst>
          </p:cNvPr>
          <p:cNvSpPr/>
          <p:nvPr/>
        </p:nvSpPr>
        <p:spPr>
          <a:xfrm>
            <a:off x="4132032" y="2313483"/>
            <a:ext cx="979953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반출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A1AF2C-9889-29DA-9DAF-463ECB6DA50C}"/>
              </a:ext>
            </a:extLst>
          </p:cNvPr>
          <p:cNvSpPr/>
          <p:nvPr/>
        </p:nvSpPr>
        <p:spPr>
          <a:xfrm>
            <a:off x="5111986" y="2313483"/>
            <a:ext cx="1042093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Segoe UI" panose="020B0502040204020203" pitchFamily="34" charset="0"/>
              </a:rPr>
              <a:t>반입</a:t>
            </a:r>
          </a:p>
        </p:txBody>
      </p:sp>
      <p:pic>
        <p:nvPicPr>
          <p:cNvPr id="7" name="그림 67">
            <a:extLst>
              <a:ext uri="{FF2B5EF4-FFF2-40B4-BE49-F238E27FC236}">
                <a16:creationId xmlns:a16="http://schemas.microsoft.com/office/drawing/2014/main" id="{2272A97B-7DD5-041B-7220-26543381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30" y="852376"/>
            <a:ext cx="647581" cy="74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23">
            <a:extLst>
              <a:ext uri="{FF2B5EF4-FFF2-40B4-BE49-F238E27FC236}">
                <a16:creationId xmlns:a16="http://schemas.microsoft.com/office/drawing/2014/main" id="{504512EC-9168-64EE-AB55-18DA436E32C0}"/>
              </a:ext>
            </a:extLst>
          </p:cNvPr>
          <p:cNvSpPr/>
          <p:nvPr/>
        </p:nvSpPr>
        <p:spPr>
          <a:xfrm>
            <a:off x="4162889" y="755877"/>
            <a:ext cx="818222" cy="25173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90EAD-4F2C-E7E1-2BF3-92060C2CE73B}"/>
              </a:ext>
            </a:extLst>
          </p:cNvPr>
          <p:cNvSpPr txBox="1"/>
          <p:nvPr/>
        </p:nvSpPr>
        <p:spPr>
          <a:xfrm>
            <a:off x="4287307" y="7740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작업자용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D3360-AC71-1417-6509-F59FE2081270}"/>
              </a:ext>
            </a:extLst>
          </p:cNvPr>
          <p:cNvSpPr/>
          <p:nvPr/>
        </p:nvSpPr>
        <p:spPr>
          <a:xfrm>
            <a:off x="4101445" y="4703635"/>
            <a:ext cx="2050661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D46851-922D-9439-DC6A-33E536F7F96F}"/>
              </a:ext>
            </a:extLst>
          </p:cNvPr>
          <p:cNvSpPr txBox="1"/>
          <p:nvPr/>
        </p:nvSpPr>
        <p:spPr>
          <a:xfrm>
            <a:off x="4101445" y="4688796"/>
            <a:ext cx="20506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안전한 작업수행을 기원합니다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10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9021" y="0"/>
          <a:ext cx="2164979" cy="256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sujintech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 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앱에서 비밀번호 입력은 필요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똑똑이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02" y="889733"/>
            <a:ext cx="1966358" cy="3170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4F689F-8702-3183-5DF4-3060651734CF}"/>
              </a:ext>
            </a:extLst>
          </p:cNvPr>
          <p:cNvSpPr txBox="1"/>
          <p:nvPr/>
        </p:nvSpPr>
        <p:spPr>
          <a:xfrm>
            <a:off x="104231" y="232211"/>
            <a:ext cx="6511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대여 리스트 작성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App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페이지의 경우 대여신청 버튼 적용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8802C3-3ABF-ECA5-DCF2-5B66F170C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5EA1C2-B9EA-1CD4-8815-A04749838694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BF9FD59-4246-8119-5ED7-DE5B86B7C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AECFFF-5140-9186-AD26-153E9AC5B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974E4F7-60EA-DFD5-0D7C-043B53491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8594B28-3660-7498-83DD-005D5759CD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D2050E2-2EA8-20DF-FC86-5C1FFA4B81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AFD51F5-AAF8-80CF-FB67-64A9A06942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D75CBE6-342D-630E-7340-6076A7CC1D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C2B8C2-6DD9-69F7-FD5B-0B4DFEDCABF2}"/>
              </a:ext>
            </a:extLst>
          </p:cNvPr>
          <p:cNvSpPr/>
          <p:nvPr/>
        </p:nvSpPr>
        <p:spPr>
          <a:xfrm>
            <a:off x="963423" y="2473926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F679CF7-E9E2-80C5-F3ED-0981DE3BBD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3371" y="1193866"/>
            <a:ext cx="2032806" cy="367985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D8F1E2E-6D55-E6F4-FB0E-24771A1EE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562" y="885084"/>
            <a:ext cx="1966358" cy="3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11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9021" y="0"/>
          <a:ext cx="2164979" cy="256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sujintech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 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앱에서 비밀번호 입력은 필요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똑똑이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02" y="889733"/>
            <a:ext cx="1966358" cy="3170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98802C3-3ABF-ECA5-DCF2-5B66F170C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5EA1C2-B9EA-1CD4-8815-A04749838694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BF9FD59-4246-8119-5ED7-DE5B86B7C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AECFFF-5140-9186-AD26-153E9AC5B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974E4F7-60EA-DFD5-0D7C-043B53491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8594B28-3660-7498-83DD-005D5759CD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D2050E2-2EA8-20DF-FC86-5C1FFA4B81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AFD51F5-AAF8-80CF-FB67-64A9A06942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D75CBE6-342D-630E-7340-6076A7CC1D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C2B8C2-6DD9-69F7-FD5B-0B4DFEDCABF2}"/>
              </a:ext>
            </a:extLst>
          </p:cNvPr>
          <p:cNvSpPr/>
          <p:nvPr/>
        </p:nvSpPr>
        <p:spPr>
          <a:xfrm>
            <a:off x="963423" y="2473926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D8F1E2E-6D55-E6F4-FB0E-24771A1EE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562" y="885084"/>
            <a:ext cx="1966358" cy="317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5B20A2-8514-7E4C-1B97-5DB8CD228A18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7.3.1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대여 내역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작업리스트 노출 확인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선택</a:t>
            </a: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_App</a:t>
            </a: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페이지의 경우 반출신청 버튼 적용 필요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773823-23F7-1262-0968-9E8E5A8285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3465" y="1202103"/>
            <a:ext cx="2020455" cy="371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33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9021" y="0"/>
          <a:ext cx="2164979" cy="256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sujintech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 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앱에서 비밀번호 입력은 필요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똑똑이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02" y="889733"/>
            <a:ext cx="1966358" cy="3170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98802C3-3ABF-ECA5-DCF2-5B66F170C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5EA1C2-B9EA-1CD4-8815-A04749838694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BF9FD59-4246-8119-5ED7-DE5B86B7C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AECFFF-5140-9186-AD26-153E9AC5B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974E4F7-60EA-DFD5-0D7C-043B53491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8594B28-3660-7498-83DD-005D5759CD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D2050E2-2EA8-20DF-FC86-5C1FFA4B81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AFD51F5-AAF8-80CF-FB67-64A9A06942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D75CBE6-342D-630E-7340-6076A7CC1D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C2B8C2-6DD9-69F7-FD5B-0B4DFEDCABF2}"/>
              </a:ext>
            </a:extLst>
          </p:cNvPr>
          <p:cNvSpPr/>
          <p:nvPr/>
        </p:nvSpPr>
        <p:spPr>
          <a:xfrm>
            <a:off x="963423" y="2473926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D8F1E2E-6D55-E6F4-FB0E-24771A1EE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562" y="885084"/>
            <a:ext cx="1966358" cy="317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5B20A2-8514-7E4C-1B97-5DB8CD228A18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7.3.1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대여 내역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작업리스트 노출 확인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선택</a:t>
            </a: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_App</a:t>
            </a:r>
            <a:r>
              <a:rPr kumimoji="0" lang="ko-KR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페이지의 경우 반출신청 버튼 적용 필요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773823-23F7-1262-0968-9E8E5A8285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3465" y="1202103"/>
            <a:ext cx="2020455" cy="371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54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6979021" y="0"/>
          <a:ext cx="2164979" cy="256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sujintech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 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앱에서 비밀번호 입력은 필요 없음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" name="Picture 4">
            <a:extLst>
              <a:ext uri="{FF2B5EF4-FFF2-40B4-BE49-F238E27FC236}">
                <a16:creationId xmlns:a16="http://schemas.microsoft.com/office/drawing/2014/main" id="{C29D7467-5A61-17CA-C9BA-9BF540EE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8EBEFB-59D2-42BE-00B3-EADD4C42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02" y="889733"/>
            <a:ext cx="1966358" cy="3170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98802C3-3ABF-ECA5-DCF2-5B66F170C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36" y="1129308"/>
            <a:ext cx="1879477" cy="37885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5EA1C2-B9EA-1CD4-8815-A04749838694}"/>
              </a:ext>
            </a:extLst>
          </p:cNvPr>
          <p:cNvSpPr txBox="1"/>
          <p:nvPr/>
        </p:nvSpPr>
        <p:spPr>
          <a:xfrm>
            <a:off x="943122" y="1193866"/>
            <a:ext cx="18794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기준정보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조직 인원 정보       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정보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수정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대여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반납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신청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반납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지급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지급 대상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대여 기록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공기구 매입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조회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공기구 매입 등록</a:t>
            </a:r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altLang="ko-KR" sz="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분석 현황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BF9FD59-4246-8119-5ED7-DE5B86B7C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12" y="1936275"/>
            <a:ext cx="165983" cy="14971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5AECFFF-5140-9186-AD26-153E9AC5B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29" y="4754278"/>
            <a:ext cx="200373" cy="1635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974E4F7-60EA-DFD5-0D7C-043B53491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464" y="1390391"/>
            <a:ext cx="165983" cy="1576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8594B28-3660-7498-83DD-005D5759CD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463" y="3072764"/>
            <a:ext cx="166246" cy="1590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D2050E2-2EA8-20DF-FC86-5C1FFA4B81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8924" y="2499773"/>
            <a:ext cx="162281" cy="1552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AFD51F5-AAF8-80CF-FB67-64A9A06942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994464" y="4198485"/>
            <a:ext cx="185536" cy="1401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D75CBE6-342D-630E-7340-6076A7CC1D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66" y="3635004"/>
            <a:ext cx="174190" cy="16231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C2B8C2-6DD9-69F7-FD5B-0B4DFEDCABF2}"/>
              </a:ext>
            </a:extLst>
          </p:cNvPr>
          <p:cNvSpPr/>
          <p:nvPr/>
        </p:nvSpPr>
        <p:spPr>
          <a:xfrm>
            <a:off x="958289" y="3066218"/>
            <a:ext cx="1852669" cy="5458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AFB14-4472-BCC1-BF7B-EB07A1007EB7}"/>
              </a:ext>
            </a:extLst>
          </p:cNvPr>
          <p:cNvSpPr txBox="1"/>
          <p:nvPr/>
        </p:nvSpPr>
        <p:spPr>
          <a:xfrm>
            <a:off x="220677" y="265212"/>
            <a:ext cx="672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7.5.1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공기구 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반납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리스트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(Web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 동일예정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대여리스트 노출 확인</a:t>
            </a:r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선택</a:t>
            </a: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_</a:t>
            </a:r>
            <a:r>
              <a:rPr lang="ko-KR" altLang="en-US" sz="7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반납신청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8CEA57D2-8671-3FFB-8132-962B19C1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835" y="879765"/>
            <a:ext cx="1966358" cy="3170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FDB117BF-8667-3EF1-DCB2-308CF5AE67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73760" y="6513677"/>
            <a:ext cx="5167503" cy="360040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9706129E-4DD5-43A7-8AE7-0681E7E90E36}"/>
              </a:ext>
            </a:extLst>
          </p:cNvPr>
          <p:cNvGrpSpPr/>
          <p:nvPr/>
        </p:nvGrpSpPr>
        <p:grpSpPr>
          <a:xfrm>
            <a:off x="8524881" y="6571350"/>
            <a:ext cx="648072" cy="227894"/>
            <a:chOff x="5799454" y="5175892"/>
            <a:chExt cx="648072" cy="227894"/>
          </a:xfrm>
        </p:grpSpPr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DE36A0D4-D2F3-04FD-9527-ED3549FD8776}"/>
                </a:ext>
              </a:extLst>
            </p:cNvPr>
            <p:cNvSpPr/>
            <p:nvPr/>
          </p:nvSpPr>
          <p:spPr>
            <a:xfrm>
              <a:off x="5799454" y="5175892"/>
              <a:ext cx="648072" cy="227894"/>
            </a:xfrm>
            <a:prstGeom prst="roundRect">
              <a:avLst>
                <a:gd name="adj" fmla="val 50000"/>
              </a:avLst>
            </a:prstGeom>
            <a:solidFill>
              <a:srgbClr val="6F51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2568A79-7060-C241-B461-5BDD9ECC824E}"/>
                </a:ext>
              </a:extLst>
            </p:cNvPr>
            <p:cNvSpPr txBox="1"/>
            <p:nvPr/>
          </p:nvSpPr>
          <p:spPr>
            <a:xfrm>
              <a:off x="6023557" y="5235834"/>
              <a:ext cx="199865" cy="108011"/>
            </a:xfrm>
            <a:prstGeom prst="rect">
              <a:avLst/>
            </a:prstGeom>
            <a:solidFill>
              <a:srgbClr val="6045E2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확인</a:t>
              </a:r>
            </a:p>
          </p:txBody>
        </p:sp>
      </p:grpSp>
      <p:sp>
        <p:nvSpPr>
          <p:cNvPr id="103" name="타원 102">
            <a:extLst>
              <a:ext uri="{FF2B5EF4-FFF2-40B4-BE49-F238E27FC236}">
                <a16:creationId xmlns:a16="http://schemas.microsoft.com/office/drawing/2014/main" id="{6DE8839A-7D80-241B-F25E-4DCE1665EAA8}"/>
              </a:ext>
            </a:extLst>
          </p:cNvPr>
          <p:cNvSpPr/>
          <p:nvPr/>
        </p:nvSpPr>
        <p:spPr>
          <a:xfrm>
            <a:off x="4170417" y="6340831"/>
            <a:ext cx="122601" cy="100000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19E973CF-80A1-41DB-6CA3-C6202954D7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41835" y="1198988"/>
            <a:ext cx="1966358" cy="37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25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F7B452-D954-CBB4-3EE4-14C0EAA0A74D}"/>
              </a:ext>
            </a:extLst>
          </p:cNvPr>
          <p:cNvSpPr txBox="1"/>
          <p:nvPr/>
        </p:nvSpPr>
        <p:spPr>
          <a:xfrm>
            <a:off x="108475" y="201202"/>
            <a:ext cx="5975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7.0 App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페이지의 기준정보 등록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 관리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---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참조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F77B3F-3D5F-EC76-0199-A54D90E7C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464529"/>
              </p:ext>
            </p:extLst>
          </p:nvPr>
        </p:nvGraphicFramePr>
        <p:xfrm>
          <a:off x="6979021" y="0"/>
          <a:ext cx="2164979" cy="280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Index.html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페이지는 기본 페이지가 제공해주는 형식과 동일하게 적용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9154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 현황표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(A,B,C,D)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/pages/charts/apex.html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34125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취급 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데이터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47666F-7B9D-FD58-3A36-577DB9625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00314"/>
              </p:ext>
            </p:extLst>
          </p:nvPr>
        </p:nvGraphicFramePr>
        <p:xfrm>
          <a:off x="6975020" y="2944930"/>
          <a:ext cx="2155311" cy="277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62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시스템 명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똑똑이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“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로고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6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1539957-AE1D-7F08-EBD4-6EF819877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00" y="1273324"/>
            <a:ext cx="3708399" cy="19109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6DED1D-940B-C8F0-6516-C8DE2CA3CF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05" y="3639835"/>
            <a:ext cx="2304256" cy="20412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99767E-4AE7-2C07-EA1A-12FD7D38D7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403" y="1400493"/>
            <a:ext cx="3476673" cy="21911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047843-D34C-6AFC-5880-3B4A5B6FED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00" y="3339487"/>
            <a:ext cx="3601628" cy="20412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1F78A0-A1AF-96FD-F76B-50CC28400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0504" y="39776"/>
            <a:ext cx="798645" cy="5791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61B832-38AE-225A-3D04-0567A37AC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0504" y="1477845"/>
            <a:ext cx="798645" cy="5783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4CEFA2-87A6-615F-D71E-1F88857796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0504" y="756035"/>
            <a:ext cx="798645" cy="5791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E053486-E738-2D63-CCB1-DF0952821E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1416" y="539756"/>
            <a:ext cx="991833" cy="1011727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A87AE1-54E4-8BF8-CD25-9D424A31AB7D}"/>
              </a:ext>
            </a:extLst>
          </p:cNvPr>
          <p:cNvCxnSpPr>
            <a:stCxn id="11" idx="1"/>
            <a:endCxn id="14" idx="3"/>
          </p:cNvCxnSpPr>
          <p:nvPr/>
        </p:nvCxnSpPr>
        <p:spPr>
          <a:xfrm flipH="1">
            <a:off x="10283249" y="329361"/>
            <a:ext cx="267255" cy="71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2FB6DE5-CD92-E064-AAEE-12ED81076C75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10283249" y="1045620"/>
            <a:ext cx="26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46FB4D-5D3F-E337-3197-3E541D8C7370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 flipV="1">
            <a:off x="10283249" y="1045620"/>
            <a:ext cx="267255" cy="72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4D484C3-E862-C37E-C52D-BB46C5FB9B4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10949827" y="618946"/>
            <a:ext cx="0" cy="13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BE6FD5E-48E5-98CF-58EE-8DDC19C9070B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10949827" y="1335205"/>
            <a:ext cx="0" cy="14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228A82-51EF-12CE-BB73-05CEDD3F6DB2}"/>
              </a:ext>
            </a:extLst>
          </p:cNvPr>
          <p:cNvSpPr/>
          <p:nvPr/>
        </p:nvSpPr>
        <p:spPr>
          <a:xfrm>
            <a:off x="301874" y="583017"/>
            <a:ext cx="4680520" cy="725303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분류 대상 정보 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조직 구성원 분류 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부서 분류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직원분류</a:t>
            </a:r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공기구 분류 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대분류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중분류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개별관리공기구태그</a:t>
            </a:r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정비실 분류 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1~5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실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이동공구차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85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팀공구함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E7A120A-1484-14C5-D8E7-29ED38CC76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548435" y="197347"/>
            <a:ext cx="1278951" cy="67749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6172547-928C-19D0-9070-D1458F2C79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563218" y="900073"/>
            <a:ext cx="1272037" cy="66021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3CC4A16-EE3B-0EBD-B202-9EB8F0B878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567365" y="2496071"/>
            <a:ext cx="1275494" cy="168683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3982A66-764B-90D3-0230-0106B4D1CD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567365" y="4208954"/>
            <a:ext cx="1272037" cy="84341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608CBF1-9A19-40BF-1298-A14EE0B4AD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556971" y="1631940"/>
            <a:ext cx="1275494" cy="78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1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7.1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부서등록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10741"/>
              </p:ext>
            </p:extLst>
          </p:nvPr>
        </p:nvGraphicFramePr>
        <p:xfrm>
          <a:off x="6979021" y="0"/>
          <a:ext cx="2164979" cy="4382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 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~5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정비안전지원그룹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섹션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정비안전지원섹션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(Toolbox)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이동공구차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공구함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동기화 아이콘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마감은 당일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갱신은 실시간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 아이콘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메뉴얼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-elements/icons/materializeicon.html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페이지가 접혔다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펴질수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있도록 구현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콜라보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29C85F81-502C-E689-005F-C1EAE5B0D0F1}"/>
              </a:ext>
            </a:extLst>
          </p:cNvPr>
          <p:cNvGrpSpPr/>
          <p:nvPr/>
        </p:nvGrpSpPr>
        <p:grpSpPr>
          <a:xfrm>
            <a:off x="1427394" y="949930"/>
            <a:ext cx="5160829" cy="1364573"/>
            <a:chOff x="1427394" y="949930"/>
            <a:chExt cx="5160829" cy="136457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A17BB3AB-F052-6D55-86F8-3A22DA82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E17321F-0A01-496E-01A9-6650CEA4C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A2233B0-5ACC-3676-A0CC-EA4FA6809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479BC46F-DA12-71C3-49F2-603D0AC74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748A49C7-299B-BAA3-1F6A-5C740B24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EC79E39-7636-8274-3426-61EE8C63608F}"/>
              </a:ext>
            </a:extLst>
          </p:cNvPr>
          <p:cNvSpPr txBox="1"/>
          <p:nvPr/>
        </p:nvSpPr>
        <p:spPr>
          <a:xfrm>
            <a:off x="1729686" y="1465318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부서명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4FD94E-5941-B3BC-338D-A8232B17716D}"/>
              </a:ext>
            </a:extLst>
          </p:cNvPr>
          <p:cNvSpPr txBox="1"/>
          <p:nvPr/>
        </p:nvSpPr>
        <p:spPr>
          <a:xfrm>
            <a:off x="1722436" y="1001860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메인부서</a:t>
            </a:r>
            <a:r>
              <a:rPr lang="ko-KR" altLang="en-US" sz="800" dirty="0"/>
              <a:t> 신규등록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C2347-0A4E-35F2-107D-814F1833901D}"/>
              </a:ext>
            </a:extLst>
          </p:cNvPr>
          <p:cNvSpPr txBox="1"/>
          <p:nvPr/>
        </p:nvSpPr>
        <p:spPr>
          <a:xfrm>
            <a:off x="1684735" y="1782119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선강정비</a:t>
            </a:r>
            <a:r>
              <a:rPr lang="en-US" altLang="ko-KR" sz="800" dirty="0"/>
              <a:t>1</a:t>
            </a:r>
            <a:r>
              <a:rPr lang="ko-KR" altLang="en-US" sz="800" dirty="0"/>
              <a:t>실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315962-4AB9-92A4-C8FB-391CC98B2109}"/>
              </a:ext>
            </a:extLst>
          </p:cNvPr>
          <p:cNvSpPr txBox="1"/>
          <p:nvPr/>
        </p:nvSpPr>
        <p:spPr>
          <a:xfrm>
            <a:off x="1684735" y="2031520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선강정비</a:t>
            </a:r>
            <a:r>
              <a:rPr lang="en-US" altLang="ko-KR" sz="800" dirty="0"/>
              <a:t>2</a:t>
            </a:r>
            <a:r>
              <a:rPr lang="ko-KR" altLang="en-US" sz="800" dirty="0"/>
              <a:t>실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C6A6ACE-D007-8195-CA5A-C4F54513731D}"/>
              </a:ext>
            </a:extLst>
          </p:cNvPr>
          <p:cNvGrpSpPr/>
          <p:nvPr/>
        </p:nvGrpSpPr>
        <p:grpSpPr>
          <a:xfrm>
            <a:off x="1432794" y="2364225"/>
            <a:ext cx="5160829" cy="1364573"/>
            <a:chOff x="1427394" y="949930"/>
            <a:chExt cx="5160829" cy="1364573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E2FB4A5-56C8-E5FB-F2FA-E917455B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A906645-2F6D-0CC2-A4B3-DD58B0AD9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85C8A4DD-B5D1-D5AE-FA41-E14F24C94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9CF65BD9-BFA7-8102-C21B-304DE57C4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F11D79E7-5361-97FF-39AF-05CC40C08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E0147A6-1177-F520-B12B-013D3432FCBA}"/>
              </a:ext>
            </a:extLst>
          </p:cNvPr>
          <p:cNvSpPr txBox="1"/>
          <p:nvPr/>
        </p:nvSpPr>
        <p:spPr>
          <a:xfrm>
            <a:off x="1735086" y="2879613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그룹명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7B4113-0970-9D40-D071-D3510D4E02C4}"/>
              </a:ext>
            </a:extLst>
          </p:cNvPr>
          <p:cNvSpPr txBox="1"/>
          <p:nvPr/>
        </p:nvSpPr>
        <p:spPr>
          <a:xfrm>
            <a:off x="1727836" y="2416155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그룹</a:t>
            </a:r>
            <a:r>
              <a:rPr lang="en-US" altLang="ko-KR" sz="800" dirty="0"/>
              <a:t>(</a:t>
            </a:r>
            <a:r>
              <a:rPr lang="ko-KR" altLang="en-US" sz="800" dirty="0"/>
              <a:t>중간부서</a:t>
            </a:r>
            <a:r>
              <a:rPr lang="en-US" altLang="ko-KR" sz="800" dirty="0"/>
              <a:t>)</a:t>
            </a:r>
            <a:r>
              <a:rPr lang="ko-KR" altLang="en-US" sz="800" dirty="0"/>
              <a:t> 신규등록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42C7C0-476B-6A01-E7EF-E874C45FE919}"/>
              </a:ext>
            </a:extLst>
          </p:cNvPr>
          <p:cNvSpPr txBox="1"/>
          <p:nvPr/>
        </p:nvSpPr>
        <p:spPr>
          <a:xfrm>
            <a:off x="1690135" y="3196414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정비안전지원그룹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754B75-621B-84B1-C27A-3F3979E4F571}"/>
              </a:ext>
            </a:extLst>
          </p:cNvPr>
          <p:cNvSpPr txBox="1"/>
          <p:nvPr/>
        </p:nvSpPr>
        <p:spPr>
          <a:xfrm>
            <a:off x="1690135" y="3445815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정비</a:t>
            </a:r>
            <a:r>
              <a:rPr lang="en-US" altLang="ko-KR" sz="800" dirty="0"/>
              <a:t>1</a:t>
            </a:r>
            <a:r>
              <a:rPr lang="ko-KR" altLang="en-US" sz="800" dirty="0"/>
              <a:t>그룹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9D9789-B54F-33F9-3748-69A722215C16}"/>
              </a:ext>
            </a:extLst>
          </p:cNvPr>
          <p:cNvGrpSpPr/>
          <p:nvPr/>
        </p:nvGrpSpPr>
        <p:grpSpPr>
          <a:xfrm>
            <a:off x="1427394" y="3793604"/>
            <a:ext cx="5160829" cy="1364573"/>
            <a:chOff x="1427394" y="949930"/>
            <a:chExt cx="5160829" cy="1364573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8B1A593E-3433-BCB5-BAC5-155440DA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285A475D-A2DE-AFBD-BBA6-5234AA2ED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EC0F0CF0-B5DB-37D0-8D6B-E3804F2A8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C1D446A7-6359-214B-0666-1CDEE1C6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A797907F-7288-4205-D5BA-A2ABD4BD9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3EE4DF3-B4F6-89BE-01EF-A481E1502149}"/>
              </a:ext>
            </a:extLst>
          </p:cNvPr>
          <p:cNvSpPr txBox="1"/>
          <p:nvPr/>
        </p:nvSpPr>
        <p:spPr>
          <a:xfrm>
            <a:off x="1729686" y="4308992"/>
            <a:ext cx="7377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섹션</a:t>
            </a:r>
            <a:r>
              <a:rPr lang="en-US" altLang="ko-KR" sz="800" dirty="0"/>
              <a:t>/</a:t>
            </a:r>
            <a:r>
              <a:rPr lang="ko-KR" altLang="en-US" sz="800" dirty="0" err="1"/>
              <a:t>파트명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150E01-1207-AD01-9D86-5F3B336CA266}"/>
              </a:ext>
            </a:extLst>
          </p:cNvPr>
          <p:cNvSpPr txBox="1"/>
          <p:nvPr/>
        </p:nvSpPr>
        <p:spPr>
          <a:xfrm>
            <a:off x="1722436" y="3845534"/>
            <a:ext cx="1082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섹션</a:t>
            </a:r>
            <a:r>
              <a:rPr lang="en-US" altLang="ko-KR" sz="800" dirty="0"/>
              <a:t>/</a:t>
            </a:r>
            <a:r>
              <a:rPr lang="ko-KR" altLang="en-US" sz="800" dirty="0"/>
              <a:t>파트 신규등록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DEC778-685A-ED9C-9556-36355F2C41AA}"/>
              </a:ext>
            </a:extLst>
          </p:cNvPr>
          <p:cNvSpPr txBox="1"/>
          <p:nvPr/>
        </p:nvSpPr>
        <p:spPr>
          <a:xfrm>
            <a:off x="1684735" y="4625793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정비안전지원섹션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312DBF-5BCC-ECDD-4678-C443E2B9D2E4}"/>
              </a:ext>
            </a:extLst>
          </p:cNvPr>
          <p:cNvSpPr txBox="1"/>
          <p:nvPr/>
        </p:nvSpPr>
        <p:spPr>
          <a:xfrm>
            <a:off x="1684735" y="4875194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정비</a:t>
            </a:r>
            <a:r>
              <a:rPr lang="en-US" altLang="ko-KR" sz="800" dirty="0"/>
              <a:t>1</a:t>
            </a:r>
            <a:r>
              <a:rPr lang="ko-KR" altLang="en-US" sz="800" dirty="0"/>
              <a:t>파트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7AEA5FE-3297-2502-C24B-B0D11713698C}"/>
              </a:ext>
            </a:extLst>
          </p:cNvPr>
          <p:cNvGrpSpPr/>
          <p:nvPr/>
        </p:nvGrpSpPr>
        <p:grpSpPr>
          <a:xfrm>
            <a:off x="3471771" y="2453124"/>
            <a:ext cx="1769162" cy="849233"/>
            <a:chOff x="6793224" y="4410626"/>
            <a:chExt cx="1769162" cy="849233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AB37A9ED-4F81-2546-BDFA-EE4FC0BDBD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3916" t="73134" r="12082"/>
            <a:stretch/>
          </p:blipFill>
          <p:spPr>
            <a:xfrm>
              <a:off x="6793224" y="4410626"/>
              <a:ext cx="1769162" cy="84923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8FB4CC7-A594-E853-508E-4655E11E9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0875" y="4451747"/>
              <a:ext cx="805647" cy="12446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2E1EF11-22FE-6114-7C5A-862D40CF8AD2}"/>
                </a:ext>
              </a:extLst>
            </p:cNvPr>
            <p:cNvSpPr txBox="1"/>
            <p:nvPr/>
          </p:nvSpPr>
          <p:spPr>
            <a:xfrm>
              <a:off x="6979021" y="441594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이름입력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43172B-A9DC-1B3E-8806-8B924E3A9EB9}"/>
                </a:ext>
              </a:extLst>
            </p:cNvPr>
            <p:cNvSpPr txBox="1"/>
            <p:nvPr/>
          </p:nvSpPr>
          <p:spPr>
            <a:xfrm>
              <a:off x="7134159" y="4931224"/>
              <a:ext cx="390894" cy="184666"/>
            </a:xfrm>
            <a:prstGeom prst="rect">
              <a:avLst/>
            </a:prstGeom>
            <a:solidFill>
              <a:srgbClr val="6045E2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9589A95-8BD9-0CEA-65E8-795128B5309D}"/>
              </a:ext>
            </a:extLst>
          </p:cNvPr>
          <p:cNvSpPr/>
          <p:nvPr/>
        </p:nvSpPr>
        <p:spPr>
          <a:xfrm>
            <a:off x="1416307" y="970214"/>
            <a:ext cx="420751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43E404-97A5-3467-E2AE-3350C8121F4D}"/>
              </a:ext>
            </a:extLst>
          </p:cNvPr>
          <p:cNvSpPr/>
          <p:nvPr/>
        </p:nvSpPr>
        <p:spPr>
          <a:xfrm>
            <a:off x="6156176" y="1649414"/>
            <a:ext cx="210375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4E79214-C16B-B5B9-0F4E-7AFBB6FD264C}"/>
              </a:ext>
            </a:extLst>
          </p:cNvPr>
          <p:cNvCxnSpPr>
            <a:stCxn id="80" idx="2"/>
            <a:endCxn id="58" idx="0"/>
          </p:cNvCxnSpPr>
          <p:nvPr/>
        </p:nvCxnSpPr>
        <p:spPr>
          <a:xfrm>
            <a:off x="1626683" y="1324240"/>
            <a:ext cx="2534047" cy="1055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0E4B3E-F02D-76A2-F623-4624F050F94D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4329924" y="1826427"/>
            <a:ext cx="1826252" cy="580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8458358-B780-D897-1FC6-016ADDB38AD4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C3D43749-6E39-5446-CC28-87C4CA3F6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A1CA0844-BEF5-0B51-352F-516C1E2FB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87416FD-AF78-4A49-E19D-259C70B31EF9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484DF3E0-2635-E7A1-A467-A123E85FD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9A6254B5-CD97-16FE-7B4A-4930CAB14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113" name="Picture 2" descr="정보 아이콘 3D 모델 - TurboSquid 1649677">
            <a:extLst>
              <a:ext uri="{FF2B5EF4-FFF2-40B4-BE49-F238E27FC236}">
                <a16:creationId xmlns:a16="http://schemas.microsoft.com/office/drawing/2014/main" id="{313163D9-F634-A43C-9A35-6D04FCCC6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1EC441AC-9D1A-FA96-3413-E88060A5BD6E}"/>
              </a:ext>
            </a:extLst>
          </p:cNvPr>
          <p:cNvGrpSpPr/>
          <p:nvPr/>
        </p:nvGrpSpPr>
        <p:grpSpPr>
          <a:xfrm>
            <a:off x="5634509" y="470303"/>
            <a:ext cx="388720" cy="200055"/>
            <a:chOff x="4727047" y="5307508"/>
            <a:chExt cx="388720" cy="200055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3B8134BA-6F17-E37D-2D6F-2D04CAB1F40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" name="TextBox 27">
              <a:extLst>
                <a:ext uri="{FF2B5EF4-FFF2-40B4-BE49-F238E27FC236}">
                  <a16:creationId xmlns:a16="http://schemas.microsoft.com/office/drawing/2014/main" id="{A757205D-DDDC-E831-B844-97CC1883921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9693D90-8174-C895-D225-08BBB4F2C588}"/>
              </a:ext>
            </a:extLst>
          </p:cNvPr>
          <p:cNvSpPr/>
          <p:nvPr/>
        </p:nvSpPr>
        <p:spPr>
          <a:xfrm>
            <a:off x="3772400" y="2694364"/>
            <a:ext cx="648072" cy="88657"/>
          </a:xfrm>
          <a:prstGeom prst="roundRect">
            <a:avLst/>
          </a:prstGeom>
          <a:solidFill>
            <a:srgbClr val="F0F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8DB51-1C73-F83A-2591-6D43A36E76C7}"/>
              </a:ext>
            </a:extLst>
          </p:cNvPr>
          <p:cNvSpPr txBox="1"/>
          <p:nvPr/>
        </p:nvSpPr>
        <p:spPr>
          <a:xfrm>
            <a:off x="6248193" y="1017098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E177D-7A0C-D70E-7900-D70076A35E2F}"/>
              </a:ext>
            </a:extLst>
          </p:cNvPr>
          <p:cNvSpPr txBox="1"/>
          <p:nvPr/>
        </p:nvSpPr>
        <p:spPr>
          <a:xfrm>
            <a:off x="6248193" y="2453124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99B96-0B5E-1FF2-0597-837DF7E00AF2}"/>
              </a:ext>
            </a:extLst>
          </p:cNvPr>
          <p:cNvSpPr txBox="1"/>
          <p:nvPr/>
        </p:nvSpPr>
        <p:spPr>
          <a:xfrm>
            <a:off x="6248193" y="3875681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283EE67-A565-1475-A8EF-1D47D9D33957}"/>
              </a:ext>
            </a:extLst>
          </p:cNvPr>
          <p:cNvGrpSpPr/>
          <p:nvPr/>
        </p:nvGrpSpPr>
        <p:grpSpPr>
          <a:xfrm>
            <a:off x="6025587" y="1005066"/>
            <a:ext cx="388720" cy="200055"/>
            <a:chOff x="4727047" y="5307508"/>
            <a:chExt cx="388720" cy="20005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B7FA9D1-167A-1622-2EA4-5DE42D814BE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BE7E8A7B-A3D1-BEBE-9508-0BE166D461B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162F609-6370-F55E-329F-1EA7DCBDA52A}"/>
              </a:ext>
            </a:extLst>
          </p:cNvPr>
          <p:cNvGrpSpPr/>
          <p:nvPr/>
        </p:nvGrpSpPr>
        <p:grpSpPr>
          <a:xfrm>
            <a:off x="271618" y="944037"/>
            <a:ext cx="1095373" cy="4542079"/>
            <a:chOff x="271618" y="944037"/>
            <a:chExt cx="1095373" cy="454207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9BE7ECF-102E-F847-4FC4-4EE3BE7B4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233" y="944037"/>
              <a:ext cx="1091758" cy="454207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AFAD16-8C67-855B-E080-C2B248710BA9}"/>
                </a:ext>
              </a:extLst>
            </p:cNvPr>
            <p:cNvSpPr txBox="1"/>
            <p:nvPr/>
          </p:nvSpPr>
          <p:spPr>
            <a:xfrm>
              <a:off x="271618" y="1008596"/>
              <a:ext cx="1060022" cy="398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기준정보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조직 인원 정보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정비실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pPr algn="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대여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반납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소모자재    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지급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매입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등록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분석 현황</a:t>
              </a: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7E093F6-1E3F-F71A-4CAF-721C220E1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4608" y="1969222"/>
              <a:ext cx="165983" cy="14971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3162F70-E9DB-AD82-7929-C05258F77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8425" y="4463933"/>
              <a:ext cx="200373" cy="16356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47345D2-3426-E1F2-16F6-352F4C385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2960" y="1205121"/>
              <a:ext cx="165983" cy="157684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7761F19-8C4A-E1D5-C621-68B7650C8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2959" y="2782419"/>
              <a:ext cx="166246" cy="159018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A240DBB-D431-B574-A429-6F12DAF82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10800000">
              <a:off x="327420" y="2209428"/>
              <a:ext cx="162281" cy="155225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E4BF519-5BEF-001E-E6B5-72C11776E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10800000">
              <a:off x="322960" y="3908140"/>
              <a:ext cx="185536" cy="14018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6143B20-A38B-A252-5E81-4D8B4D3F0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362" y="3344659"/>
              <a:ext cx="174190" cy="162314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B810EFE7-242D-812B-384E-138E38CF3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31190" y="1597110"/>
              <a:ext cx="149522" cy="149522"/>
            </a:xfrm>
            <a:prstGeom prst="rect">
              <a:avLst/>
            </a:prstGeom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895C7D-7FFA-F8F7-DF65-6CA3B55719FA}"/>
              </a:ext>
            </a:extLst>
          </p:cNvPr>
          <p:cNvSpPr/>
          <p:nvPr/>
        </p:nvSpPr>
        <p:spPr>
          <a:xfrm>
            <a:off x="298425" y="1205121"/>
            <a:ext cx="1033215" cy="36966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05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2EF9C13-C898-B113-2A05-21A0F41C4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787" y="544432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4105191" y="667961"/>
            <a:ext cx="2048888" cy="4329291"/>
          </a:xfrm>
          <a:prstGeom prst="roundRect">
            <a:avLst>
              <a:gd name="adj" fmla="val 8733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1925" y="532757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42170" y="922613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79173" y="1290060"/>
            <a:ext cx="2040187" cy="185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29279" y="5275521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78860" y="1104999"/>
            <a:ext cx="2050661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1115616" y="1099816"/>
            <a:ext cx="18484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고로</a:t>
            </a:r>
            <a:r>
              <a:rPr lang="en-US" altLang="ko-KR" sz="700" dirty="0">
                <a:solidFill>
                  <a:schemeClr val="bg1"/>
                </a:solidFill>
              </a:rPr>
              <a:t>1</a:t>
            </a:r>
            <a:r>
              <a:rPr lang="ko-KR" altLang="en-US" sz="700" dirty="0">
                <a:solidFill>
                  <a:schemeClr val="bg1"/>
                </a:solidFill>
              </a:rPr>
              <a:t>실 작업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053696" y="5293668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작업자용</a:t>
            </a: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1927302" y="5265879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051720" y="5284026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관리자용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131708" y="1217682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25756" y="1510271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127187" y="1793534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87713"/>
              </p:ext>
            </p:extLst>
          </p:nvPr>
        </p:nvGraphicFramePr>
        <p:xfrm>
          <a:off x="6979021" y="0"/>
          <a:ext cx="2164979" cy="2563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sujintech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 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m.sujintech.net/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이미지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170527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똑똑이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691D3D-8779-DB14-3EF6-29934DE7C827}"/>
              </a:ext>
            </a:extLst>
          </p:cNvPr>
          <p:cNvSpPr txBox="1"/>
          <p:nvPr/>
        </p:nvSpPr>
        <p:spPr>
          <a:xfrm>
            <a:off x="901186" y="766513"/>
            <a:ext cx="2015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반입 리스트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68E48C1-6C14-DAC1-D2BA-C665329D886A}"/>
              </a:ext>
            </a:extLst>
          </p:cNvPr>
          <p:cNvSpPr/>
          <p:nvPr/>
        </p:nvSpPr>
        <p:spPr>
          <a:xfrm>
            <a:off x="2640435" y="1131613"/>
            <a:ext cx="253534" cy="144224"/>
          </a:xfrm>
          <a:prstGeom prst="triangle">
            <a:avLst/>
          </a:prstGeom>
          <a:solidFill>
            <a:srgbClr val="FF0000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수정 버튼 - 무료 ui개 아이콘">
            <a:extLst>
              <a:ext uri="{FF2B5EF4-FFF2-40B4-BE49-F238E27FC236}">
                <a16:creationId xmlns:a16="http://schemas.microsoft.com/office/drawing/2014/main" id="{E539CA9B-C77D-9511-B081-D3DFCB0B3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t="15548" r="14389" b="16474"/>
          <a:stretch/>
        </p:blipFill>
        <p:spPr bwMode="auto">
          <a:xfrm>
            <a:off x="2700269" y="1311893"/>
            <a:ext cx="155831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체크박스 png 무료다운로드 - checkbox png - Urbanbrush">
            <a:extLst>
              <a:ext uri="{FF2B5EF4-FFF2-40B4-BE49-F238E27FC236}">
                <a16:creationId xmlns:a16="http://schemas.microsoft.com/office/drawing/2014/main" id="{F09903E7-63AA-55BC-DEB4-8099F6E42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22" y="1115159"/>
            <a:ext cx="186387" cy="16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35D388C-30E3-9AB8-5EC1-4CD8311A9AED}"/>
              </a:ext>
            </a:extLst>
          </p:cNvPr>
          <p:cNvSpPr/>
          <p:nvPr/>
        </p:nvSpPr>
        <p:spPr>
          <a:xfrm>
            <a:off x="869761" y="2218638"/>
            <a:ext cx="2050661" cy="185216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FE0C5-88F1-FD51-673D-3B58408C77E5}"/>
              </a:ext>
            </a:extLst>
          </p:cNvPr>
          <p:cNvSpPr txBox="1"/>
          <p:nvPr/>
        </p:nvSpPr>
        <p:spPr>
          <a:xfrm>
            <a:off x="1602509" y="2218638"/>
            <a:ext cx="585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반입신청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E1B1DD-EDC0-FCBD-C40C-E6261D52C935}"/>
              </a:ext>
            </a:extLst>
          </p:cNvPr>
          <p:cNvSpPr txBox="1"/>
          <p:nvPr/>
        </p:nvSpPr>
        <p:spPr>
          <a:xfrm>
            <a:off x="1040609" y="1278722"/>
            <a:ext cx="15642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휴대용 </a:t>
            </a:r>
            <a:r>
              <a:rPr lang="ko-KR" altLang="en-US" sz="700" dirty="0" err="1"/>
              <a:t>용접기</a:t>
            </a:r>
            <a:r>
              <a:rPr lang="ko-KR" altLang="en-US" sz="700" dirty="0"/>
              <a:t>     </a:t>
            </a:r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177F86-FED9-FC3E-A1D6-733A24874FB4}"/>
              </a:ext>
            </a:extLst>
          </p:cNvPr>
          <p:cNvSpPr/>
          <p:nvPr/>
        </p:nvSpPr>
        <p:spPr>
          <a:xfrm>
            <a:off x="880620" y="1478183"/>
            <a:ext cx="2040187" cy="185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2" descr="수정 버튼 - 무료 ui개 아이콘">
            <a:extLst>
              <a:ext uri="{FF2B5EF4-FFF2-40B4-BE49-F238E27FC236}">
                <a16:creationId xmlns:a16="http://schemas.microsoft.com/office/drawing/2014/main" id="{73098789-459B-7D83-426A-6EBDBD4BC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t="15548" r="14389" b="16474"/>
          <a:stretch/>
        </p:blipFill>
        <p:spPr bwMode="auto">
          <a:xfrm>
            <a:off x="2701716" y="1500016"/>
            <a:ext cx="155831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3737DE-B9E9-F3F8-56BD-7E8C621BCEA1}"/>
              </a:ext>
            </a:extLst>
          </p:cNvPr>
          <p:cNvSpPr txBox="1"/>
          <p:nvPr/>
        </p:nvSpPr>
        <p:spPr>
          <a:xfrm>
            <a:off x="1042056" y="1466845"/>
            <a:ext cx="1562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휴대용 </a:t>
            </a:r>
            <a:r>
              <a:rPr lang="ko-KR" altLang="en-US" sz="700" dirty="0" err="1"/>
              <a:t>용접기</a:t>
            </a:r>
            <a:r>
              <a:rPr lang="ko-KR" altLang="en-US" sz="700" dirty="0"/>
              <a:t>     </a:t>
            </a:r>
            <a:r>
              <a:rPr lang="en-US" altLang="ko-KR" sz="700" dirty="0"/>
              <a:t>1</a:t>
            </a:r>
            <a:endParaRPr lang="ko-KR" altLang="en-US" sz="700" dirty="0"/>
          </a:p>
        </p:txBody>
      </p:sp>
      <p:pic>
        <p:nvPicPr>
          <p:cNvPr id="18" name="Picture 4" descr="체크박스 png 무료다운로드 - checkbox png - Urbanbrush">
            <a:extLst>
              <a:ext uri="{FF2B5EF4-FFF2-40B4-BE49-F238E27FC236}">
                <a16:creationId xmlns:a16="http://schemas.microsoft.com/office/drawing/2014/main" id="{25B68194-4610-D4C0-955F-E3A379BEA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29" y="1308000"/>
            <a:ext cx="186387" cy="16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6D1F1D4-564F-4AA6-8FD5-46A1025570D9}"/>
              </a:ext>
            </a:extLst>
          </p:cNvPr>
          <p:cNvSpPr/>
          <p:nvPr/>
        </p:nvSpPr>
        <p:spPr>
          <a:xfrm>
            <a:off x="959508" y="1502471"/>
            <a:ext cx="156108" cy="146551"/>
          </a:xfrm>
          <a:prstGeom prst="round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A509B0-285E-7D0A-82B8-F4B0EBFB1A2A}"/>
              </a:ext>
            </a:extLst>
          </p:cNvPr>
          <p:cNvSpPr/>
          <p:nvPr/>
        </p:nvSpPr>
        <p:spPr>
          <a:xfrm>
            <a:off x="4123017" y="1290060"/>
            <a:ext cx="2040187" cy="185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6E8694-4774-30B5-CCB4-59C50CF142AD}"/>
              </a:ext>
            </a:extLst>
          </p:cNvPr>
          <p:cNvSpPr/>
          <p:nvPr/>
        </p:nvSpPr>
        <p:spPr>
          <a:xfrm>
            <a:off x="4122704" y="1104999"/>
            <a:ext cx="2050661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3B7F4-275D-F2B7-603C-5CF294C85DF2}"/>
              </a:ext>
            </a:extLst>
          </p:cNvPr>
          <p:cNvSpPr txBox="1"/>
          <p:nvPr/>
        </p:nvSpPr>
        <p:spPr>
          <a:xfrm>
            <a:off x="4359460" y="1099816"/>
            <a:ext cx="18484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고로</a:t>
            </a:r>
            <a:r>
              <a:rPr lang="en-US" altLang="ko-KR" sz="700" dirty="0">
                <a:solidFill>
                  <a:schemeClr val="bg1"/>
                </a:solidFill>
              </a:rPr>
              <a:t>1</a:t>
            </a:r>
            <a:r>
              <a:rPr lang="ko-KR" altLang="en-US" sz="700" dirty="0">
                <a:solidFill>
                  <a:schemeClr val="bg1"/>
                </a:solidFill>
              </a:rPr>
              <a:t>실 작업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C502A5-2BFB-D7B1-DC79-E061FC38FE97}"/>
              </a:ext>
            </a:extLst>
          </p:cNvPr>
          <p:cNvSpPr txBox="1"/>
          <p:nvPr/>
        </p:nvSpPr>
        <p:spPr>
          <a:xfrm>
            <a:off x="4145030" y="766513"/>
            <a:ext cx="2015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승인요청 반입 리스트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2FA4BAE6-EF38-E147-6318-ED365D533211}"/>
              </a:ext>
            </a:extLst>
          </p:cNvPr>
          <p:cNvSpPr/>
          <p:nvPr/>
        </p:nvSpPr>
        <p:spPr>
          <a:xfrm>
            <a:off x="5884279" y="1131613"/>
            <a:ext cx="253534" cy="144224"/>
          </a:xfrm>
          <a:prstGeom prst="triangle">
            <a:avLst/>
          </a:prstGeom>
          <a:solidFill>
            <a:srgbClr val="FF0000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" descr="수정 버튼 - 무료 ui개 아이콘">
            <a:extLst>
              <a:ext uri="{FF2B5EF4-FFF2-40B4-BE49-F238E27FC236}">
                <a16:creationId xmlns:a16="http://schemas.microsoft.com/office/drawing/2014/main" id="{0EDE046D-8623-4DFB-98C0-BF0D6034B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0" t="15548" r="14389" b="16474"/>
          <a:stretch/>
        </p:blipFill>
        <p:spPr bwMode="auto">
          <a:xfrm>
            <a:off x="5944113" y="1311893"/>
            <a:ext cx="155831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체크박스 png 무료다운로드 - checkbox png - Urbanbrush">
            <a:extLst>
              <a:ext uri="{FF2B5EF4-FFF2-40B4-BE49-F238E27FC236}">
                <a16:creationId xmlns:a16="http://schemas.microsoft.com/office/drawing/2014/main" id="{91607A9F-0D5E-3B7E-FB7E-BBE23EF51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66" y="1115159"/>
            <a:ext cx="186387" cy="16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97CD56-867E-98D3-1FC2-9CC281DE8399}"/>
              </a:ext>
            </a:extLst>
          </p:cNvPr>
          <p:cNvSpPr/>
          <p:nvPr/>
        </p:nvSpPr>
        <p:spPr>
          <a:xfrm>
            <a:off x="4113605" y="2218638"/>
            <a:ext cx="2050661" cy="185216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458582-2346-FC27-DFE1-BB19FBEF48B1}"/>
              </a:ext>
            </a:extLst>
          </p:cNvPr>
          <p:cNvSpPr txBox="1"/>
          <p:nvPr/>
        </p:nvSpPr>
        <p:spPr>
          <a:xfrm>
            <a:off x="4846353" y="2218638"/>
            <a:ext cx="585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승인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CFB572-AFB0-9AC7-8F83-BFCCA7CD4C2A}"/>
              </a:ext>
            </a:extLst>
          </p:cNvPr>
          <p:cNvSpPr txBox="1"/>
          <p:nvPr/>
        </p:nvSpPr>
        <p:spPr>
          <a:xfrm>
            <a:off x="4284453" y="1278722"/>
            <a:ext cx="15642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휴대용 </a:t>
            </a:r>
            <a:r>
              <a:rPr lang="ko-KR" altLang="en-US" sz="700" dirty="0" err="1"/>
              <a:t>용접기</a:t>
            </a:r>
            <a:r>
              <a:rPr lang="ko-KR" altLang="en-US" sz="700" dirty="0"/>
              <a:t>     </a:t>
            </a:r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245E52-2E88-D964-13F7-D9C775B3DC59}"/>
              </a:ext>
            </a:extLst>
          </p:cNvPr>
          <p:cNvSpPr/>
          <p:nvPr/>
        </p:nvSpPr>
        <p:spPr>
          <a:xfrm>
            <a:off x="4124464" y="1478183"/>
            <a:ext cx="2040187" cy="185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33294E-42A9-70A4-C9FE-CD85E01DA07C}"/>
              </a:ext>
            </a:extLst>
          </p:cNvPr>
          <p:cNvSpPr txBox="1"/>
          <p:nvPr/>
        </p:nvSpPr>
        <p:spPr>
          <a:xfrm>
            <a:off x="4285900" y="1466845"/>
            <a:ext cx="1562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수리</a:t>
            </a:r>
          </a:p>
        </p:txBody>
      </p:sp>
      <p:pic>
        <p:nvPicPr>
          <p:cNvPr id="34" name="Picture 4" descr="체크박스 png 무료다운로드 - checkbox png - Urbanbrush">
            <a:extLst>
              <a:ext uri="{FF2B5EF4-FFF2-40B4-BE49-F238E27FC236}">
                <a16:creationId xmlns:a16="http://schemas.microsoft.com/office/drawing/2014/main" id="{ED8AD1BB-6006-4F43-FD7A-61F86478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73" y="1308000"/>
            <a:ext cx="186387" cy="16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718F75-D16F-BA8E-1E51-FC1F82A027C2}"/>
              </a:ext>
            </a:extLst>
          </p:cNvPr>
          <p:cNvSpPr/>
          <p:nvPr/>
        </p:nvSpPr>
        <p:spPr>
          <a:xfrm>
            <a:off x="4123535" y="1655775"/>
            <a:ext cx="2040187" cy="185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CCEE7A-CB54-D82D-9CE2-02BAFB765C1F}"/>
              </a:ext>
            </a:extLst>
          </p:cNvPr>
          <p:cNvSpPr txBox="1"/>
          <p:nvPr/>
        </p:nvSpPr>
        <p:spPr>
          <a:xfrm>
            <a:off x="4284971" y="1644437"/>
            <a:ext cx="1562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파손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132830-157C-0F1D-7306-3D14C9DF5D87}"/>
              </a:ext>
            </a:extLst>
          </p:cNvPr>
          <p:cNvSpPr/>
          <p:nvPr/>
        </p:nvSpPr>
        <p:spPr>
          <a:xfrm>
            <a:off x="4123535" y="1839726"/>
            <a:ext cx="2040187" cy="1852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45F2F7-859E-CB2D-9D20-7C302CEF4534}"/>
              </a:ext>
            </a:extLst>
          </p:cNvPr>
          <p:cNvSpPr txBox="1"/>
          <p:nvPr/>
        </p:nvSpPr>
        <p:spPr>
          <a:xfrm>
            <a:off x="4284971" y="1828388"/>
            <a:ext cx="1562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망실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9F48BD5-EE2A-C830-C5F6-11A5B166DF2D}"/>
              </a:ext>
            </a:extLst>
          </p:cNvPr>
          <p:cNvSpPr/>
          <p:nvPr/>
        </p:nvSpPr>
        <p:spPr>
          <a:xfrm>
            <a:off x="0" y="3708863"/>
            <a:ext cx="1944216" cy="190064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32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미정 참고</a:t>
            </a:r>
            <a:endParaRPr lang="ko-KR" alt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CDB07A-E2BB-530B-1A0B-F37BE17DE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030" y="3809244"/>
            <a:ext cx="1953298" cy="84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22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3">
            <a:extLst>
              <a:ext uri="{FF2B5EF4-FFF2-40B4-BE49-F238E27FC236}">
                <a16:creationId xmlns:a16="http://schemas.microsoft.com/office/drawing/2014/main" id="{9C19B16F-5244-1EB9-5419-DE976F41BE0E}"/>
              </a:ext>
            </a:extLst>
          </p:cNvPr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4.“</a:t>
            </a:r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똑똑이</a:t>
            </a:r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설계 화면 별 </a:t>
            </a:r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</a:t>
            </a:r>
            <a:endParaRPr lang="ko-KR" altLang="en-US" sz="3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5245A-AD2C-A511-5457-D3BF91DCDB5D}"/>
              </a:ext>
            </a:extLst>
          </p:cNvPr>
          <p:cNvSpPr txBox="1"/>
          <p:nvPr/>
        </p:nvSpPr>
        <p:spPr>
          <a:xfrm>
            <a:off x="2267744" y="2425452"/>
            <a:ext cx="5059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로그인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작업자</a:t>
            </a:r>
            <a:r>
              <a:rPr lang="en-US" altLang="ko-KR" dirty="0">
                <a:solidFill>
                  <a:schemeClr val="bg1"/>
                </a:solidFill>
              </a:rPr>
              <a:t>(Web &amp; App)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- </a:t>
            </a:r>
            <a:r>
              <a:rPr lang="ko-KR" altLang="en-US" dirty="0">
                <a:solidFill>
                  <a:schemeClr val="bg1"/>
                </a:solidFill>
              </a:rPr>
              <a:t>반출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반입 페이지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AutoNum type="arabicPeriod" startAt="3"/>
            </a:pPr>
            <a:r>
              <a:rPr lang="ko-KR" altLang="en-US" dirty="0">
                <a:solidFill>
                  <a:schemeClr val="bg1"/>
                </a:solidFill>
              </a:rPr>
              <a:t>관리자</a:t>
            </a:r>
            <a:r>
              <a:rPr lang="en-US" altLang="ko-KR" dirty="0">
                <a:solidFill>
                  <a:schemeClr val="bg1"/>
                </a:solidFill>
              </a:rPr>
              <a:t>(Web &amp; App)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- </a:t>
            </a:r>
            <a:r>
              <a:rPr lang="ko-KR" altLang="en-US" dirty="0">
                <a:solidFill>
                  <a:schemeClr val="bg1"/>
                </a:solidFill>
              </a:rPr>
              <a:t>기준정보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반출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반입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지급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매입 전표 페이지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41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7D9E3-C431-0956-57B4-38D01D629B19}"/>
              </a:ext>
            </a:extLst>
          </p:cNvPr>
          <p:cNvSpPr/>
          <p:nvPr/>
        </p:nvSpPr>
        <p:spPr>
          <a:xfrm>
            <a:off x="3563887" y="228996"/>
            <a:ext cx="2016226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A01B4-30CA-45C8-A15F-C4F7DAFB4505}"/>
              </a:ext>
            </a:extLst>
          </p:cNvPr>
          <p:cNvSpPr/>
          <p:nvPr/>
        </p:nvSpPr>
        <p:spPr>
          <a:xfrm>
            <a:off x="107504" y="733051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작업자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B70562-535E-4B12-3B1B-A16D190832BF}"/>
              </a:ext>
            </a:extLst>
          </p:cNvPr>
          <p:cNvSpPr/>
          <p:nvPr/>
        </p:nvSpPr>
        <p:spPr>
          <a:xfrm>
            <a:off x="3203845" y="735622"/>
            <a:ext cx="2736308" cy="216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관리자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3AE094-AB72-82EA-A785-6F71582AF46E}"/>
              </a:ext>
            </a:extLst>
          </p:cNvPr>
          <p:cNvSpPr/>
          <p:nvPr/>
        </p:nvSpPr>
        <p:spPr>
          <a:xfrm>
            <a:off x="6300192" y="736881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수퍼 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3D1-77E4-6335-6B61-312906E74CBD}"/>
              </a:ext>
            </a:extLst>
          </p:cNvPr>
          <p:cNvSpPr/>
          <p:nvPr/>
        </p:nvSpPr>
        <p:spPr>
          <a:xfrm>
            <a:off x="107504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2F06C-9E9B-921D-82C0-884F7CBDD9CD}"/>
              </a:ext>
            </a:extLst>
          </p:cNvPr>
          <p:cNvSpPr/>
          <p:nvPr/>
        </p:nvSpPr>
        <p:spPr>
          <a:xfrm>
            <a:off x="1547668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6C072-04A3-432D-C1E9-1F671BCA587D}"/>
              </a:ext>
            </a:extLst>
          </p:cNvPr>
          <p:cNvSpPr/>
          <p:nvPr/>
        </p:nvSpPr>
        <p:spPr>
          <a:xfrm>
            <a:off x="3203845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45EF90-E353-C00F-30DE-5406A6EB9983}"/>
              </a:ext>
            </a:extLst>
          </p:cNvPr>
          <p:cNvSpPr/>
          <p:nvPr/>
        </p:nvSpPr>
        <p:spPr>
          <a:xfrm>
            <a:off x="4644009" y="1129308"/>
            <a:ext cx="1296144" cy="216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3E5696-BE27-EF79-DC09-05837CA6115B}"/>
              </a:ext>
            </a:extLst>
          </p:cNvPr>
          <p:cNvSpPr/>
          <p:nvPr/>
        </p:nvSpPr>
        <p:spPr>
          <a:xfrm>
            <a:off x="6300188" y="1136755"/>
            <a:ext cx="273630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7C476B-5F05-DB30-8BF6-04FF782F039E}"/>
              </a:ext>
            </a:extLst>
          </p:cNvPr>
          <p:cNvSpPr/>
          <p:nvPr/>
        </p:nvSpPr>
        <p:spPr>
          <a:xfrm>
            <a:off x="107504" y="1417340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8D055D-4E8D-4EB3-AC65-339E944AA991}"/>
              </a:ext>
            </a:extLst>
          </p:cNvPr>
          <p:cNvSpPr/>
          <p:nvPr/>
        </p:nvSpPr>
        <p:spPr>
          <a:xfrm>
            <a:off x="107504" y="2281436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03D9DF8-4A0F-D377-D488-FAC3617D283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879814" y="-959136"/>
            <a:ext cx="288031" cy="309634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0CE86F2-3488-E896-FAC7-603A516DDB6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5974243" y="-957223"/>
            <a:ext cx="291861" cy="3096346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31626F5-0C1B-74FD-47DA-7B682FE185D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4426699" y="590321"/>
            <a:ext cx="290602" cy="1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7F2B8D-E67C-2CD9-5450-304548740A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025501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B1954E-DCD2-7B16-EA39-70448ABB76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1745583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77CAABA-2D74-EA25-DD4B-6EF3C6FB96E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4123127" y="680436"/>
            <a:ext cx="177662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97FB385-33EC-98D6-A1A0-C03FA846C32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4843209" y="680436"/>
            <a:ext cx="177662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4CC88E39-4D05-4D2C-3D38-34E1D8B65340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5400000">
            <a:off x="7576419" y="1044828"/>
            <a:ext cx="183850" cy="4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A03B032-04A5-C611-1121-F1BD86BFFBCB}"/>
              </a:ext>
            </a:extLst>
          </p:cNvPr>
          <p:cNvSpPr/>
          <p:nvPr/>
        </p:nvSpPr>
        <p:spPr>
          <a:xfrm>
            <a:off x="251520" y="2450763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저장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42AB8F-5B90-D3A5-27B8-9BDCCE0B51CB}"/>
              </a:ext>
            </a:extLst>
          </p:cNvPr>
          <p:cNvSpPr/>
          <p:nvPr/>
        </p:nvSpPr>
        <p:spPr>
          <a:xfrm>
            <a:off x="251520" y="263962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990B78-47CF-F99D-0429-A793D7D4688C}"/>
              </a:ext>
            </a:extLst>
          </p:cNvPr>
          <p:cNvSpPr/>
          <p:nvPr/>
        </p:nvSpPr>
        <p:spPr>
          <a:xfrm>
            <a:off x="107504" y="2929508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F4612AF-E94D-05E6-964E-F7A9B6297431}"/>
              </a:ext>
            </a:extLst>
          </p:cNvPr>
          <p:cNvSpPr/>
          <p:nvPr/>
        </p:nvSpPr>
        <p:spPr>
          <a:xfrm>
            <a:off x="251520" y="309883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저장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77E87A0-9668-2C48-ECB0-047C3285D520}"/>
              </a:ext>
            </a:extLst>
          </p:cNvPr>
          <p:cNvSpPr/>
          <p:nvPr/>
        </p:nvSpPr>
        <p:spPr>
          <a:xfrm>
            <a:off x="251520" y="328769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저장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C58BBB-DD8E-9EB2-CF3D-FA211EE12ECD}"/>
              </a:ext>
            </a:extLst>
          </p:cNvPr>
          <p:cNvSpPr txBox="1"/>
          <p:nvPr/>
        </p:nvSpPr>
        <p:spPr>
          <a:xfrm>
            <a:off x="163446" y="227004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</a:t>
            </a:r>
            <a:r>
              <a:rPr lang="ko-KR" altLang="en-US" sz="800" dirty="0"/>
              <a:t>범주 </a:t>
            </a:r>
            <a:r>
              <a:rPr lang="en-US" altLang="ko-KR" sz="800" dirty="0"/>
              <a:t>: </a:t>
            </a:r>
            <a:r>
              <a:rPr lang="ko-KR" altLang="en-US" sz="800" dirty="0"/>
              <a:t>괄호안의 내용은 기능임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1D262EC-C1BF-0CEC-A970-48812184153F}"/>
              </a:ext>
            </a:extLst>
          </p:cNvPr>
          <p:cNvSpPr/>
          <p:nvPr/>
        </p:nvSpPr>
        <p:spPr>
          <a:xfrm>
            <a:off x="1547664" y="2281436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F82AC1-826C-9DFC-2041-DF3E0712DD21}"/>
              </a:ext>
            </a:extLst>
          </p:cNvPr>
          <p:cNvSpPr/>
          <p:nvPr/>
        </p:nvSpPr>
        <p:spPr>
          <a:xfrm>
            <a:off x="1691680" y="2450763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818DD58-E1F5-3D45-EFA4-BAED1BB4E1C0}"/>
              </a:ext>
            </a:extLst>
          </p:cNvPr>
          <p:cNvSpPr/>
          <p:nvPr/>
        </p:nvSpPr>
        <p:spPr>
          <a:xfrm>
            <a:off x="1691680" y="263962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2A5ECA7-8430-C533-F3BE-CE14F0384F04}"/>
              </a:ext>
            </a:extLst>
          </p:cNvPr>
          <p:cNvSpPr/>
          <p:nvPr/>
        </p:nvSpPr>
        <p:spPr>
          <a:xfrm>
            <a:off x="1547664" y="2929508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49B4DA6-B907-987D-EC4A-ACD8D1A477CA}"/>
              </a:ext>
            </a:extLst>
          </p:cNvPr>
          <p:cNvSpPr/>
          <p:nvPr/>
        </p:nvSpPr>
        <p:spPr>
          <a:xfrm>
            <a:off x="1691680" y="309883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C9A990-17E1-F681-6841-EAC643A08E15}"/>
              </a:ext>
            </a:extLst>
          </p:cNvPr>
          <p:cNvSpPr/>
          <p:nvPr/>
        </p:nvSpPr>
        <p:spPr>
          <a:xfrm>
            <a:off x="1691680" y="328769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C382F43-36CB-5788-CBF9-6F48D0EEF230}"/>
              </a:ext>
            </a:extLst>
          </p:cNvPr>
          <p:cNvSpPr/>
          <p:nvPr/>
        </p:nvSpPr>
        <p:spPr>
          <a:xfrm>
            <a:off x="3203845" y="1422743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58A6062-6E55-2212-0C7C-B5BAD9E251F3}"/>
              </a:ext>
            </a:extLst>
          </p:cNvPr>
          <p:cNvSpPr/>
          <p:nvPr/>
        </p:nvSpPr>
        <p:spPr>
          <a:xfrm>
            <a:off x="3203845" y="1638767"/>
            <a:ext cx="1296144" cy="5814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기준정보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28D863E-300F-1228-A22E-7B421B1CA39A}"/>
              </a:ext>
            </a:extLst>
          </p:cNvPr>
          <p:cNvSpPr/>
          <p:nvPr/>
        </p:nvSpPr>
        <p:spPr>
          <a:xfrm>
            <a:off x="3203845" y="2286839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3439621-8081-F89D-A3CC-B9EABB9A07DD}"/>
              </a:ext>
            </a:extLst>
          </p:cNvPr>
          <p:cNvSpPr/>
          <p:nvPr/>
        </p:nvSpPr>
        <p:spPr>
          <a:xfrm>
            <a:off x="3347861" y="180994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부서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사원정보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변경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0BC4902-73E3-0B41-C2E8-50FCFE31449D}"/>
              </a:ext>
            </a:extLst>
          </p:cNvPr>
          <p:cNvSpPr/>
          <p:nvPr/>
        </p:nvSpPr>
        <p:spPr>
          <a:xfrm>
            <a:off x="3347861" y="199880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공기구품목정보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변경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ACA135-02E1-FA4D-5DEE-F482A5C8C624}"/>
              </a:ext>
            </a:extLst>
          </p:cNvPr>
          <p:cNvSpPr/>
          <p:nvPr/>
        </p:nvSpPr>
        <p:spPr>
          <a:xfrm>
            <a:off x="3347861" y="2456166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C430FE2-C79A-5BA9-4868-ABEA4FC015CF}"/>
              </a:ext>
            </a:extLst>
          </p:cNvPr>
          <p:cNvSpPr/>
          <p:nvPr/>
        </p:nvSpPr>
        <p:spPr>
          <a:xfrm>
            <a:off x="3347861" y="2645028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2CF0815-642B-ECD5-D918-F6585ADF8BCB}"/>
              </a:ext>
            </a:extLst>
          </p:cNvPr>
          <p:cNvSpPr/>
          <p:nvPr/>
        </p:nvSpPr>
        <p:spPr>
          <a:xfrm>
            <a:off x="3203845" y="2934911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6E1B7C3-4CA1-01C8-143C-41F0B89B701B}"/>
              </a:ext>
            </a:extLst>
          </p:cNvPr>
          <p:cNvSpPr/>
          <p:nvPr/>
        </p:nvSpPr>
        <p:spPr>
          <a:xfrm>
            <a:off x="3347861" y="3104238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E81D23B-238E-9856-3661-869F2820FC3F}"/>
              </a:ext>
            </a:extLst>
          </p:cNvPr>
          <p:cNvSpPr/>
          <p:nvPr/>
        </p:nvSpPr>
        <p:spPr>
          <a:xfrm>
            <a:off x="3347861" y="329310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CD2475-C279-0BEF-243A-704864C877FB}"/>
              </a:ext>
            </a:extLst>
          </p:cNvPr>
          <p:cNvSpPr/>
          <p:nvPr/>
        </p:nvSpPr>
        <p:spPr>
          <a:xfrm>
            <a:off x="3203845" y="3582983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 전표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C8BE269-F276-0B10-3C62-EAEB56AE9493}"/>
              </a:ext>
            </a:extLst>
          </p:cNvPr>
          <p:cNvSpPr/>
          <p:nvPr/>
        </p:nvSpPr>
        <p:spPr>
          <a:xfrm>
            <a:off x="3347861" y="375231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6D11498-ED17-76B6-6A3D-2EF41ACCD75A}"/>
              </a:ext>
            </a:extLst>
          </p:cNvPr>
          <p:cNvSpPr/>
          <p:nvPr/>
        </p:nvSpPr>
        <p:spPr>
          <a:xfrm>
            <a:off x="3347861" y="394117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392DF89-ED5A-872D-8BDC-95862C7E0DF4}"/>
              </a:ext>
            </a:extLst>
          </p:cNvPr>
          <p:cNvSpPr/>
          <p:nvPr/>
        </p:nvSpPr>
        <p:spPr>
          <a:xfrm>
            <a:off x="3204716" y="4231055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매입 전표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B56AC52-2E92-AD4F-BA5A-BCAA2E1140C8}"/>
              </a:ext>
            </a:extLst>
          </p:cNvPr>
          <p:cNvSpPr/>
          <p:nvPr/>
        </p:nvSpPr>
        <p:spPr>
          <a:xfrm>
            <a:off x="3348732" y="440038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파일선택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업로드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2289F28-7F07-63B5-8D8B-8BFBE064E970}"/>
              </a:ext>
            </a:extLst>
          </p:cNvPr>
          <p:cNvSpPr/>
          <p:nvPr/>
        </p:nvSpPr>
        <p:spPr>
          <a:xfrm>
            <a:off x="3348732" y="4589244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매입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9E88F66-75F1-5F69-17A1-278779C7BA42}"/>
              </a:ext>
            </a:extLst>
          </p:cNvPr>
          <p:cNvSpPr/>
          <p:nvPr/>
        </p:nvSpPr>
        <p:spPr>
          <a:xfrm>
            <a:off x="4644005" y="2286839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DA51F8-B335-AC37-8FCB-C10D894684CC}"/>
              </a:ext>
            </a:extLst>
          </p:cNvPr>
          <p:cNvSpPr/>
          <p:nvPr/>
        </p:nvSpPr>
        <p:spPr>
          <a:xfrm>
            <a:off x="4788021" y="2456166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DA7785E-B6CD-CF5E-D426-51BE2786A506}"/>
              </a:ext>
            </a:extLst>
          </p:cNvPr>
          <p:cNvSpPr/>
          <p:nvPr/>
        </p:nvSpPr>
        <p:spPr>
          <a:xfrm>
            <a:off x="4788021" y="2645028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BA00854-0731-0048-2969-9D2324CC6F14}"/>
              </a:ext>
            </a:extLst>
          </p:cNvPr>
          <p:cNvSpPr/>
          <p:nvPr/>
        </p:nvSpPr>
        <p:spPr>
          <a:xfrm>
            <a:off x="4644005" y="2934911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9A2E2BE-8615-F6D1-40F5-DEBF3778F8ED}"/>
              </a:ext>
            </a:extLst>
          </p:cNvPr>
          <p:cNvSpPr/>
          <p:nvPr/>
        </p:nvSpPr>
        <p:spPr>
          <a:xfrm>
            <a:off x="4788021" y="3104238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9043906-D4AB-A946-EB18-6623B62A6F16}"/>
              </a:ext>
            </a:extLst>
          </p:cNvPr>
          <p:cNvSpPr/>
          <p:nvPr/>
        </p:nvSpPr>
        <p:spPr>
          <a:xfrm>
            <a:off x="4788021" y="329310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49AA0FC-EC5B-831C-6CFB-56DEA7E98ACB}"/>
              </a:ext>
            </a:extLst>
          </p:cNvPr>
          <p:cNvSpPr/>
          <p:nvPr/>
        </p:nvSpPr>
        <p:spPr>
          <a:xfrm>
            <a:off x="4644005" y="3582983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태그 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수정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EBB744D-F08C-FBDE-7357-880AC2BB6F88}"/>
              </a:ext>
            </a:extLst>
          </p:cNvPr>
          <p:cNvSpPr/>
          <p:nvPr/>
        </p:nvSpPr>
        <p:spPr>
          <a:xfrm>
            <a:off x="4788021" y="375231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태그 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수정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167131F-EDE1-7C6C-8B8B-EC8651F5DDFA}"/>
              </a:ext>
            </a:extLst>
          </p:cNvPr>
          <p:cNvSpPr/>
          <p:nvPr/>
        </p:nvSpPr>
        <p:spPr>
          <a:xfrm>
            <a:off x="4788021" y="394117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-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7E1AEBB-E803-2513-F573-EB0106321FCE}"/>
              </a:ext>
            </a:extLst>
          </p:cNvPr>
          <p:cNvSpPr/>
          <p:nvPr/>
        </p:nvSpPr>
        <p:spPr>
          <a:xfrm>
            <a:off x="6300186" y="1417340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554148E-89CC-B859-24C9-21367832B73B}"/>
              </a:ext>
            </a:extLst>
          </p:cNvPr>
          <p:cNvSpPr/>
          <p:nvPr/>
        </p:nvSpPr>
        <p:spPr>
          <a:xfrm>
            <a:off x="6300186" y="1633364"/>
            <a:ext cx="1296144" cy="5814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기준정보 변경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B64636B-D6B6-CF69-CE1B-628058E9F4E3}"/>
              </a:ext>
            </a:extLst>
          </p:cNvPr>
          <p:cNvSpPr/>
          <p:nvPr/>
        </p:nvSpPr>
        <p:spPr>
          <a:xfrm>
            <a:off x="6300186" y="2281436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 변경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6DEC7F4-F67F-8DC7-2DEE-14F59F0E8326}"/>
              </a:ext>
            </a:extLst>
          </p:cNvPr>
          <p:cNvSpPr/>
          <p:nvPr/>
        </p:nvSpPr>
        <p:spPr>
          <a:xfrm>
            <a:off x="6444202" y="180454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부서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사원정보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삭제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F767B6B-28BA-A0D8-F138-EF50FE788150}"/>
              </a:ext>
            </a:extLst>
          </p:cNvPr>
          <p:cNvSpPr/>
          <p:nvPr/>
        </p:nvSpPr>
        <p:spPr>
          <a:xfrm>
            <a:off x="6444202" y="1993404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공기구품목정보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삭제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F7BAE05-2109-3384-1D05-8B30615C6E1B}"/>
              </a:ext>
            </a:extLst>
          </p:cNvPr>
          <p:cNvSpPr/>
          <p:nvPr/>
        </p:nvSpPr>
        <p:spPr>
          <a:xfrm>
            <a:off x="6444202" y="2450763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5685353-589A-6845-1ABE-3B278524FE23}"/>
              </a:ext>
            </a:extLst>
          </p:cNvPr>
          <p:cNvSpPr/>
          <p:nvPr/>
        </p:nvSpPr>
        <p:spPr>
          <a:xfrm>
            <a:off x="6444202" y="263962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07ECED1-248C-80A3-A662-6F6BA80E2FDF}"/>
              </a:ext>
            </a:extLst>
          </p:cNvPr>
          <p:cNvSpPr/>
          <p:nvPr/>
        </p:nvSpPr>
        <p:spPr>
          <a:xfrm>
            <a:off x="6300186" y="2929508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 변경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FEAB0C8-1B42-8742-E3E5-F41C82FE5386}"/>
              </a:ext>
            </a:extLst>
          </p:cNvPr>
          <p:cNvSpPr/>
          <p:nvPr/>
        </p:nvSpPr>
        <p:spPr>
          <a:xfrm>
            <a:off x="6444202" y="309883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3EEB846-CC0A-D2E4-367B-56F3A2DED5F7}"/>
              </a:ext>
            </a:extLst>
          </p:cNvPr>
          <p:cNvSpPr/>
          <p:nvPr/>
        </p:nvSpPr>
        <p:spPr>
          <a:xfrm>
            <a:off x="6444202" y="328769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7010B58-9BE9-FD6D-5C40-D9096336DDE2}"/>
              </a:ext>
            </a:extLst>
          </p:cNvPr>
          <p:cNvSpPr/>
          <p:nvPr/>
        </p:nvSpPr>
        <p:spPr>
          <a:xfrm>
            <a:off x="6300186" y="3577580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 전표 변경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820030D-92DF-2B6A-5333-B9FC3DC325E8}"/>
              </a:ext>
            </a:extLst>
          </p:cNvPr>
          <p:cNvSpPr/>
          <p:nvPr/>
        </p:nvSpPr>
        <p:spPr>
          <a:xfrm>
            <a:off x="6444202" y="374690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6692312-F456-5885-2210-0961DFC2ADD3}"/>
              </a:ext>
            </a:extLst>
          </p:cNvPr>
          <p:cNvSpPr/>
          <p:nvPr/>
        </p:nvSpPr>
        <p:spPr>
          <a:xfrm>
            <a:off x="6444202" y="3935769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1D4CC15-DBEC-2525-FE9B-B061614C1E27}"/>
              </a:ext>
            </a:extLst>
          </p:cNvPr>
          <p:cNvSpPr/>
          <p:nvPr/>
        </p:nvSpPr>
        <p:spPr>
          <a:xfrm>
            <a:off x="6301057" y="4225652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매입 전표 변경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618305B-D419-48CF-7510-93100D1F9173}"/>
              </a:ext>
            </a:extLst>
          </p:cNvPr>
          <p:cNvSpPr/>
          <p:nvPr/>
        </p:nvSpPr>
        <p:spPr>
          <a:xfrm>
            <a:off x="6445073" y="4394979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파일선택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업로드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293D728-F57A-C259-28A4-A0371288AD23}"/>
              </a:ext>
            </a:extLst>
          </p:cNvPr>
          <p:cNvSpPr/>
          <p:nvPr/>
        </p:nvSpPr>
        <p:spPr>
          <a:xfrm>
            <a:off x="6445073" y="4583841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매입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3EDB523-5FAB-5E9E-10A7-48B8172C17C2}"/>
              </a:ext>
            </a:extLst>
          </p:cNvPr>
          <p:cNvSpPr/>
          <p:nvPr/>
        </p:nvSpPr>
        <p:spPr>
          <a:xfrm>
            <a:off x="7740346" y="2281436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 변경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5349C3D-142B-1019-7B97-EC50E9D89812}"/>
              </a:ext>
            </a:extLst>
          </p:cNvPr>
          <p:cNvSpPr/>
          <p:nvPr/>
        </p:nvSpPr>
        <p:spPr>
          <a:xfrm>
            <a:off x="7884362" y="2450763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B1643AD-8663-95BA-BA1E-F03E2517BDAD}"/>
              </a:ext>
            </a:extLst>
          </p:cNvPr>
          <p:cNvSpPr/>
          <p:nvPr/>
        </p:nvSpPr>
        <p:spPr>
          <a:xfrm>
            <a:off x="7884362" y="263962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B4D545E-7506-DE12-7F5F-FE2C86FD216C}"/>
              </a:ext>
            </a:extLst>
          </p:cNvPr>
          <p:cNvSpPr/>
          <p:nvPr/>
        </p:nvSpPr>
        <p:spPr>
          <a:xfrm>
            <a:off x="7740346" y="2929508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 변경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A9E8896-555A-CB8D-D330-85A5850F934E}"/>
              </a:ext>
            </a:extLst>
          </p:cNvPr>
          <p:cNvSpPr/>
          <p:nvPr/>
        </p:nvSpPr>
        <p:spPr>
          <a:xfrm>
            <a:off x="7884362" y="309883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0BFC633-C6F0-4195-B6C7-B3DE15BF8FD7}"/>
              </a:ext>
            </a:extLst>
          </p:cNvPr>
          <p:cNvSpPr/>
          <p:nvPr/>
        </p:nvSpPr>
        <p:spPr>
          <a:xfrm>
            <a:off x="7884362" y="328769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17A3F0A-FD2E-F749-C3E5-DC6CA61A40A9}"/>
              </a:ext>
            </a:extLst>
          </p:cNvPr>
          <p:cNvSpPr/>
          <p:nvPr/>
        </p:nvSpPr>
        <p:spPr>
          <a:xfrm>
            <a:off x="7740346" y="3577580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태그 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수정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변경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9D2D2C5-B5D9-841D-5FF6-D0C1070E092A}"/>
              </a:ext>
            </a:extLst>
          </p:cNvPr>
          <p:cNvSpPr/>
          <p:nvPr/>
        </p:nvSpPr>
        <p:spPr>
          <a:xfrm>
            <a:off x="7884362" y="374690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태그 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812D2AD-55E6-BFA3-6826-F585546A895A}"/>
              </a:ext>
            </a:extLst>
          </p:cNvPr>
          <p:cNvSpPr/>
          <p:nvPr/>
        </p:nvSpPr>
        <p:spPr>
          <a:xfrm>
            <a:off x="7884362" y="3935769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-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71BB7A-9408-A4CB-6585-F281D7DAAB9D}"/>
              </a:ext>
            </a:extLst>
          </p:cNvPr>
          <p:cNvCxnSpPr>
            <a:endCxn id="12" idx="2"/>
          </p:cNvCxnSpPr>
          <p:nvPr/>
        </p:nvCxnSpPr>
        <p:spPr>
          <a:xfrm>
            <a:off x="1475658" y="11293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2104E34-E11A-3ACC-D469-8F0C002A873D}"/>
              </a:ext>
            </a:extLst>
          </p:cNvPr>
          <p:cNvCxnSpPr/>
          <p:nvPr/>
        </p:nvCxnSpPr>
        <p:spPr>
          <a:xfrm>
            <a:off x="4571999" y="1127457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606B114-7426-C1BF-7075-A9E2EB70E940}"/>
              </a:ext>
            </a:extLst>
          </p:cNvPr>
          <p:cNvCxnSpPr/>
          <p:nvPr/>
        </p:nvCxnSpPr>
        <p:spPr>
          <a:xfrm>
            <a:off x="7668342" y="1136755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65BA8A-55B1-C26D-E4C1-040178786364}"/>
              </a:ext>
            </a:extLst>
          </p:cNvPr>
          <p:cNvSpPr/>
          <p:nvPr/>
        </p:nvSpPr>
        <p:spPr>
          <a:xfrm>
            <a:off x="4644947" y="1635132"/>
            <a:ext cx="1296144" cy="5814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기준정보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FCC090-2F59-4F96-6C6F-346CD98F1110}"/>
              </a:ext>
            </a:extLst>
          </p:cNvPr>
          <p:cNvSpPr/>
          <p:nvPr/>
        </p:nvSpPr>
        <p:spPr>
          <a:xfrm>
            <a:off x="4788963" y="180631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부서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사원정보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변경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8DC1E5-667D-E6F7-B0E3-7A38F115C154}"/>
              </a:ext>
            </a:extLst>
          </p:cNvPr>
          <p:cNvSpPr/>
          <p:nvPr/>
        </p:nvSpPr>
        <p:spPr>
          <a:xfrm>
            <a:off x="4788963" y="199517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공기구품목정보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변경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52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7D9E3-C431-0956-57B4-38D01D629B19}"/>
              </a:ext>
            </a:extLst>
          </p:cNvPr>
          <p:cNvSpPr/>
          <p:nvPr/>
        </p:nvSpPr>
        <p:spPr>
          <a:xfrm>
            <a:off x="2633686" y="228996"/>
            <a:ext cx="1937666" cy="2412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1600" b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16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A01B4-30CA-45C8-A15F-C4F7DAFB4505}"/>
              </a:ext>
            </a:extLst>
          </p:cNvPr>
          <p:cNvSpPr/>
          <p:nvPr/>
        </p:nvSpPr>
        <p:spPr>
          <a:xfrm>
            <a:off x="107504" y="3361556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작업자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B70562-535E-4B12-3B1B-A16D190832BF}"/>
              </a:ext>
            </a:extLst>
          </p:cNvPr>
          <p:cNvSpPr/>
          <p:nvPr/>
        </p:nvSpPr>
        <p:spPr>
          <a:xfrm>
            <a:off x="3203845" y="3364127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관리자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3AE094-AB72-82EA-A785-6F71582AF46E}"/>
              </a:ext>
            </a:extLst>
          </p:cNvPr>
          <p:cNvSpPr/>
          <p:nvPr/>
        </p:nvSpPr>
        <p:spPr>
          <a:xfrm>
            <a:off x="6300192" y="3365386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수퍼 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3D1-77E4-6335-6B61-312906E74CBD}"/>
              </a:ext>
            </a:extLst>
          </p:cNvPr>
          <p:cNvSpPr/>
          <p:nvPr/>
        </p:nvSpPr>
        <p:spPr>
          <a:xfrm>
            <a:off x="107504" y="3757813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2F06C-9E9B-921D-82C0-884F7CBDD9CD}"/>
              </a:ext>
            </a:extLst>
          </p:cNvPr>
          <p:cNvSpPr/>
          <p:nvPr/>
        </p:nvSpPr>
        <p:spPr>
          <a:xfrm>
            <a:off x="1547668" y="3757813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6C072-04A3-432D-C1E9-1F671BCA587D}"/>
              </a:ext>
            </a:extLst>
          </p:cNvPr>
          <p:cNvSpPr/>
          <p:nvPr/>
        </p:nvSpPr>
        <p:spPr>
          <a:xfrm>
            <a:off x="3203845" y="3757813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45EF90-E353-C00F-30DE-5406A6EB9983}"/>
              </a:ext>
            </a:extLst>
          </p:cNvPr>
          <p:cNvSpPr/>
          <p:nvPr/>
        </p:nvSpPr>
        <p:spPr>
          <a:xfrm>
            <a:off x="4644009" y="3757813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3E5696-BE27-EF79-DC09-05837CA6115B}"/>
              </a:ext>
            </a:extLst>
          </p:cNvPr>
          <p:cNvSpPr/>
          <p:nvPr/>
        </p:nvSpPr>
        <p:spPr>
          <a:xfrm>
            <a:off x="6300188" y="3765260"/>
            <a:ext cx="2736308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03D9DF8-4A0F-D377-D488-FAC3617D283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179049" y="1938086"/>
            <a:ext cx="720080" cy="2126861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0CE86F2-3488-E896-FAC7-603A516DDB6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5273477" y="970517"/>
            <a:ext cx="723910" cy="4065827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31626F5-0C1B-74FD-47DA-7B682FE185D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3725934" y="2518061"/>
            <a:ext cx="722651" cy="969480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7F2B8D-E67C-2CD9-5450-304548740A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025501" y="3307655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B1954E-DCD2-7B16-EA39-70448ABB76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1745583" y="3307655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77CAABA-2D74-EA25-DD4B-6EF3C6FB96E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4123127" y="3308941"/>
            <a:ext cx="177662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97FB385-33EC-98D6-A1A0-C03FA846C32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4843209" y="3308941"/>
            <a:ext cx="177662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4CC88E39-4D05-4D2C-3D38-34E1D8B65340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5400000">
            <a:off x="7576419" y="3673333"/>
            <a:ext cx="183850" cy="4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C58BBB-DD8E-9EB2-CF3D-FA211EE12ECD}"/>
              </a:ext>
            </a:extLst>
          </p:cNvPr>
          <p:cNvSpPr txBox="1"/>
          <p:nvPr/>
        </p:nvSpPr>
        <p:spPr>
          <a:xfrm>
            <a:off x="163446" y="227004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</a:t>
            </a:r>
            <a:r>
              <a:rPr lang="ko-KR" altLang="en-US" sz="800" dirty="0"/>
              <a:t>범주 </a:t>
            </a:r>
            <a:r>
              <a:rPr lang="en-US" altLang="ko-KR" sz="800" dirty="0"/>
              <a:t>: </a:t>
            </a:r>
            <a:r>
              <a:rPr lang="ko-KR" altLang="en-US" sz="800" dirty="0"/>
              <a:t>괄호안의 내용은 기능임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26A9843-9263-B68C-5516-82DEFB81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876" y="409228"/>
            <a:ext cx="798645" cy="5791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5469595-880C-DA5D-8EE8-51C29AAF1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876" y="1847297"/>
            <a:ext cx="798645" cy="5783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6F09B7B-59E4-6063-F470-594BDE783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876" y="1125487"/>
            <a:ext cx="798645" cy="57917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6978F60-B089-ECC6-97D0-C5017D38E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788" y="909208"/>
            <a:ext cx="991833" cy="1011727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9ABBFCD0-7442-2346-EDEA-01CE2425A169}"/>
              </a:ext>
            </a:extLst>
          </p:cNvPr>
          <p:cNvSpPr/>
          <p:nvPr/>
        </p:nvSpPr>
        <p:spPr>
          <a:xfrm>
            <a:off x="3033839" y="513135"/>
            <a:ext cx="1537830" cy="21602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작업자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사원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로그인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EACB0F-9C82-2B38-F728-2F896907DD06}"/>
              </a:ext>
            </a:extLst>
          </p:cNvPr>
          <p:cNvSpPr/>
          <p:nvPr/>
        </p:nvSpPr>
        <p:spPr>
          <a:xfrm>
            <a:off x="3034170" y="849190"/>
            <a:ext cx="1537830" cy="21602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관리자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정비실장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로그인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5193702-5CD4-655A-87A8-62C39B2B5641}"/>
              </a:ext>
            </a:extLst>
          </p:cNvPr>
          <p:cNvSpPr/>
          <p:nvPr/>
        </p:nvSpPr>
        <p:spPr>
          <a:xfrm>
            <a:off x="3033839" y="1185245"/>
            <a:ext cx="1537830" cy="21602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수퍼 관리자 로그인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3918CFC-D9FA-5DEF-A079-DE487BFE7ED3}"/>
              </a:ext>
            </a:extLst>
          </p:cNvPr>
          <p:cNvCxnSpPr>
            <a:stCxn id="14" idx="1"/>
            <a:endCxn id="19" idx="3"/>
          </p:cNvCxnSpPr>
          <p:nvPr/>
        </p:nvCxnSpPr>
        <p:spPr>
          <a:xfrm flipH="1">
            <a:off x="7877621" y="698813"/>
            <a:ext cx="267255" cy="71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3B56CF-5841-F31D-0EF7-EC0015E6C44A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>
            <a:off x="7877621" y="1415072"/>
            <a:ext cx="267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D23BFE9-DF80-19D1-754A-4753137C00F6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7877621" y="1415072"/>
            <a:ext cx="267255" cy="72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E43695A-6596-C7F2-BE28-D0ECFFD89C79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8544199" y="988398"/>
            <a:ext cx="0" cy="13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434F6A7-DCD3-FC2F-D81E-95BAC448020A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8544199" y="1704657"/>
            <a:ext cx="0" cy="14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8314903F-119F-A264-F145-EFB83BF19BEA}"/>
              </a:ext>
            </a:extLst>
          </p:cNvPr>
          <p:cNvGrpSpPr/>
          <p:nvPr/>
        </p:nvGrpSpPr>
        <p:grpSpPr>
          <a:xfrm>
            <a:off x="4866583" y="227004"/>
            <a:ext cx="1937667" cy="2414469"/>
            <a:chOff x="4866583" y="227004"/>
            <a:chExt cx="1937667" cy="2414469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52B1ABF-7112-A5BF-C2DD-D75C84EFB97B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Login DTO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0267819-8247-14FF-BD6D-2729C784AA53}"/>
                </a:ext>
              </a:extLst>
            </p:cNvPr>
            <p:cNvSpPr/>
            <p:nvPr/>
          </p:nvSpPr>
          <p:spPr>
            <a:xfrm>
              <a:off x="4866583" y="435278"/>
              <a:ext cx="1937666" cy="2206195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String code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사번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String password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비밀번호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String name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이름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Part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Part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부서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MainPart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name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메인부서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Part String name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부서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SubPart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name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중간부서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**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관리자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정비실장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)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이름 필요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130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7D9E3-C431-0956-57B4-38D01D629B19}"/>
              </a:ext>
            </a:extLst>
          </p:cNvPr>
          <p:cNvSpPr/>
          <p:nvPr/>
        </p:nvSpPr>
        <p:spPr>
          <a:xfrm>
            <a:off x="3563887" y="228996"/>
            <a:ext cx="2016226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A01B4-30CA-45C8-A15F-C4F7DAFB4505}"/>
              </a:ext>
            </a:extLst>
          </p:cNvPr>
          <p:cNvSpPr/>
          <p:nvPr/>
        </p:nvSpPr>
        <p:spPr>
          <a:xfrm>
            <a:off x="107504" y="733051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작업자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3D1-77E4-6335-6B61-312906E74CBD}"/>
              </a:ext>
            </a:extLst>
          </p:cNvPr>
          <p:cNvSpPr/>
          <p:nvPr/>
        </p:nvSpPr>
        <p:spPr>
          <a:xfrm>
            <a:off x="107504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2F06C-9E9B-921D-82C0-884F7CBDD9CD}"/>
              </a:ext>
            </a:extLst>
          </p:cNvPr>
          <p:cNvSpPr/>
          <p:nvPr/>
        </p:nvSpPr>
        <p:spPr>
          <a:xfrm>
            <a:off x="1547668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7C476B-5F05-DB30-8BF6-04FF782F039E}"/>
              </a:ext>
            </a:extLst>
          </p:cNvPr>
          <p:cNvSpPr/>
          <p:nvPr/>
        </p:nvSpPr>
        <p:spPr>
          <a:xfrm>
            <a:off x="107504" y="1417340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8D055D-4E8D-4EB3-AC65-339E944AA991}"/>
              </a:ext>
            </a:extLst>
          </p:cNvPr>
          <p:cNvSpPr/>
          <p:nvPr/>
        </p:nvSpPr>
        <p:spPr>
          <a:xfrm>
            <a:off x="107504" y="1561356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03D9DF8-4A0F-D377-D488-FAC3617D283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879814" y="-959136"/>
            <a:ext cx="288031" cy="309634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7F2B8D-E67C-2CD9-5450-304548740A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025501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B1954E-DCD2-7B16-EA39-70448ABB76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1745583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A03B032-04A5-C611-1121-F1BD86BFFBCB}"/>
              </a:ext>
            </a:extLst>
          </p:cNvPr>
          <p:cNvSpPr/>
          <p:nvPr/>
        </p:nvSpPr>
        <p:spPr>
          <a:xfrm>
            <a:off x="251520" y="1730683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저장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42AB8F-5B90-D3A5-27B8-9BDCCE0B51CB}"/>
              </a:ext>
            </a:extLst>
          </p:cNvPr>
          <p:cNvSpPr/>
          <p:nvPr/>
        </p:nvSpPr>
        <p:spPr>
          <a:xfrm>
            <a:off x="251520" y="191954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990B78-47CF-F99D-0429-A793D7D4688C}"/>
              </a:ext>
            </a:extLst>
          </p:cNvPr>
          <p:cNvSpPr/>
          <p:nvPr/>
        </p:nvSpPr>
        <p:spPr>
          <a:xfrm>
            <a:off x="107504" y="2209428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F4612AF-E94D-05E6-964E-F7A9B6297431}"/>
              </a:ext>
            </a:extLst>
          </p:cNvPr>
          <p:cNvSpPr/>
          <p:nvPr/>
        </p:nvSpPr>
        <p:spPr>
          <a:xfrm>
            <a:off x="251520" y="2378755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저장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77E87A0-9668-2C48-ECB0-047C3285D520}"/>
              </a:ext>
            </a:extLst>
          </p:cNvPr>
          <p:cNvSpPr/>
          <p:nvPr/>
        </p:nvSpPr>
        <p:spPr>
          <a:xfrm>
            <a:off x="251520" y="256761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저장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C58BBB-DD8E-9EB2-CF3D-FA211EE12ECD}"/>
              </a:ext>
            </a:extLst>
          </p:cNvPr>
          <p:cNvSpPr txBox="1"/>
          <p:nvPr/>
        </p:nvSpPr>
        <p:spPr>
          <a:xfrm>
            <a:off x="163446" y="227004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</a:t>
            </a:r>
            <a:r>
              <a:rPr lang="ko-KR" altLang="en-US" sz="800" dirty="0"/>
              <a:t>범주 </a:t>
            </a:r>
            <a:r>
              <a:rPr lang="en-US" altLang="ko-KR" sz="800" dirty="0"/>
              <a:t>: </a:t>
            </a:r>
            <a:r>
              <a:rPr lang="ko-KR" altLang="en-US" sz="800" dirty="0"/>
              <a:t>괄호안의 내용은 기능임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1D262EC-C1BF-0CEC-A970-48812184153F}"/>
              </a:ext>
            </a:extLst>
          </p:cNvPr>
          <p:cNvSpPr/>
          <p:nvPr/>
        </p:nvSpPr>
        <p:spPr>
          <a:xfrm>
            <a:off x="1547664" y="4076233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F82AC1-826C-9DFC-2041-DF3E0712DD21}"/>
              </a:ext>
            </a:extLst>
          </p:cNvPr>
          <p:cNvSpPr/>
          <p:nvPr/>
        </p:nvSpPr>
        <p:spPr>
          <a:xfrm>
            <a:off x="1691680" y="424556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818DD58-E1F5-3D45-EFA4-BAED1BB4E1C0}"/>
              </a:ext>
            </a:extLst>
          </p:cNvPr>
          <p:cNvSpPr/>
          <p:nvPr/>
        </p:nvSpPr>
        <p:spPr>
          <a:xfrm>
            <a:off x="1691680" y="443442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2A5ECA7-8430-C533-F3BE-CE14F0384F04}"/>
              </a:ext>
            </a:extLst>
          </p:cNvPr>
          <p:cNvSpPr/>
          <p:nvPr/>
        </p:nvSpPr>
        <p:spPr>
          <a:xfrm>
            <a:off x="1547664" y="4724305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49B4DA6-B907-987D-EC4A-ACD8D1A477CA}"/>
              </a:ext>
            </a:extLst>
          </p:cNvPr>
          <p:cNvSpPr/>
          <p:nvPr/>
        </p:nvSpPr>
        <p:spPr>
          <a:xfrm>
            <a:off x="1691680" y="489363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3C9A990-17E1-F681-6841-EAC643A08E15}"/>
              </a:ext>
            </a:extLst>
          </p:cNvPr>
          <p:cNvSpPr/>
          <p:nvPr/>
        </p:nvSpPr>
        <p:spPr>
          <a:xfrm>
            <a:off x="1691680" y="5082494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083DD3-A32B-111C-7585-5D8D22653B19}"/>
              </a:ext>
            </a:extLst>
          </p:cNvPr>
          <p:cNvGrpSpPr/>
          <p:nvPr/>
        </p:nvGrpSpPr>
        <p:grpSpPr>
          <a:xfrm>
            <a:off x="3040220" y="733051"/>
            <a:ext cx="1937667" cy="805096"/>
            <a:chOff x="4866583" y="227004"/>
            <a:chExt cx="1937667" cy="8050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861135-DC7B-B69A-2BA4-19498AC7556E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반출전표작성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DBBD9E-9613-E8E4-B4CA-F5E168B89C80}"/>
                </a:ext>
              </a:extLst>
            </p:cNvPr>
            <p:cNvSpPr/>
            <p:nvPr/>
          </p:nvSpPr>
          <p:spPr>
            <a:xfrm>
              <a:off x="4866583" y="435279"/>
              <a:ext cx="1937666" cy="59682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64312869-C539-4205-CF9B-41C497D5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2082" y="1505949"/>
            <a:ext cx="1056504" cy="111376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F45314E-3B45-2195-606F-6FA0CD451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67178" y="3792320"/>
            <a:ext cx="1056503" cy="99065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EF2D54-574F-9F0F-685D-794104004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27173" y="1499661"/>
            <a:ext cx="1056503" cy="106795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CF3BDE2-50D9-CCCE-CFA0-017C5CBA3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67178" y="2681711"/>
            <a:ext cx="1056503" cy="90761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899D392-AAE3-78A1-C902-6E7115807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27173" y="2713205"/>
            <a:ext cx="1056503" cy="84463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C278C5C7-D81E-E971-0258-6855BF217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24310" y="3792320"/>
            <a:ext cx="1053640" cy="598399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685D8C1-A74F-612F-4EAF-D123399115AA}"/>
              </a:ext>
            </a:extLst>
          </p:cNvPr>
          <p:cNvCxnSpPr>
            <a:cxnSpLocks/>
            <a:stCxn id="44" idx="3"/>
            <a:endCxn id="15" idx="1"/>
          </p:cNvCxnSpPr>
          <p:nvPr/>
        </p:nvCxnSpPr>
        <p:spPr>
          <a:xfrm flipV="1">
            <a:off x="1403648" y="1239737"/>
            <a:ext cx="1636572" cy="56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3725BD-FE0A-D02C-C4D4-078AA633C66E}"/>
              </a:ext>
            </a:extLst>
          </p:cNvPr>
          <p:cNvGrpSpPr/>
          <p:nvPr/>
        </p:nvGrpSpPr>
        <p:grpSpPr>
          <a:xfrm>
            <a:off x="3040220" y="1561356"/>
            <a:ext cx="1937667" cy="1493221"/>
            <a:chOff x="4866583" y="227004"/>
            <a:chExt cx="1937667" cy="149322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A0D033-B866-2C5B-A461-24BC4900C7F5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0FF06C9-DE6B-4EC9-8FD4-D8F750DAD3B2}"/>
                </a:ext>
              </a:extLst>
            </p:cNvPr>
            <p:cNvSpPr/>
            <p:nvPr/>
          </p:nvSpPr>
          <p:spPr>
            <a:xfrm>
              <a:off x="4866583" y="435278"/>
              <a:ext cx="1937666" cy="128494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1A8B8BD-245B-19A2-5855-7DB16E6C3421}"/>
              </a:ext>
            </a:extLst>
          </p:cNvPr>
          <p:cNvCxnSpPr>
            <a:cxnSpLocks/>
            <a:stCxn id="45" idx="3"/>
            <a:endCxn id="52" idx="1"/>
          </p:cNvCxnSpPr>
          <p:nvPr/>
        </p:nvCxnSpPr>
        <p:spPr>
          <a:xfrm>
            <a:off x="1403648" y="1995180"/>
            <a:ext cx="1636572" cy="41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636B768-E25A-A635-65E5-860A1B8ACA41}"/>
              </a:ext>
            </a:extLst>
          </p:cNvPr>
          <p:cNvGrpSpPr/>
          <p:nvPr/>
        </p:nvGrpSpPr>
        <p:grpSpPr>
          <a:xfrm>
            <a:off x="3040219" y="3073524"/>
            <a:ext cx="1937667" cy="966249"/>
            <a:chOff x="4866583" y="227004"/>
            <a:chExt cx="1937667" cy="96624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A6A6D21-D354-29EA-A93B-7C756F38E4C0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반입전표작성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0A270-C828-1BF9-07C8-13B58603EAA4}"/>
                </a:ext>
              </a:extLst>
            </p:cNvPr>
            <p:cNvSpPr/>
            <p:nvPr/>
          </p:nvSpPr>
          <p:spPr>
            <a:xfrm>
              <a:off x="4866583" y="435279"/>
              <a:ext cx="1937666" cy="7579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반입수량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8CB6418-EE3F-9229-DBF7-C806404CA2E2}"/>
              </a:ext>
            </a:extLst>
          </p:cNvPr>
          <p:cNvGrpSpPr/>
          <p:nvPr/>
        </p:nvGrpSpPr>
        <p:grpSpPr>
          <a:xfrm>
            <a:off x="3040219" y="4048223"/>
            <a:ext cx="1937667" cy="1617589"/>
            <a:chOff x="4866583" y="227004"/>
            <a:chExt cx="1937667" cy="1617589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9AF48E1-6BCF-E795-3302-C559C821F04A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BFC82CE-D42F-6F87-BDE4-BA83639BEE50}"/>
                </a:ext>
              </a:extLst>
            </p:cNvPr>
            <p:cNvSpPr/>
            <p:nvPr/>
          </p:nvSpPr>
          <p:spPr>
            <a:xfrm>
              <a:off x="4866583" y="435279"/>
              <a:ext cx="1937666" cy="140931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962F2C6-C060-E187-EF25-6C9C2FC56D22}"/>
              </a:ext>
            </a:extLst>
          </p:cNvPr>
          <p:cNvCxnSpPr>
            <a:stCxn id="47" idx="3"/>
            <a:endCxn id="65" idx="1"/>
          </p:cNvCxnSpPr>
          <p:nvPr/>
        </p:nvCxnSpPr>
        <p:spPr>
          <a:xfrm>
            <a:off x="1403648" y="2454390"/>
            <a:ext cx="1636571" cy="120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CFDD303-00A9-3A89-EACE-A044B6DFD23A}"/>
              </a:ext>
            </a:extLst>
          </p:cNvPr>
          <p:cNvCxnSpPr>
            <a:stCxn id="48" idx="3"/>
            <a:endCxn id="70" idx="1"/>
          </p:cNvCxnSpPr>
          <p:nvPr/>
        </p:nvCxnSpPr>
        <p:spPr>
          <a:xfrm>
            <a:off x="1403648" y="2643252"/>
            <a:ext cx="1636571" cy="231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F868849-E273-1904-7FAA-0D463D35FF4D}"/>
              </a:ext>
            </a:extLst>
          </p:cNvPr>
          <p:cNvGrpSpPr/>
          <p:nvPr/>
        </p:nvGrpSpPr>
        <p:grpSpPr>
          <a:xfrm>
            <a:off x="5134948" y="726760"/>
            <a:ext cx="1937667" cy="805096"/>
            <a:chOff x="4866583" y="227004"/>
            <a:chExt cx="1937667" cy="805096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1BEC484-5271-1B86-B017-9ECBEE951B73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반출전표작성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C2236A0-805B-5286-0E52-94E48F53B3E6}"/>
                </a:ext>
              </a:extLst>
            </p:cNvPr>
            <p:cNvSpPr/>
            <p:nvPr/>
          </p:nvSpPr>
          <p:spPr>
            <a:xfrm>
              <a:off x="4866583" y="435279"/>
              <a:ext cx="1937666" cy="59682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fontScale="92500"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ToolboxToolLabel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location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공기구위치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CE554D0-733C-7C74-D457-89BDED870A88}"/>
              </a:ext>
            </a:extLst>
          </p:cNvPr>
          <p:cNvGrpSpPr/>
          <p:nvPr/>
        </p:nvGrpSpPr>
        <p:grpSpPr>
          <a:xfrm>
            <a:off x="5134948" y="1555065"/>
            <a:ext cx="1937667" cy="1493221"/>
            <a:chOff x="4866583" y="227004"/>
            <a:chExt cx="1937667" cy="1493221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A6233EA-C50B-90DA-CDC5-BB8A46496C12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488DCE5-3343-0122-42D1-95A92A058D1A}"/>
                </a:ext>
              </a:extLst>
            </p:cNvPr>
            <p:cNvSpPr/>
            <p:nvPr/>
          </p:nvSpPr>
          <p:spPr>
            <a:xfrm>
              <a:off x="4866583" y="435278"/>
              <a:ext cx="1937666" cy="128494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DEE3628B-B901-8677-E0B7-196FEA98CB28}"/>
              </a:ext>
            </a:extLst>
          </p:cNvPr>
          <p:cNvGrpSpPr/>
          <p:nvPr/>
        </p:nvGrpSpPr>
        <p:grpSpPr>
          <a:xfrm>
            <a:off x="5134947" y="3067233"/>
            <a:ext cx="1937667" cy="966249"/>
            <a:chOff x="4866583" y="227004"/>
            <a:chExt cx="1937667" cy="966249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C62CD03-256D-4D89-C16F-E97AF036A16D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반입전표작성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4DCC9A4-6E62-D6D4-1B93-55A899971557}"/>
                </a:ext>
              </a:extLst>
            </p:cNvPr>
            <p:cNvSpPr/>
            <p:nvPr/>
          </p:nvSpPr>
          <p:spPr>
            <a:xfrm>
              <a:off x="4866583" y="435279"/>
              <a:ext cx="1937666" cy="7579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fontScale="92500" lnSpcReduction="2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반입수량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ToolboxToolLabel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location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공기구위치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6725D75-EDE8-81AB-F3FC-6BF1E4FE34D5}"/>
              </a:ext>
            </a:extLst>
          </p:cNvPr>
          <p:cNvGrpSpPr/>
          <p:nvPr/>
        </p:nvGrpSpPr>
        <p:grpSpPr>
          <a:xfrm>
            <a:off x="5134947" y="4041932"/>
            <a:ext cx="1937667" cy="1617589"/>
            <a:chOff x="4866583" y="227004"/>
            <a:chExt cx="1937667" cy="1617589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3077D13-F84B-9B41-2272-03458BAFDD49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0E497158-52E8-0F46-725E-CC4408E58984}"/>
                </a:ext>
              </a:extLst>
            </p:cNvPr>
            <p:cNvSpPr/>
            <p:nvPr/>
          </p:nvSpPr>
          <p:spPr>
            <a:xfrm>
              <a:off x="4866583" y="435279"/>
              <a:ext cx="1937666" cy="140931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39F21E7-D26E-A7C6-7855-935B0694B73C}"/>
              </a:ext>
            </a:extLst>
          </p:cNvPr>
          <p:cNvCxnSpPr>
            <a:stCxn id="57" idx="3"/>
            <a:endCxn id="128" idx="1"/>
          </p:cNvCxnSpPr>
          <p:nvPr/>
        </p:nvCxnSpPr>
        <p:spPr>
          <a:xfrm flipV="1">
            <a:off x="2843808" y="1233446"/>
            <a:ext cx="2291140" cy="308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7741EA51-E97A-5B12-7908-6ED474A877B0}"/>
              </a:ext>
            </a:extLst>
          </p:cNvPr>
          <p:cNvCxnSpPr>
            <a:stCxn id="58" idx="3"/>
            <a:endCxn id="131" idx="1"/>
          </p:cNvCxnSpPr>
          <p:nvPr/>
        </p:nvCxnSpPr>
        <p:spPr>
          <a:xfrm flipV="1">
            <a:off x="2843808" y="2405813"/>
            <a:ext cx="2291140" cy="210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0F129FD-F6BD-121F-F245-AC1783A91511}"/>
              </a:ext>
            </a:extLst>
          </p:cNvPr>
          <p:cNvCxnSpPr>
            <a:stCxn id="60" idx="3"/>
            <a:endCxn id="134" idx="1"/>
          </p:cNvCxnSpPr>
          <p:nvPr/>
        </p:nvCxnSpPr>
        <p:spPr>
          <a:xfrm flipV="1">
            <a:off x="2843808" y="3654495"/>
            <a:ext cx="2291139" cy="131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36301164-2A42-1A66-0E83-9F49758E16C3}"/>
              </a:ext>
            </a:extLst>
          </p:cNvPr>
          <p:cNvCxnSpPr>
            <a:stCxn id="61" idx="3"/>
            <a:endCxn id="137" idx="1"/>
          </p:cNvCxnSpPr>
          <p:nvPr/>
        </p:nvCxnSpPr>
        <p:spPr>
          <a:xfrm flipV="1">
            <a:off x="2843808" y="4954864"/>
            <a:ext cx="2291139" cy="20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7EF2FA-0797-3E42-58FA-02782ED330EF}"/>
              </a:ext>
            </a:extLst>
          </p:cNvPr>
          <p:cNvCxnSpPr/>
          <p:nvPr/>
        </p:nvCxnSpPr>
        <p:spPr>
          <a:xfrm>
            <a:off x="1475658" y="11293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677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7D9E3-C431-0956-57B4-38D01D629B19}"/>
              </a:ext>
            </a:extLst>
          </p:cNvPr>
          <p:cNvSpPr/>
          <p:nvPr/>
        </p:nvSpPr>
        <p:spPr>
          <a:xfrm>
            <a:off x="3563887" y="228996"/>
            <a:ext cx="2016226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A01B4-30CA-45C8-A15F-C4F7DAFB4505}"/>
              </a:ext>
            </a:extLst>
          </p:cNvPr>
          <p:cNvSpPr/>
          <p:nvPr/>
        </p:nvSpPr>
        <p:spPr>
          <a:xfrm>
            <a:off x="107504" y="733051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3D1-77E4-6335-6B61-312906E74CBD}"/>
              </a:ext>
            </a:extLst>
          </p:cNvPr>
          <p:cNvSpPr/>
          <p:nvPr/>
        </p:nvSpPr>
        <p:spPr>
          <a:xfrm>
            <a:off x="107504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2F06C-9E9B-921D-82C0-884F7CBDD9CD}"/>
              </a:ext>
            </a:extLst>
          </p:cNvPr>
          <p:cNvSpPr/>
          <p:nvPr/>
        </p:nvSpPr>
        <p:spPr>
          <a:xfrm>
            <a:off x="1547668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7C476B-5F05-DB30-8BF6-04FF782F039E}"/>
              </a:ext>
            </a:extLst>
          </p:cNvPr>
          <p:cNvSpPr/>
          <p:nvPr/>
        </p:nvSpPr>
        <p:spPr>
          <a:xfrm>
            <a:off x="107504" y="1417340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03D9DF8-4A0F-D377-D488-FAC3617D283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879814" y="-959136"/>
            <a:ext cx="288031" cy="309634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7F2B8D-E67C-2CD9-5450-304548740A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025501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B1954E-DCD2-7B16-EA39-70448ABB76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1745583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C58BBB-DD8E-9EB2-CF3D-FA211EE12ECD}"/>
              </a:ext>
            </a:extLst>
          </p:cNvPr>
          <p:cNvSpPr txBox="1"/>
          <p:nvPr/>
        </p:nvSpPr>
        <p:spPr>
          <a:xfrm>
            <a:off x="163446" y="227004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</a:t>
            </a:r>
            <a:r>
              <a:rPr lang="ko-KR" altLang="en-US" sz="800" dirty="0"/>
              <a:t>범주 </a:t>
            </a:r>
            <a:r>
              <a:rPr lang="en-US" altLang="ko-KR" sz="800" dirty="0"/>
              <a:t>: </a:t>
            </a:r>
            <a:r>
              <a:rPr lang="ko-KR" altLang="en-US" sz="800" dirty="0"/>
              <a:t>괄호안의 내용은 기능임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083DD3-A32B-111C-7585-5D8D22653B19}"/>
              </a:ext>
            </a:extLst>
          </p:cNvPr>
          <p:cNvGrpSpPr/>
          <p:nvPr/>
        </p:nvGrpSpPr>
        <p:grpSpPr>
          <a:xfrm>
            <a:off x="3040220" y="733051"/>
            <a:ext cx="1937667" cy="1391878"/>
            <a:chOff x="4866583" y="227004"/>
            <a:chExt cx="1937667" cy="139187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861135-DC7B-B69A-2BA4-19498AC7556E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부서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사원정보 등록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DBBD9E-9613-E8E4-B4CA-F5E168B89C80}"/>
                </a:ext>
              </a:extLst>
            </p:cNvPr>
            <p:cNvSpPr/>
            <p:nvPr/>
          </p:nvSpPr>
          <p:spPr>
            <a:xfrm>
              <a:off x="4866583" y="435279"/>
              <a:ext cx="1937666" cy="1183603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String code : </a:t>
              </a:r>
              <a:r>
                <a:rPr kumimoji="0" lang="ko-KR" alt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사번</a:t>
              </a: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String password : </a:t>
              </a:r>
              <a:r>
                <a:rPr kumimoji="0" lang="ko-KR" alt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비밀번호</a:t>
              </a: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String name : </a:t>
              </a:r>
              <a:r>
                <a:rPr kumimoji="0" lang="ko-KR" alt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이름</a:t>
              </a: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Part </a:t>
              </a:r>
              <a:r>
                <a:rPr kumimoji="0" lang="en-US" altLang="ko-KR" sz="7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Part</a:t>
              </a: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kumimoji="0" lang="ko-KR" alt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부서</a:t>
              </a: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Membership Enum status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재직상태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MainPart</a:t>
              </a: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name : </a:t>
              </a:r>
              <a:r>
                <a:rPr kumimoji="0" lang="ko-KR" alt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메인부서</a:t>
              </a: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Part String name : </a:t>
              </a:r>
              <a:r>
                <a:rPr kumimoji="0" lang="ko-KR" alt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부서</a:t>
              </a: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SubPart</a:t>
              </a:r>
              <a:r>
                <a:rPr kumimoji="0" lang="en-US" altLang="ko-KR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name : </a:t>
              </a:r>
              <a:r>
                <a:rPr kumimoji="0" lang="ko-KR" alt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중간부서</a:t>
              </a:r>
              <a:endParaRPr kumimoji="0" lang="en-US" altLang="ko-KR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685D8C1-A74F-612F-4EAF-D123399115AA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1403647" y="1533128"/>
            <a:ext cx="1636573" cy="32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3725BD-FE0A-D02C-C4D4-078AA633C66E}"/>
              </a:ext>
            </a:extLst>
          </p:cNvPr>
          <p:cNvGrpSpPr/>
          <p:nvPr/>
        </p:nvGrpSpPr>
        <p:grpSpPr>
          <a:xfrm>
            <a:off x="3040220" y="2372391"/>
            <a:ext cx="1937667" cy="619013"/>
            <a:chOff x="4866583" y="227004"/>
            <a:chExt cx="1937667" cy="61901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A0D033-B866-2C5B-A461-24BC4900C7F5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분류 정보 등록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DTO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0FF06C9-DE6B-4EC9-8FD4-D8F750DAD3B2}"/>
                </a:ext>
              </a:extLst>
            </p:cNvPr>
            <p:cNvSpPr/>
            <p:nvPr/>
          </p:nvSpPr>
          <p:spPr>
            <a:xfrm>
              <a:off x="4866583" y="435279"/>
              <a:ext cx="1937666" cy="41073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MainGroup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name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대분류 이름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SubGroup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name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중분류 이름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1A8B8BD-245B-19A2-5855-7DB16E6C3421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 flipV="1">
            <a:off x="1403647" y="1966365"/>
            <a:ext cx="3792706" cy="8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939A9-6143-0B8F-C9C5-F7D835E4EAB9}"/>
              </a:ext>
            </a:extLst>
          </p:cNvPr>
          <p:cNvSpPr/>
          <p:nvPr/>
        </p:nvSpPr>
        <p:spPr>
          <a:xfrm>
            <a:off x="107503" y="1613619"/>
            <a:ext cx="1296144" cy="5814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기준정보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C6E604-72D2-7D80-58F3-2EAEF0FD14AE}"/>
              </a:ext>
            </a:extLst>
          </p:cNvPr>
          <p:cNvSpPr/>
          <p:nvPr/>
        </p:nvSpPr>
        <p:spPr>
          <a:xfrm>
            <a:off x="251519" y="1784797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부서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사원정보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변경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E87CF1-65A5-4C93-5F16-2DBC665BC941}"/>
              </a:ext>
            </a:extLst>
          </p:cNvPr>
          <p:cNvSpPr/>
          <p:nvPr/>
        </p:nvSpPr>
        <p:spPr>
          <a:xfrm>
            <a:off x="251519" y="1973659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공기구품목정보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변경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265EE83-A0B7-9DAA-A907-2DD9ECF3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8435" y="197347"/>
            <a:ext cx="1278951" cy="67749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70C40B7-303C-4FE1-5E66-8C0259B2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3218" y="900073"/>
            <a:ext cx="1272037" cy="66021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ED0C415E-32B1-41AD-D3DB-8976650A0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67365" y="2496071"/>
            <a:ext cx="1275494" cy="168683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1798DE02-EAED-D321-311E-34E6C1882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67365" y="4208954"/>
            <a:ext cx="1272037" cy="84341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123A2B8-0CA6-4B4D-C5EF-9B5813C8F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56971" y="1631940"/>
            <a:ext cx="1275494" cy="78119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E8FE4D70-6900-1590-3D19-9D68CBF3B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74312" y="5115744"/>
            <a:ext cx="1272037" cy="7811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3B14CD9-BB90-8BFC-055C-E6DCB0F235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1513" y="595697"/>
            <a:ext cx="798645" cy="5791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59C9D24-58DF-79E1-D079-FA1C7E3983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1513" y="2033766"/>
            <a:ext cx="798645" cy="57837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F36A591-CFBA-D5B2-E7AC-FCA18C870A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1513" y="1311956"/>
            <a:ext cx="798645" cy="57917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B6474F2-5279-7978-060A-126A7407A3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8304" y="1095677"/>
            <a:ext cx="991833" cy="1011727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CFF7BE4-5974-D5F9-AD55-A97508E0788E}"/>
              </a:ext>
            </a:extLst>
          </p:cNvPr>
          <p:cNvCxnSpPr>
            <a:stCxn id="16" idx="1"/>
            <a:endCxn id="33" idx="3"/>
          </p:cNvCxnSpPr>
          <p:nvPr/>
        </p:nvCxnSpPr>
        <p:spPr>
          <a:xfrm flipH="1">
            <a:off x="8300137" y="885282"/>
            <a:ext cx="131376" cy="71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3B7C633-E240-99B0-6B90-9810274C3B27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8300137" y="1601541"/>
            <a:ext cx="131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9C41BCB-5ECC-4A49-FD79-89D25FE1D1CD}"/>
              </a:ext>
            </a:extLst>
          </p:cNvPr>
          <p:cNvCxnSpPr>
            <a:cxnSpLocks/>
            <a:stCxn id="17" idx="1"/>
            <a:endCxn id="33" idx="3"/>
          </p:cNvCxnSpPr>
          <p:nvPr/>
        </p:nvCxnSpPr>
        <p:spPr>
          <a:xfrm flipH="1" flipV="1">
            <a:off x="8300137" y="1601541"/>
            <a:ext cx="131376" cy="72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86540D8-3291-3981-7FFA-6CAA50F75934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8830836" y="1174867"/>
            <a:ext cx="0" cy="13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85CE07-5932-5636-797B-4EC48084804D}"/>
              </a:ext>
            </a:extLst>
          </p:cNvPr>
          <p:cNvCxnSpPr>
            <a:cxnSpLocks/>
            <a:stCxn id="32" idx="2"/>
            <a:endCxn id="17" idx="0"/>
          </p:cNvCxnSpPr>
          <p:nvPr/>
        </p:nvCxnSpPr>
        <p:spPr>
          <a:xfrm>
            <a:off x="8830836" y="1891126"/>
            <a:ext cx="0" cy="14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DEB99E7-2A74-EA3D-515A-A6D88CB56FE2}"/>
              </a:ext>
            </a:extLst>
          </p:cNvPr>
          <p:cNvGrpSpPr/>
          <p:nvPr/>
        </p:nvGrpSpPr>
        <p:grpSpPr>
          <a:xfrm>
            <a:off x="3040219" y="3217540"/>
            <a:ext cx="1937667" cy="1493221"/>
            <a:chOff x="4866583" y="227004"/>
            <a:chExt cx="1937667" cy="149322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82BDB1F-B603-8179-17D2-F1FAF4BC7DFF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정비실 정보 등록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DTO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5E45A0A-36FD-AE02-8BA0-807CE94FD078}"/>
                </a:ext>
              </a:extLst>
            </p:cNvPr>
            <p:cNvSpPr/>
            <p:nvPr/>
          </p:nvSpPr>
          <p:spPr>
            <a:xfrm>
              <a:off x="4866583" y="435278"/>
              <a:ext cx="1937666" cy="128494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String name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정비실 이름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Member manager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관리자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Boolean system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시스템 유무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E0D44C9-BE57-E150-B952-EF7A7A750FBF}"/>
              </a:ext>
            </a:extLst>
          </p:cNvPr>
          <p:cNvGrpSpPr/>
          <p:nvPr/>
        </p:nvGrpSpPr>
        <p:grpSpPr>
          <a:xfrm>
            <a:off x="5196353" y="733051"/>
            <a:ext cx="1937667" cy="2258353"/>
            <a:chOff x="4866583" y="227004"/>
            <a:chExt cx="1937667" cy="2258353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70CE213-FBC0-565B-2F86-DEAC688D36B5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공기구 품목 정보 등록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DTO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E1B525D-C6CC-4D29-8837-C3D024070CF2}"/>
                </a:ext>
              </a:extLst>
            </p:cNvPr>
            <p:cNvSpPr/>
            <p:nvPr/>
          </p:nvSpPr>
          <p:spPr>
            <a:xfrm>
              <a:off x="4866583" y="435278"/>
              <a:ext cx="1937666" cy="2050079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Autofit/>
            </a:bodyPr>
            <a:lstStyle/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SubGroup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subgroup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분류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code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품목코드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QRCode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krName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한글이름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engName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영문이름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spec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규격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unit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단위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Int price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가격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Int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replacementCycle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교체주기月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buyCode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구매코드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Tag String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macaddress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개별태그번호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Tag Tool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공기구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ToolboxToolLabel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정비실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ToolboxToolLabel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location: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공기구위치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86BA1E4-C495-CB61-CCD0-65B39961D573}"/>
              </a:ext>
            </a:extLst>
          </p:cNvPr>
          <p:cNvCxnSpPr/>
          <p:nvPr/>
        </p:nvCxnSpPr>
        <p:spPr>
          <a:xfrm>
            <a:off x="1475658" y="11293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310D3D3-E102-518A-876D-A0AE4CD266A4}"/>
              </a:ext>
            </a:extLst>
          </p:cNvPr>
          <p:cNvCxnSpPr>
            <a:cxnSpLocks/>
            <a:stCxn id="9" idx="3"/>
            <a:endCxn id="52" idx="1"/>
          </p:cNvCxnSpPr>
          <p:nvPr/>
        </p:nvCxnSpPr>
        <p:spPr>
          <a:xfrm>
            <a:off x="1403647" y="1860432"/>
            <a:ext cx="1636573" cy="92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909F1F6-C103-C926-03D5-104BF1778A1F}"/>
              </a:ext>
            </a:extLst>
          </p:cNvPr>
          <p:cNvCxnSpPr>
            <a:cxnSpLocks/>
            <a:stCxn id="9" idx="3"/>
            <a:endCxn id="58" idx="1"/>
          </p:cNvCxnSpPr>
          <p:nvPr/>
        </p:nvCxnSpPr>
        <p:spPr>
          <a:xfrm>
            <a:off x="1403647" y="1860432"/>
            <a:ext cx="1636572" cy="220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58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7D9E3-C431-0956-57B4-38D01D629B19}"/>
              </a:ext>
            </a:extLst>
          </p:cNvPr>
          <p:cNvSpPr/>
          <p:nvPr/>
        </p:nvSpPr>
        <p:spPr>
          <a:xfrm>
            <a:off x="3563887" y="228996"/>
            <a:ext cx="2016226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A01B4-30CA-45C8-A15F-C4F7DAFB4505}"/>
              </a:ext>
            </a:extLst>
          </p:cNvPr>
          <p:cNvSpPr/>
          <p:nvPr/>
        </p:nvSpPr>
        <p:spPr>
          <a:xfrm>
            <a:off x="107504" y="733051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3D1-77E4-6335-6B61-312906E74CBD}"/>
              </a:ext>
            </a:extLst>
          </p:cNvPr>
          <p:cNvSpPr/>
          <p:nvPr/>
        </p:nvSpPr>
        <p:spPr>
          <a:xfrm>
            <a:off x="107504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2F06C-9E9B-921D-82C0-884F7CBDD9CD}"/>
              </a:ext>
            </a:extLst>
          </p:cNvPr>
          <p:cNvSpPr/>
          <p:nvPr/>
        </p:nvSpPr>
        <p:spPr>
          <a:xfrm>
            <a:off x="1547668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7C476B-5F05-DB30-8BF6-04FF782F039E}"/>
              </a:ext>
            </a:extLst>
          </p:cNvPr>
          <p:cNvSpPr/>
          <p:nvPr/>
        </p:nvSpPr>
        <p:spPr>
          <a:xfrm>
            <a:off x="107504" y="1417340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03D9DF8-4A0F-D377-D488-FAC3617D283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879814" y="-959136"/>
            <a:ext cx="288031" cy="309634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7F2B8D-E67C-2CD9-5450-304548740A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025501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B1954E-DCD2-7B16-EA39-70448ABB76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1745583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C58BBB-DD8E-9EB2-CF3D-FA211EE12ECD}"/>
              </a:ext>
            </a:extLst>
          </p:cNvPr>
          <p:cNvSpPr txBox="1"/>
          <p:nvPr/>
        </p:nvSpPr>
        <p:spPr>
          <a:xfrm>
            <a:off x="163446" y="227004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</a:t>
            </a:r>
            <a:r>
              <a:rPr lang="ko-KR" altLang="en-US" sz="800" dirty="0"/>
              <a:t>범주 </a:t>
            </a:r>
            <a:r>
              <a:rPr lang="en-US" altLang="ko-KR" sz="800" dirty="0"/>
              <a:t>: </a:t>
            </a:r>
            <a:r>
              <a:rPr lang="ko-KR" altLang="en-US" sz="800" dirty="0"/>
              <a:t>괄호안의 내용은 기능임</a:t>
            </a:r>
            <a:r>
              <a:rPr lang="en-US" altLang="ko-KR" sz="800" dirty="0"/>
              <a:t>(</a:t>
            </a:r>
            <a:r>
              <a:rPr lang="ko-KR" altLang="en-US" sz="800" dirty="0"/>
              <a:t>관리자이므로</a:t>
            </a:r>
            <a:r>
              <a:rPr lang="en-US" altLang="ko-KR" sz="800" dirty="0"/>
              <a:t>, </a:t>
            </a:r>
            <a:r>
              <a:rPr lang="ko-KR" altLang="en-US" sz="800" dirty="0"/>
              <a:t>웹에서 </a:t>
            </a:r>
            <a:endParaRPr lang="en-US" altLang="ko-KR" sz="800" dirty="0"/>
          </a:p>
          <a:p>
            <a:r>
              <a:rPr lang="ko-KR" altLang="en-US" sz="800" dirty="0"/>
              <a:t>스캔 과정 없이</a:t>
            </a:r>
            <a:r>
              <a:rPr lang="en-US" altLang="ko-KR" sz="800" dirty="0"/>
              <a:t>, </a:t>
            </a:r>
            <a:r>
              <a:rPr lang="ko-KR" altLang="en-US" sz="800" dirty="0"/>
              <a:t>강제신청</a:t>
            </a:r>
            <a:r>
              <a:rPr lang="en-US" altLang="ko-KR" sz="800" dirty="0"/>
              <a:t>/</a:t>
            </a:r>
            <a:r>
              <a:rPr lang="ko-KR" altLang="en-US" sz="800" dirty="0"/>
              <a:t>승인</a:t>
            </a:r>
            <a:r>
              <a:rPr lang="en-US" altLang="ko-KR" sz="800" dirty="0"/>
              <a:t>_</a:t>
            </a:r>
            <a:r>
              <a:rPr lang="ko-KR" altLang="en-US" sz="800" dirty="0"/>
              <a:t>예</a:t>
            </a:r>
            <a:r>
              <a:rPr lang="en-US" altLang="ko-KR" sz="800" dirty="0"/>
              <a:t>,</a:t>
            </a:r>
            <a:r>
              <a:rPr lang="ko-KR" altLang="en-US" sz="800" dirty="0"/>
              <a:t>정비실간 이동 경우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083DD3-A32B-111C-7585-5D8D22653B19}"/>
              </a:ext>
            </a:extLst>
          </p:cNvPr>
          <p:cNvGrpSpPr/>
          <p:nvPr/>
        </p:nvGrpSpPr>
        <p:grpSpPr>
          <a:xfrm>
            <a:off x="3040220" y="733051"/>
            <a:ext cx="1937667" cy="945624"/>
            <a:chOff x="4866583" y="227004"/>
            <a:chExt cx="1937667" cy="94562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861135-DC7B-B69A-2BA4-19498AC7556E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반출신청 리스트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선택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신청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DBBD9E-9613-E8E4-B4CA-F5E168B89C80}"/>
                </a:ext>
              </a:extLst>
            </p:cNvPr>
            <p:cNvSpPr/>
            <p:nvPr/>
          </p:nvSpPr>
          <p:spPr>
            <a:xfrm>
              <a:off x="4866583" y="435279"/>
              <a:ext cx="1937666" cy="737349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Long ID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작업명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3725BD-FE0A-D02C-C4D4-078AA633C66E}"/>
              </a:ext>
            </a:extLst>
          </p:cNvPr>
          <p:cNvGrpSpPr/>
          <p:nvPr/>
        </p:nvGrpSpPr>
        <p:grpSpPr>
          <a:xfrm>
            <a:off x="3040220" y="1849388"/>
            <a:ext cx="1937667" cy="1493221"/>
            <a:chOff x="4866583" y="227004"/>
            <a:chExt cx="1937667" cy="149322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A0D033-B866-2C5B-A461-24BC4900C7F5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0FF06C9-DE6B-4EC9-8FD4-D8F750DAD3B2}"/>
                </a:ext>
              </a:extLst>
            </p:cNvPr>
            <p:cNvSpPr/>
            <p:nvPr/>
          </p:nvSpPr>
          <p:spPr>
            <a:xfrm>
              <a:off x="4866583" y="435278"/>
              <a:ext cx="1937666" cy="128494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Long ID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작업명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636B768-E25A-A635-65E5-860A1B8ACA41}"/>
              </a:ext>
            </a:extLst>
          </p:cNvPr>
          <p:cNvGrpSpPr/>
          <p:nvPr/>
        </p:nvGrpSpPr>
        <p:grpSpPr>
          <a:xfrm>
            <a:off x="3040219" y="3361556"/>
            <a:ext cx="1937667" cy="966249"/>
            <a:chOff x="4866583" y="227004"/>
            <a:chExt cx="1937667" cy="96624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A6A6D21-D354-29EA-A93B-7C756F38E4C0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 신청 리스트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선택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신청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0A270-C828-1BF9-07C8-13B58603EAA4}"/>
                </a:ext>
              </a:extLst>
            </p:cNvPr>
            <p:cNvSpPr/>
            <p:nvPr/>
          </p:nvSpPr>
          <p:spPr>
            <a:xfrm>
              <a:off x="4866583" y="435279"/>
              <a:ext cx="1937666" cy="7579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반입수량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8CB6418-EE3F-9229-DBF7-C806404CA2E2}"/>
              </a:ext>
            </a:extLst>
          </p:cNvPr>
          <p:cNvGrpSpPr/>
          <p:nvPr/>
        </p:nvGrpSpPr>
        <p:grpSpPr>
          <a:xfrm>
            <a:off x="3040219" y="4336255"/>
            <a:ext cx="1937667" cy="1617589"/>
            <a:chOff x="4866583" y="227004"/>
            <a:chExt cx="1937667" cy="1617589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9AF48E1-6BCF-E795-3302-C559C821F04A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선택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신청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BFC82CE-D42F-6F87-BDE4-BA83639BEE50}"/>
                </a:ext>
              </a:extLst>
            </p:cNvPr>
            <p:cNvSpPr/>
            <p:nvPr/>
          </p:nvSpPr>
          <p:spPr>
            <a:xfrm>
              <a:off x="4866583" y="435279"/>
              <a:ext cx="1937666" cy="140931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F868849-E273-1904-7FAA-0D463D35FF4D}"/>
              </a:ext>
            </a:extLst>
          </p:cNvPr>
          <p:cNvGrpSpPr/>
          <p:nvPr/>
        </p:nvGrpSpPr>
        <p:grpSpPr>
          <a:xfrm>
            <a:off x="5134948" y="726760"/>
            <a:ext cx="1937667" cy="1090286"/>
            <a:chOff x="4866583" y="227004"/>
            <a:chExt cx="1937667" cy="1090286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1BEC484-5271-1B86-B017-9ECBEE951B73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반출신청 리스트 승인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C2236A0-805B-5286-0E52-94E48F53B3E6}"/>
                </a:ext>
              </a:extLst>
            </p:cNvPr>
            <p:cNvSpPr/>
            <p:nvPr/>
          </p:nvSpPr>
          <p:spPr>
            <a:xfrm>
              <a:off x="4866583" y="435279"/>
              <a:ext cx="1937666" cy="88201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Long ID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작업명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Tag Sting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macaddress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개별태그번호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DEE3628B-B901-8677-E0B7-196FEA98CB28}"/>
              </a:ext>
            </a:extLst>
          </p:cNvPr>
          <p:cNvGrpSpPr/>
          <p:nvPr/>
        </p:nvGrpSpPr>
        <p:grpSpPr>
          <a:xfrm>
            <a:off x="5134947" y="3355265"/>
            <a:ext cx="1937667" cy="966249"/>
            <a:chOff x="4866583" y="227004"/>
            <a:chExt cx="1937667" cy="966249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C62CD03-256D-4D89-C16F-E97AF036A16D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반입신청 리스트 승인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4DCC9A4-6E62-D6D4-1B93-55A899971557}"/>
                </a:ext>
              </a:extLst>
            </p:cNvPr>
            <p:cNvSpPr/>
            <p:nvPr/>
          </p:nvSpPr>
          <p:spPr>
            <a:xfrm>
              <a:off x="4866583" y="435279"/>
              <a:ext cx="1937666" cy="7579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fontScale="85000"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반입수량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Tag Sting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macaddress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개별태그번호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ReturnToolStatus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반입공기구상태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3077D13-F84B-9B41-2272-03458BAFDD49}"/>
              </a:ext>
            </a:extLst>
          </p:cNvPr>
          <p:cNvSpPr/>
          <p:nvPr/>
        </p:nvSpPr>
        <p:spPr>
          <a:xfrm>
            <a:off x="5134948" y="4329964"/>
            <a:ext cx="1937666" cy="182224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반입전표 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DTO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39F21E7-D26E-A7C6-7855-935B0694B73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1403647" y="1310001"/>
            <a:ext cx="1636573" cy="119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7741EA51-E97A-5B12-7908-6ED474A877B0}"/>
              </a:ext>
            </a:extLst>
          </p:cNvPr>
          <p:cNvCxnSpPr>
            <a:cxnSpLocks/>
            <a:stCxn id="13" idx="3"/>
            <a:endCxn id="52" idx="1"/>
          </p:cNvCxnSpPr>
          <p:nvPr/>
        </p:nvCxnSpPr>
        <p:spPr>
          <a:xfrm>
            <a:off x="1403647" y="2695515"/>
            <a:ext cx="1636573" cy="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0F129FD-F6BD-121F-F245-AC1783A91511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1403647" y="3154725"/>
            <a:ext cx="1636572" cy="79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36301164-2A42-1A66-0E83-9F49758E16C3}"/>
              </a:ext>
            </a:extLst>
          </p:cNvPr>
          <p:cNvCxnSpPr>
            <a:cxnSpLocks/>
            <a:stCxn id="20" idx="3"/>
            <a:endCxn id="70" idx="1"/>
          </p:cNvCxnSpPr>
          <p:nvPr/>
        </p:nvCxnSpPr>
        <p:spPr>
          <a:xfrm>
            <a:off x="1403647" y="3343587"/>
            <a:ext cx="1636572" cy="190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498E02-0E0F-0E0C-F2AE-36E982DC33F5}"/>
              </a:ext>
            </a:extLst>
          </p:cNvPr>
          <p:cNvSpPr/>
          <p:nvPr/>
        </p:nvSpPr>
        <p:spPr>
          <a:xfrm>
            <a:off x="107503" y="2261691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E6EF07-EB81-6EC5-F83B-CF3F2276D960}"/>
              </a:ext>
            </a:extLst>
          </p:cNvPr>
          <p:cNvSpPr/>
          <p:nvPr/>
        </p:nvSpPr>
        <p:spPr>
          <a:xfrm>
            <a:off x="251519" y="2431018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E211C-D5AD-3A90-F831-8A6E399E2092}"/>
              </a:ext>
            </a:extLst>
          </p:cNvPr>
          <p:cNvSpPr/>
          <p:nvPr/>
        </p:nvSpPr>
        <p:spPr>
          <a:xfrm>
            <a:off x="251519" y="261988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1AA534-65F3-53BC-F6D2-2243910FF035}"/>
              </a:ext>
            </a:extLst>
          </p:cNvPr>
          <p:cNvSpPr/>
          <p:nvPr/>
        </p:nvSpPr>
        <p:spPr>
          <a:xfrm>
            <a:off x="107503" y="2909763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7B0594-E96B-202B-03BA-81DE847AED4D}"/>
              </a:ext>
            </a:extLst>
          </p:cNvPr>
          <p:cNvSpPr/>
          <p:nvPr/>
        </p:nvSpPr>
        <p:spPr>
          <a:xfrm>
            <a:off x="251519" y="307909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518A87-ED9F-AFDA-E8E4-2317E77C153A}"/>
              </a:ext>
            </a:extLst>
          </p:cNvPr>
          <p:cNvSpPr/>
          <p:nvPr/>
        </p:nvSpPr>
        <p:spPr>
          <a:xfrm>
            <a:off x="251519" y="326795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265EE83-A0B7-9DAA-A907-2DD9ECF3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5718" y="238600"/>
            <a:ext cx="1278951" cy="67749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70C40B7-303C-4FE1-5E66-8C0259B2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0501" y="941326"/>
            <a:ext cx="1272037" cy="66021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ED0C415E-32B1-41AD-D3DB-8976650A0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4648" y="2537324"/>
            <a:ext cx="1275494" cy="168683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1798DE02-EAED-D321-311E-34E6C1882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14648" y="4250207"/>
            <a:ext cx="1272037" cy="84341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123A2B8-0CA6-4B4D-C5EF-9B5813C8F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04254" y="1673193"/>
            <a:ext cx="1275494" cy="78119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E8FE4D70-6900-1590-3D19-9D68CBF3B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21595" y="5156997"/>
            <a:ext cx="1272037" cy="781197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53D894-A76E-0DD3-24CF-FD8426D5242D}"/>
              </a:ext>
            </a:extLst>
          </p:cNvPr>
          <p:cNvCxnSpPr/>
          <p:nvPr/>
        </p:nvCxnSpPr>
        <p:spPr>
          <a:xfrm>
            <a:off x="1475658" y="11293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71FEB03-89B7-8221-A642-CBED2715773B}"/>
              </a:ext>
            </a:extLst>
          </p:cNvPr>
          <p:cNvCxnSpPr>
            <a:cxnSpLocks/>
            <a:stCxn id="11" idx="3"/>
            <a:endCxn id="128" idx="1"/>
          </p:cNvCxnSpPr>
          <p:nvPr/>
        </p:nvCxnSpPr>
        <p:spPr>
          <a:xfrm flipV="1">
            <a:off x="1403647" y="1376041"/>
            <a:ext cx="3731301" cy="113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1CACED7F-AE73-55C9-C2AE-2605089EB7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635621" y="1289356"/>
            <a:ext cx="1056504" cy="111376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0BD81DE1-525F-2357-B26F-9192845CE9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640717" y="3575727"/>
            <a:ext cx="1056503" cy="99065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B85D0895-1DEA-FA45-F59E-F0BFAB365D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500712" y="1283068"/>
            <a:ext cx="1056503" cy="106795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59660B4A-57D8-8EDF-0B14-AF827BBAE7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640717" y="2465118"/>
            <a:ext cx="1056503" cy="907619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A5CC36C5-FEBB-3B50-23A5-1F38C26457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500712" y="2496612"/>
            <a:ext cx="1056503" cy="84463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13BED89-A595-0EFF-EF33-AB8B1D56FE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2497849" y="3575727"/>
            <a:ext cx="1053640" cy="59839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02F30E-5E53-9655-BF47-EDAAAECE7FC1}"/>
              </a:ext>
            </a:extLst>
          </p:cNvPr>
          <p:cNvCxnSpPr>
            <a:cxnSpLocks/>
            <a:stCxn id="19" idx="3"/>
            <a:endCxn id="134" idx="1"/>
          </p:cNvCxnSpPr>
          <p:nvPr/>
        </p:nvCxnSpPr>
        <p:spPr>
          <a:xfrm>
            <a:off x="1403647" y="3154725"/>
            <a:ext cx="3731300" cy="78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83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7D9E3-C431-0956-57B4-38D01D629B19}"/>
              </a:ext>
            </a:extLst>
          </p:cNvPr>
          <p:cNvSpPr/>
          <p:nvPr/>
        </p:nvSpPr>
        <p:spPr>
          <a:xfrm>
            <a:off x="3563887" y="228996"/>
            <a:ext cx="2016226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A01B4-30CA-45C8-A15F-C4F7DAFB4505}"/>
              </a:ext>
            </a:extLst>
          </p:cNvPr>
          <p:cNvSpPr/>
          <p:nvPr/>
        </p:nvSpPr>
        <p:spPr>
          <a:xfrm>
            <a:off x="107504" y="733051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3D1-77E4-6335-6B61-312906E74CBD}"/>
              </a:ext>
            </a:extLst>
          </p:cNvPr>
          <p:cNvSpPr/>
          <p:nvPr/>
        </p:nvSpPr>
        <p:spPr>
          <a:xfrm>
            <a:off x="107504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2F06C-9E9B-921D-82C0-884F7CBDD9CD}"/>
              </a:ext>
            </a:extLst>
          </p:cNvPr>
          <p:cNvSpPr/>
          <p:nvPr/>
        </p:nvSpPr>
        <p:spPr>
          <a:xfrm>
            <a:off x="1547668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7C476B-5F05-DB30-8BF6-04FF782F039E}"/>
              </a:ext>
            </a:extLst>
          </p:cNvPr>
          <p:cNvSpPr/>
          <p:nvPr/>
        </p:nvSpPr>
        <p:spPr>
          <a:xfrm>
            <a:off x="107504" y="1417340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03D9DF8-4A0F-D377-D488-FAC3617D283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879814" y="-959136"/>
            <a:ext cx="288031" cy="309634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7F2B8D-E67C-2CD9-5450-304548740A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025501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B1954E-DCD2-7B16-EA39-70448ABB76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1745583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C58BBB-DD8E-9EB2-CF3D-FA211EE12ECD}"/>
              </a:ext>
            </a:extLst>
          </p:cNvPr>
          <p:cNvSpPr txBox="1"/>
          <p:nvPr/>
        </p:nvSpPr>
        <p:spPr>
          <a:xfrm>
            <a:off x="163446" y="227004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</a:t>
            </a:r>
            <a:r>
              <a:rPr lang="ko-KR" altLang="en-US" sz="800" dirty="0"/>
              <a:t>범주 </a:t>
            </a:r>
            <a:r>
              <a:rPr lang="en-US" altLang="ko-KR" sz="800" dirty="0"/>
              <a:t>: </a:t>
            </a:r>
            <a:r>
              <a:rPr lang="ko-KR" altLang="en-US" sz="800" dirty="0"/>
              <a:t>괄호안의 내용은 기능임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083DD3-A32B-111C-7585-5D8D22653B19}"/>
              </a:ext>
            </a:extLst>
          </p:cNvPr>
          <p:cNvGrpSpPr/>
          <p:nvPr/>
        </p:nvGrpSpPr>
        <p:grpSpPr>
          <a:xfrm>
            <a:off x="3040220" y="733051"/>
            <a:ext cx="1937667" cy="945624"/>
            <a:chOff x="4866583" y="227004"/>
            <a:chExt cx="1937667" cy="94562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861135-DC7B-B69A-2BA4-19498AC7556E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반출신청 리스트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선택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신청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DBBD9E-9613-E8E4-B4CA-F5E168B89C80}"/>
                </a:ext>
              </a:extLst>
            </p:cNvPr>
            <p:cNvSpPr/>
            <p:nvPr/>
          </p:nvSpPr>
          <p:spPr>
            <a:xfrm>
              <a:off x="4866583" y="435279"/>
              <a:ext cx="1937666" cy="737349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Long ID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작업명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3725BD-FE0A-D02C-C4D4-078AA633C66E}"/>
              </a:ext>
            </a:extLst>
          </p:cNvPr>
          <p:cNvGrpSpPr/>
          <p:nvPr/>
        </p:nvGrpSpPr>
        <p:grpSpPr>
          <a:xfrm>
            <a:off x="3040220" y="1849388"/>
            <a:ext cx="1937667" cy="1493221"/>
            <a:chOff x="4866583" y="227004"/>
            <a:chExt cx="1937667" cy="149322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A0D033-B866-2C5B-A461-24BC4900C7F5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0FF06C9-DE6B-4EC9-8FD4-D8F750DAD3B2}"/>
                </a:ext>
              </a:extLst>
            </p:cNvPr>
            <p:cNvSpPr/>
            <p:nvPr/>
          </p:nvSpPr>
          <p:spPr>
            <a:xfrm>
              <a:off x="4866583" y="435278"/>
              <a:ext cx="1937666" cy="128494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Long ID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작업명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636B768-E25A-A635-65E5-860A1B8ACA41}"/>
              </a:ext>
            </a:extLst>
          </p:cNvPr>
          <p:cNvGrpSpPr/>
          <p:nvPr/>
        </p:nvGrpSpPr>
        <p:grpSpPr>
          <a:xfrm>
            <a:off x="3040219" y="3361556"/>
            <a:ext cx="1937667" cy="966249"/>
            <a:chOff x="4866583" y="227004"/>
            <a:chExt cx="1937667" cy="96624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A6A6D21-D354-29EA-A93B-7C756F38E4C0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 신청 리스트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0A270-C828-1BF9-07C8-13B58603EAA4}"/>
                </a:ext>
              </a:extLst>
            </p:cNvPr>
            <p:cNvSpPr/>
            <p:nvPr/>
          </p:nvSpPr>
          <p:spPr>
            <a:xfrm>
              <a:off x="4866583" y="435279"/>
              <a:ext cx="1937666" cy="7579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반입수량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8CB6418-EE3F-9229-DBF7-C806404CA2E2}"/>
              </a:ext>
            </a:extLst>
          </p:cNvPr>
          <p:cNvGrpSpPr/>
          <p:nvPr/>
        </p:nvGrpSpPr>
        <p:grpSpPr>
          <a:xfrm>
            <a:off x="3040219" y="4336255"/>
            <a:ext cx="1937667" cy="1617589"/>
            <a:chOff x="4866583" y="227004"/>
            <a:chExt cx="1937667" cy="1617589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9AF48E1-6BCF-E795-3302-C559C821F04A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BFC82CE-D42F-6F87-BDE4-BA83639BEE50}"/>
                </a:ext>
              </a:extLst>
            </p:cNvPr>
            <p:cNvSpPr/>
            <p:nvPr/>
          </p:nvSpPr>
          <p:spPr>
            <a:xfrm>
              <a:off x="4866583" y="435279"/>
              <a:ext cx="1937666" cy="140931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OutstandingRetalSheet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반출전표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 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outstandingCount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미반입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F868849-E273-1904-7FAA-0D463D35FF4D}"/>
              </a:ext>
            </a:extLst>
          </p:cNvPr>
          <p:cNvGrpSpPr/>
          <p:nvPr/>
        </p:nvGrpSpPr>
        <p:grpSpPr>
          <a:xfrm>
            <a:off x="5134948" y="726760"/>
            <a:ext cx="1937667" cy="1090286"/>
            <a:chOff x="4866583" y="227004"/>
            <a:chExt cx="1937667" cy="1090286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1BEC484-5271-1B86-B017-9ECBEE951B73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반출신청 리스트 승인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C2236A0-805B-5286-0E52-94E48F53B3E6}"/>
                </a:ext>
              </a:extLst>
            </p:cNvPr>
            <p:cNvSpPr/>
            <p:nvPr/>
          </p:nvSpPr>
          <p:spPr>
            <a:xfrm>
              <a:off x="4866583" y="435279"/>
              <a:ext cx="1937666" cy="88201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Long ID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작업명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Tag Sting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macaddress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개별태그번호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CE554D0-733C-7C74-D457-89BDED870A88}"/>
              </a:ext>
            </a:extLst>
          </p:cNvPr>
          <p:cNvGrpSpPr/>
          <p:nvPr/>
        </p:nvGrpSpPr>
        <p:grpSpPr>
          <a:xfrm>
            <a:off x="7176502" y="723282"/>
            <a:ext cx="1937667" cy="2186481"/>
            <a:chOff x="4866583" y="227004"/>
            <a:chExt cx="1937667" cy="2186481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A6233EA-C50B-90DA-CDC5-BB8A46496C12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태그 등록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수정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DTO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488DCE5-3343-0122-42D1-95A92A058D1A}"/>
                </a:ext>
              </a:extLst>
            </p:cNvPr>
            <p:cNvSpPr/>
            <p:nvPr/>
          </p:nvSpPr>
          <p:spPr>
            <a:xfrm>
              <a:off x="4866583" y="435278"/>
              <a:ext cx="1937666" cy="1978207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SubGroup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subgroup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분류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code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품목코드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QRCode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krName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한글이름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engName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영문이름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spec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규격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unit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단위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Int price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가격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Int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replacementCycle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교체주기月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String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buyCode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구매코드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Tag String </a:t>
              </a:r>
              <a:r>
                <a:rPr lang="en-US" altLang="ko-KR" sz="7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macaddress</a:t>
              </a:r>
              <a:r>
                <a:rPr lang="en-US" altLang="ko-KR" sz="75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개별태그번호</a:t>
              </a:r>
              <a:endParaRPr lang="en-US" altLang="ko-KR" sz="75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Tag Tool </a:t>
              </a:r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tool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공기구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ToolboxToolLabel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</a:p>
            <a:p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: 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정비실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ToolboxToolLabel</a:t>
              </a:r>
              <a:r>
                <a:rPr lang="en-US" altLang="ko-KR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String location:</a:t>
              </a:r>
              <a:r>
                <a:rPr lang="ko-KR" altLang="en-US" sz="75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공기구위치</a:t>
              </a:r>
              <a:endParaRPr lang="en-US" altLang="ko-KR" sz="7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DEE3628B-B901-8677-E0B7-196FEA98CB28}"/>
              </a:ext>
            </a:extLst>
          </p:cNvPr>
          <p:cNvGrpSpPr/>
          <p:nvPr/>
        </p:nvGrpSpPr>
        <p:grpSpPr>
          <a:xfrm>
            <a:off x="5134947" y="3355265"/>
            <a:ext cx="1937667" cy="1302435"/>
            <a:chOff x="4866583" y="227004"/>
            <a:chExt cx="1937667" cy="966249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C62CD03-256D-4D89-C16F-E97AF036A16D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반입신청 리스트 승인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4DCC9A4-6E62-D6D4-1B93-55A899971557}"/>
                </a:ext>
              </a:extLst>
            </p:cNvPr>
            <p:cNvSpPr/>
            <p:nvPr/>
          </p:nvSpPr>
          <p:spPr>
            <a:xfrm>
              <a:off x="4866583" y="435279"/>
              <a:ext cx="1937666" cy="7579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toolbox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RentalTool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반출수량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Int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count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: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반입수량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Tag Sting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macaddress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개별태그번호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ReturnToolStatus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반입공기구상태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39F21E7-D26E-A7C6-7855-935B0694B73C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2843807" y="1310001"/>
            <a:ext cx="196413" cy="119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7741EA51-E97A-5B12-7908-6ED474A877B0}"/>
              </a:ext>
            </a:extLst>
          </p:cNvPr>
          <p:cNvCxnSpPr>
            <a:cxnSpLocks/>
            <a:stCxn id="30" idx="3"/>
            <a:endCxn id="52" idx="1"/>
          </p:cNvCxnSpPr>
          <p:nvPr/>
        </p:nvCxnSpPr>
        <p:spPr>
          <a:xfrm>
            <a:off x="2843807" y="2695515"/>
            <a:ext cx="196413" cy="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0F129FD-F6BD-121F-F245-AC1783A91511}"/>
              </a:ext>
            </a:extLst>
          </p:cNvPr>
          <p:cNvCxnSpPr>
            <a:cxnSpLocks/>
            <a:stCxn id="38" idx="3"/>
            <a:endCxn id="65" idx="1"/>
          </p:cNvCxnSpPr>
          <p:nvPr/>
        </p:nvCxnSpPr>
        <p:spPr>
          <a:xfrm>
            <a:off x="2843807" y="3154725"/>
            <a:ext cx="196412" cy="79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36301164-2A42-1A66-0E83-9F49758E16C3}"/>
              </a:ext>
            </a:extLst>
          </p:cNvPr>
          <p:cNvCxnSpPr>
            <a:cxnSpLocks/>
            <a:stCxn id="40" idx="3"/>
            <a:endCxn id="70" idx="1"/>
          </p:cNvCxnSpPr>
          <p:nvPr/>
        </p:nvCxnSpPr>
        <p:spPr>
          <a:xfrm>
            <a:off x="2843807" y="3343587"/>
            <a:ext cx="196412" cy="190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EA6D7-3A7D-3CD0-9D41-E3990A064FD5}"/>
              </a:ext>
            </a:extLst>
          </p:cNvPr>
          <p:cNvSpPr/>
          <p:nvPr/>
        </p:nvSpPr>
        <p:spPr>
          <a:xfrm>
            <a:off x="1547663" y="2261691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반출 전표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3DEC22-6A4D-8B94-D87D-2FFB85B9E9BA}"/>
              </a:ext>
            </a:extLst>
          </p:cNvPr>
          <p:cNvSpPr/>
          <p:nvPr/>
        </p:nvSpPr>
        <p:spPr>
          <a:xfrm>
            <a:off x="1691679" y="2431018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3AD1A4-5B9D-0129-4C3E-F729EEC1ABEE}"/>
              </a:ext>
            </a:extLst>
          </p:cNvPr>
          <p:cNvSpPr/>
          <p:nvPr/>
        </p:nvSpPr>
        <p:spPr>
          <a:xfrm>
            <a:off x="1691679" y="261988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6C0691-658C-E565-2D14-5FA574AF91AA}"/>
              </a:ext>
            </a:extLst>
          </p:cNvPr>
          <p:cNvSpPr/>
          <p:nvPr/>
        </p:nvSpPr>
        <p:spPr>
          <a:xfrm>
            <a:off x="1547663" y="2909763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반입 전표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BCFA611-2917-E65A-E79A-B5B226495DE9}"/>
              </a:ext>
            </a:extLst>
          </p:cNvPr>
          <p:cNvSpPr/>
          <p:nvPr/>
        </p:nvSpPr>
        <p:spPr>
          <a:xfrm>
            <a:off x="1691679" y="3079090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스캔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A37C888-E209-354D-FE2D-9C93C559F6D5}"/>
              </a:ext>
            </a:extLst>
          </p:cNvPr>
          <p:cNvSpPr/>
          <p:nvPr/>
        </p:nvSpPr>
        <p:spPr>
          <a:xfrm>
            <a:off x="1691679" y="326795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신청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6E238F-012A-58F4-8DB9-54BF8ED906A5}"/>
              </a:ext>
            </a:extLst>
          </p:cNvPr>
          <p:cNvSpPr/>
          <p:nvPr/>
        </p:nvSpPr>
        <p:spPr>
          <a:xfrm>
            <a:off x="1547663" y="3557835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태그 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66CDE28-D82E-8D2A-5FC9-9B42EA4BDA01}"/>
              </a:ext>
            </a:extLst>
          </p:cNvPr>
          <p:cNvSpPr/>
          <p:nvPr/>
        </p:nvSpPr>
        <p:spPr>
          <a:xfrm>
            <a:off x="1691679" y="372716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태그 등록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수정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B837B2B-DD3F-0CFE-88CB-1F184FC9E5C0}"/>
              </a:ext>
            </a:extLst>
          </p:cNvPr>
          <p:cNvSpPr/>
          <p:nvPr/>
        </p:nvSpPr>
        <p:spPr>
          <a:xfrm>
            <a:off x="1691679" y="3916024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-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265EE83-A0B7-9DAA-A907-2DD9ECF3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5718" y="238600"/>
            <a:ext cx="1278951" cy="67749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70C40B7-303C-4FE1-5E66-8C0259B2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0501" y="941326"/>
            <a:ext cx="1272037" cy="66021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ED0C415E-32B1-41AD-D3DB-8976650A0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4648" y="2537324"/>
            <a:ext cx="1275494" cy="168683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1798DE02-EAED-D321-311E-34E6C1882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14648" y="4250207"/>
            <a:ext cx="1272037" cy="84341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123A2B8-0CA6-4B4D-C5EF-9B5813C8F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04254" y="1673193"/>
            <a:ext cx="1275494" cy="78119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E8FE4D70-6900-1590-3D19-9D68CBF3B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21595" y="5156997"/>
            <a:ext cx="1272037" cy="781197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53D894-A76E-0DD3-24CF-FD8426D5242D}"/>
              </a:ext>
            </a:extLst>
          </p:cNvPr>
          <p:cNvCxnSpPr/>
          <p:nvPr/>
        </p:nvCxnSpPr>
        <p:spPr>
          <a:xfrm>
            <a:off x="1475658" y="11293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71FEB03-89B7-8221-A642-CBED2715773B}"/>
              </a:ext>
            </a:extLst>
          </p:cNvPr>
          <p:cNvCxnSpPr>
            <a:cxnSpLocks/>
            <a:stCxn id="29" idx="3"/>
            <a:endCxn id="128" idx="1"/>
          </p:cNvCxnSpPr>
          <p:nvPr/>
        </p:nvCxnSpPr>
        <p:spPr>
          <a:xfrm flipV="1">
            <a:off x="2843807" y="1376041"/>
            <a:ext cx="2291141" cy="113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1CACED7F-AE73-55C9-C2AE-2605089EB7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635621" y="1289356"/>
            <a:ext cx="1056504" cy="111376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0BD81DE1-525F-2357-B26F-9192845CE9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640717" y="3575727"/>
            <a:ext cx="1056503" cy="99065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B85D0895-1DEA-FA45-F59E-F0BFAB365D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500712" y="1283068"/>
            <a:ext cx="1056503" cy="106795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59660B4A-57D8-8EDF-0B14-AF827BBAE7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640717" y="2465118"/>
            <a:ext cx="1056503" cy="907619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A5CC36C5-FEBB-3B50-23A5-1F38C26457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500712" y="2496612"/>
            <a:ext cx="1056503" cy="84463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313BED89-A595-0EFF-EF33-AB8B1D56FE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2497849" y="3575727"/>
            <a:ext cx="1053640" cy="598399"/>
          </a:xfrm>
          <a:prstGeom prst="rect">
            <a:avLst/>
          </a:prstGeom>
        </p:spPr>
      </p:pic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E5CB532-5450-6756-9500-7BD0CAE28FF8}"/>
              </a:ext>
            </a:extLst>
          </p:cNvPr>
          <p:cNvCxnSpPr>
            <a:cxnSpLocks/>
            <a:stCxn id="38" idx="3"/>
            <a:endCxn id="134" idx="1"/>
          </p:cNvCxnSpPr>
          <p:nvPr/>
        </p:nvCxnSpPr>
        <p:spPr>
          <a:xfrm>
            <a:off x="2843807" y="3154725"/>
            <a:ext cx="2291140" cy="99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532DB9D-6E63-1973-19B6-4220B19F0196}"/>
              </a:ext>
            </a:extLst>
          </p:cNvPr>
          <p:cNvCxnSpPr>
            <a:stCxn id="43" idx="3"/>
            <a:endCxn id="131" idx="1"/>
          </p:cNvCxnSpPr>
          <p:nvPr/>
        </p:nvCxnSpPr>
        <p:spPr>
          <a:xfrm flipV="1">
            <a:off x="2843807" y="1920660"/>
            <a:ext cx="4332695" cy="188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560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07D9E3-C431-0956-57B4-38D01D629B19}"/>
              </a:ext>
            </a:extLst>
          </p:cNvPr>
          <p:cNvSpPr/>
          <p:nvPr/>
        </p:nvSpPr>
        <p:spPr>
          <a:xfrm>
            <a:off x="3563887" y="228996"/>
            <a:ext cx="2016226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5A01B4-30CA-45C8-A15F-C4F7DAFB4505}"/>
              </a:ext>
            </a:extLst>
          </p:cNvPr>
          <p:cNvSpPr/>
          <p:nvPr/>
        </p:nvSpPr>
        <p:spPr>
          <a:xfrm>
            <a:off x="107504" y="733051"/>
            <a:ext cx="2736308" cy="216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관리자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E933D1-77E4-6335-6B61-312906E74CBD}"/>
              </a:ext>
            </a:extLst>
          </p:cNvPr>
          <p:cNvSpPr/>
          <p:nvPr/>
        </p:nvSpPr>
        <p:spPr>
          <a:xfrm>
            <a:off x="107504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Web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52F06C-9E9B-921D-82C0-884F7CBDD9CD}"/>
              </a:ext>
            </a:extLst>
          </p:cNvPr>
          <p:cNvSpPr/>
          <p:nvPr/>
        </p:nvSpPr>
        <p:spPr>
          <a:xfrm>
            <a:off x="1547668" y="1129308"/>
            <a:ext cx="129614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App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7C476B-5F05-DB30-8BF6-04FF782F039E}"/>
              </a:ext>
            </a:extLst>
          </p:cNvPr>
          <p:cNvSpPr/>
          <p:nvPr/>
        </p:nvSpPr>
        <p:spPr>
          <a:xfrm>
            <a:off x="107504" y="1417340"/>
            <a:ext cx="273630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Menu List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03D9DF8-4A0F-D377-D488-FAC3617D283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879814" y="-959136"/>
            <a:ext cx="288031" cy="309634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7F2B8D-E67C-2CD9-5450-304548740AD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025501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7B1954E-DCD2-7B16-EA39-70448ABB768C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1745583" y="679150"/>
            <a:ext cx="180233" cy="720082"/>
          </a:xfrm>
          <a:prstGeom prst="bentConnector3">
            <a:avLst/>
          </a:prstGeom>
          <a:ln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C58BBB-DD8E-9EB2-CF3D-FA211EE12ECD}"/>
              </a:ext>
            </a:extLst>
          </p:cNvPr>
          <p:cNvSpPr txBox="1"/>
          <p:nvPr/>
        </p:nvSpPr>
        <p:spPr>
          <a:xfrm>
            <a:off x="163446" y="227004"/>
            <a:ext cx="16722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**</a:t>
            </a:r>
            <a:r>
              <a:rPr lang="ko-KR" altLang="en-US" sz="800" dirty="0"/>
              <a:t>범주 </a:t>
            </a:r>
            <a:r>
              <a:rPr lang="en-US" altLang="ko-KR" sz="800" dirty="0"/>
              <a:t>: </a:t>
            </a:r>
            <a:r>
              <a:rPr lang="ko-KR" altLang="en-US" sz="800" dirty="0"/>
              <a:t>괄호안의 내용은 기능임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083DD3-A32B-111C-7585-5D8D22653B19}"/>
              </a:ext>
            </a:extLst>
          </p:cNvPr>
          <p:cNvGrpSpPr/>
          <p:nvPr/>
        </p:nvGrpSpPr>
        <p:grpSpPr>
          <a:xfrm>
            <a:off x="3040220" y="733051"/>
            <a:ext cx="1937667" cy="1112709"/>
            <a:chOff x="4866583" y="227004"/>
            <a:chExt cx="1937667" cy="111270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861135-DC7B-B69A-2BA4-19498AC7556E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지급대상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ADBBD9E-9613-E8E4-B4CA-F5E168B89C80}"/>
                </a:ext>
              </a:extLst>
            </p:cNvPr>
            <p:cNvSpPr/>
            <p:nvPr/>
          </p:nvSpPr>
          <p:spPr>
            <a:xfrm>
              <a:off x="4866583" y="435279"/>
              <a:ext cx="1937666" cy="90443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반출시간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반출시간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이후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30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일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)</a:t>
              </a: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Date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replacementDate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재지급일자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List&lt;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&gt;list;</a:t>
              </a: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685D8C1-A74F-612F-4EAF-D123399115AA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 flipV="1">
            <a:off x="1403647" y="1393543"/>
            <a:ext cx="1636573" cy="240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3725BD-FE0A-D02C-C4D4-078AA633C66E}"/>
              </a:ext>
            </a:extLst>
          </p:cNvPr>
          <p:cNvGrpSpPr/>
          <p:nvPr/>
        </p:nvGrpSpPr>
        <p:grpSpPr>
          <a:xfrm>
            <a:off x="3040220" y="1921395"/>
            <a:ext cx="1937667" cy="1080121"/>
            <a:chOff x="4866583" y="227004"/>
            <a:chExt cx="1937667" cy="1080121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A0D033-B866-2C5B-A461-24BC4900C7F5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지급전표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0FF06C9-DE6B-4EC9-8FD4-D8F750DAD3B2}"/>
                </a:ext>
              </a:extLst>
            </p:cNvPr>
            <p:cNvSpPr/>
            <p:nvPr/>
          </p:nvSpPr>
          <p:spPr>
            <a:xfrm>
              <a:off x="4866583" y="435279"/>
              <a:ext cx="1937666" cy="871846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반출시간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조회시작일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)</a:t>
              </a: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반출시간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조회종료일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)</a:t>
              </a: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Date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replacementDate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재지급일자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List&lt;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&gt;list;</a:t>
              </a: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1A8B8BD-245B-19A2-5855-7DB16E6C3421}"/>
              </a:ext>
            </a:extLst>
          </p:cNvPr>
          <p:cNvCxnSpPr>
            <a:cxnSpLocks/>
            <a:stCxn id="23" idx="3"/>
            <a:endCxn id="52" idx="1"/>
          </p:cNvCxnSpPr>
          <p:nvPr/>
        </p:nvCxnSpPr>
        <p:spPr>
          <a:xfrm flipV="1">
            <a:off x="1403647" y="2565593"/>
            <a:ext cx="1636573" cy="142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636B768-E25A-A635-65E5-860A1B8ACA41}"/>
              </a:ext>
            </a:extLst>
          </p:cNvPr>
          <p:cNvGrpSpPr/>
          <p:nvPr/>
        </p:nvGrpSpPr>
        <p:grpSpPr>
          <a:xfrm>
            <a:off x="3040219" y="3073524"/>
            <a:ext cx="1937667" cy="966249"/>
            <a:chOff x="4866583" y="227004"/>
            <a:chExt cx="1937667" cy="96624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A6A6D21-D354-29EA-A93B-7C756F38E4C0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매입전표 업로드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CC0A270-C828-1BF9-07C8-13B58603EAA4}"/>
                </a:ext>
              </a:extLst>
            </p:cNvPr>
            <p:cNvSpPr/>
            <p:nvPr/>
          </p:nvSpPr>
          <p:spPr>
            <a:xfrm>
              <a:off x="4866583" y="435279"/>
              <a:ext cx="1937666" cy="75797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ko-KR" altLang="en-US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파일찾기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업로드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 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반입시간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List&lt;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&gt; list</a:t>
              </a: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8CB6418-EE3F-9229-DBF7-C806404CA2E2}"/>
              </a:ext>
            </a:extLst>
          </p:cNvPr>
          <p:cNvGrpSpPr/>
          <p:nvPr/>
        </p:nvGrpSpPr>
        <p:grpSpPr>
          <a:xfrm>
            <a:off x="3040219" y="4048223"/>
            <a:ext cx="1937667" cy="1401565"/>
            <a:chOff x="4866583" y="227004"/>
            <a:chExt cx="1937667" cy="140156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9AF48E1-6BCF-E795-3302-C559C821F04A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매입전표 내역 조회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BFC82CE-D42F-6F87-BDE4-BA83639BEE50}"/>
                </a:ext>
              </a:extLst>
            </p:cNvPr>
            <p:cNvSpPr/>
            <p:nvPr/>
          </p:nvSpPr>
          <p:spPr>
            <a:xfrm>
              <a:off x="4866583" y="435279"/>
              <a:ext cx="1937666" cy="119329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 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반입시간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조회시작일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)</a:t>
              </a: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반입시간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조회종료일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)</a:t>
              </a: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List&lt;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BuyTool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&gt; list</a:t>
              </a: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962F2C6-C060-E187-EF25-6C9C2FC56D22}"/>
              </a:ext>
            </a:extLst>
          </p:cNvPr>
          <p:cNvCxnSpPr>
            <a:cxnSpLocks/>
            <a:stCxn id="26" idx="3"/>
            <a:endCxn id="65" idx="1"/>
          </p:cNvCxnSpPr>
          <p:nvPr/>
        </p:nvCxnSpPr>
        <p:spPr>
          <a:xfrm flipV="1">
            <a:off x="1404518" y="3660786"/>
            <a:ext cx="1635701" cy="79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CFDD303-00A9-3A89-EACE-A044B6DFD23A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1404518" y="4639731"/>
            <a:ext cx="1635701" cy="21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F868849-E273-1904-7FAA-0D463D35FF4D}"/>
              </a:ext>
            </a:extLst>
          </p:cNvPr>
          <p:cNvGrpSpPr/>
          <p:nvPr/>
        </p:nvGrpSpPr>
        <p:grpSpPr>
          <a:xfrm>
            <a:off x="5134948" y="726760"/>
            <a:ext cx="1937667" cy="1122628"/>
            <a:chOff x="4866583" y="227004"/>
            <a:chExt cx="1937667" cy="1122628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1BEC484-5271-1B86-B017-9ECBEE951B73}"/>
                </a:ext>
              </a:extLst>
            </p:cNvPr>
            <p:cNvSpPr/>
            <p:nvPr/>
          </p:nvSpPr>
          <p:spPr>
            <a:xfrm>
              <a:off x="4866584" y="227004"/>
              <a:ext cx="1937666" cy="182224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지급대상확인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/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지급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DTO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C2236A0-805B-5286-0E52-94E48F53B3E6}"/>
                </a:ext>
              </a:extLst>
            </p:cNvPr>
            <p:cNvSpPr/>
            <p:nvPr/>
          </p:nvSpPr>
          <p:spPr>
            <a:xfrm>
              <a:off x="4866583" y="435279"/>
              <a:ext cx="1937666" cy="914353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>
              <a:normAutofit lnSpcReduction="10000"/>
            </a:bodyPr>
            <a:lstStyle/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Long id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지급전표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worker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작업자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leader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리더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SupplySheet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Member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approver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승인자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toolbox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반출정비실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DateTime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supplyTime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반출시간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Date 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replacementDate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 : </a:t>
              </a:r>
              <a:r>
                <a:rPr lang="ko-KR" altLang="en-US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재지급일자</a:t>
              </a:r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  <a:p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List&lt;</a:t>
              </a:r>
              <a:r>
                <a:rPr lang="en-US" altLang="ko-KR" sz="750" dirty="0" err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SupplyTool</a:t>
              </a:r>
              <a:r>
                <a:rPr lang="en-US" altLang="ko-KR" sz="75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rPr>
                <a:t>&gt;list;</a:t>
              </a:r>
            </a:p>
            <a:p>
              <a:endPara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39F21E7-D26E-A7C6-7855-935B0694B73C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1403647" y="1392212"/>
            <a:ext cx="3731301" cy="241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E855D1-929F-E614-0A66-CDE67F6AD4FD}"/>
              </a:ext>
            </a:extLst>
          </p:cNvPr>
          <p:cNvSpPr/>
          <p:nvPr/>
        </p:nvSpPr>
        <p:spPr>
          <a:xfrm>
            <a:off x="107503" y="3557835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 전표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49AA13-2BF4-6B6F-CA8E-E57B10D7DEB8}"/>
              </a:ext>
            </a:extLst>
          </p:cNvPr>
          <p:cNvSpPr/>
          <p:nvPr/>
        </p:nvSpPr>
        <p:spPr>
          <a:xfrm>
            <a:off x="251519" y="3727162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A38425-4C90-CAE3-483E-262545B15E18}"/>
              </a:ext>
            </a:extLst>
          </p:cNvPr>
          <p:cNvSpPr/>
          <p:nvPr/>
        </p:nvSpPr>
        <p:spPr>
          <a:xfrm>
            <a:off x="251519" y="3916024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지급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205CB9-2DFA-80FC-D173-C1A5D418C439}"/>
              </a:ext>
            </a:extLst>
          </p:cNvPr>
          <p:cNvSpPr/>
          <p:nvPr/>
        </p:nvSpPr>
        <p:spPr>
          <a:xfrm>
            <a:off x="108374" y="4205907"/>
            <a:ext cx="1296144" cy="5814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rmAutofit/>
          </a:bodyPr>
          <a:lstStyle/>
          <a:p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매입 전표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7C5F4E-A0E8-DDF9-A5E9-187BADFA3E9A}"/>
              </a:ext>
            </a:extLst>
          </p:cNvPr>
          <p:cNvSpPr/>
          <p:nvPr/>
        </p:nvSpPr>
        <p:spPr>
          <a:xfrm>
            <a:off x="252390" y="4375234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전표 작성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파일선택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업로드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1ACDEC-0C28-7BA3-18B4-B108B4F3E903}"/>
              </a:ext>
            </a:extLst>
          </p:cNvPr>
          <p:cNvSpPr/>
          <p:nvPr/>
        </p:nvSpPr>
        <p:spPr>
          <a:xfrm>
            <a:off x="252390" y="4564096"/>
            <a:ext cx="1152128" cy="1512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매입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_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내역 조회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265EE83-A0B7-9DAA-A907-2DD9ECF3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5718" y="238600"/>
            <a:ext cx="1278951" cy="67749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70C40B7-303C-4FE1-5E66-8C0259B2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0501" y="941326"/>
            <a:ext cx="1272037" cy="66021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ED0C415E-32B1-41AD-D3DB-8976650A0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4648" y="2537324"/>
            <a:ext cx="1275494" cy="168683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1798DE02-EAED-D321-311E-34E6C1882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14648" y="4250207"/>
            <a:ext cx="1272037" cy="84341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123A2B8-0CA6-4B4D-C5EF-9B5813C8F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04254" y="1673193"/>
            <a:ext cx="1275494" cy="78119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E8FE4D70-6900-1590-3D19-9D68CBF3B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21595" y="5156997"/>
            <a:ext cx="1272037" cy="781197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E07C63E-9671-BC53-7F6E-22CD5BCE2B3F}"/>
              </a:ext>
            </a:extLst>
          </p:cNvPr>
          <p:cNvCxnSpPr/>
          <p:nvPr/>
        </p:nvCxnSpPr>
        <p:spPr>
          <a:xfrm>
            <a:off x="1475658" y="1129308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916BFC9-EE3F-A862-CBC3-6AF653765F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6017" y="266475"/>
            <a:ext cx="942725" cy="9938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769F1FC-BF34-1BB2-5172-DFBAD623FE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6017" y="2206675"/>
            <a:ext cx="942725" cy="99382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DCB3C33-A316-275A-D0ED-B613925BA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6016" y="3259974"/>
            <a:ext cx="942725" cy="80732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A4DBC07-8C2A-1EC3-9E21-871F0E3BA4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36017" y="1324567"/>
            <a:ext cx="942725" cy="80732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38DF26A-5C51-EB78-B63A-7399141100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36015" y="4139302"/>
            <a:ext cx="942725" cy="138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8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7.1.1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직원등록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06427"/>
              </p:ext>
            </p:extLst>
          </p:nvPr>
        </p:nvGraphicFramePr>
        <p:xfrm>
          <a:off x="6979021" y="0"/>
          <a:ext cx="2164979" cy="3049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(member)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성명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직번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신규직원 추가 등록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Pop-up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altLang="ko-KR" sz="8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Horizontal Form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/form-layout.html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Reset Password </a:t>
                      </a:r>
                      <a:r>
                        <a:rPr lang="ko-KR" altLang="en-US" sz="7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필요시</a:t>
                      </a:r>
                      <a:endParaRPr lang="en-US" altLang="ko-KR" sz="700" b="1" i="0" dirty="0">
                        <a:solidFill>
                          <a:srgbClr val="333333"/>
                        </a:solidFill>
                        <a:effectLst/>
                        <a:latin typeface="PT Sans" panose="020B050302020302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 err="1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Dashboard_Full</a:t>
                      </a:r>
                      <a:r>
                        <a:rPr lang="en-US" altLang="ko-KR" sz="700" b="0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/Dashboard/Light/</a:t>
                      </a:r>
                      <a:r>
                        <a:rPr lang="en-US" altLang="ko-KR" sz="700" b="0" i="0" dirty="0" err="1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Dashmin_html</a:t>
                      </a:r>
                      <a:r>
                        <a:rPr lang="en-US" altLang="ko-KR" sz="700" b="0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/pages/pages/authentication/reset-pass.html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B0D2F2-5513-4FA4-5669-4B49F1183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377" y="944037"/>
            <a:ext cx="5218324" cy="45420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C0A8A3-62BF-165C-861D-D0B696E1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5" y="965678"/>
            <a:ext cx="4752527" cy="307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60C1E9-7AA7-B98D-9F22-600806786616}"/>
              </a:ext>
            </a:extLst>
          </p:cNvPr>
          <p:cNvSpPr txBox="1"/>
          <p:nvPr/>
        </p:nvSpPr>
        <p:spPr>
          <a:xfrm>
            <a:off x="1770235" y="989677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직원 신규등록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62B9C7-8BBA-1690-ACBA-46FADF3A9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5137367"/>
            <a:ext cx="5004875" cy="307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467077-9294-C802-F490-80D9DC06A5BC}"/>
              </a:ext>
            </a:extLst>
          </p:cNvPr>
          <p:cNvSpPr txBox="1"/>
          <p:nvPr/>
        </p:nvSpPr>
        <p:spPr>
          <a:xfrm>
            <a:off x="2998771" y="5183502"/>
            <a:ext cx="19223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&lt; 1.  2.  3.  4.  5.  6.  7.  8.  9.  10 &gt; </a:t>
            </a:r>
            <a:endParaRPr lang="ko-KR" altLang="en-US" sz="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F8E58E-CE0F-D369-FAE5-3AA81A1D8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602" y="2831488"/>
            <a:ext cx="2098820" cy="17171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E5811D-9954-0D18-ACFC-99CC775AF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960" y="2807630"/>
            <a:ext cx="1998464" cy="17409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F9F3E9-E6CC-F4C7-772E-7C2E1428610C}"/>
              </a:ext>
            </a:extLst>
          </p:cNvPr>
          <p:cNvSpPr txBox="1"/>
          <p:nvPr/>
        </p:nvSpPr>
        <p:spPr>
          <a:xfrm>
            <a:off x="6044072" y="4312412"/>
            <a:ext cx="199865" cy="108011"/>
          </a:xfrm>
          <a:prstGeom prst="rect">
            <a:avLst/>
          </a:prstGeom>
          <a:solidFill>
            <a:srgbClr val="6045E2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43E404-97A5-3467-E2AE-3350C8121F4D}"/>
              </a:ext>
            </a:extLst>
          </p:cNvPr>
          <p:cNvSpPr/>
          <p:nvPr/>
        </p:nvSpPr>
        <p:spPr>
          <a:xfrm>
            <a:off x="1531427" y="942488"/>
            <a:ext cx="291527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7B71D6-A83B-0FBE-5B59-09E38092A169}"/>
              </a:ext>
            </a:extLst>
          </p:cNvPr>
          <p:cNvSpPr/>
          <p:nvPr/>
        </p:nvSpPr>
        <p:spPr>
          <a:xfrm>
            <a:off x="6197451" y="1633364"/>
            <a:ext cx="291527" cy="29465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0E4B3E-F02D-76A2-F623-4624F050F94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415012" y="1949408"/>
            <a:ext cx="928202" cy="882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39CFCD-C8D5-A2F9-4282-D99F109287B2}"/>
              </a:ext>
            </a:extLst>
          </p:cNvPr>
          <p:cNvCxnSpPr>
            <a:cxnSpLocks/>
            <a:stCxn id="81" idx="2"/>
            <a:endCxn id="11" idx="0"/>
          </p:cNvCxnSpPr>
          <p:nvPr/>
        </p:nvCxnSpPr>
        <p:spPr>
          <a:xfrm>
            <a:off x="1677191" y="1296514"/>
            <a:ext cx="1004001" cy="1511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46A72A-E26C-6522-C16F-96777F84F226}"/>
              </a:ext>
            </a:extLst>
          </p:cNvPr>
          <p:cNvSpPr txBox="1"/>
          <p:nvPr/>
        </p:nvSpPr>
        <p:spPr>
          <a:xfrm>
            <a:off x="2483768" y="4052144"/>
            <a:ext cx="415498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관리자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5C764D-E013-BF39-5A34-F5DF2996D170}"/>
              </a:ext>
            </a:extLst>
          </p:cNvPr>
          <p:cNvSpPr txBox="1"/>
          <p:nvPr/>
        </p:nvSpPr>
        <p:spPr>
          <a:xfrm>
            <a:off x="5207263" y="4049189"/>
            <a:ext cx="415498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관리자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E4A1468-2F25-2504-3E40-8BC354085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7987" y="3845541"/>
            <a:ext cx="2164980" cy="1406108"/>
          </a:xfrm>
          <a:prstGeom prst="rect">
            <a:avLst/>
          </a:prstGeom>
          <a:ln>
            <a:solidFill>
              <a:srgbClr val="FF0000"/>
            </a:solidFill>
          </a:ln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3D3EC83B-E0BC-CA81-EE11-957E3AFCA9AC}"/>
              </a:ext>
            </a:extLst>
          </p:cNvPr>
          <p:cNvGrpSpPr/>
          <p:nvPr/>
        </p:nvGrpSpPr>
        <p:grpSpPr>
          <a:xfrm>
            <a:off x="6880850" y="3813160"/>
            <a:ext cx="388720" cy="200055"/>
            <a:chOff x="4727047" y="5307508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9AF1DFF-1F54-1670-D683-36EFC51C458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2E97C980-0043-0D86-7711-373015D70EE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00DA8D49-E05B-A4A5-0A7C-9DD994A6D9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2824"/>
          <a:stretch/>
        </p:blipFill>
        <p:spPr>
          <a:xfrm>
            <a:off x="4772297" y="971334"/>
            <a:ext cx="1800200" cy="250245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F62C8F8A-3C27-5428-6FDD-0D56646DE5CD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0E634AB-0BC5-3AFE-A4D0-31282190F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3B50E55-8067-B9E3-04C0-10337149A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A7DA14-92CE-4BC7-A322-A18620BB7A5F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8DDC58CD-7732-EDCA-B2C9-781AE01DA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1E74F53C-6371-6C7B-F8F5-9664437A8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46" name="Picture 2" descr="정보 아이콘 3D 모델 - TurboSquid 1649677">
            <a:extLst>
              <a:ext uri="{FF2B5EF4-FFF2-40B4-BE49-F238E27FC236}">
                <a16:creationId xmlns:a16="http://schemas.microsoft.com/office/drawing/2014/main" id="{2864E542-1221-0781-1DFB-200DC2D31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D04FDF-ECF2-EF10-CEB5-E32944FA0058}"/>
              </a:ext>
            </a:extLst>
          </p:cNvPr>
          <p:cNvGrpSpPr/>
          <p:nvPr/>
        </p:nvGrpSpPr>
        <p:grpSpPr>
          <a:xfrm>
            <a:off x="271618" y="944037"/>
            <a:ext cx="1095373" cy="4542079"/>
            <a:chOff x="271618" y="944037"/>
            <a:chExt cx="1095373" cy="454207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69F8A7C-369C-0F45-9A96-C730F16AA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233" y="944037"/>
              <a:ext cx="1091758" cy="454207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3C08AD-612D-F2DE-3F6A-C5933CBFA379}"/>
                </a:ext>
              </a:extLst>
            </p:cNvPr>
            <p:cNvSpPr txBox="1"/>
            <p:nvPr/>
          </p:nvSpPr>
          <p:spPr>
            <a:xfrm>
              <a:off x="271618" y="1008596"/>
              <a:ext cx="1060022" cy="398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기준정보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조직 인원 정보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정비실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pPr algn="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대여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반납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소모자재    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지급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매입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등록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분석 현황</a:t>
              </a: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67F08BD-714C-7B07-E9A1-43B98E119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14608" y="1969222"/>
              <a:ext cx="165983" cy="14971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FFC265B-CFFD-20EC-CFCB-BDE6D8E9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8425" y="4463933"/>
              <a:ext cx="200373" cy="163569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18C41EA-10D0-614E-618A-6DEF4C1D9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22960" y="1205121"/>
              <a:ext cx="165983" cy="157684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C16B7409-3B7F-EABA-C06B-A692FCE04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12959" y="2782419"/>
              <a:ext cx="166246" cy="159018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6757E3B4-3281-BA91-167A-CC1985B52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10800000">
              <a:off x="327420" y="2209428"/>
              <a:ext cx="162281" cy="155225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319D7C6-2B31-A267-7C62-BF03567B3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10800000">
              <a:off x="322960" y="3908140"/>
              <a:ext cx="185536" cy="140182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90283571-9B7A-C8FB-E1B5-460532526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05362" y="3344659"/>
              <a:ext cx="174190" cy="162314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53736EE-91D8-AA16-19D5-5B97B658E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31190" y="1597110"/>
              <a:ext cx="149522" cy="149522"/>
            </a:xfrm>
            <a:prstGeom prst="rect">
              <a:avLst/>
            </a:prstGeom>
          </p:spPr>
        </p:pic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E6BF325-CD4D-7289-1744-1B7E341334BA}"/>
              </a:ext>
            </a:extLst>
          </p:cNvPr>
          <p:cNvSpPr/>
          <p:nvPr/>
        </p:nvSpPr>
        <p:spPr>
          <a:xfrm>
            <a:off x="298425" y="1205121"/>
            <a:ext cx="1033215" cy="36966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98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7.1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부서등록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/>
        </p:nvGraphicFramePr>
        <p:xfrm>
          <a:off x="6979021" y="0"/>
          <a:ext cx="2164979" cy="4382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 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~5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정비안전지원그룹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섹션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정비안전지원섹션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(Toolbox)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선강정비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이동공구차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공구함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동기화 아이콘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마감은 당일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59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갱신은 실시간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 아이콘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**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메뉴얼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-elements/icons/materializeicon.html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페이지가 접혔다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펴질수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있도록 구현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콜라보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2C7B3543-BC91-BB6B-C52F-00B14CF8B326}"/>
              </a:ext>
            </a:extLst>
          </p:cNvPr>
          <p:cNvGrpSpPr/>
          <p:nvPr/>
        </p:nvGrpSpPr>
        <p:grpSpPr>
          <a:xfrm>
            <a:off x="1419177" y="957377"/>
            <a:ext cx="5160829" cy="1364573"/>
            <a:chOff x="1427394" y="949930"/>
            <a:chExt cx="5160829" cy="1364573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F2A78684-D286-0BAB-FCBA-CE4BD5F3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1CA9F948-0871-5326-2CFF-00CEB1AB8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9B75F66A-F14E-7A3D-A07E-61984BDCF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A29BB15B-136D-7DCB-28EA-F975DDFB3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393CF75F-4C1D-C3ED-EFC4-F1292E78B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71939"/>
              <a:ext cx="4523781" cy="200643"/>
            </a:xfrm>
            <a:prstGeom prst="rect">
              <a:avLst/>
            </a:prstGeom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5008CC2-F36A-632D-37BF-D2452C2C74AE}"/>
              </a:ext>
            </a:extLst>
          </p:cNvPr>
          <p:cNvSpPr txBox="1"/>
          <p:nvPr/>
        </p:nvSpPr>
        <p:spPr>
          <a:xfrm>
            <a:off x="1721469" y="1472765"/>
            <a:ext cx="631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정비실 명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B45FBAF-7ECE-998A-EEFA-B80046CD0576}"/>
              </a:ext>
            </a:extLst>
          </p:cNvPr>
          <p:cNvSpPr txBox="1"/>
          <p:nvPr/>
        </p:nvSpPr>
        <p:spPr>
          <a:xfrm>
            <a:off x="1714219" y="1009307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정비실 등록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924CE5-0AA9-CA37-7270-509DCCC20230}"/>
              </a:ext>
            </a:extLst>
          </p:cNvPr>
          <p:cNvSpPr txBox="1"/>
          <p:nvPr/>
        </p:nvSpPr>
        <p:spPr>
          <a:xfrm>
            <a:off x="1676518" y="1789566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선강정비 </a:t>
            </a:r>
            <a:r>
              <a:rPr lang="en-US" altLang="ko-KR" sz="800" dirty="0"/>
              <a:t>1</a:t>
            </a:r>
            <a:r>
              <a:rPr lang="ko-KR" altLang="en-US" sz="800" dirty="0"/>
              <a:t>실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184B5D9-286E-36C9-EBD7-4CD78FC8D2D3}"/>
              </a:ext>
            </a:extLst>
          </p:cNvPr>
          <p:cNvSpPr txBox="1"/>
          <p:nvPr/>
        </p:nvSpPr>
        <p:spPr>
          <a:xfrm>
            <a:off x="1676518" y="207464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선강정비 </a:t>
            </a:r>
            <a:r>
              <a:rPr lang="en-US" altLang="ko-KR" sz="800" dirty="0"/>
              <a:t>2</a:t>
            </a:r>
            <a:r>
              <a:rPr lang="ko-KR" altLang="en-US" sz="800" dirty="0"/>
              <a:t>실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8458358-B780-D897-1FC6-016ADDB38AD4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C3D43749-6E39-5446-CC28-87C4CA3F6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A1CA0844-BEF5-0B51-352F-516C1E2FB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87416FD-AF78-4A49-E19D-259C70B31EF9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484DF3E0-2635-E7A1-A467-A123E85FD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9A6254B5-CD97-16FE-7B4A-4930CAB14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113" name="Picture 2" descr="정보 아이콘 3D 모델 - TurboSquid 1649677">
            <a:extLst>
              <a:ext uri="{FF2B5EF4-FFF2-40B4-BE49-F238E27FC236}">
                <a16:creationId xmlns:a16="http://schemas.microsoft.com/office/drawing/2014/main" id="{313163D9-F634-A43C-9A35-6D04FCCC6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1EC441AC-9D1A-FA96-3413-E88060A5BD6E}"/>
              </a:ext>
            </a:extLst>
          </p:cNvPr>
          <p:cNvGrpSpPr/>
          <p:nvPr/>
        </p:nvGrpSpPr>
        <p:grpSpPr>
          <a:xfrm>
            <a:off x="5634509" y="470303"/>
            <a:ext cx="388720" cy="200055"/>
            <a:chOff x="4727047" y="5307508"/>
            <a:chExt cx="388720" cy="200055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3B8134BA-6F17-E37D-2D6F-2D04CAB1F40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" name="TextBox 27">
              <a:extLst>
                <a:ext uri="{FF2B5EF4-FFF2-40B4-BE49-F238E27FC236}">
                  <a16:creationId xmlns:a16="http://schemas.microsoft.com/office/drawing/2014/main" id="{A757205D-DDDC-E831-B844-97CC1883921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A3A2F75-D4AD-F5AA-7943-AB9D9394EB21}"/>
              </a:ext>
            </a:extLst>
          </p:cNvPr>
          <p:cNvSpPr txBox="1"/>
          <p:nvPr/>
        </p:nvSpPr>
        <p:spPr>
          <a:xfrm>
            <a:off x="6271936" y="1039454"/>
            <a:ext cx="2263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</a:t>
            </a:r>
            <a:endParaRPr lang="ko-KR" altLang="en-US" sz="8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328491D-6AF5-7BD5-FD7F-4DD5A1D23DD1}"/>
              </a:ext>
            </a:extLst>
          </p:cNvPr>
          <p:cNvGrpSpPr/>
          <p:nvPr/>
        </p:nvGrpSpPr>
        <p:grpSpPr>
          <a:xfrm>
            <a:off x="271618" y="944037"/>
            <a:ext cx="1095373" cy="4542079"/>
            <a:chOff x="271618" y="944037"/>
            <a:chExt cx="1095373" cy="454207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18838AA-1440-8286-C522-9780292E4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233" y="944037"/>
              <a:ext cx="1091758" cy="454207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286BDC-E0FA-3037-A586-0F9D836C3FAE}"/>
                </a:ext>
              </a:extLst>
            </p:cNvPr>
            <p:cNvSpPr txBox="1"/>
            <p:nvPr/>
          </p:nvSpPr>
          <p:spPr>
            <a:xfrm>
              <a:off x="271618" y="1008596"/>
              <a:ext cx="1060022" cy="398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기준정보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조직 인원 정보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정비실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pPr algn="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대여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반납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소모자재    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지급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매입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등록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분석 현황</a:t>
              </a: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88AA525-895B-8C81-6BF5-93D2E1B59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4608" y="1969222"/>
              <a:ext cx="165983" cy="14971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31C88DC-B9DC-D56B-C7B8-9C976ACD8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98425" y="4463933"/>
              <a:ext cx="200373" cy="163569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1481ECC-2A0B-92C1-E3EF-E036921C3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2960" y="1205121"/>
              <a:ext cx="165983" cy="157684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715C4EC-B7B5-59E8-C223-9748374D4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12959" y="2782419"/>
              <a:ext cx="166246" cy="159018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B4339A5-4D4B-BF2E-DA45-DCE5CF9F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10800000">
              <a:off x="327420" y="2209428"/>
              <a:ext cx="162281" cy="15522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D4F21D2-4A3C-0014-2F04-C9A973BA5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10800000">
              <a:off x="322960" y="3908140"/>
              <a:ext cx="185536" cy="140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DA03922-62B3-A38B-2B60-E8228D18D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05362" y="3344659"/>
              <a:ext cx="174190" cy="162314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D0E5C184-6F57-CF16-E387-6F3F9C435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31190" y="1597110"/>
              <a:ext cx="149522" cy="149522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60CBE2-8D55-DABD-2AD5-15D7F8552BB3}"/>
              </a:ext>
            </a:extLst>
          </p:cNvPr>
          <p:cNvSpPr/>
          <p:nvPr/>
        </p:nvSpPr>
        <p:spPr>
          <a:xfrm>
            <a:off x="298425" y="1560656"/>
            <a:ext cx="1033215" cy="36966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1A7E01C-0850-5094-E888-3B95C4340B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037"/>
          <a:stretch/>
        </p:blipFill>
        <p:spPr>
          <a:xfrm>
            <a:off x="1419177" y="2310737"/>
            <a:ext cx="5160829" cy="58625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CAA59FA-4F43-958E-676E-86152E151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178" y="2385105"/>
            <a:ext cx="4523781" cy="20064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25BC477-24F2-BFA9-B24C-A47B728A9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178" y="2658889"/>
            <a:ext cx="4523781" cy="200643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6144591F-1D71-B3F1-A172-0F8D61067B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037"/>
          <a:stretch/>
        </p:blipFill>
        <p:spPr>
          <a:xfrm>
            <a:off x="1422736" y="2896993"/>
            <a:ext cx="5160829" cy="586256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0CC682AA-4503-D823-1ED9-42F1191D1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37" y="2971361"/>
            <a:ext cx="4523781" cy="200643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F205FD2F-9708-68B2-645C-9012EC3B7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37" y="3254065"/>
            <a:ext cx="4523781" cy="20064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6B08EFD-B2C5-7371-F7E9-B6E7D6FC65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037"/>
          <a:stretch/>
        </p:blipFill>
        <p:spPr>
          <a:xfrm>
            <a:off x="1413617" y="3472036"/>
            <a:ext cx="5160829" cy="586256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02F8C47C-5895-153E-054C-141941BB6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18" y="3546404"/>
            <a:ext cx="4523781" cy="200643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912A610D-6BEB-2939-D27E-C590574D8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18" y="3820188"/>
            <a:ext cx="4523781" cy="200643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660944B1-1C50-BFB8-7BDE-A3140AEC63CD}"/>
              </a:ext>
            </a:extLst>
          </p:cNvPr>
          <p:cNvSpPr txBox="1"/>
          <p:nvPr/>
        </p:nvSpPr>
        <p:spPr>
          <a:xfrm>
            <a:off x="1684641" y="2373442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선강정비 </a:t>
            </a:r>
            <a:r>
              <a:rPr lang="en-US" altLang="ko-KR" sz="800" dirty="0"/>
              <a:t>3</a:t>
            </a:r>
            <a:r>
              <a:rPr lang="ko-KR" altLang="en-US" sz="800" dirty="0"/>
              <a:t>실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21426BB-AAA6-DBC5-B6C0-FB27BD659AC0}"/>
              </a:ext>
            </a:extLst>
          </p:cNvPr>
          <p:cNvSpPr txBox="1"/>
          <p:nvPr/>
        </p:nvSpPr>
        <p:spPr>
          <a:xfrm>
            <a:off x="1684641" y="2658523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선강정비 </a:t>
            </a:r>
            <a:r>
              <a:rPr lang="en-US" altLang="ko-KR" sz="800" dirty="0"/>
              <a:t>4</a:t>
            </a:r>
            <a:r>
              <a:rPr lang="ko-KR" altLang="en-US" sz="800" dirty="0"/>
              <a:t>실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C1BCFFB-CD05-6526-17D9-5F73616E66EC}"/>
              </a:ext>
            </a:extLst>
          </p:cNvPr>
          <p:cNvSpPr txBox="1"/>
          <p:nvPr/>
        </p:nvSpPr>
        <p:spPr>
          <a:xfrm>
            <a:off x="1691797" y="2946574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선강정비 </a:t>
            </a:r>
            <a:r>
              <a:rPr lang="en-US" altLang="ko-KR" sz="800" dirty="0"/>
              <a:t>5</a:t>
            </a:r>
            <a:r>
              <a:rPr lang="ko-KR" altLang="en-US" sz="800" dirty="0"/>
              <a:t>실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0C03815-70E2-F9C9-865D-413C039F8C5F}"/>
              </a:ext>
            </a:extLst>
          </p:cNvPr>
          <p:cNvSpPr txBox="1"/>
          <p:nvPr/>
        </p:nvSpPr>
        <p:spPr>
          <a:xfrm>
            <a:off x="1691797" y="323165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이동공구차</a:t>
            </a:r>
            <a:endParaRPr lang="ko-KR" altLang="en-US" sz="8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7A13B53-16C4-116D-2C68-A002B5003FD8}"/>
              </a:ext>
            </a:extLst>
          </p:cNvPr>
          <p:cNvSpPr txBox="1"/>
          <p:nvPr/>
        </p:nvSpPr>
        <p:spPr>
          <a:xfrm>
            <a:off x="1691797" y="3531603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팀 </a:t>
            </a:r>
            <a:r>
              <a:rPr lang="ko-KR" altLang="en-US" sz="800" dirty="0" err="1"/>
              <a:t>공구함</a:t>
            </a:r>
            <a:endParaRPr lang="ko-KR" alt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72AA18-A184-E3B9-3DA2-BCE8A2D22BE0}"/>
              </a:ext>
            </a:extLst>
          </p:cNvPr>
          <p:cNvSpPr txBox="1"/>
          <p:nvPr/>
        </p:nvSpPr>
        <p:spPr>
          <a:xfrm>
            <a:off x="1691797" y="381667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기타 </a:t>
            </a:r>
            <a:r>
              <a:rPr lang="ko-KR" altLang="en-US" sz="800" dirty="0" err="1"/>
              <a:t>공구함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8443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F2A370-2A78-0887-EEF1-2ED62219D1EB}"/>
              </a:ext>
            </a:extLst>
          </p:cNvPr>
          <p:cNvGrpSpPr/>
          <p:nvPr/>
        </p:nvGrpSpPr>
        <p:grpSpPr>
          <a:xfrm>
            <a:off x="1431124" y="940176"/>
            <a:ext cx="5160829" cy="1364573"/>
            <a:chOff x="1427394" y="949930"/>
            <a:chExt cx="5160829" cy="1364573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5449EEB-880C-0457-F512-B4E61C064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E697E71B-1225-3FE2-8E06-966A0DE9B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75C7F5E-FB4D-099D-8439-7E0E1DF9D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9D30763-62C6-689F-9907-FBC67FD2A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CF8860A-44E7-2D27-DA19-01A29960A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698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7.2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공기구 관리 구분 분류 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9746"/>
              </p:ext>
            </p:extLst>
          </p:nvPr>
        </p:nvGraphicFramePr>
        <p:xfrm>
          <a:off x="6979021" y="0"/>
          <a:ext cx="2164979" cy="4190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관리구분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개별관리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자산성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공기구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내구성 공기구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소모성 공기구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소모자재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특수용접기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건설공구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대차및공구함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방폭공구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유압공구       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전동공구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60,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절삭공구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유압공구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측정공구  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90.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49589A95-8BD9-0CEA-65E8-795128B5309D}"/>
              </a:ext>
            </a:extLst>
          </p:cNvPr>
          <p:cNvSpPr/>
          <p:nvPr/>
        </p:nvSpPr>
        <p:spPr>
          <a:xfrm>
            <a:off x="1416307" y="970214"/>
            <a:ext cx="420751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43E404-97A5-3467-E2AE-3350C8121F4D}"/>
              </a:ext>
            </a:extLst>
          </p:cNvPr>
          <p:cNvSpPr/>
          <p:nvPr/>
        </p:nvSpPr>
        <p:spPr>
          <a:xfrm>
            <a:off x="6156176" y="1649414"/>
            <a:ext cx="210375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B06B92-9A1D-0D1D-2AC5-062424B4E2F7}"/>
              </a:ext>
            </a:extLst>
          </p:cNvPr>
          <p:cNvSpPr txBox="1"/>
          <p:nvPr/>
        </p:nvSpPr>
        <p:spPr>
          <a:xfrm>
            <a:off x="1700608" y="1014599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공기구 대분류 등록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D7A045-9E60-7CA1-6D34-C97B1D9F9FAA}"/>
              </a:ext>
            </a:extLst>
          </p:cNvPr>
          <p:cNvSpPr txBox="1"/>
          <p:nvPr/>
        </p:nvSpPr>
        <p:spPr>
          <a:xfrm>
            <a:off x="1636125" y="1493691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공기구 대분류 </a:t>
            </a:r>
            <a:r>
              <a:rPr lang="ko-KR" altLang="en-US" sz="800" dirty="0" err="1"/>
              <a:t>구분명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96ABFA-700D-1E81-1355-B39B0B3E0B7A}"/>
              </a:ext>
            </a:extLst>
          </p:cNvPr>
          <p:cNvSpPr txBox="1"/>
          <p:nvPr/>
        </p:nvSpPr>
        <p:spPr>
          <a:xfrm>
            <a:off x="1623376" y="1770586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자산성</a:t>
            </a:r>
            <a:r>
              <a:rPr lang="ko-KR" altLang="en-US" sz="800" dirty="0"/>
              <a:t> 공기구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371365-83F8-2407-6080-6BB25A0EC69E}"/>
              </a:ext>
            </a:extLst>
          </p:cNvPr>
          <p:cNvSpPr txBox="1"/>
          <p:nvPr/>
        </p:nvSpPr>
        <p:spPr>
          <a:xfrm>
            <a:off x="1623375" y="2043226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내구성 공기구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58CEBC2-1417-AD49-4269-464BCED17FB6}"/>
              </a:ext>
            </a:extLst>
          </p:cNvPr>
          <p:cNvGrpSpPr/>
          <p:nvPr/>
        </p:nvGrpSpPr>
        <p:grpSpPr>
          <a:xfrm>
            <a:off x="1427393" y="2293977"/>
            <a:ext cx="5160829" cy="590377"/>
            <a:chOff x="1427394" y="1724126"/>
            <a:chExt cx="5160829" cy="590377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7B9738D7-D7EE-3B4A-92B4-E19CF5945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39E42AAA-F008-8D73-2630-A88AC447A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90C231A6-47FA-D81C-823D-A3493934E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A9740BA7-4729-55D3-A594-5EC49DF3DC60}"/>
              </a:ext>
            </a:extLst>
          </p:cNvPr>
          <p:cNvSpPr txBox="1"/>
          <p:nvPr/>
        </p:nvSpPr>
        <p:spPr>
          <a:xfrm>
            <a:off x="1608631" y="2342765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소모성 공기구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C2FA6E-B168-FD14-F51C-39CC3520CFFA}"/>
              </a:ext>
            </a:extLst>
          </p:cNvPr>
          <p:cNvSpPr txBox="1"/>
          <p:nvPr/>
        </p:nvSpPr>
        <p:spPr>
          <a:xfrm>
            <a:off x="1608631" y="2632417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소모자재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57CCB53-431A-5B13-6A95-54C67C016026}"/>
              </a:ext>
            </a:extLst>
          </p:cNvPr>
          <p:cNvGrpSpPr/>
          <p:nvPr/>
        </p:nvGrpSpPr>
        <p:grpSpPr>
          <a:xfrm>
            <a:off x="1416307" y="2920962"/>
            <a:ext cx="5160829" cy="1364573"/>
            <a:chOff x="1427394" y="949930"/>
            <a:chExt cx="5160829" cy="1364573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06D69CF2-5F3E-A358-8B12-249B02151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AC588ABA-6C13-7B2D-D7F1-324C4780C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80261A75-D1C7-95BE-9748-B9BFC5BAD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5880F9E6-2811-35B9-7FEB-7844C9F31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F49893BE-ADCC-D317-CABB-C58AC7AB0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9523A008-0063-219C-53EE-FEE6149147AC}"/>
              </a:ext>
            </a:extLst>
          </p:cNvPr>
          <p:cNvSpPr txBox="1"/>
          <p:nvPr/>
        </p:nvSpPr>
        <p:spPr>
          <a:xfrm>
            <a:off x="1682003" y="3004936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공기구 중분류 등록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677CF8E-1438-D720-BFD0-4ECFB940903E}"/>
              </a:ext>
            </a:extLst>
          </p:cNvPr>
          <p:cNvGrpSpPr/>
          <p:nvPr/>
        </p:nvGrpSpPr>
        <p:grpSpPr>
          <a:xfrm>
            <a:off x="1421069" y="4290951"/>
            <a:ext cx="5160829" cy="590377"/>
            <a:chOff x="1427394" y="1724126"/>
            <a:chExt cx="5160829" cy="590377"/>
          </a:xfrm>
        </p:grpSpPr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79A8715C-F273-2217-407B-9F6F697C93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71FB5CB6-CF3F-A3BC-C3A6-D3FC590B7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51E9FC98-72F4-BF46-95CC-0E8FCB8B5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1A627B4D-C629-D383-C4A0-7CA7A34E70D1}"/>
              </a:ext>
            </a:extLst>
          </p:cNvPr>
          <p:cNvSpPr txBox="1"/>
          <p:nvPr/>
        </p:nvSpPr>
        <p:spPr>
          <a:xfrm>
            <a:off x="1631291" y="3473426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 </a:t>
            </a:r>
            <a:r>
              <a:rPr lang="ko-KR" altLang="en-US" sz="800" dirty="0" err="1"/>
              <a:t>특수용접기</a:t>
            </a:r>
            <a:endParaRPr lang="ko-KR" altLang="en-US" sz="8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272396C-06F5-0177-79FE-49B9B84062A7}"/>
              </a:ext>
            </a:extLst>
          </p:cNvPr>
          <p:cNvSpPr txBox="1"/>
          <p:nvPr/>
        </p:nvSpPr>
        <p:spPr>
          <a:xfrm>
            <a:off x="1631290" y="3746066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20. </a:t>
            </a:r>
            <a:r>
              <a:rPr lang="ko-KR" altLang="en-US" sz="800" dirty="0"/>
              <a:t>건설공구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2B0DBB6-2DF4-E371-6EDF-C2D3B70BB03F}"/>
              </a:ext>
            </a:extLst>
          </p:cNvPr>
          <p:cNvSpPr txBox="1"/>
          <p:nvPr/>
        </p:nvSpPr>
        <p:spPr>
          <a:xfrm>
            <a:off x="1616546" y="4045605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30. </a:t>
            </a:r>
            <a:r>
              <a:rPr lang="ko-KR" altLang="en-US" sz="800" dirty="0" err="1"/>
              <a:t>대차및공구함</a:t>
            </a:r>
            <a:endParaRPr lang="ko-KR" altLang="en-US" sz="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83A818F-FF46-BDB1-407F-CD33C0F2E26D}"/>
              </a:ext>
            </a:extLst>
          </p:cNvPr>
          <p:cNvSpPr txBox="1"/>
          <p:nvPr/>
        </p:nvSpPr>
        <p:spPr>
          <a:xfrm>
            <a:off x="1599494" y="4625384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50.</a:t>
            </a:r>
            <a:r>
              <a:rPr lang="ko-KR" altLang="en-US" sz="800" dirty="0"/>
              <a:t>전동공구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FD63A7-0DFD-DDAF-1BC7-A19B6161873D}"/>
              </a:ext>
            </a:extLst>
          </p:cNvPr>
          <p:cNvSpPr txBox="1"/>
          <p:nvPr/>
        </p:nvSpPr>
        <p:spPr>
          <a:xfrm>
            <a:off x="1617343" y="4348407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/>
              <a:t>40.</a:t>
            </a:r>
            <a:r>
              <a:rPr lang="ko-KR" altLang="en-US" sz="800" dirty="0"/>
              <a:t>유압공구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29DFB55B-9D07-DB8B-D739-3B17A937A55E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AA1080FF-9DCC-8005-7656-CB23E8A09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6CF44554-AF51-0447-4BA8-5FFD70E20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8456B9C-666D-17D2-CC26-843809F16695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3C67CFD8-BC26-AA8E-9DD2-C79F3F00B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91DCC6A9-AD98-0908-1D22-270E44BA3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121" name="Picture 2" descr="정보 아이콘 3D 모델 - TurboSquid 1649677">
            <a:extLst>
              <a:ext uri="{FF2B5EF4-FFF2-40B4-BE49-F238E27FC236}">
                <a16:creationId xmlns:a16="http://schemas.microsoft.com/office/drawing/2014/main" id="{F9DA51F8-E36D-08D7-119E-298A260E4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7DBDEAC-0018-0FFA-7CBA-F9F6E3AB2A57}"/>
              </a:ext>
            </a:extLst>
          </p:cNvPr>
          <p:cNvGrpSpPr/>
          <p:nvPr/>
        </p:nvGrpSpPr>
        <p:grpSpPr>
          <a:xfrm>
            <a:off x="3457557" y="2418518"/>
            <a:ext cx="1769162" cy="849233"/>
            <a:chOff x="3471771" y="1029075"/>
            <a:chExt cx="1769162" cy="849233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47AEA5FE-3297-2502-C24B-B0D11713698C}"/>
                </a:ext>
              </a:extLst>
            </p:cNvPr>
            <p:cNvGrpSpPr/>
            <p:nvPr/>
          </p:nvGrpSpPr>
          <p:grpSpPr>
            <a:xfrm>
              <a:off x="3471771" y="1029075"/>
              <a:ext cx="1769162" cy="849233"/>
              <a:chOff x="6793224" y="4410626"/>
              <a:chExt cx="1769162" cy="849233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AB37A9ED-4F81-2546-BDFA-EE4FC0BDBD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33916" t="73134" r="12082"/>
              <a:stretch/>
            </p:blipFill>
            <p:spPr>
              <a:xfrm>
                <a:off x="6793224" y="4410626"/>
                <a:ext cx="1769162" cy="84923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A8FB4CC7-A594-E853-508E-4655E11E9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0875" y="4451747"/>
                <a:ext cx="805647" cy="124464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2E1EF11-22FE-6114-7C5A-862D40CF8AD2}"/>
                  </a:ext>
                </a:extLst>
              </p:cNvPr>
              <p:cNvSpPr txBox="1"/>
              <p:nvPr/>
            </p:nvSpPr>
            <p:spPr>
              <a:xfrm>
                <a:off x="6979021" y="4415945"/>
                <a:ext cx="59503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이름입력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A43172B-A9DC-1B3E-8806-8B924E3A9EB9}"/>
                  </a:ext>
                </a:extLst>
              </p:cNvPr>
              <p:cNvSpPr txBox="1"/>
              <p:nvPr/>
            </p:nvSpPr>
            <p:spPr>
              <a:xfrm>
                <a:off x="7134159" y="4931224"/>
                <a:ext cx="390894" cy="184666"/>
              </a:xfrm>
              <a:prstGeom prst="rect">
                <a:avLst/>
              </a:prstGeom>
              <a:solidFill>
                <a:srgbClr val="6045E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38E26F-C876-89A5-E176-9D8095BB9B87}"/>
                </a:ext>
              </a:extLst>
            </p:cNvPr>
            <p:cNvSpPr txBox="1"/>
            <p:nvPr/>
          </p:nvSpPr>
          <p:spPr>
            <a:xfrm>
              <a:off x="3752506" y="1249216"/>
              <a:ext cx="805647" cy="142663"/>
            </a:xfrm>
            <a:prstGeom prst="rect">
              <a:avLst/>
            </a:prstGeom>
            <a:solidFill>
              <a:srgbClr val="F0F0F0"/>
            </a:solidFill>
          </p:spPr>
          <p:txBody>
            <a:bodyPr wrap="none" rtlCol="0">
              <a:noAutofit/>
            </a:bodyPr>
            <a:lstStyle/>
            <a:p>
              <a:endParaRPr lang="ko-KR" altLang="en-US" sz="800" dirty="0"/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4E79214-C16B-B5B9-0F4E-7AFBB6FD264C}"/>
              </a:ext>
            </a:extLst>
          </p:cNvPr>
          <p:cNvCxnSpPr>
            <a:cxnSpLocks/>
            <a:stCxn id="80" idx="2"/>
            <a:endCxn id="41" idx="0"/>
          </p:cNvCxnSpPr>
          <p:nvPr/>
        </p:nvCxnSpPr>
        <p:spPr>
          <a:xfrm>
            <a:off x="1626683" y="1324240"/>
            <a:ext cx="2715455" cy="1094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0E4B3E-F02D-76A2-F623-4624F050F94D}"/>
              </a:ext>
            </a:extLst>
          </p:cNvPr>
          <p:cNvCxnSpPr>
            <a:cxnSpLocks/>
            <a:stCxn id="81" idx="1"/>
            <a:endCxn id="41" idx="0"/>
          </p:cNvCxnSpPr>
          <p:nvPr/>
        </p:nvCxnSpPr>
        <p:spPr>
          <a:xfrm flipH="1">
            <a:off x="4342138" y="1826427"/>
            <a:ext cx="1814038" cy="592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89A2A7B3-4536-B0F9-0F11-18707095965E}"/>
              </a:ext>
            </a:extLst>
          </p:cNvPr>
          <p:cNvGrpSpPr/>
          <p:nvPr/>
        </p:nvGrpSpPr>
        <p:grpSpPr>
          <a:xfrm>
            <a:off x="271618" y="944037"/>
            <a:ext cx="1095373" cy="4542079"/>
            <a:chOff x="271618" y="944037"/>
            <a:chExt cx="1095373" cy="454207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AA18DE9-0DF8-D480-60BB-138244889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233" y="944037"/>
              <a:ext cx="1091758" cy="454207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69115B-009D-D1F9-F73B-3E374338038D}"/>
                </a:ext>
              </a:extLst>
            </p:cNvPr>
            <p:cNvSpPr txBox="1"/>
            <p:nvPr/>
          </p:nvSpPr>
          <p:spPr>
            <a:xfrm>
              <a:off x="271618" y="1008596"/>
              <a:ext cx="1060022" cy="398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기준정보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조직 인원 정보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정비실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pPr algn="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대여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반납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소모자재    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지급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매입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등록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분석 현황</a:t>
              </a: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70A5AE9-C3F9-10A6-A0D4-7B6327D94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4608" y="1969222"/>
              <a:ext cx="165983" cy="14971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0BD55CA-C374-FEE1-BAAF-6FF2C6678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8425" y="4463933"/>
              <a:ext cx="200373" cy="16356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1E9FD78-C446-4BFA-D9A9-8C82D99CB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2960" y="1205121"/>
              <a:ext cx="165983" cy="15768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5966493-D690-9DBD-1690-6B0C0A8FB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2959" y="2782419"/>
              <a:ext cx="166246" cy="15901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3F0C9E8-9136-274D-C305-15538FB5F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10800000">
              <a:off x="327420" y="2209428"/>
              <a:ext cx="162281" cy="155225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81D0D1D-2B32-8919-4491-89CD4F426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10800000">
              <a:off x="322960" y="3908140"/>
              <a:ext cx="185536" cy="14018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56E0440-4E36-A3FC-01EB-79F5EA5C7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362" y="3344659"/>
              <a:ext cx="174190" cy="16231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8D89B5E-85E1-7701-C612-04DF9C866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31190" y="1597110"/>
              <a:ext cx="149522" cy="149522"/>
            </a:xfrm>
            <a:prstGeom prst="rect">
              <a:avLst/>
            </a:prstGeom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41569DA-F430-CE1C-A5BC-EE6C5B541010}"/>
              </a:ext>
            </a:extLst>
          </p:cNvPr>
          <p:cNvSpPr/>
          <p:nvPr/>
        </p:nvSpPr>
        <p:spPr>
          <a:xfrm>
            <a:off x="298425" y="1956892"/>
            <a:ext cx="1033215" cy="25253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2A3A640-9377-3930-8B70-2ABB64C54CA1}"/>
              </a:ext>
            </a:extLst>
          </p:cNvPr>
          <p:cNvGrpSpPr/>
          <p:nvPr/>
        </p:nvGrpSpPr>
        <p:grpSpPr>
          <a:xfrm>
            <a:off x="1424235" y="4885488"/>
            <a:ext cx="5160829" cy="590377"/>
            <a:chOff x="1427394" y="1724126"/>
            <a:chExt cx="5160829" cy="590377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DB697E1-1AED-D873-0CC4-0E8A67DEB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1DC357C-BE12-092C-0C38-4EBC63D2B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5C4ED710-C88F-E151-5F67-C2FDF1703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D5C4F4D-279C-7E90-61D3-B45B1F3131F0}"/>
              </a:ext>
            </a:extLst>
          </p:cNvPr>
          <p:cNvSpPr txBox="1"/>
          <p:nvPr/>
        </p:nvSpPr>
        <p:spPr>
          <a:xfrm>
            <a:off x="1602660" y="5219921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70.</a:t>
            </a:r>
            <a:r>
              <a:rPr lang="ko-KR" altLang="en-US" sz="800" dirty="0"/>
              <a:t>유압공구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01CBED-93C1-E5BD-35FD-912DFF80822C}"/>
              </a:ext>
            </a:extLst>
          </p:cNvPr>
          <p:cNvSpPr txBox="1"/>
          <p:nvPr/>
        </p:nvSpPr>
        <p:spPr>
          <a:xfrm>
            <a:off x="1620509" y="4942944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60.</a:t>
            </a:r>
            <a:r>
              <a:rPr lang="ko-KR" altLang="en-US" sz="800" dirty="0"/>
              <a:t>절삭공구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AA49DC5-987A-1799-38FD-5E6433384CAD}"/>
              </a:ext>
            </a:extLst>
          </p:cNvPr>
          <p:cNvGrpSpPr/>
          <p:nvPr/>
        </p:nvGrpSpPr>
        <p:grpSpPr>
          <a:xfrm>
            <a:off x="1425271" y="5471221"/>
            <a:ext cx="5160829" cy="590377"/>
            <a:chOff x="1427394" y="1724126"/>
            <a:chExt cx="5160829" cy="590377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4F88F3E-BF9B-2F11-60F9-FCA95B36AA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E4037DAE-B8E9-E2BE-AB6B-AB0154AC2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67E8FEA-C054-0384-C117-8BDDA28D3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58559"/>
              <a:ext cx="4523781" cy="200643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BD4F48C-8B15-9AF0-73DD-B56DB75953FE}"/>
              </a:ext>
            </a:extLst>
          </p:cNvPr>
          <p:cNvSpPr txBox="1"/>
          <p:nvPr/>
        </p:nvSpPr>
        <p:spPr>
          <a:xfrm>
            <a:off x="1603696" y="5805654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90.</a:t>
            </a:r>
            <a:r>
              <a:rPr lang="ko-KR" altLang="en-US" sz="800" dirty="0"/>
              <a:t>기타공구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F6D6ED-6B70-2AAF-32BD-984FF23653FB}"/>
              </a:ext>
            </a:extLst>
          </p:cNvPr>
          <p:cNvSpPr txBox="1"/>
          <p:nvPr/>
        </p:nvSpPr>
        <p:spPr>
          <a:xfrm>
            <a:off x="1621545" y="5528677"/>
            <a:ext cx="121712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80.</a:t>
            </a:r>
            <a:r>
              <a:rPr lang="ko-KR" altLang="en-US" sz="800" dirty="0"/>
              <a:t>측정공구</a:t>
            </a:r>
          </a:p>
        </p:txBody>
      </p:sp>
    </p:spTree>
    <p:extLst>
      <p:ext uri="{BB962C8B-B14F-4D97-AF65-F5344CB8AC3E}">
        <p14:creationId xmlns:p14="http://schemas.microsoft.com/office/powerpoint/2010/main" val="26739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6191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7.2.1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공기구 분류 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439330"/>
              </p:ext>
            </p:extLst>
          </p:nvPr>
        </p:nvGraphicFramePr>
        <p:xfrm>
          <a:off x="6979021" y="0"/>
          <a:ext cx="2164979" cy="3870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(Toolbox)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관리구분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한글명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규격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수량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창고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정비실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_Toolbox)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사용유무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9.QR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태그코드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체크용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대분류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중분류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매입단가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매입일자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영문명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16.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품목코드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29C85F81-502C-E689-005F-C1EAE5B0D0F1}"/>
              </a:ext>
            </a:extLst>
          </p:cNvPr>
          <p:cNvGrpSpPr/>
          <p:nvPr/>
        </p:nvGrpSpPr>
        <p:grpSpPr>
          <a:xfrm>
            <a:off x="1427394" y="949930"/>
            <a:ext cx="5160829" cy="1364573"/>
            <a:chOff x="1427394" y="949930"/>
            <a:chExt cx="5160829" cy="136457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A17BB3AB-F052-6D55-86F8-3A22DA822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7394" y="949930"/>
              <a:ext cx="5160829" cy="136457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BE17321F-0A01-496E-01A9-6650CEA4C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437" y="965678"/>
              <a:ext cx="4865786" cy="318285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A2233B0-5ACC-3676-A0CC-EA4FA6809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4914" y="1493042"/>
              <a:ext cx="4941301" cy="20064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479BC46F-DA12-71C3-49F2-603D0AC74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748A49C7-299B-BAA3-1F6A-5C740B24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67523"/>
              <a:ext cx="4523781" cy="200643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EC79E39-7636-8274-3426-61EE8C63608F}"/>
              </a:ext>
            </a:extLst>
          </p:cNvPr>
          <p:cNvSpPr txBox="1"/>
          <p:nvPr/>
        </p:nvSpPr>
        <p:spPr>
          <a:xfrm>
            <a:off x="1729686" y="1465318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공기구 분류 정보 명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4FD94E-5941-B3BC-338D-A8232B17716D}"/>
              </a:ext>
            </a:extLst>
          </p:cNvPr>
          <p:cNvSpPr txBox="1"/>
          <p:nvPr/>
        </p:nvSpPr>
        <p:spPr>
          <a:xfrm>
            <a:off x="1722436" y="1001860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공기구 분류 정보 등록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315962-4AB9-92A4-C8FB-391CC98B2109}"/>
              </a:ext>
            </a:extLst>
          </p:cNvPr>
          <p:cNvSpPr txBox="1"/>
          <p:nvPr/>
        </p:nvSpPr>
        <p:spPr>
          <a:xfrm>
            <a:off x="1684735" y="2053930"/>
            <a:ext cx="10021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품목코드</a:t>
            </a:r>
            <a:r>
              <a:rPr lang="en-US" altLang="ko-KR" sz="800" dirty="0"/>
              <a:t>, QR</a:t>
            </a:r>
            <a:r>
              <a:rPr lang="ko-KR" altLang="en-US" sz="800" dirty="0"/>
              <a:t>코드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9589A95-8BD9-0CEA-65E8-795128B5309D}"/>
              </a:ext>
            </a:extLst>
          </p:cNvPr>
          <p:cNvSpPr/>
          <p:nvPr/>
        </p:nvSpPr>
        <p:spPr>
          <a:xfrm>
            <a:off x="1416307" y="970214"/>
            <a:ext cx="420751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43E404-97A5-3467-E2AE-3350C8121F4D}"/>
              </a:ext>
            </a:extLst>
          </p:cNvPr>
          <p:cNvSpPr/>
          <p:nvPr/>
        </p:nvSpPr>
        <p:spPr>
          <a:xfrm>
            <a:off x="6156176" y="1649414"/>
            <a:ext cx="210375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0B5AE28-E5D3-E31C-4B68-0988E3029510}"/>
              </a:ext>
            </a:extLst>
          </p:cNvPr>
          <p:cNvGrpSpPr/>
          <p:nvPr/>
        </p:nvGrpSpPr>
        <p:grpSpPr>
          <a:xfrm>
            <a:off x="1425017" y="2314321"/>
            <a:ext cx="5160829" cy="590377"/>
            <a:chOff x="1427394" y="1724126"/>
            <a:chExt cx="5160829" cy="59037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406BD64-939E-C18C-E0A8-854B6A704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0E189B4-1482-AF05-4E0A-EBFA5919A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D6E2583-8C09-6B71-36DA-B2C4D7CD8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67523"/>
              <a:ext cx="4523781" cy="200643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62E3C93-2FD4-5273-D93D-E2F6B563FBA9}"/>
              </a:ext>
            </a:extLst>
          </p:cNvPr>
          <p:cNvGrpSpPr/>
          <p:nvPr/>
        </p:nvGrpSpPr>
        <p:grpSpPr>
          <a:xfrm>
            <a:off x="1427393" y="2877740"/>
            <a:ext cx="5160829" cy="590377"/>
            <a:chOff x="1427394" y="1724126"/>
            <a:chExt cx="5160829" cy="59037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A157A03-3426-AF5C-68A3-F6B1440D2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F39F227-2EA9-E953-02F3-BC0545A76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DD3015F-A34E-105E-4B85-93318CBAE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72005"/>
              <a:ext cx="4523781" cy="200643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7AEA5FE-3297-2502-C24B-B0D11713698C}"/>
              </a:ext>
            </a:extLst>
          </p:cNvPr>
          <p:cNvGrpSpPr/>
          <p:nvPr/>
        </p:nvGrpSpPr>
        <p:grpSpPr>
          <a:xfrm>
            <a:off x="3471771" y="2453124"/>
            <a:ext cx="1769162" cy="849233"/>
            <a:chOff x="6793224" y="4410626"/>
            <a:chExt cx="1769162" cy="849233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AB37A9ED-4F81-2546-BDFA-EE4FC0BDBD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3916" t="73134" r="12082"/>
            <a:stretch/>
          </p:blipFill>
          <p:spPr>
            <a:xfrm>
              <a:off x="6793224" y="4410626"/>
              <a:ext cx="1769162" cy="84923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8FB4CC7-A594-E853-508E-4655E11E9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0875" y="4451747"/>
              <a:ext cx="805647" cy="12446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2E1EF11-22FE-6114-7C5A-862D40CF8AD2}"/>
                </a:ext>
              </a:extLst>
            </p:cNvPr>
            <p:cNvSpPr txBox="1"/>
            <p:nvPr/>
          </p:nvSpPr>
          <p:spPr>
            <a:xfrm>
              <a:off x="6979021" y="441594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이름입력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43172B-A9DC-1B3E-8806-8B924E3A9EB9}"/>
                </a:ext>
              </a:extLst>
            </p:cNvPr>
            <p:cNvSpPr txBox="1"/>
            <p:nvPr/>
          </p:nvSpPr>
          <p:spPr>
            <a:xfrm>
              <a:off x="7115107" y="4926461"/>
              <a:ext cx="390894" cy="184666"/>
            </a:xfrm>
            <a:prstGeom prst="rect">
              <a:avLst/>
            </a:prstGeom>
            <a:solidFill>
              <a:srgbClr val="6045E2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/>
                  </a:solidFill>
                </a:rPr>
                <a:t>저장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A46198-DE8C-9443-5E3F-6EE636D7313D}"/>
              </a:ext>
            </a:extLst>
          </p:cNvPr>
          <p:cNvGrpSpPr/>
          <p:nvPr/>
        </p:nvGrpSpPr>
        <p:grpSpPr>
          <a:xfrm>
            <a:off x="1425873" y="3468737"/>
            <a:ext cx="5160829" cy="590377"/>
            <a:chOff x="1427394" y="1724126"/>
            <a:chExt cx="5160829" cy="590377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3F83930-79B0-CF63-A6B4-413D3D06A6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6735"/>
            <a:stretch/>
          </p:blipFill>
          <p:spPr>
            <a:xfrm>
              <a:off x="1427394" y="1724126"/>
              <a:ext cx="5160829" cy="59037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C778DC2-E3DC-D268-886F-8AFF8C5C7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C217400-ED37-337A-1F9A-62914DA51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2072005"/>
              <a:ext cx="4523781" cy="200643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3F54769-D52F-8665-1AD1-9A7F27CF85CA}"/>
              </a:ext>
            </a:extLst>
          </p:cNvPr>
          <p:cNvGrpSpPr/>
          <p:nvPr/>
        </p:nvGrpSpPr>
        <p:grpSpPr>
          <a:xfrm>
            <a:off x="1425017" y="4060415"/>
            <a:ext cx="5160829" cy="330345"/>
            <a:chOff x="1427394" y="1724126"/>
            <a:chExt cx="5160829" cy="33034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B3994C6-45AA-303A-558A-4A9F9CE14F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6735" b="19057"/>
            <a:stretch/>
          </p:blipFill>
          <p:spPr>
            <a:xfrm>
              <a:off x="1427394" y="1724126"/>
              <a:ext cx="5160829" cy="330345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9492E5B-7EAA-D884-F8C5-499A0BB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395" y="1802615"/>
              <a:ext cx="4523781" cy="200643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553E042-DE32-B9DF-08AD-DBA01A56A2C4}"/>
              </a:ext>
            </a:extLst>
          </p:cNvPr>
          <p:cNvSpPr txBox="1"/>
          <p:nvPr/>
        </p:nvSpPr>
        <p:spPr>
          <a:xfrm>
            <a:off x="1670100" y="239851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76D58F-25ED-A7C1-66FC-5C723E38A4F1}"/>
              </a:ext>
            </a:extLst>
          </p:cNvPr>
          <p:cNvSpPr txBox="1"/>
          <p:nvPr/>
        </p:nvSpPr>
        <p:spPr>
          <a:xfrm>
            <a:off x="1670446" y="264147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영문이름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DAC00E-3AB8-EFD3-9EA6-82DC41B7CCAA}"/>
              </a:ext>
            </a:extLst>
          </p:cNvPr>
          <p:cNvSpPr txBox="1"/>
          <p:nvPr/>
        </p:nvSpPr>
        <p:spPr>
          <a:xfrm>
            <a:off x="1670100" y="352514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가격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687BA5-BC8C-D9F2-A77F-A986A242BE9E}"/>
              </a:ext>
            </a:extLst>
          </p:cNvPr>
          <p:cNvSpPr txBox="1"/>
          <p:nvPr/>
        </p:nvSpPr>
        <p:spPr>
          <a:xfrm>
            <a:off x="1670099" y="382461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교체주기月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36AFBA-9470-4A71-14D3-B79F74928CB9}"/>
              </a:ext>
            </a:extLst>
          </p:cNvPr>
          <p:cNvSpPr txBox="1"/>
          <p:nvPr/>
        </p:nvSpPr>
        <p:spPr>
          <a:xfrm>
            <a:off x="1659934" y="412564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구매코드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C8461C0-A06C-EC4C-CF59-0F426BBD35EF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22EFB1C2-57FC-A0A0-1268-DF67B44CF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FC5FE969-E86E-48F0-EBD5-40D8A1905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244AC0-0533-8F34-6BD0-803C6BD35BF4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B7AC651A-7D5F-97A2-382F-39ADFE655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0B1B171-ABAB-4E42-6C5A-A817188D7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75" name="Picture 2" descr="정보 아이콘 3D 모델 - TurboSquid 1649677">
            <a:extLst>
              <a:ext uri="{FF2B5EF4-FFF2-40B4-BE49-F238E27FC236}">
                <a16:creationId xmlns:a16="http://schemas.microsoft.com/office/drawing/2014/main" id="{A79F8419-2450-3B84-04B7-D83D8AF32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F154806-7B2D-1031-B070-DF35578EB040}"/>
              </a:ext>
            </a:extLst>
          </p:cNvPr>
          <p:cNvSpPr txBox="1"/>
          <p:nvPr/>
        </p:nvSpPr>
        <p:spPr>
          <a:xfrm>
            <a:off x="1698181" y="177199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분류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9ACBD6-EF2B-FB38-7125-271FCE73C9C6}"/>
              </a:ext>
            </a:extLst>
          </p:cNvPr>
          <p:cNvSpPr txBox="1"/>
          <p:nvPr/>
        </p:nvSpPr>
        <p:spPr>
          <a:xfrm>
            <a:off x="1673601" y="293996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규격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DEAE8B-3D0F-D2C0-3A50-590C5C38315B}"/>
              </a:ext>
            </a:extLst>
          </p:cNvPr>
          <p:cNvSpPr txBox="1"/>
          <p:nvPr/>
        </p:nvSpPr>
        <p:spPr>
          <a:xfrm>
            <a:off x="1673601" y="323668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단위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FC38DA-8B48-F258-041D-F4ADD9CD7FEF}"/>
              </a:ext>
            </a:extLst>
          </p:cNvPr>
          <p:cNvSpPr txBox="1"/>
          <p:nvPr/>
        </p:nvSpPr>
        <p:spPr>
          <a:xfrm>
            <a:off x="3766353" y="2649381"/>
            <a:ext cx="805647" cy="142663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noAutofit/>
          </a:bodyPr>
          <a:lstStyle/>
          <a:p>
            <a:endParaRPr lang="ko-KR" altLang="en-US" sz="8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0E4B3E-F02D-76A2-F623-4624F050F94D}"/>
              </a:ext>
            </a:extLst>
          </p:cNvPr>
          <p:cNvCxnSpPr>
            <a:cxnSpLocks/>
            <a:stCxn id="81" idx="1"/>
            <a:endCxn id="41" idx="0"/>
          </p:cNvCxnSpPr>
          <p:nvPr/>
        </p:nvCxnSpPr>
        <p:spPr>
          <a:xfrm flipH="1">
            <a:off x="4356352" y="1826427"/>
            <a:ext cx="1799824" cy="626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4E79214-C16B-B5B9-0F4E-7AFBB6FD264C}"/>
              </a:ext>
            </a:extLst>
          </p:cNvPr>
          <p:cNvCxnSpPr>
            <a:cxnSpLocks/>
            <a:stCxn id="80" idx="2"/>
            <a:endCxn id="41" idx="0"/>
          </p:cNvCxnSpPr>
          <p:nvPr/>
        </p:nvCxnSpPr>
        <p:spPr>
          <a:xfrm>
            <a:off x="1626683" y="1324240"/>
            <a:ext cx="2729669" cy="1128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0B6A023-E366-A7A4-5536-B7AC7A4572D5}"/>
              </a:ext>
            </a:extLst>
          </p:cNvPr>
          <p:cNvGrpSpPr/>
          <p:nvPr/>
        </p:nvGrpSpPr>
        <p:grpSpPr>
          <a:xfrm>
            <a:off x="271618" y="944037"/>
            <a:ext cx="1095373" cy="4542079"/>
            <a:chOff x="271618" y="944037"/>
            <a:chExt cx="1095373" cy="4542079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0800D4E3-AC45-931A-FF3F-3AF62FB85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233" y="944037"/>
              <a:ext cx="1091758" cy="4542079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2E4257B-81AE-3AE4-ED86-C5E450196652}"/>
                </a:ext>
              </a:extLst>
            </p:cNvPr>
            <p:cNvSpPr txBox="1"/>
            <p:nvPr/>
          </p:nvSpPr>
          <p:spPr>
            <a:xfrm>
              <a:off x="271618" y="1008596"/>
              <a:ext cx="1060022" cy="398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기준정보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조직 인원 정보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정비실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pPr algn="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대여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반납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소모자재    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지급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매입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등록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분석 현황</a:t>
              </a: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0B1A56D8-6EA7-68CF-1296-88C99C81D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4608" y="1969222"/>
              <a:ext cx="165983" cy="149710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A62E98A4-3A48-694F-80C2-C8368D641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8425" y="4463933"/>
              <a:ext cx="200373" cy="163569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5EF90B13-1710-032C-A459-8A91C91F1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2960" y="1205121"/>
              <a:ext cx="165983" cy="157684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14D59705-0619-C80E-46FD-5CB3DFACE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2959" y="2782419"/>
              <a:ext cx="166246" cy="159018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CBB94A40-2C36-D32A-F68B-895D301E1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10800000">
              <a:off x="327420" y="2209428"/>
              <a:ext cx="162281" cy="155225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1A6F3636-9762-ACF7-4182-B57FFF0D4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10800000">
              <a:off x="322960" y="3908140"/>
              <a:ext cx="185536" cy="140182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FFD91F54-E484-D3E4-3082-10DDB1809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362" y="3344659"/>
              <a:ext cx="174190" cy="162314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8A74614D-3F59-E0B7-995F-E09692027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31190" y="1597110"/>
              <a:ext cx="149522" cy="149522"/>
            </a:xfrm>
            <a:prstGeom prst="rect">
              <a:avLst/>
            </a:prstGeom>
          </p:spPr>
        </p:pic>
      </p:grp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FF6F369-81E3-C9EE-E758-81BD8E8ABE39}"/>
              </a:ext>
            </a:extLst>
          </p:cNvPr>
          <p:cNvSpPr/>
          <p:nvPr/>
        </p:nvSpPr>
        <p:spPr>
          <a:xfrm>
            <a:off x="298425" y="1956892"/>
            <a:ext cx="1033215" cy="25253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9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BB9A7-382E-94E2-B6D0-8EBE1C25714B}"/>
              </a:ext>
            </a:extLst>
          </p:cNvPr>
          <p:cNvSpPr txBox="1"/>
          <p:nvPr/>
        </p:nvSpPr>
        <p:spPr>
          <a:xfrm>
            <a:off x="108475" y="201202"/>
            <a:ext cx="539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7.2.2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기준정보 분류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관리 페이지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공기구 등록</a:t>
            </a:r>
            <a:r>
              <a:rPr lang="en-US" altLang="ko-KR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F73806-ACD8-201C-5EBE-F45134FB1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06103"/>
              </p:ext>
            </p:extLst>
          </p:nvPr>
        </p:nvGraphicFramePr>
        <p:xfrm>
          <a:off x="6979021" y="0"/>
          <a:ext cx="2164979" cy="294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공기구 신규 등록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분류정보는 대분류와 중분류로 분류함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/pages/apps/contact/contact-list.html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경로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 등록 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Pop-up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altLang="ko-KR" sz="800" b="1" i="0" dirty="0">
                          <a:solidFill>
                            <a:srgbClr val="333333"/>
                          </a:solidFill>
                          <a:effectLst/>
                          <a:latin typeface="PT Sans" panose="020B0503020203020204" pitchFamily="34" charset="0"/>
                        </a:rPr>
                        <a:t>Horizontal Form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Dashboard_Full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/Dashboard/Light/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Dashmin_html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/pages/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form&amp;table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/form-layout.html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FCC9D7-E20C-C6C2-607E-A06D6728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7" y="589424"/>
            <a:ext cx="1095374" cy="3182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1CBD31-7E60-798A-5C37-5CD0638C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9424"/>
            <a:ext cx="5256584" cy="3182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B0D2F2-5513-4FA4-5669-4B49F1183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377" y="944037"/>
            <a:ext cx="5218324" cy="45420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C0A8A3-62BF-165C-861D-D0B696E1B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5" y="965678"/>
            <a:ext cx="4752527" cy="307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60C1E9-7AA7-B98D-9F22-600806786616}"/>
              </a:ext>
            </a:extLst>
          </p:cNvPr>
          <p:cNvSpPr txBox="1"/>
          <p:nvPr/>
        </p:nvSpPr>
        <p:spPr>
          <a:xfrm>
            <a:off x="1770235" y="989677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공기구 정보 신규등록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62B9C7-8BBA-1690-ACBA-46FADF3A9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5137367"/>
            <a:ext cx="5004875" cy="307646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43E404-97A5-3467-E2AE-3350C8121F4D}"/>
              </a:ext>
            </a:extLst>
          </p:cNvPr>
          <p:cNvSpPr/>
          <p:nvPr/>
        </p:nvSpPr>
        <p:spPr>
          <a:xfrm>
            <a:off x="1531427" y="942488"/>
            <a:ext cx="291527" cy="3540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7B71D6-A83B-0FBE-5B59-09E38092A169}"/>
              </a:ext>
            </a:extLst>
          </p:cNvPr>
          <p:cNvSpPr/>
          <p:nvPr/>
        </p:nvSpPr>
        <p:spPr>
          <a:xfrm>
            <a:off x="6197451" y="1633364"/>
            <a:ext cx="291527" cy="29465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1402F8-A005-0025-C11C-01A6F0750369}"/>
              </a:ext>
            </a:extLst>
          </p:cNvPr>
          <p:cNvSpPr txBox="1"/>
          <p:nvPr/>
        </p:nvSpPr>
        <p:spPr>
          <a:xfrm>
            <a:off x="1670625" y="1646651"/>
            <a:ext cx="367303" cy="35139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ko-KR" altLang="en-US" sz="800" dirty="0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12513C7-214E-AD3F-4A12-B66CDC8A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83935"/>
              </p:ext>
            </p:extLst>
          </p:nvPr>
        </p:nvGraphicFramePr>
        <p:xfrm>
          <a:off x="2031280" y="1708312"/>
          <a:ext cx="2004881" cy="3522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4881">
                  <a:extLst>
                    <a:ext uri="{9D8B030D-6E8A-4147-A177-3AD203B41FA5}">
                      <a16:colId xmlns:a16="http://schemas.microsoft.com/office/drawing/2014/main" val="1659526081"/>
                    </a:ext>
                  </a:extLst>
                </a:gridCol>
              </a:tblGrid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면보루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09551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작업선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38748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AC</a:t>
                      </a:r>
                      <a:r>
                        <a:rPr lang="ko-KR" altLang="en-US" sz="800" u="none" strike="noStrike" dirty="0">
                          <a:effectLst/>
                        </a:rPr>
                        <a:t>화구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389111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CO2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용접기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피더케이블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71426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CO2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용접기홀더셋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71070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CO2</a:t>
                      </a:r>
                      <a:r>
                        <a:rPr lang="ko-KR" altLang="en-US" sz="800" u="none" strike="noStrike" dirty="0">
                          <a:effectLst/>
                        </a:rPr>
                        <a:t>팁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687066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LED</a:t>
                      </a:r>
                      <a:r>
                        <a:rPr lang="ko-KR" altLang="en-US" sz="800" u="none" strike="noStrike" dirty="0">
                          <a:effectLst/>
                        </a:rPr>
                        <a:t>작업등부품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10486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LED</a:t>
                      </a:r>
                      <a:r>
                        <a:rPr lang="ko-KR" altLang="en-US" sz="800" u="none" strike="noStrike" dirty="0">
                          <a:effectLst/>
                        </a:rPr>
                        <a:t>작업등수리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73577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LED</a:t>
                      </a:r>
                      <a:r>
                        <a:rPr lang="ko-KR" altLang="en-US" sz="800" u="none" strike="noStrike" dirty="0">
                          <a:effectLst/>
                        </a:rPr>
                        <a:t>작업등유리커버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68373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PP ROPE</a:t>
                      </a: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988531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PP ROPE</a:t>
                      </a:r>
                    </a:p>
                    <a:p>
                      <a:pPr algn="l" fontAlgn="b"/>
                      <a:endParaRPr 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087143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PVC</a:t>
                      </a:r>
                      <a:r>
                        <a:rPr lang="ko-KR" altLang="en-US" sz="800" u="none" strike="noStrike" dirty="0">
                          <a:effectLst/>
                        </a:rPr>
                        <a:t>코팅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비산방지포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73304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PVC</a:t>
                      </a:r>
                      <a:r>
                        <a:rPr lang="ko-KR" altLang="en-US" sz="800" u="none" strike="noStrike" dirty="0">
                          <a:effectLst/>
                        </a:rPr>
                        <a:t>코팅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비산방지포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151819"/>
                  </a:ext>
                </a:extLst>
              </a:tr>
              <a:tr h="24822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가스체크스프레이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93" marR="7793" marT="779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31639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6AD9D9A3-5308-E2B7-C530-BE1B3F80E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0366"/>
              </p:ext>
            </p:extLst>
          </p:nvPr>
        </p:nvGraphicFramePr>
        <p:xfrm>
          <a:off x="3953597" y="1674114"/>
          <a:ext cx="899620" cy="36214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620">
                  <a:extLst>
                    <a:ext uri="{9D8B030D-6E8A-4147-A177-3AD203B41FA5}">
                      <a16:colId xmlns:a16="http://schemas.microsoft.com/office/drawing/2014/main" val="538457189"/>
                    </a:ext>
                  </a:extLst>
                </a:gridCol>
              </a:tblGrid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C900082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24028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D940146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507084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A100014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522808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A100016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186394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A100012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490808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A100010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101354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C200064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886732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C200063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355968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C200032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71946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C900032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375004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C900127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5894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C900088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671376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B600002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132066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B500028</a:t>
                      </a:r>
                    </a:p>
                    <a:p>
                      <a:pPr algn="ctr" fontAlgn="ctr"/>
                      <a:endParaRPr lang="en-US" sz="900" u="none" strike="noStrike" dirty="0">
                        <a:effectLst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>
                          <a:effectLst/>
                        </a:rPr>
                        <a:t>C900088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29" marR="8129" marT="812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2067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6467077-9294-C802-F490-80D9DC06A5BC}"/>
              </a:ext>
            </a:extLst>
          </p:cNvPr>
          <p:cNvSpPr txBox="1"/>
          <p:nvPr/>
        </p:nvSpPr>
        <p:spPr>
          <a:xfrm>
            <a:off x="2998771" y="5183502"/>
            <a:ext cx="19223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&lt; 1.  2.  3.  4.  5.  6.  7.  8.  9.  10 &gt; </a:t>
            </a:r>
            <a:endParaRPr lang="ko-KR" altLang="en-US" sz="8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178C232-EDCA-7607-39C7-FB06997A9E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824"/>
          <a:stretch/>
        </p:blipFill>
        <p:spPr>
          <a:xfrm>
            <a:off x="4772297" y="971334"/>
            <a:ext cx="1800200" cy="250245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6180D6-4C83-6C6D-92E3-299D38F62BCA}"/>
              </a:ext>
            </a:extLst>
          </p:cNvPr>
          <p:cNvGrpSpPr/>
          <p:nvPr/>
        </p:nvGrpSpPr>
        <p:grpSpPr>
          <a:xfrm>
            <a:off x="3289972" y="622273"/>
            <a:ext cx="3149525" cy="239223"/>
            <a:chOff x="3289972" y="622273"/>
            <a:chExt cx="3149525" cy="239223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4566BE0-4498-FD0E-373A-77EE7E0D8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9090" y="628300"/>
              <a:ext cx="209579" cy="228632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2105DA6-E98A-90D8-E37E-0F6B09EC0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83111" y="622273"/>
              <a:ext cx="256386" cy="232199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6F26B37-D67A-0AC8-BF13-499390C2F6E3}"/>
                </a:ext>
              </a:extLst>
            </p:cNvPr>
            <p:cNvSpPr txBox="1"/>
            <p:nvPr/>
          </p:nvSpPr>
          <p:spPr>
            <a:xfrm>
              <a:off x="3457557" y="640844"/>
              <a:ext cx="252543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>
                <a:lnSpc>
                  <a:spcPct val="100000"/>
                </a:lnSpc>
              </a:pP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선강정비</a:t>
              </a:r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실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그룹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정비</a:t>
              </a:r>
              <a:r>
                <a:rPr lang="en-US" altLang="ko-KR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800" b="1" baseline="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파트             유덕화</a:t>
              </a:r>
              <a:endParaRPr lang="en-US" altLang="ko-KR" sz="8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6EC3DECD-A161-2C67-FCD6-B5D648063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9972" y="628672"/>
              <a:ext cx="223321" cy="23282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0AB02635-D72A-D975-C0AF-788AB25B6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90548" y="647824"/>
              <a:ext cx="217974" cy="207341"/>
            </a:xfrm>
            <a:prstGeom prst="rect">
              <a:avLst/>
            </a:prstGeom>
          </p:spPr>
        </p:pic>
      </p:grpSp>
      <p:pic>
        <p:nvPicPr>
          <p:cNvPr id="55" name="Picture 2" descr="정보 아이콘 3D 모델 - TurboSquid 1649677">
            <a:extLst>
              <a:ext uri="{FF2B5EF4-FFF2-40B4-BE49-F238E27FC236}">
                <a16:creationId xmlns:a16="http://schemas.microsoft.com/office/drawing/2014/main" id="{5C1AAF7D-2964-EB1A-E437-9ECC3499A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33" b="90000" l="9667" r="92000">
                        <a14:foregroundMark x1="9667" y1="38167" x2="10500" y2="54500"/>
                        <a14:foregroundMark x1="91667" y1="38333" x2="92000" y2="54000"/>
                        <a14:foregroundMark x1="46500" y1="9833" x2="56333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96" y="659949"/>
            <a:ext cx="200055" cy="2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5EA4E1-5D09-345A-317D-577443EDBEBF}"/>
              </a:ext>
            </a:extLst>
          </p:cNvPr>
          <p:cNvGrpSpPr/>
          <p:nvPr/>
        </p:nvGrpSpPr>
        <p:grpSpPr>
          <a:xfrm>
            <a:off x="271618" y="944037"/>
            <a:ext cx="1095373" cy="4542079"/>
            <a:chOff x="271618" y="944037"/>
            <a:chExt cx="1095373" cy="4542079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17C7857D-B3A0-8B8E-26E5-20F5807CA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233" y="944037"/>
              <a:ext cx="1091758" cy="4542079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0F676E-220A-6B8E-599D-23DA2096EEA7}"/>
                </a:ext>
              </a:extLst>
            </p:cNvPr>
            <p:cNvSpPr txBox="1"/>
            <p:nvPr/>
          </p:nvSpPr>
          <p:spPr>
            <a:xfrm>
              <a:off x="271618" y="1008596"/>
              <a:ext cx="1060022" cy="398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기준정보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조직 인원 정보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정비실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정보           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pPr algn="r"/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등록</a:t>
              </a: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수정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대여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대여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반납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신청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반납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소모자재    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지급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소모자재 기록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공기구 매입      </a:t>
              </a:r>
              <a:r>
                <a:rPr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  <a:p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조회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공기구 매입 등록</a:t>
              </a:r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분석 현황</a:t>
              </a:r>
              <a:endPara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endPara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641FF93-9BF2-71C7-A226-624411272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4608" y="1969222"/>
              <a:ext cx="165983" cy="14971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AC66D6A0-EA91-D117-2E17-31813F26B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8425" y="4463933"/>
              <a:ext cx="200373" cy="163569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83FA74F0-D6E3-4198-4B14-5C8CA3C8B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2960" y="1205121"/>
              <a:ext cx="165983" cy="157684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E1F15A9-D397-D562-1BBC-4B54D6120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12959" y="2782419"/>
              <a:ext cx="166246" cy="159018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9BF6A614-E158-D823-3CDB-2A872C04D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10800000">
              <a:off x="327420" y="2209428"/>
              <a:ext cx="162281" cy="155225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928DDD57-0385-7F0C-6006-4412ED129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10800000">
              <a:off x="322960" y="3908140"/>
              <a:ext cx="185536" cy="140182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DBD448DC-BBD0-1F15-CAD7-912938A8D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362" y="3344659"/>
              <a:ext cx="174190" cy="162314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E3FC8368-C766-A1BB-6A92-F839EA692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31190" y="1597110"/>
              <a:ext cx="149522" cy="149522"/>
            </a:xfrm>
            <a:prstGeom prst="rect">
              <a:avLst/>
            </a:prstGeom>
          </p:spPr>
        </p:pic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87AEE77-8B80-C09C-557C-11AFFA767B04}"/>
              </a:ext>
            </a:extLst>
          </p:cNvPr>
          <p:cNvSpPr/>
          <p:nvPr/>
        </p:nvSpPr>
        <p:spPr>
          <a:xfrm>
            <a:off x="298425" y="1956892"/>
            <a:ext cx="1033215" cy="25253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C43817B3-9CEA-3E80-1BD8-32F502723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80221"/>
              </p:ext>
            </p:extLst>
          </p:nvPr>
        </p:nvGraphicFramePr>
        <p:xfrm>
          <a:off x="1881563" y="1427294"/>
          <a:ext cx="4177713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68">
                  <a:extLst>
                    <a:ext uri="{9D8B030D-6E8A-4147-A177-3AD203B41FA5}">
                      <a16:colId xmlns:a16="http://schemas.microsoft.com/office/drawing/2014/main" val="4195065676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1241678077"/>
                    </a:ext>
                  </a:extLst>
                </a:gridCol>
                <a:gridCol w="362268">
                  <a:extLst>
                    <a:ext uri="{9D8B030D-6E8A-4147-A177-3AD203B41FA5}">
                      <a16:colId xmlns:a16="http://schemas.microsoft.com/office/drawing/2014/main" val="1941259552"/>
                    </a:ext>
                  </a:extLst>
                </a:gridCol>
                <a:gridCol w="514668">
                  <a:extLst>
                    <a:ext uri="{9D8B030D-6E8A-4147-A177-3AD203B41FA5}">
                      <a16:colId xmlns:a16="http://schemas.microsoft.com/office/drawing/2014/main" val="3908319504"/>
                    </a:ext>
                  </a:extLst>
                </a:gridCol>
                <a:gridCol w="362268">
                  <a:extLst>
                    <a:ext uri="{9D8B030D-6E8A-4147-A177-3AD203B41FA5}">
                      <a16:colId xmlns:a16="http://schemas.microsoft.com/office/drawing/2014/main" val="451049484"/>
                    </a:ext>
                  </a:extLst>
                </a:gridCol>
                <a:gridCol w="362268">
                  <a:extLst>
                    <a:ext uri="{9D8B030D-6E8A-4147-A177-3AD203B41FA5}">
                      <a16:colId xmlns:a16="http://schemas.microsoft.com/office/drawing/2014/main" val="849339824"/>
                    </a:ext>
                  </a:extLst>
                </a:gridCol>
                <a:gridCol w="362268">
                  <a:extLst>
                    <a:ext uri="{9D8B030D-6E8A-4147-A177-3AD203B41FA5}">
                      <a16:colId xmlns:a16="http://schemas.microsoft.com/office/drawing/2014/main" val="245898710"/>
                    </a:ext>
                  </a:extLst>
                </a:gridCol>
                <a:gridCol w="597875">
                  <a:extLst>
                    <a:ext uri="{9D8B030D-6E8A-4147-A177-3AD203B41FA5}">
                      <a16:colId xmlns:a16="http://schemas.microsoft.com/office/drawing/2014/main" val="908269627"/>
                    </a:ext>
                  </a:extLst>
                </a:gridCol>
                <a:gridCol w="597875">
                  <a:extLst>
                    <a:ext uri="{9D8B030D-6E8A-4147-A177-3AD203B41FA5}">
                      <a16:colId xmlns:a16="http://schemas.microsoft.com/office/drawing/2014/main" val="525320116"/>
                    </a:ext>
                  </a:extLst>
                </a:gridCol>
              </a:tblGrid>
              <a:tr h="138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품목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/QR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영문이름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규격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교체주기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구매코드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68289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6D8637F-3688-20F1-8069-12842EB9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17432"/>
              </p:ext>
            </p:extLst>
          </p:nvPr>
        </p:nvGraphicFramePr>
        <p:xfrm>
          <a:off x="1835187" y="1656798"/>
          <a:ext cx="4117482" cy="3512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066">
                  <a:extLst>
                    <a:ext uri="{9D8B030D-6E8A-4147-A177-3AD203B41FA5}">
                      <a16:colId xmlns:a16="http://schemas.microsoft.com/office/drawing/2014/main" val="392537705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22800663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8937549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82948535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47696343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65850917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1899219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01398607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747534716"/>
                    </a:ext>
                  </a:extLst>
                </a:gridCol>
              </a:tblGrid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C900082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대여용</a:t>
                      </a:r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에어호스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Air Hose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13*21.5(30M)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R/L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97223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건설공구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D940146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형사다리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StepLadder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34459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A100014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220V/500A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5,400,000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90621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A100016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600A 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웰드라인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7,950,000 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374199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A100012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600A 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휘더케이블</a:t>
                      </a:r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6,200,000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5866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특수용접기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A100010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용접기</a:t>
                      </a:r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전자식</a:t>
                      </a:r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Co2 Arc Welder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500A 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웰드라인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2,800,000 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938976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건설공구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C200064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빔 클램프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Beam Clamp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2Ton 245mm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887612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건설공구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C200063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빔수평 클램프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Horizontal Lifting Clamp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0.5Ton HLC-0.5S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126910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건설공구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C200032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빔수평 클램프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Horizontal Lifting Clamp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2Ton  2.0BC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84790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건설공구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C900032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빔수평 클램프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Horizontal Lifting Clamp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HLC-1Ton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571913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C900127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작업등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 Flood Light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50W 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에스에스라이트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400139"/>
                  </a:ext>
                </a:extLst>
              </a:tr>
              <a:tr h="25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C900088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</a:t>
                      </a:r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투광등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LED Flood Light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220V/100W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296845"/>
                  </a:ext>
                </a:extLst>
              </a:tr>
              <a:tr h="2562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절삭공구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B600002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 곡선 자동절단기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Automatic Gas Cutting Machine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유광</a:t>
                      </a:r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YK-72D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950,000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77716"/>
                  </a:ext>
                </a:extLst>
              </a:tr>
              <a:tr h="2562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전동공구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B500028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가스자동절단기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Automatic Gas Cutting Machine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YK-150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870,000</a:t>
                      </a:r>
                    </a:p>
                  </a:txBody>
                  <a:tcPr marL="9525" marR="9525" marT="9525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577845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39CFCD-C8D5-A2F9-4282-D99F109287B2}"/>
              </a:ext>
            </a:extLst>
          </p:cNvPr>
          <p:cNvCxnSpPr>
            <a:cxnSpLocks/>
            <a:stCxn id="81" idx="2"/>
            <a:endCxn id="11" idx="0"/>
          </p:cNvCxnSpPr>
          <p:nvPr/>
        </p:nvCxnSpPr>
        <p:spPr>
          <a:xfrm>
            <a:off x="1677191" y="1296514"/>
            <a:ext cx="1359969" cy="1022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316B328-6493-2802-9017-94E9A66B248C}"/>
              </a:ext>
            </a:extLst>
          </p:cNvPr>
          <p:cNvGrpSpPr/>
          <p:nvPr/>
        </p:nvGrpSpPr>
        <p:grpSpPr>
          <a:xfrm>
            <a:off x="2037928" y="2318946"/>
            <a:ext cx="2015278" cy="2986826"/>
            <a:chOff x="7296307" y="3406867"/>
            <a:chExt cx="2015278" cy="298682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DE5811D-9954-0D18-ACFC-99CC775AF8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b="28277"/>
            <a:stretch/>
          </p:blipFill>
          <p:spPr>
            <a:xfrm>
              <a:off x="7296307" y="3406867"/>
              <a:ext cx="1998464" cy="1248666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C0C435-B2BE-405E-88D4-F235F7CF1E32}"/>
                </a:ext>
              </a:extLst>
            </p:cNvPr>
            <p:cNvSpPr txBox="1"/>
            <p:nvPr/>
          </p:nvSpPr>
          <p:spPr>
            <a:xfrm>
              <a:off x="7376731" y="3432673"/>
              <a:ext cx="125818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공기구 신규등록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23336C-113B-61FA-3605-21F0C7E0CA0F}"/>
                </a:ext>
              </a:extLst>
            </p:cNvPr>
            <p:cNvSpPr txBox="1"/>
            <p:nvPr/>
          </p:nvSpPr>
          <p:spPr>
            <a:xfrm>
              <a:off x="8103783" y="3736896"/>
              <a:ext cx="1040318" cy="128675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rtlCol="0" anchor="ctr">
              <a:noAutofit/>
            </a:bodyPr>
            <a:lstStyle/>
            <a:p>
              <a:r>
                <a:rPr lang="ko-KR" altLang="en-US" sz="600" dirty="0"/>
                <a:t>분류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98752C-6FD5-B63F-032F-0AE7F34EC64F}"/>
                </a:ext>
              </a:extLst>
            </p:cNvPr>
            <p:cNvSpPr txBox="1"/>
            <p:nvPr/>
          </p:nvSpPr>
          <p:spPr>
            <a:xfrm>
              <a:off x="8103783" y="4214894"/>
              <a:ext cx="1040318" cy="128675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rtlCol="0" anchor="ctr">
              <a:noAutofit/>
            </a:bodyPr>
            <a:lstStyle/>
            <a:p>
              <a:r>
                <a:rPr lang="ko-KR" altLang="en-US" sz="600" dirty="0"/>
                <a:t>품목</a:t>
              </a:r>
              <a:r>
                <a:rPr lang="en-US" altLang="ko-KR" sz="600" dirty="0"/>
                <a:t>QR</a:t>
              </a:r>
              <a:r>
                <a:rPr lang="ko-KR" altLang="en-US" sz="600" dirty="0"/>
                <a:t>코드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DDCD85B-410A-E212-D740-735FF1766225}"/>
                </a:ext>
              </a:extLst>
            </p:cNvPr>
            <p:cNvSpPr txBox="1"/>
            <p:nvPr/>
          </p:nvSpPr>
          <p:spPr>
            <a:xfrm>
              <a:off x="8081482" y="4464905"/>
              <a:ext cx="1040318" cy="128675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rtlCol="0" anchor="ctr">
              <a:noAutofit/>
            </a:bodyPr>
            <a:lstStyle/>
            <a:p>
              <a:r>
                <a:rPr lang="ko-KR" altLang="en-US" sz="600" dirty="0"/>
                <a:t>이름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1DCC24-3703-6138-03BD-7F6B19F82439}"/>
                </a:ext>
              </a:extLst>
            </p:cNvPr>
            <p:cNvSpPr txBox="1"/>
            <p:nvPr/>
          </p:nvSpPr>
          <p:spPr>
            <a:xfrm>
              <a:off x="7665296" y="4665458"/>
              <a:ext cx="57556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sz="600" dirty="0"/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39E20C21-C85C-04BC-9196-26AFD8710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t="82912" b="-652"/>
            <a:stretch/>
          </p:blipFill>
          <p:spPr>
            <a:xfrm>
              <a:off x="7305945" y="6084844"/>
              <a:ext cx="1998464" cy="30884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007210DC-3568-D425-5211-B4E42651C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t="15958" b="27550"/>
            <a:stretch/>
          </p:blipFill>
          <p:spPr>
            <a:xfrm>
              <a:off x="7301126" y="4645608"/>
              <a:ext cx="1998464" cy="983517"/>
            </a:xfrm>
            <a:prstGeom prst="rect">
              <a:avLst/>
            </a:prstGeom>
            <a:ln>
              <a:noFill/>
            </a:ln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ABD12EE-951B-81D5-86B2-15A34CACD681}"/>
                </a:ext>
              </a:extLst>
            </p:cNvPr>
            <p:cNvSpPr txBox="1"/>
            <p:nvPr/>
          </p:nvSpPr>
          <p:spPr>
            <a:xfrm>
              <a:off x="8073592" y="4939824"/>
              <a:ext cx="1040318" cy="128675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rtlCol="0" anchor="ctr">
              <a:noAutofit/>
            </a:bodyPr>
            <a:lstStyle/>
            <a:p>
              <a:r>
                <a:rPr lang="ko-KR" altLang="en-US" sz="600" dirty="0"/>
                <a:t>규격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8A0FC27-0555-C83E-FCA3-B878418EB2B2}"/>
                </a:ext>
              </a:extLst>
            </p:cNvPr>
            <p:cNvSpPr txBox="1"/>
            <p:nvPr/>
          </p:nvSpPr>
          <p:spPr>
            <a:xfrm>
              <a:off x="8073592" y="5179528"/>
              <a:ext cx="1040318" cy="128675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rtlCol="0" anchor="ctr">
              <a:noAutofit/>
            </a:bodyPr>
            <a:lstStyle/>
            <a:p>
              <a:r>
                <a:rPr lang="ko-KR" altLang="en-US" sz="600" dirty="0"/>
                <a:t>단위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9B5C95D-C589-464A-2B70-DE791842125E}"/>
                </a:ext>
              </a:extLst>
            </p:cNvPr>
            <p:cNvSpPr txBox="1"/>
            <p:nvPr/>
          </p:nvSpPr>
          <p:spPr>
            <a:xfrm>
              <a:off x="8073591" y="5429539"/>
              <a:ext cx="1040318" cy="128675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rtlCol="0" anchor="ctr">
              <a:noAutofit/>
            </a:bodyPr>
            <a:lstStyle/>
            <a:p>
              <a:r>
                <a:rPr lang="ko-KR" altLang="en-US" sz="600" dirty="0"/>
                <a:t>가격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CD5EE01-08FE-5C77-A8BC-1155827728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t="57286" b="27550"/>
            <a:stretch/>
          </p:blipFill>
          <p:spPr>
            <a:xfrm>
              <a:off x="7313121" y="5604811"/>
              <a:ext cx="1998464" cy="264009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CBC7B8-5026-00F2-FEED-2B15413B6EA7}"/>
                </a:ext>
              </a:extLst>
            </p:cNvPr>
            <p:cNvSpPr txBox="1"/>
            <p:nvPr/>
          </p:nvSpPr>
          <p:spPr>
            <a:xfrm>
              <a:off x="7337019" y="3736576"/>
              <a:ext cx="593144" cy="128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r>
                <a:rPr lang="ko-KR" altLang="en-US" sz="600" dirty="0"/>
                <a:t>대분류 분류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429505-C054-5676-C051-7D5737737BA2}"/>
                </a:ext>
              </a:extLst>
            </p:cNvPr>
            <p:cNvSpPr txBox="1"/>
            <p:nvPr/>
          </p:nvSpPr>
          <p:spPr>
            <a:xfrm>
              <a:off x="7337019" y="4205654"/>
              <a:ext cx="593144" cy="128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r>
                <a:rPr lang="ko-KR" altLang="en-US" sz="600" dirty="0"/>
                <a:t>품목</a:t>
              </a:r>
              <a:r>
                <a:rPr lang="en-US" altLang="ko-KR" sz="600" dirty="0"/>
                <a:t>QR</a:t>
              </a:r>
              <a:r>
                <a:rPr lang="ko-KR" altLang="en-US" sz="600" dirty="0"/>
                <a:t>코드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DE7139-916B-199B-CADE-3BB0026AE2AB}"/>
                </a:ext>
              </a:extLst>
            </p:cNvPr>
            <p:cNvSpPr txBox="1"/>
            <p:nvPr/>
          </p:nvSpPr>
          <p:spPr>
            <a:xfrm>
              <a:off x="7314718" y="4455665"/>
              <a:ext cx="593144" cy="128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r>
                <a:rPr lang="ko-KR" altLang="en-US" sz="600" dirty="0"/>
                <a:t>이름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50F879-9E9B-E76D-9BA2-4291FB552903}"/>
                </a:ext>
              </a:extLst>
            </p:cNvPr>
            <p:cNvSpPr txBox="1"/>
            <p:nvPr/>
          </p:nvSpPr>
          <p:spPr>
            <a:xfrm>
              <a:off x="7314717" y="4695454"/>
              <a:ext cx="593144" cy="128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r>
                <a:rPr lang="ko-KR" altLang="en-US" sz="600" dirty="0"/>
                <a:t>영문이름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268BFF-7D15-A107-A5AA-347640B6773A}"/>
                </a:ext>
              </a:extLst>
            </p:cNvPr>
            <p:cNvSpPr txBox="1"/>
            <p:nvPr/>
          </p:nvSpPr>
          <p:spPr>
            <a:xfrm>
              <a:off x="7306828" y="4930584"/>
              <a:ext cx="593144" cy="128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r>
                <a:rPr lang="ko-KR" altLang="en-US" sz="600" dirty="0"/>
                <a:t>규격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B0FC05-3637-0CA4-6048-3A04C007B72E}"/>
                </a:ext>
              </a:extLst>
            </p:cNvPr>
            <p:cNvSpPr txBox="1"/>
            <p:nvPr/>
          </p:nvSpPr>
          <p:spPr>
            <a:xfrm>
              <a:off x="7306828" y="5170288"/>
              <a:ext cx="593144" cy="128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r>
                <a:rPr lang="ko-KR" altLang="en-US" sz="600" dirty="0"/>
                <a:t>단위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8EE658-E11F-4BFD-4277-3F09AFD5674C}"/>
                </a:ext>
              </a:extLst>
            </p:cNvPr>
            <p:cNvSpPr txBox="1"/>
            <p:nvPr/>
          </p:nvSpPr>
          <p:spPr>
            <a:xfrm>
              <a:off x="7306827" y="5420299"/>
              <a:ext cx="593144" cy="128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r>
                <a:rPr lang="ko-KR" altLang="en-US" sz="600" dirty="0"/>
                <a:t>가격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FE7C3A-B125-25FA-9CA2-52DFD98FD4C4}"/>
                </a:ext>
              </a:extLst>
            </p:cNvPr>
            <p:cNvSpPr txBox="1"/>
            <p:nvPr/>
          </p:nvSpPr>
          <p:spPr>
            <a:xfrm>
              <a:off x="7306825" y="5660088"/>
              <a:ext cx="597643" cy="128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r>
                <a:rPr lang="ko-KR" altLang="en-US" sz="600" dirty="0"/>
                <a:t>교체주기</a:t>
              </a:r>
              <a:r>
                <a:rPr lang="en-US" altLang="ko-KR" sz="600" dirty="0"/>
                <a:t>(</a:t>
              </a:r>
              <a:r>
                <a:rPr lang="ko-KR" altLang="en-US" sz="600" dirty="0"/>
                <a:t>월</a:t>
              </a:r>
              <a:r>
                <a:rPr lang="en-US" altLang="ko-KR" sz="600" dirty="0"/>
                <a:t>)</a:t>
              </a:r>
              <a:endParaRPr lang="ko-KR" altLang="en-US" sz="600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F3E60E78-E99E-2861-A688-500284144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t="57286" b="27550"/>
            <a:stretch/>
          </p:blipFill>
          <p:spPr>
            <a:xfrm>
              <a:off x="7312752" y="5840542"/>
              <a:ext cx="1998464" cy="264009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20C414-8B4A-1AA7-F9F3-0DC47620A0E8}"/>
                </a:ext>
              </a:extLst>
            </p:cNvPr>
            <p:cNvSpPr txBox="1"/>
            <p:nvPr/>
          </p:nvSpPr>
          <p:spPr>
            <a:xfrm>
              <a:off x="8081481" y="4704694"/>
              <a:ext cx="1040318" cy="128675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rtlCol="0" anchor="ctr">
              <a:noAutofit/>
            </a:bodyPr>
            <a:lstStyle/>
            <a:p>
              <a:r>
                <a:rPr lang="ko-KR" altLang="en-US" sz="600" dirty="0"/>
                <a:t>영문이름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06319F7-617E-AEB4-9543-51A7EF1977C2}"/>
                </a:ext>
              </a:extLst>
            </p:cNvPr>
            <p:cNvSpPr txBox="1"/>
            <p:nvPr/>
          </p:nvSpPr>
          <p:spPr>
            <a:xfrm>
              <a:off x="8073589" y="5669328"/>
              <a:ext cx="1048210" cy="128675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rtlCol="0" anchor="ctr">
              <a:noAutofit/>
            </a:bodyPr>
            <a:lstStyle/>
            <a:p>
              <a:r>
                <a:rPr lang="ko-KR" altLang="en-US" sz="600" dirty="0"/>
                <a:t>교체주기</a:t>
              </a:r>
              <a:r>
                <a:rPr lang="en-US" altLang="ko-KR" sz="600" dirty="0"/>
                <a:t>(</a:t>
              </a:r>
              <a:r>
                <a:rPr lang="ko-KR" altLang="en-US" sz="600" dirty="0"/>
                <a:t>월</a:t>
              </a:r>
              <a:r>
                <a:rPr lang="en-US" altLang="ko-KR" sz="600" dirty="0"/>
                <a:t>)</a:t>
              </a:r>
              <a:endParaRPr lang="ko-KR" altLang="en-US" sz="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581398-404B-E7F2-6463-831736AA7692}"/>
                </a:ext>
              </a:extLst>
            </p:cNvPr>
            <p:cNvSpPr txBox="1"/>
            <p:nvPr/>
          </p:nvSpPr>
          <p:spPr>
            <a:xfrm>
              <a:off x="8066668" y="5908790"/>
              <a:ext cx="1088551" cy="128675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rtlCol="0" anchor="ctr">
              <a:noAutofit/>
            </a:bodyPr>
            <a:lstStyle/>
            <a:p>
              <a:r>
                <a:rPr lang="ko-KR" altLang="en-US" sz="600" dirty="0"/>
                <a:t>구매코드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03B44B-9AA5-6BD6-7616-EB9F3DC8AB0A}"/>
                </a:ext>
              </a:extLst>
            </p:cNvPr>
            <p:cNvSpPr txBox="1"/>
            <p:nvPr/>
          </p:nvSpPr>
          <p:spPr>
            <a:xfrm>
              <a:off x="7299905" y="5899550"/>
              <a:ext cx="620644" cy="128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r>
                <a:rPr lang="ko-KR" altLang="en-US" sz="600" dirty="0"/>
                <a:t>구매코드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7F23E4-31F8-B28E-04F5-05578A1E8C23}"/>
                </a:ext>
              </a:extLst>
            </p:cNvPr>
            <p:cNvSpPr txBox="1"/>
            <p:nvPr/>
          </p:nvSpPr>
          <p:spPr>
            <a:xfrm>
              <a:off x="8088165" y="3974349"/>
              <a:ext cx="1040318" cy="128675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rtlCol="0" anchor="ctr">
              <a:noAutofit/>
            </a:bodyPr>
            <a:lstStyle/>
            <a:p>
              <a:r>
                <a:rPr lang="ko-KR" altLang="en-US" sz="600" dirty="0"/>
                <a:t>품목</a:t>
              </a:r>
              <a:r>
                <a:rPr lang="en-US" altLang="ko-KR" sz="600" dirty="0"/>
                <a:t>QR</a:t>
              </a:r>
              <a:r>
                <a:rPr lang="ko-KR" altLang="en-US" sz="600" dirty="0"/>
                <a:t>코드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4227D0-6E75-AD0D-E21A-7883797DF949}"/>
                </a:ext>
              </a:extLst>
            </p:cNvPr>
            <p:cNvSpPr txBox="1"/>
            <p:nvPr/>
          </p:nvSpPr>
          <p:spPr>
            <a:xfrm>
              <a:off x="7321401" y="3947269"/>
              <a:ext cx="593144" cy="1286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r>
                <a:rPr lang="ko-KR" altLang="en-US" sz="600" dirty="0"/>
                <a:t>품목</a:t>
              </a:r>
              <a:r>
                <a:rPr lang="en-US" altLang="ko-KR" sz="600" dirty="0"/>
                <a:t>QR</a:t>
              </a:r>
              <a:r>
                <a:rPr lang="ko-KR" altLang="en-US" sz="600" dirty="0"/>
                <a:t>코드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494252-BABE-322F-16CA-20B17D2D78E8}"/>
              </a:ext>
            </a:extLst>
          </p:cNvPr>
          <p:cNvSpPr/>
          <p:nvPr/>
        </p:nvSpPr>
        <p:spPr>
          <a:xfrm>
            <a:off x="7362764" y="2836320"/>
            <a:ext cx="1824146" cy="2454870"/>
          </a:xfrm>
          <a:prstGeom prst="rect">
            <a:avLst/>
          </a:prstGeom>
          <a:solidFill>
            <a:srgbClr val="FF0000">
              <a:alpha val="3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1FA21722-0E2B-C64C-FA75-DE90D849CC66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8277"/>
          <a:stretch/>
        </p:blipFill>
        <p:spPr>
          <a:xfrm>
            <a:off x="4100325" y="2323907"/>
            <a:ext cx="1998464" cy="1248666"/>
          </a:xfrm>
          <a:prstGeom prst="rect">
            <a:avLst/>
          </a:prstGeom>
          <a:ln>
            <a:noFill/>
          </a:ln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3E32DDB9-6DA4-0289-481B-6FDD8D481FD9}"/>
              </a:ext>
            </a:extLst>
          </p:cNvPr>
          <p:cNvSpPr txBox="1"/>
          <p:nvPr/>
        </p:nvSpPr>
        <p:spPr>
          <a:xfrm>
            <a:off x="4180749" y="2349713"/>
            <a:ext cx="125818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공기구 수정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D3F35DB-16CE-8413-69A2-E9DC83033C9C}"/>
              </a:ext>
            </a:extLst>
          </p:cNvPr>
          <p:cNvSpPr txBox="1"/>
          <p:nvPr/>
        </p:nvSpPr>
        <p:spPr>
          <a:xfrm>
            <a:off x="4219455" y="2627176"/>
            <a:ext cx="56951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분류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822A3E2-B800-BBC9-FC49-8F4A6A5B42A7}"/>
              </a:ext>
            </a:extLst>
          </p:cNvPr>
          <p:cNvSpPr txBox="1"/>
          <p:nvPr/>
        </p:nvSpPr>
        <p:spPr>
          <a:xfrm>
            <a:off x="4219455" y="2857960"/>
            <a:ext cx="617316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품목</a:t>
            </a:r>
            <a:r>
              <a:rPr lang="en-US" altLang="ko-KR" sz="600" dirty="0"/>
              <a:t>QR</a:t>
            </a:r>
            <a:r>
              <a:rPr lang="ko-KR" altLang="en-US" sz="600" dirty="0"/>
              <a:t>코드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4A16AB-BCD9-8C00-F6F2-9BB5EA31C4AD}"/>
              </a:ext>
            </a:extLst>
          </p:cNvPr>
          <p:cNvSpPr txBox="1"/>
          <p:nvPr/>
        </p:nvSpPr>
        <p:spPr>
          <a:xfrm>
            <a:off x="4219454" y="3107971"/>
            <a:ext cx="56951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이름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B862E10-00D2-79A3-2B8D-799FA944128F}"/>
              </a:ext>
            </a:extLst>
          </p:cNvPr>
          <p:cNvSpPr txBox="1"/>
          <p:nvPr/>
        </p:nvSpPr>
        <p:spPr>
          <a:xfrm>
            <a:off x="4219453" y="3347760"/>
            <a:ext cx="56951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영문이름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9DA9F88-A352-4229-954B-D7A30B20BDE6}"/>
              </a:ext>
            </a:extLst>
          </p:cNvPr>
          <p:cNvSpPr txBox="1"/>
          <p:nvPr/>
        </p:nvSpPr>
        <p:spPr>
          <a:xfrm>
            <a:off x="4469314" y="3582498"/>
            <a:ext cx="575561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600" dirty="0"/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8ECED2C5-7BE6-4847-0F0D-83B5649361B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82912" b="-652"/>
          <a:stretch/>
        </p:blipFill>
        <p:spPr>
          <a:xfrm>
            <a:off x="4109963" y="4546165"/>
            <a:ext cx="1998464" cy="308849"/>
          </a:xfrm>
          <a:prstGeom prst="rect">
            <a:avLst/>
          </a:prstGeom>
          <a:ln>
            <a:noFill/>
          </a:ln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077C7BFF-EB5E-DA1B-5BCD-4D7086BCECAE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15958" b="27550"/>
          <a:stretch/>
        </p:blipFill>
        <p:spPr>
          <a:xfrm>
            <a:off x="4105144" y="3562648"/>
            <a:ext cx="1998464" cy="983517"/>
          </a:xfrm>
          <a:prstGeom prst="rect">
            <a:avLst/>
          </a:prstGeom>
          <a:ln>
            <a:noFill/>
          </a:ln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42AEE514-7747-16A4-FE96-B8D7C512A381}"/>
              </a:ext>
            </a:extLst>
          </p:cNvPr>
          <p:cNvSpPr txBox="1"/>
          <p:nvPr/>
        </p:nvSpPr>
        <p:spPr>
          <a:xfrm>
            <a:off x="4189264" y="3591810"/>
            <a:ext cx="56951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규격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218B4A7-6792-B9A2-61D0-EB3EEDECB6D1}"/>
              </a:ext>
            </a:extLst>
          </p:cNvPr>
          <p:cNvSpPr txBox="1"/>
          <p:nvPr/>
        </p:nvSpPr>
        <p:spPr>
          <a:xfrm>
            <a:off x="4189264" y="3822594"/>
            <a:ext cx="56951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단위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BE6CD0-E300-9AAB-9210-1688BFBFFE4D}"/>
              </a:ext>
            </a:extLst>
          </p:cNvPr>
          <p:cNvSpPr txBox="1"/>
          <p:nvPr/>
        </p:nvSpPr>
        <p:spPr>
          <a:xfrm>
            <a:off x="4189263" y="4072605"/>
            <a:ext cx="56951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가격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C1BAD2E-E67E-29C8-2980-3DB153A2DBBA}"/>
              </a:ext>
            </a:extLst>
          </p:cNvPr>
          <p:cNvSpPr txBox="1"/>
          <p:nvPr/>
        </p:nvSpPr>
        <p:spPr>
          <a:xfrm>
            <a:off x="4189262" y="4312394"/>
            <a:ext cx="56951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태그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0478022-3346-D145-5614-940B6193BA75}"/>
              </a:ext>
            </a:extLst>
          </p:cNvPr>
          <p:cNvSpPr/>
          <p:nvPr/>
        </p:nvSpPr>
        <p:spPr>
          <a:xfrm>
            <a:off x="7091573" y="3084959"/>
            <a:ext cx="1824146" cy="2454870"/>
          </a:xfrm>
          <a:prstGeom prst="rect">
            <a:avLst/>
          </a:prstGeom>
          <a:solidFill>
            <a:srgbClr val="FF0000">
              <a:alpha val="3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0E4B3E-F02D-76A2-F623-4624F050F94D}"/>
              </a:ext>
            </a:extLst>
          </p:cNvPr>
          <p:cNvCxnSpPr>
            <a:cxnSpLocks/>
            <a:stCxn id="16" idx="1"/>
            <a:endCxn id="105" idx="0"/>
          </p:cNvCxnSpPr>
          <p:nvPr/>
        </p:nvCxnSpPr>
        <p:spPr>
          <a:xfrm>
            <a:off x="6197451" y="1780691"/>
            <a:ext cx="1806195" cy="1304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F9F3E9-E6CC-F4C7-772E-7C2E1428610C}"/>
              </a:ext>
            </a:extLst>
          </p:cNvPr>
          <p:cNvSpPr txBox="1"/>
          <p:nvPr/>
        </p:nvSpPr>
        <p:spPr>
          <a:xfrm>
            <a:off x="5708110" y="4616800"/>
            <a:ext cx="199865" cy="108011"/>
          </a:xfrm>
          <a:prstGeom prst="rect">
            <a:avLst/>
          </a:prstGeom>
          <a:solidFill>
            <a:srgbClr val="6045E2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</a:rPr>
              <a:t>수정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8903DE3-DBD0-658F-7321-F9BF6DFD1885}"/>
              </a:ext>
            </a:extLst>
          </p:cNvPr>
          <p:cNvGrpSpPr/>
          <p:nvPr/>
        </p:nvGrpSpPr>
        <p:grpSpPr>
          <a:xfrm>
            <a:off x="1677190" y="1399146"/>
            <a:ext cx="388720" cy="200055"/>
            <a:chOff x="4727047" y="5307508"/>
            <a:chExt cx="388720" cy="200055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EA2B1FD-D554-B692-2BBF-5D4C9BE500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2" name="TextBox 27">
              <a:extLst>
                <a:ext uri="{FF2B5EF4-FFF2-40B4-BE49-F238E27FC236}">
                  <a16:creationId xmlns:a16="http://schemas.microsoft.com/office/drawing/2014/main" id="{127A5F8D-51C0-8C3A-FB78-7CFDD5303DB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76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2_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3_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33668</TotalTime>
  <Words>10795</Words>
  <Application>Microsoft Office PowerPoint</Application>
  <PresentationFormat>화면 슬라이드 쇼(16:10)</PresentationFormat>
  <Paragraphs>3467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48</vt:i4>
      </vt:variant>
    </vt:vector>
  </HeadingPairs>
  <TitlesOfParts>
    <vt:vector size="62" baseType="lpstr">
      <vt:lpstr>나눔고딕</vt:lpstr>
      <vt:lpstr>맑은 고딕</vt:lpstr>
      <vt:lpstr>여기어때 잘난체 OTF</vt:lpstr>
      <vt:lpstr>Arial</vt:lpstr>
      <vt:lpstr>Calibri</vt:lpstr>
      <vt:lpstr>PT Sans</vt:lpstr>
      <vt:lpstr>Segoe UI</vt:lpstr>
      <vt:lpstr>Stencil</vt:lpstr>
      <vt:lpstr>Wingdings</vt:lpstr>
      <vt:lpstr>Office 테마</vt:lpstr>
      <vt:lpstr>디자인 사용자 지정</vt:lpstr>
      <vt:lpstr>1_Office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기정 김</cp:lastModifiedBy>
  <cp:revision>1555</cp:revision>
  <cp:lastPrinted>2020-01-08T09:16:57Z</cp:lastPrinted>
  <dcterms:created xsi:type="dcterms:W3CDTF">2018-01-08T06:52:41Z</dcterms:created>
  <dcterms:modified xsi:type="dcterms:W3CDTF">2023-10-23T15:24:13Z</dcterms:modified>
</cp:coreProperties>
</file>