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  <p:sldMasterId id="2147483687" r:id="rId3"/>
    <p:sldMasterId id="2147483693" r:id="rId4"/>
    <p:sldMasterId id="2147483699" r:id="rId5"/>
  </p:sldMasterIdLst>
  <p:notesMasterIdLst>
    <p:notesMasterId r:id="rId50"/>
  </p:notesMasterIdLst>
  <p:handoutMasterIdLst>
    <p:handoutMasterId r:id="rId51"/>
  </p:handoutMasterIdLst>
  <p:sldIdLst>
    <p:sldId id="488" r:id="rId6"/>
    <p:sldId id="521" r:id="rId7"/>
    <p:sldId id="461" r:id="rId8"/>
    <p:sldId id="489" r:id="rId9"/>
    <p:sldId id="497" r:id="rId10"/>
    <p:sldId id="499" r:id="rId11"/>
    <p:sldId id="500" r:id="rId12"/>
    <p:sldId id="498" r:id="rId13"/>
    <p:sldId id="462" r:id="rId14"/>
    <p:sldId id="496" r:id="rId15"/>
    <p:sldId id="474" r:id="rId16"/>
    <p:sldId id="464" r:id="rId17"/>
    <p:sldId id="501" r:id="rId18"/>
    <p:sldId id="502" r:id="rId19"/>
    <p:sldId id="495" r:id="rId20"/>
    <p:sldId id="469" r:id="rId21"/>
    <p:sldId id="463" r:id="rId22"/>
    <p:sldId id="441" r:id="rId23"/>
    <p:sldId id="504" r:id="rId24"/>
    <p:sldId id="429" r:id="rId25"/>
    <p:sldId id="505" r:id="rId26"/>
    <p:sldId id="508" r:id="rId27"/>
    <p:sldId id="512" r:id="rId28"/>
    <p:sldId id="511" r:id="rId29"/>
    <p:sldId id="510" r:id="rId30"/>
    <p:sldId id="515" r:id="rId31"/>
    <p:sldId id="519" r:id="rId32"/>
    <p:sldId id="520" r:id="rId33"/>
    <p:sldId id="516" r:id="rId34"/>
    <p:sldId id="412" r:id="rId35"/>
    <p:sldId id="507" r:id="rId36"/>
    <p:sldId id="513" r:id="rId37"/>
    <p:sldId id="514" r:id="rId38"/>
    <p:sldId id="517" r:id="rId39"/>
    <p:sldId id="470" r:id="rId40"/>
    <p:sldId id="426" r:id="rId41"/>
    <p:sldId id="476" r:id="rId42"/>
    <p:sldId id="477" r:id="rId43"/>
    <p:sldId id="479" r:id="rId44"/>
    <p:sldId id="480" r:id="rId45"/>
    <p:sldId id="482" r:id="rId46"/>
    <p:sldId id="487" r:id="rId47"/>
    <p:sldId id="485" r:id="rId48"/>
    <p:sldId id="486" r:id="rId49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45E2"/>
    <a:srgbClr val="E0BBA0"/>
    <a:srgbClr val="F0F0F0"/>
    <a:srgbClr val="8291B2"/>
    <a:srgbClr val="FCFCFC"/>
    <a:srgbClr val="FFFFFF"/>
    <a:srgbClr val="E9E7FF"/>
    <a:srgbClr val="FEE7FF"/>
    <a:srgbClr val="0078D7"/>
    <a:srgbClr val="6F5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2" autoAdjust="0"/>
    <p:restoredTop sz="94660"/>
  </p:normalViewPr>
  <p:slideViewPr>
    <p:cSldViewPr>
      <p:cViewPr varScale="1">
        <p:scale>
          <a:sx n="214" d="100"/>
          <a:sy n="214" d="100"/>
        </p:scale>
        <p:origin x="966" y="12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b="1" dirty="0"/>
              <a:t>반출</a:t>
            </a:r>
            <a:r>
              <a:rPr lang="en-US" altLang="ko-KR" sz="1100" b="1" dirty="0"/>
              <a:t>25%</a:t>
            </a:r>
            <a:endParaRPr lang="ko-KR" altLang="en-US" sz="1100" b="1" dirty="0"/>
          </a:p>
        </c:rich>
      </c:tx>
      <c:layout>
        <c:manualLayout>
          <c:xMode val="edge"/>
          <c:yMode val="edge"/>
          <c:x val="0.30855379325902127"/>
          <c:y val="0.44823392210093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반출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F8-4718-9433-366D3B9231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F8-4718-9433-366D3B92317B}"/>
              </c:ext>
            </c:extLst>
          </c:dPt>
          <c:cat>
            <c:strRef>
              <c:f>Sheet1!$A$2:$A$3</c:f>
              <c:strCache>
                <c:ptCount val="2"/>
                <c:pt idx="0">
                  <c:v>반출중</c:v>
                </c:pt>
                <c:pt idx="1">
                  <c:v>정비실재고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987</c:v>
                </c:pt>
                <c:pt idx="1">
                  <c:v>2568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F8-4718-9433-366D3B9231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b="1" dirty="0"/>
              <a:t>반입</a:t>
            </a:r>
            <a:r>
              <a:rPr lang="en-US" altLang="ko-KR" sz="1100" b="1" dirty="0"/>
              <a:t>3%</a:t>
            </a:r>
            <a:endParaRPr lang="ko-KR" altLang="en-US" sz="1100" b="1" dirty="0"/>
          </a:p>
        </c:rich>
      </c:tx>
      <c:layout>
        <c:manualLayout>
          <c:xMode val="edge"/>
          <c:yMode val="edge"/>
          <c:x val="0.30855379325902127"/>
          <c:y val="0.44823392210093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반입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D5A-4E9D-BDDD-FB7E2C9B8B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D5A-4E9D-BDDD-FB7E2C9B8B07}"/>
              </c:ext>
            </c:extLst>
          </c:dPt>
          <c:cat>
            <c:strRef>
              <c:f>Sheet1!$A$2:$A$3</c:f>
              <c:strCache>
                <c:ptCount val="2"/>
                <c:pt idx="0">
                  <c:v>반입중</c:v>
                </c:pt>
                <c:pt idx="1">
                  <c:v>정비실재고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5A-4E9D-BDDD-FB7E2C9B8B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b="1" dirty="0"/>
              <a:t>지급</a:t>
            </a:r>
            <a:r>
              <a:rPr lang="en-US" altLang="ko-KR" sz="1100" b="1" dirty="0"/>
              <a:t>50%</a:t>
            </a:r>
            <a:endParaRPr lang="ko-KR" altLang="en-US" sz="1100" b="1" dirty="0"/>
          </a:p>
        </c:rich>
      </c:tx>
      <c:layout>
        <c:manualLayout>
          <c:xMode val="edge"/>
          <c:yMode val="edge"/>
          <c:x val="0.30855379325902127"/>
          <c:y val="0.44823392210093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지급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F8-4718-9433-366D3B9231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F8-4718-9433-366D3B92317B}"/>
              </c:ext>
            </c:extLst>
          </c:dPt>
          <c:cat>
            <c:strRef>
              <c:f>Sheet1!$A$2:$A$3</c:f>
              <c:strCache>
                <c:ptCount val="2"/>
                <c:pt idx="0">
                  <c:v>지급중</c:v>
                </c:pt>
                <c:pt idx="1">
                  <c:v>지급재고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F8-4718-9433-366D3B9231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b="1" dirty="0"/>
              <a:t>매입</a:t>
            </a:r>
            <a:r>
              <a:rPr lang="en-US" altLang="ko-KR" sz="1100" b="1" dirty="0"/>
              <a:t>100%</a:t>
            </a:r>
            <a:endParaRPr lang="ko-KR" altLang="en-US" sz="1100" b="1" dirty="0"/>
          </a:p>
        </c:rich>
      </c:tx>
      <c:layout>
        <c:manualLayout>
          <c:xMode val="edge"/>
          <c:yMode val="edge"/>
          <c:x val="0.29208898257841526"/>
          <c:y val="0.44823392210093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매입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F8-4718-9433-366D3B9231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F8-4718-9433-366D3B92317B}"/>
              </c:ext>
            </c:extLst>
          </c:dPt>
          <c:cat>
            <c:strRef>
              <c:f>Sheet1!$A$2:$A$3</c:f>
              <c:strCache>
                <c:ptCount val="2"/>
                <c:pt idx="0">
                  <c:v>매입중</c:v>
                </c:pt>
                <c:pt idx="1">
                  <c:v>정비실재고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87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F8-4718-9433-366D3B9231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BA3040-C477-EE43-C084-96747F4F8F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52536" y="3041932"/>
            <a:ext cx="216024" cy="23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55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B06F01-D445-09F9-E9D6-BB1C30A33F87}"/>
              </a:ext>
            </a:extLst>
          </p:cNvPr>
          <p:cNvSpPr/>
          <p:nvPr userDrawn="1"/>
        </p:nvSpPr>
        <p:spPr>
          <a:xfrm>
            <a:off x="251520" y="571505"/>
            <a:ext cx="6408712" cy="4928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740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BA3040-C477-EE43-C084-96747F4F8F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52536" y="3041932"/>
            <a:ext cx="216024" cy="23227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5B06F01-D445-09F9-E9D6-BB1C30A33F87}"/>
              </a:ext>
            </a:extLst>
          </p:cNvPr>
          <p:cNvSpPr/>
          <p:nvPr userDrawn="1"/>
        </p:nvSpPr>
        <p:spPr>
          <a:xfrm>
            <a:off x="251520" y="571505"/>
            <a:ext cx="6408712" cy="4928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3762F7-770F-A11A-B107-F26D3948FB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438" y="985292"/>
            <a:ext cx="5535546" cy="452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0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B06F01-D445-09F9-E9D6-BB1C30A33F87}"/>
              </a:ext>
            </a:extLst>
          </p:cNvPr>
          <p:cNvSpPr/>
          <p:nvPr userDrawn="1"/>
        </p:nvSpPr>
        <p:spPr>
          <a:xfrm>
            <a:off x="251520" y="571505"/>
            <a:ext cx="6408712" cy="4928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463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292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973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BA3040-C477-EE43-C084-96747F4F8F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52536" y="3041932"/>
            <a:ext cx="216024" cy="23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54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B06F01-D445-09F9-E9D6-BB1C30A33F87}"/>
              </a:ext>
            </a:extLst>
          </p:cNvPr>
          <p:cNvSpPr/>
          <p:nvPr userDrawn="1"/>
        </p:nvSpPr>
        <p:spPr>
          <a:xfrm>
            <a:off x="251520" y="571505"/>
            <a:ext cx="6408712" cy="4928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802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BA3040-C477-EE43-C084-96747F4F8F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52536" y="3041932"/>
            <a:ext cx="216024" cy="23227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5B06F01-D445-09F9-E9D6-BB1C30A33F87}"/>
              </a:ext>
            </a:extLst>
          </p:cNvPr>
          <p:cNvSpPr/>
          <p:nvPr userDrawn="1"/>
        </p:nvSpPr>
        <p:spPr>
          <a:xfrm>
            <a:off x="251520" y="571505"/>
            <a:ext cx="6408712" cy="4928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3762F7-770F-A11A-B107-F26D3948FB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438" y="985292"/>
            <a:ext cx="5535546" cy="452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24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4626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175546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818064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B06F01-D445-09F9-E9D6-BB1C30A33F87}"/>
              </a:ext>
            </a:extLst>
          </p:cNvPr>
          <p:cNvSpPr/>
          <p:nvPr userDrawn="1"/>
        </p:nvSpPr>
        <p:spPr>
          <a:xfrm>
            <a:off x="251520" y="571505"/>
            <a:ext cx="6408712" cy="4928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6658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B06F01-D445-09F9-E9D6-BB1C30A33F87}"/>
              </a:ext>
            </a:extLst>
          </p:cNvPr>
          <p:cNvSpPr/>
          <p:nvPr userDrawn="1"/>
        </p:nvSpPr>
        <p:spPr>
          <a:xfrm>
            <a:off x="251520" y="571505"/>
            <a:ext cx="6408712" cy="4928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3762F7-770F-A11A-B107-F26D3948FB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438" y="985292"/>
            <a:ext cx="5535546" cy="452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7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B06F01-D445-09F9-E9D6-BB1C30A33F87}"/>
              </a:ext>
            </a:extLst>
          </p:cNvPr>
          <p:cNvSpPr/>
          <p:nvPr userDrawn="1"/>
        </p:nvSpPr>
        <p:spPr>
          <a:xfrm>
            <a:off x="251520" y="571505"/>
            <a:ext cx="6408712" cy="4928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3762F7-770F-A11A-B107-F26D3948FB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438" y="985292"/>
            <a:ext cx="5535546" cy="452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09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73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5521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07904249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똑똑한 공기구관리시스템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김기정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2023-10-01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5" r:id="rId2"/>
    <p:sldLayoutId id="2147483686" r:id="rId3"/>
    <p:sldLayoutId id="2147483655" r:id="rId4"/>
    <p:sldLayoutId id="2147483672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07904249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똑똑한 공기구관리시스템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김기정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2023-10-01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95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07904249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똑똑한 공기구관리시스템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김기정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2023-10-01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8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07904249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똑똑한 공기구관리시스템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김기정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2023-10-01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80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image" Target="../media/image6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26.png"/><Relationship Id="rId15" Type="http://schemas.openxmlformats.org/officeDocument/2006/relationships/image" Target="../media/image16.png"/><Relationship Id="rId10" Type="http://schemas.openxmlformats.org/officeDocument/2006/relationships/image" Target="../media/image10.png"/><Relationship Id="rId19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9.png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png"/><Relationship Id="rId18" Type="http://schemas.microsoft.com/office/2007/relationships/hdphoto" Target="../media/hdphoto1.wdp"/><Relationship Id="rId3" Type="http://schemas.openxmlformats.org/officeDocument/2006/relationships/image" Target="../media/image3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20.png"/><Relationship Id="rId2" Type="http://schemas.openxmlformats.org/officeDocument/2006/relationships/image" Target="../media/image29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21.png"/><Relationship Id="rId9" Type="http://schemas.openxmlformats.org/officeDocument/2006/relationships/image" Target="../media/image10.png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26.png"/><Relationship Id="rId15" Type="http://schemas.openxmlformats.org/officeDocument/2006/relationships/image" Target="../media/image16.png"/><Relationship Id="rId10" Type="http://schemas.openxmlformats.org/officeDocument/2006/relationships/image" Target="../media/image10.png"/><Relationship Id="rId19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9.png"/><Relationship Id="rId1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7.png"/><Relationship Id="rId3" Type="http://schemas.openxmlformats.org/officeDocument/2006/relationships/image" Target="../media/image24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26.png"/><Relationship Id="rId15" Type="http://schemas.openxmlformats.org/officeDocument/2006/relationships/image" Target="../media/image29.png"/><Relationship Id="rId10" Type="http://schemas.openxmlformats.org/officeDocument/2006/relationships/image" Target="../media/image10.png"/><Relationship Id="rId19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9.png"/><Relationship Id="rId14" Type="http://schemas.openxmlformats.org/officeDocument/2006/relationships/image" Target="../media/image28.png"/><Relationship Id="rId22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3.png"/><Relationship Id="rId1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4.png"/><Relationship Id="rId17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2.png"/><Relationship Id="rId5" Type="http://schemas.openxmlformats.org/officeDocument/2006/relationships/image" Target="../media/image9.png"/><Relationship Id="rId15" Type="http://schemas.openxmlformats.org/officeDocument/2006/relationships/image" Target="../media/image17.png"/><Relationship Id="rId10" Type="http://schemas.openxmlformats.org/officeDocument/2006/relationships/image" Target="../media/image31.png"/><Relationship Id="rId19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2" Type="http://schemas.openxmlformats.org/officeDocument/2006/relationships/image" Target="../media/image34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openxmlformats.org/officeDocument/2006/relationships/image" Target="../media/image36.png"/><Relationship Id="rId7" Type="http://schemas.openxmlformats.org/officeDocument/2006/relationships/image" Target="../media/image9.png"/><Relationship Id="rId12" Type="http://schemas.openxmlformats.org/officeDocument/2006/relationships/image" Target="../media/image16.png"/><Relationship Id="rId17" Type="http://schemas.openxmlformats.org/officeDocument/2006/relationships/image" Target="../media/image32.png"/><Relationship Id="rId2" Type="http://schemas.openxmlformats.org/officeDocument/2006/relationships/image" Target="../media/image35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19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6.png"/><Relationship Id="rId18" Type="http://schemas.openxmlformats.org/officeDocument/2006/relationships/image" Target="../media/image20.png"/><Relationship Id="rId3" Type="http://schemas.openxmlformats.org/officeDocument/2006/relationships/chart" Target="../charts/chart2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9.png"/><Relationship Id="rId2" Type="http://schemas.openxmlformats.org/officeDocument/2006/relationships/chart" Target="../charts/chart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chart" Target="../charts/chart4.xml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19" Type="http://schemas.microsoft.com/office/2007/relationships/hdphoto" Target="../media/hdphoto1.wdp"/><Relationship Id="rId4" Type="http://schemas.openxmlformats.org/officeDocument/2006/relationships/chart" Target="../charts/chart3.xml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0.png"/><Relationship Id="rId7" Type="http://schemas.openxmlformats.org/officeDocument/2006/relationships/image" Target="../media/image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41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1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42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1.png"/><Relationship Id="rId7" Type="http://schemas.openxmlformats.org/officeDocument/2006/relationships/image" Target="../media/image1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43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1.png"/><Relationship Id="rId7" Type="http://schemas.openxmlformats.org/officeDocument/2006/relationships/image" Target="../media/image1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4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1.png"/><Relationship Id="rId7" Type="http://schemas.openxmlformats.org/officeDocument/2006/relationships/image" Target="../media/image1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45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1.png"/><Relationship Id="rId7" Type="http://schemas.openxmlformats.org/officeDocument/2006/relationships/image" Target="../media/image1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46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1.png"/><Relationship Id="rId7" Type="http://schemas.openxmlformats.org/officeDocument/2006/relationships/image" Target="../media/image1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47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1.png"/><Relationship Id="rId7" Type="http://schemas.openxmlformats.org/officeDocument/2006/relationships/image" Target="../media/image1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48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1.png"/><Relationship Id="rId7" Type="http://schemas.openxmlformats.org/officeDocument/2006/relationships/image" Target="../media/image1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50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1.png"/><Relationship Id="rId7" Type="http://schemas.openxmlformats.org/officeDocument/2006/relationships/image" Target="../media/image1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51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1.png"/><Relationship Id="rId7" Type="http://schemas.openxmlformats.org/officeDocument/2006/relationships/image" Target="../media/image1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51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1.png"/><Relationship Id="rId7" Type="http://schemas.openxmlformats.org/officeDocument/2006/relationships/image" Target="../media/image10.png"/><Relationship Id="rId12" Type="http://schemas.openxmlformats.org/officeDocument/2006/relationships/image" Target="../media/image5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microsoft.com/office/2007/relationships/hdphoto" Target="../media/hdphoto1.wdp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62.png"/><Relationship Id="rId7" Type="http://schemas.openxmlformats.org/officeDocument/2006/relationships/image" Target="../media/image7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60.png"/><Relationship Id="rId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63.png"/><Relationship Id="rId9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2.png"/><Relationship Id="rId7" Type="http://schemas.openxmlformats.org/officeDocument/2006/relationships/image" Target="../media/image75.png"/><Relationship Id="rId12" Type="http://schemas.openxmlformats.org/officeDocument/2006/relationships/image" Target="../media/image7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72.png"/><Relationship Id="rId5" Type="http://schemas.openxmlformats.org/officeDocument/2006/relationships/image" Target="../media/image64.png"/><Relationship Id="rId10" Type="http://schemas.openxmlformats.org/officeDocument/2006/relationships/image" Target="../media/image71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2.png"/><Relationship Id="rId7" Type="http://schemas.openxmlformats.org/officeDocument/2006/relationships/image" Target="../media/image75.png"/><Relationship Id="rId12" Type="http://schemas.openxmlformats.org/officeDocument/2006/relationships/image" Target="../media/image7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72.png"/><Relationship Id="rId5" Type="http://schemas.openxmlformats.org/officeDocument/2006/relationships/image" Target="../media/image64.png"/><Relationship Id="rId10" Type="http://schemas.openxmlformats.org/officeDocument/2006/relationships/image" Target="../media/image71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2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79.png"/><Relationship Id="rId5" Type="http://schemas.openxmlformats.org/officeDocument/2006/relationships/image" Target="../media/image64.png"/><Relationship Id="rId10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3.png"/><Relationship Id="rId1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5.png"/><Relationship Id="rId17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2.png"/><Relationship Id="rId5" Type="http://schemas.openxmlformats.org/officeDocument/2006/relationships/image" Target="../media/image9.png"/><Relationship Id="rId15" Type="http://schemas.openxmlformats.org/officeDocument/2006/relationships/image" Target="../media/image17.png"/><Relationship Id="rId10" Type="http://schemas.openxmlformats.org/officeDocument/2006/relationships/image" Target="../media/image21.png"/><Relationship Id="rId19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microsoft.com/office/2007/relationships/hdphoto" Target="../media/hdphoto1.wdp"/><Relationship Id="rId2" Type="http://schemas.openxmlformats.org/officeDocument/2006/relationships/image" Target="../media/image14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19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microsoft.com/office/2007/relationships/hdphoto" Target="../media/hdphoto1.wdp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3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2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9.png"/><Relationship Id="rId3" Type="http://schemas.openxmlformats.org/officeDocument/2006/relationships/image" Target="../media/image2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0.png"/><Relationship Id="rId5" Type="http://schemas.openxmlformats.org/officeDocument/2006/relationships/image" Target="../media/image25.pn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4" Type="http://schemas.openxmlformats.org/officeDocument/2006/relationships/image" Target="../media/image2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9C19B16F-5244-1EB9-5419-DE976F41BE0E}"/>
              </a:ext>
            </a:extLst>
          </p:cNvPr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똑똑이</a:t>
            </a:r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Web &amp; App </a:t>
            </a:r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5245A-AD2C-A511-5457-D3BF91DCDB5D}"/>
              </a:ext>
            </a:extLst>
          </p:cNvPr>
          <p:cNvSpPr txBox="1"/>
          <p:nvPr/>
        </p:nvSpPr>
        <p:spPr>
          <a:xfrm>
            <a:off x="2267744" y="2425452"/>
            <a:ext cx="49423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</a:rPr>
              <a:t>Web</a:t>
            </a:r>
            <a:r>
              <a:rPr lang="ko-KR" altLang="en-US" sz="2800" b="1" dirty="0">
                <a:solidFill>
                  <a:schemeClr val="bg1"/>
                </a:solidFill>
              </a:rPr>
              <a:t>화면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</a:rPr>
              <a:t>App</a:t>
            </a:r>
            <a:r>
              <a:rPr lang="ko-KR" altLang="en-US" sz="2800" b="1" dirty="0">
                <a:solidFill>
                  <a:schemeClr val="bg1"/>
                </a:solidFill>
              </a:rPr>
              <a:t>화면</a:t>
            </a:r>
            <a:r>
              <a:rPr lang="en-US" altLang="ko-KR" sz="2800" b="1" dirty="0">
                <a:solidFill>
                  <a:schemeClr val="bg1"/>
                </a:solidFill>
              </a:rPr>
              <a:t>_</a:t>
            </a:r>
            <a:r>
              <a:rPr lang="ko-KR" altLang="en-US" sz="2800" b="1" dirty="0">
                <a:solidFill>
                  <a:schemeClr val="bg1"/>
                </a:solidFill>
              </a:rPr>
              <a:t>기준정보</a:t>
            </a:r>
            <a:r>
              <a:rPr lang="en-US" altLang="ko-KR" sz="2800" b="1" dirty="0">
                <a:solidFill>
                  <a:schemeClr val="bg1"/>
                </a:solidFill>
              </a:rPr>
              <a:t>_</a:t>
            </a:r>
            <a:r>
              <a:rPr lang="ko-KR" altLang="en-US" sz="2800" b="1" dirty="0">
                <a:solidFill>
                  <a:schemeClr val="bg1"/>
                </a:solidFill>
              </a:rPr>
              <a:t>관리자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</a:rPr>
              <a:t>App</a:t>
            </a:r>
            <a:r>
              <a:rPr lang="ko-KR" altLang="en-US" sz="2800" b="1" dirty="0">
                <a:solidFill>
                  <a:schemeClr val="bg1"/>
                </a:solidFill>
              </a:rPr>
              <a:t>화면</a:t>
            </a:r>
            <a:r>
              <a:rPr lang="en-US" altLang="ko-KR" sz="2800" b="1" dirty="0">
                <a:solidFill>
                  <a:schemeClr val="bg1"/>
                </a:solidFill>
              </a:rPr>
              <a:t>_</a:t>
            </a:r>
            <a:r>
              <a:rPr lang="ko-KR" altLang="en-US" sz="2800" b="1" dirty="0">
                <a:solidFill>
                  <a:schemeClr val="bg1"/>
                </a:solidFill>
              </a:rPr>
              <a:t>작업자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</a:rPr>
              <a:t>#. DTO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99CF9-D316-4772-849B-BF8087E37CF4}"/>
              </a:ext>
            </a:extLst>
          </p:cNvPr>
          <p:cNvSpPr txBox="1"/>
          <p:nvPr/>
        </p:nvSpPr>
        <p:spPr>
          <a:xfrm>
            <a:off x="753547" y="4369668"/>
            <a:ext cx="82109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참조 </a:t>
            </a:r>
            <a:r>
              <a:rPr lang="en-US" altLang="ko-KR" sz="1100" b="1" dirty="0">
                <a:solidFill>
                  <a:schemeClr val="bg1"/>
                </a:solidFill>
              </a:rPr>
              <a:t>: App</a:t>
            </a:r>
            <a:r>
              <a:rPr lang="ko-KR" altLang="en-US" sz="1100" b="1" dirty="0">
                <a:solidFill>
                  <a:schemeClr val="bg1"/>
                </a:solidFill>
              </a:rPr>
              <a:t>화면은 </a:t>
            </a:r>
            <a:r>
              <a:rPr lang="en-US" altLang="ko-KR" sz="1100" b="1" dirty="0">
                <a:solidFill>
                  <a:schemeClr val="bg1"/>
                </a:solidFill>
              </a:rPr>
              <a:t>Web UI/UX</a:t>
            </a:r>
            <a:r>
              <a:rPr lang="ko-KR" altLang="en-US" sz="1100" b="1" dirty="0">
                <a:solidFill>
                  <a:schemeClr val="bg1"/>
                </a:solidFill>
              </a:rPr>
              <a:t>가 검증되는 시점에서 </a:t>
            </a:r>
            <a:r>
              <a:rPr lang="en-US" altLang="ko-KR" sz="1100" b="1" dirty="0">
                <a:solidFill>
                  <a:schemeClr val="bg1"/>
                </a:solidFill>
              </a:rPr>
              <a:t>App</a:t>
            </a:r>
            <a:r>
              <a:rPr lang="ko-KR" altLang="en-US" sz="1100" b="1" dirty="0">
                <a:solidFill>
                  <a:schemeClr val="bg1"/>
                </a:solidFill>
              </a:rPr>
              <a:t>화면 이미지</a:t>
            </a:r>
            <a:r>
              <a:rPr lang="en-US" altLang="ko-KR" sz="1100" b="1" dirty="0">
                <a:solidFill>
                  <a:schemeClr val="bg1"/>
                </a:solidFill>
              </a:rPr>
              <a:t>(Web page</a:t>
            </a:r>
            <a:r>
              <a:rPr lang="ko-KR" altLang="en-US" sz="1100" b="1" dirty="0">
                <a:solidFill>
                  <a:schemeClr val="bg1"/>
                </a:solidFill>
              </a:rPr>
              <a:t>에서의 조각 파일</a:t>
            </a:r>
            <a:r>
              <a:rPr lang="en-US" altLang="ko-KR" sz="1100" b="1" dirty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100" b="1" dirty="0" err="1">
                <a:solidFill>
                  <a:schemeClr val="bg1"/>
                </a:solidFill>
              </a:rPr>
              <a:t>png</a:t>
            </a:r>
            <a:r>
              <a:rPr lang="ko-KR" altLang="en-US" sz="1100" b="1" dirty="0">
                <a:solidFill>
                  <a:schemeClr val="bg1"/>
                </a:solidFill>
              </a:rPr>
              <a:t>파일 구성</a:t>
            </a:r>
            <a:r>
              <a:rPr lang="en-US" altLang="ko-KR" sz="1100" b="1" dirty="0">
                <a:solidFill>
                  <a:schemeClr val="bg1"/>
                </a:solidFill>
              </a:rPr>
              <a:t>)</a:t>
            </a:r>
            <a:r>
              <a:rPr lang="ko-KR" altLang="en-US" sz="1100" b="1" dirty="0">
                <a:solidFill>
                  <a:schemeClr val="bg1"/>
                </a:solidFill>
              </a:rPr>
              <a:t>를</a:t>
            </a:r>
            <a:endParaRPr lang="en-US" altLang="ko-KR" sz="1100" b="1" dirty="0">
              <a:solidFill>
                <a:schemeClr val="bg1"/>
              </a:solidFill>
            </a:endParaRPr>
          </a:p>
          <a:p>
            <a:r>
              <a:rPr lang="en-US" altLang="ko-KR" sz="1100" b="1" dirty="0">
                <a:solidFill>
                  <a:schemeClr val="bg1"/>
                </a:solidFill>
              </a:rPr>
              <a:t>        </a:t>
            </a:r>
            <a:r>
              <a:rPr lang="ko-KR" altLang="en-US" sz="1100" b="1" dirty="0">
                <a:solidFill>
                  <a:schemeClr val="bg1"/>
                </a:solidFill>
              </a:rPr>
              <a:t>따올 계획이므로</a:t>
            </a:r>
            <a:r>
              <a:rPr lang="en-US" altLang="ko-KR" sz="1100" b="1" dirty="0">
                <a:solidFill>
                  <a:schemeClr val="bg1"/>
                </a:solidFill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</a:rPr>
              <a:t>일단 </a:t>
            </a:r>
            <a:r>
              <a:rPr lang="en-US" altLang="ko-KR" sz="1100" b="1" dirty="0">
                <a:solidFill>
                  <a:schemeClr val="bg1"/>
                </a:solidFill>
              </a:rPr>
              <a:t>Web</a:t>
            </a:r>
            <a:r>
              <a:rPr lang="ko-KR" altLang="en-US" sz="1100" b="1" dirty="0">
                <a:solidFill>
                  <a:schemeClr val="bg1"/>
                </a:solidFill>
              </a:rPr>
              <a:t>이미지와 만 동일하게 하였으므로</a:t>
            </a:r>
            <a:r>
              <a:rPr lang="en-US" altLang="ko-KR" sz="1100" b="1" dirty="0">
                <a:solidFill>
                  <a:schemeClr val="bg1"/>
                </a:solidFill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</a:rPr>
              <a:t>폰 사이즈에는 부적합하게 보일 수 있습니다</a:t>
            </a:r>
            <a:r>
              <a:rPr lang="en-US" altLang="ko-KR" sz="1100" b="1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b="1" dirty="0">
                <a:solidFill>
                  <a:schemeClr val="bg1"/>
                </a:solidFill>
              </a:rPr>
              <a:t>        </a:t>
            </a:r>
            <a:r>
              <a:rPr lang="ko-KR" altLang="en-US" sz="1100" b="1" dirty="0">
                <a:solidFill>
                  <a:schemeClr val="bg1"/>
                </a:solidFill>
              </a:rPr>
              <a:t>모든 화면이 구성 </a:t>
            </a:r>
            <a:r>
              <a:rPr lang="ko-KR" altLang="en-US" sz="1100" b="1" dirty="0" err="1">
                <a:solidFill>
                  <a:schemeClr val="bg1"/>
                </a:solidFill>
              </a:rPr>
              <a:t>결정이되는</a:t>
            </a:r>
            <a:r>
              <a:rPr lang="ko-KR" altLang="en-US" sz="1100" b="1" dirty="0">
                <a:solidFill>
                  <a:schemeClr val="bg1"/>
                </a:solidFill>
              </a:rPr>
              <a:t> 즉시</a:t>
            </a:r>
            <a:r>
              <a:rPr lang="en-US" altLang="ko-KR" sz="1100" b="1" dirty="0">
                <a:solidFill>
                  <a:schemeClr val="bg1"/>
                </a:solidFill>
              </a:rPr>
              <a:t>, </a:t>
            </a:r>
            <a:r>
              <a:rPr lang="en-US" altLang="ko-KR" sz="1100" b="1" dirty="0" err="1">
                <a:solidFill>
                  <a:schemeClr val="bg1"/>
                </a:solidFill>
              </a:rPr>
              <a:t>png</a:t>
            </a:r>
            <a:r>
              <a:rPr lang="ko-KR" altLang="en-US" sz="1100" b="1" dirty="0">
                <a:solidFill>
                  <a:schemeClr val="bg1"/>
                </a:solidFill>
              </a:rPr>
              <a:t>파일 구성할 계획입니다</a:t>
            </a:r>
            <a:r>
              <a:rPr lang="en-US" altLang="ko-KR" sz="11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930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BB9A7-382E-94E2-B6D0-8EBE1C25714B}"/>
              </a:ext>
            </a:extLst>
          </p:cNvPr>
          <p:cNvSpPr txBox="1"/>
          <p:nvPr/>
        </p:nvSpPr>
        <p:spPr>
          <a:xfrm>
            <a:off x="108475" y="201202"/>
            <a:ext cx="539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7.3 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공기구 대여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추가 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F73806-ACD8-201C-5EBE-F45134FB1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63059"/>
              </p:ext>
            </p:extLst>
          </p:nvPr>
        </p:nvGraphicFramePr>
        <p:xfrm>
          <a:off x="6979021" y="0"/>
          <a:ext cx="2164979" cy="3430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 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그룹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섹션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품목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(A)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39154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434125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 대여 페이지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첫화면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/pages/apps/invoice/invoice-list.html#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0FCC9D7-E20C-C6C2-607E-A06D67281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9BE7ECF-102E-F847-4FC4-4EE3BE7B4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AFAD16-8C67-855B-E080-C2B248710BA9}"/>
              </a:ext>
            </a:extLst>
          </p:cNvPr>
          <p:cNvSpPr txBox="1"/>
          <p:nvPr/>
        </p:nvSpPr>
        <p:spPr>
          <a:xfrm>
            <a:off x="271618" y="1008596"/>
            <a:ext cx="106002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부서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51CBD31-7E60-798A-5C37-5CD0638C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89424"/>
            <a:ext cx="5256584" cy="31828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E093F6-1E3F-F71A-4CAF-721C220E1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08" y="1751005"/>
            <a:ext cx="165983" cy="14971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3162F70-E9DB-AD82-7929-C05258F77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25" y="4569008"/>
            <a:ext cx="200373" cy="16356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47345D2-3426-E1F2-16F6-352F4C3851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960" y="1205121"/>
            <a:ext cx="165983" cy="15768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7761F19-8C4A-E1D5-C621-68B7650C8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959" y="2887494"/>
            <a:ext cx="166246" cy="15901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A240DBB-D431-B574-A429-6F12DAF829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327420" y="2314503"/>
            <a:ext cx="162281" cy="15522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E4BF519-5BEF-001E-E6B5-72C11776E8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322960" y="4013215"/>
            <a:ext cx="185536" cy="14018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6143B20-A38B-A252-5E81-4D8B4D3F00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362" y="3449734"/>
            <a:ext cx="174190" cy="16231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9895C7D-7FFA-F8F7-DF65-6CA3B55719FA}"/>
              </a:ext>
            </a:extLst>
          </p:cNvPr>
          <p:cNvSpPr/>
          <p:nvPr/>
        </p:nvSpPr>
        <p:spPr>
          <a:xfrm>
            <a:off x="271617" y="2314503"/>
            <a:ext cx="1033215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7DA852-CCE0-E850-34D3-A71BF4BBD8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5997" y="944037"/>
            <a:ext cx="5172227" cy="41787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59B2FA1-9C75-C581-069B-E27A4481CD3B}"/>
              </a:ext>
            </a:extLst>
          </p:cNvPr>
          <p:cNvSpPr/>
          <p:nvPr/>
        </p:nvSpPr>
        <p:spPr>
          <a:xfrm>
            <a:off x="4925023" y="1993404"/>
            <a:ext cx="655090" cy="302433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67BF58-7159-7315-441C-8B4CDDE968DC}"/>
              </a:ext>
            </a:extLst>
          </p:cNvPr>
          <p:cNvSpPr/>
          <p:nvPr/>
        </p:nvSpPr>
        <p:spPr>
          <a:xfrm>
            <a:off x="4964868" y="1706703"/>
            <a:ext cx="575399" cy="216024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정비실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A436535-3152-D60B-8D9B-88B3F6EBD577}"/>
              </a:ext>
            </a:extLst>
          </p:cNvPr>
          <p:cNvSpPr/>
          <p:nvPr/>
        </p:nvSpPr>
        <p:spPr>
          <a:xfrm>
            <a:off x="1472148" y="1327965"/>
            <a:ext cx="3888432" cy="3672408"/>
          </a:xfrm>
          <a:prstGeom prst="ellipse">
            <a:avLst/>
          </a:prstGeom>
          <a:solidFill>
            <a:srgbClr val="0078D7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적용 페이지 고려</a:t>
            </a:r>
            <a:r>
              <a:rPr lang="en-US" altLang="ko-K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(1)</a:t>
            </a:r>
            <a:endParaRPr lang="ko-KR" altLang="en-US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339046A-FF98-BC54-5D7A-7A67FA48CAEA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1C820CE-9E6E-2BDD-1B39-48CE8260B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804BAC3-EA3D-E05E-E8C5-D89067EFE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E30997-3B72-250D-FEF2-80D3190B7CA8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210BA0D-2364-23EE-8AAA-490B176B8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A3D5AD4-418F-E92A-C3F2-1AA80A930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20" name="Picture 2" descr="정보 아이콘 3D 모델 - TurboSquid 1649677">
            <a:extLst>
              <a:ext uri="{FF2B5EF4-FFF2-40B4-BE49-F238E27FC236}">
                <a16:creationId xmlns:a16="http://schemas.microsoft.com/office/drawing/2014/main" id="{CF339F41-B223-62E9-F93A-7BF14E1F3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21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2B274-4361-DDE3-9470-8A766B71D088}"/>
              </a:ext>
            </a:extLst>
          </p:cNvPr>
          <p:cNvSpPr txBox="1"/>
          <p:nvPr/>
        </p:nvSpPr>
        <p:spPr>
          <a:xfrm>
            <a:off x="220677" y="265212"/>
            <a:ext cx="672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7.3.1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대여 내역 리스트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작업리스트 노출 확인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 선택</a:t>
            </a: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_App</a:t>
            </a:r>
            <a:r>
              <a: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페이지의 경우 반출신청 버튼 적용 필요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DBB88B-48F0-5269-B512-051B97C71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187454"/>
              </p:ext>
            </p:extLst>
          </p:nvPr>
        </p:nvGraphicFramePr>
        <p:xfrm>
          <a:off x="6979021" y="0"/>
          <a:ext cx="2185261" cy="4823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웹페이지에서 보는 작업자 페이지 이므로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과거 대여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리스트에서 내역 선택 기능만 있음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작업리더 조회</a:t>
                      </a:r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작업리더명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박스내 입력 후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조회 버튼</a:t>
                      </a:r>
                      <a:r>
                        <a:rPr lang="en-US" altLang="ko-KR" sz="700" dirty="0"/>
                        <a:t>_</a:t>
                      </a:r>
                      <a:r>
                        <a:rPr lang="en-US" altLang="ko-KR" sz="700" dirty="0" err="1"/>
                        <a:t>Pupup</a:t>
                      </a:r>
                      <a:r>
                        <a:rPr lang="ko-KR" altLang="en-US" sz="700" dirty="0"/>
                        <a:t>선택</a:t>
                      </a:r>
                      <a:r>
                        <a:rPr lang="en-US" altLang="ko-KR" sz="700" dirty="0"/>
                        <a:t>))</a:t>
                      </a:r>
                      <a:endParaRPr lang="en-US" altLang="ko-KR" sz="700" b="1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/form-elements/input-group.html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 경우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선택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반출신청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 조회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공기구 이름 입력</a:t>
                      </a:r>
                      <a:r>
                        <a:rPr lang="en-US" altLang="ko-KR" sz="700" dirty="0"/>
                        <a:t> _</a:t>
                      </a:r>
                      <a:r>
                        <a:rPr lang="ko-KR" altLang="en-US" sz="700" dirty="0"/>
                        <a:t>박스내 입력 후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조회 버튼</a:t>
                      </a:r>
                      <a:r>
                        <a:rPr lang="en-US" altLang="ko-KR" sz="700" dirty="0"/>
                        <a:t>_</a:t>
                      </a:r>
                      <a:r>
                        <a:rPr lang="en-US" altLang="ko-KR" sz="700" dirty="0" err="1"/>
                        <a:t>Pupup</a:t>
                      </a:r>
                      <a:r>
                        <a:rPr lang="ko-KR" altLang="en-US" sz="700" dirty="0"/>
                        <a:t> 정비실 선택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수량선택</a:t>
                      </a:r>
                      <a:r>
                        <a:rPr lang="en-US" altLang="ko-KR" sz="70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 완료된 공기구의 반출 가능여부가 포함된 정비실별 정보를 선택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선택수량포함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 저장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저장된 정보는 각 정비실별 반출 저장 리스트에 저장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 환경에서 반출신청시는 반출수량 체크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정비실로 이동하고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정비실에 비치된 전용단말기로 접속하여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정비실에서 대여할 품목만 확인하고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관리자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에게 반출 신청을 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 받음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26184407-1C86-ACC0-5921-D7C23B35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48" y="3029694"/>
            <a:ext cx="5167503" cy="3600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99E1C2-DE28-E275-64F5-8558982D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65" y="917737"/>
            <a:ext cx="5170836" cy="33008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EDA6C9-5FB0-2C41-13D8-134CF8AA694C}"/>
              </a:ext>
            </a:extLst>
          </p:cNvPr>
          <p:cNvSpPr/>
          <p:nvPr/>
        </p:nvSpPr>
        <p:spPr>
          <a:xfrm>
            <a:off x="1536371" y="932392"/>
            <a:ext cx="1857090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2023.10.22.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 홍길동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136BA15-CF0D-7D9E-7AA4-1FF8BDE4A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4" y="1273324"/>
            <a:ext cx="5223238" cy="172819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F744D65-7FDE-E75F-A457-9C0D64D12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421" y="1687104"/>
            <a:ext cx="624970" cy="53797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3131B98-06DF-1022-58B3-2C86C4E20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547" y="1581716"/>
            <a:ext cx="446638" cy="10362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E448C26-AE73-86FF-FE32-DF840AE14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C27BD29-AE90-8238-D947-1B0A46F13F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640" y="589424"/>
            <a:ext cx="5232711" cy="31828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C9DA87F-C845-A397-8586-C3295357BD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713" y="927978"/>
            <a:ext cx="1091758" cy="45420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CBD1872-6CDA-CF81-810C-FC86B627CC54}"/>
              </a:ext>
            </a:extLst>
          </p:cNvPr>
          <p:cNvSpPr txBox="1"/>
          <p:nvPr/>
        </p:nvSpPr>
        <p:spPr>
          <a:xfrm>
            <a:off x="252098" y="992537"/>
            <a:ext cx="106002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97530ADF-1E0D-725D-8721-4F979B2561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088" y="1734946"/>
            <a:ext cx="165983" cy="14971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5CED4E6-44D5-753A-4488-919ADCFEC6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905" y="4552949"/>
            <a:ext cx="200373" cy="16356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564FF22-317B-D903-B365-CDCFABE168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40" y="1189062"/>
            <a:ext cx="165983" cy="15768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2FE21EB8-5847-EC60-6425-BF8619E793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3439" y="2871435"/>
            <a:ext cx="166246" cy="15901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15F4315-0B18-7305-7750-B079AF0357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307900" y="2298444"/>
            <a:ext cx="162281" cy="15522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308C7E0-CAD8-9BEE-BB93-3D3A1D0401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0800000">
            <a:off x="303440" y="3997156"/>
            <a:ext cx="185536" cy="14018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4BEEC356-5830-936F-719D-72E301115E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5842" y="3433675"/>
            <a:ext cx="174190" cy="162314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717EEA3C-E402-0933-B789-BBDB06D1C4B2}"/>
              </a:ext>
            </a:extLst>
          </p:cNvPr>
          <p:cNvSpPr/>
          <p:nvPr/>
        </p:nvSpPr>
        <p:spPr>
          <a:xfrm>
            <a:off x="273006" y="2313449"/>
            <a:ext cx="1033215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9ACF512-BE5F-3C82-6837-C60AF0DE4749}"/>
              </a:ext>
            </a:extLst>
          </p:cNvPr>
          <p:cNvGrpSpPr/>
          <p:nvPr/>
        </p:nvGrpSpPr>
        <p:grpSpPr>
          <a:xfrm>
            <a:off x="1187724" y="915088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3005EC5-6F7D-B04E-9F2B-3F6D59A3906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636E0474-2E38-CA9D-B8F7-68A16CA7C24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3421A31-8F80-317F-2C01-953D5940E649}"/>
              </a:ext>
            </a:extLst>
          </p:cNvPr>
          <p:cNvSpPr txBox="1"/>
          <p:nvPr/>
        </p:nvSpPr>
        <p:spPr>
          <a:xfrm>
            <a:off x="3365352" y="1359223"/>
            <a:ext cx="576064" cy="1050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500" b="1"/>
              <a:t>공기구 위치</a:t>
            </a:r>
            <a:endParaRPr lang="ko-KR" altLang="en-US" sz="500" b="1" dirty="0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175FC09C-825C-0507-7E09-89AA06668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36635"/>
              </p:ext>
            </p:extLst>
          </p:nvPr>
        </p:nvGraphicFramePr>
        <p:xfrm>
          <a:off x="3325727" y="1550157"/>
          <a:ext cx="576064" cy="1451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859177045"/>
                    </a:ext>
                  </a:extLst>
                </a:gridCol>
              </a:tblGrid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10114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01088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5-B-1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0325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873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6-D-1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98215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Desk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22108"/>
                  </a:ext>
                </a:extLst>
              </a:tr>
            </a:tbl>
          </a:graphicData>
        </a:graphic>
      </p:graphicFrame>
      <p:grpSp>
        <p:nvGrpSpPr>
          <p:cNvPr id="60" name="그룹 59">
            <a:extLst>
              <a:ext uri="{FF2B5EF4-FFF2-40B4-BE49-F238E27FC236}">
                <a16:creationId xmlns:a16="http://schemas.microsoft.com/office/drawing/2014/main" id="{6DFEAB81-3957-AD78-516B-EA763E642917}"/>
              </a:ext>
            </a:extLst>
          </p:cNvPr>
          <p:cNvGrpSpPr/>
          <p:nvPr/>
        </p:nvGrpSpPr>
        <p:grpSpPr>
          <a:xfrm>
            <a:off x="1194756" y="1490553"/>
            <a:ext cx="388720" cy="200055"/>
            <a:chOff x="4727047" y="5307508"/>
            <a:chExt cx="388720" cy="200055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448C484-8AC0-3A6C-AAE2-0D167FC091A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TextBox 27">
              <a:extLst>
                <a:ext uri="{FF2B5EF4-FFF2-40B4-BE49-F238E27FC236}">
                  <a16:creationId xmlns:a16="http://schemas.microsoft.com/office/drawing/2014/main" id="{1AAABCEE-EC34-FE07-59DC-C6D3B6ADD2F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850898F-BD17-CA4D-7D2F-AED4A8103374}"/>
              </a:ext>
            </a:extLst>
          </p:cNvPr>
          <p:cNvSpPr/>
          <p:nvPr/>
        </p:nvSpPr>
        <p:spPr>
          <a:xfrm>
            <a:off x="5476340" y="1411739"/>
            <a:ext cx="405562" cy="1551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B43773A-9CAE-5117-F29D-FA4DB2B9A3D2}"/>
              </a:ext>
            </a:extLst>
          </p:cNvPr>
          <p:cNvGrpSpPr/>
          <p:nvPr/>
        </p:nvGrpSpPr>
        <p:grpSpPr>
          <a:xfrm>
            <a:off x="5847969" y="3087367"/>
            <a:ext cx="648072" cy="227894"/>
            <a:chOff x="5799454" y="5175892"/>
            <a:chExt cx="648072" cy="22789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290F334-CD9E-BE05-4922-2D34520A72ED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A550A5-BCFD-8976-55D2-03FACCAE9FDD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선택</a:t>
              </a:r>
            </a:p>
          </p:txBody>
        </p:sp>
      </p:grpSp>
      <p:pic>
        <p:nvPicPr>
          <p:cNvPr id="68" name="그림 67">
            <a:extLst>
              <a:ext uri="{FF2B5EF4-FFF2-40B4-BE49-F238E27FC236}">
                <a16:creationId xmlns:a16="http://schemas.microsoft.com/office/drawing/2014/main" id="{341A0561-67E1-1067-A763-90214FB8C43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31943" y="973081"/>
            <a:ext cx="277611" cy="225963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39B65E19-DF8A-A03B-F496-6F71402D5B80}"/>
              </a:ext>
            </a:extLst>
          </p:cNvPr>
          <p:cNvGrpSpPr/>
          <p:nvPr/>
        </p:nvGrpSpPr>
        <p:grpSpPr>
          <a:xfrm>
            <a:off x="5613993" y="1609746"/>
            <a:ext cx="388720" cy="200055"/>
            <a:chOff x="4727047" y="5307508"/>
            <a:chExt cx="388720" cy="200055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C7D1C07-96CE-9126-4A97-32F2C73EA11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TextBox 27">
              <a:extLst>
                <a:ext uri="{FF2B5EF4-FFF2-40B4-BE49-F238E27FC236}">
                  <a16:creationId xmlns:a16="http://schemas.microsoft.com/office/drawing/2014/main" id="{A15E41D5-1B45-983F-CAC1-29CAD59659E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002C2802-D66E-9714-ED90-5A030EC94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48" y="5542903"/>
            <a:ext cx="5167503" cy="36004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5608FB09-4575-CB10-487C-0E0C836F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64" y="3430946"/>
            <a:ext cx="5205859" cy="330086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6D8303C5-FD51-C42A-84C4-ECDFC3E0AA41}"/>
              </a:ext>
            </a:extLst>
          </p:cNvPr>
          <p:cNvSpPr/>
          <p:nvPr/>
        </p:nvSpPr>
        <p:spPr>
          <a:xfrm>
            <a:off x="1536371" y="3445601"/>
            <a:ext cx="1857090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2023.10.15.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 강감찬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E425F201-8F09-76CE-5D24-420EB43C6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4" y="3786533"/>
            <a:ext cx="5223238" cy="1728193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62532637-0CB7-EF47-CFCB-C484CE7CE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421" y="4200313"/>
            <a:ext cx="624970" cy="537978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5C90912A-B992-7EDB-0FEF-A455C18F8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547" y="4094925"/>
            <a:ext cx="446638" cy="103620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64660F66-269C-652E-AE29-914C9AA1AD63}"/>
              </a:ext>
            </a:extLst>
          </p:cNvPr>
          <p:cNvGrpSpPr/>
          <p:nvPr/>
        </p:nvGrpSpPr>
        <p:grpSpPr>
          <a:xfrm>
            <a:off x="1187724" y="3428297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4324771A-30F9-1B54-57D0-E2EFF00D2C7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270936C8-5F92-263A-6440-D43BF95129D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179CCFE-CC6F-CDAC-152D-3BB28FA0E06F}"/>
              </a:ext>
            </a:extLst>
          </p:cNvPr>
          <p:cNvSpPr txBox="1"/>
          <p:nvPr/>
        </p:nvSpPr>
        <p:spPr>
          <a:xfrm>
            <a:off x="3365352" y="3872432"/>
            <a:ext cx="576064" cy="1050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500" b="1"/>
              <a:t>공기구 위치</a:t>
            </a:r>
            <a:endParaRPr lang="ko-KR" altLang="en-US" sz="500" b="1" dirty="0"/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8814005F-C905-676B-4252-2BCAABE34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36635"/>
              </p:ext>
            </p:extLst>
          </p:nvPr>
        </p:nvGraphicFramePr>
        <p:xfrm>
          <a:off x="3325727" y="4063366"/>
          <a:ext cx="576064" cy="1451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859177045"/>
                    </a:ext>
                  </a:extLst>
                </a:gridCol>
              </a:tblGrid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10114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01088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0325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873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6-D-1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98215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Desk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22108"/>
                  </a:ext>
                </a:extLst>
              </a:tr>
            </a:tbl>
          </a:graphicData>
        </a:graphic>
      </p:graphicFrame>
      <p:grpSp>
        <p:nvGrpSpPr>
          <p:cNvPr id="80" name="그룹 79">
            <a:extLst>
              <a:ext uri="{FF2B5EF4-FFF2-40B4-BE49-F238E27FC236}">
                <a16:creationId xmlns:a16="http://schemas.microsoft.com/office/drawing/2014/main" id="{9B191B70-43D1-9395-1C01-52B158C7D7E7}"/>
              </a:ext>
            </a:extLst>
          </p:cNvPr>
          <p:cNvGrpSpPr/>
          <p:nvPr/>
        </p:nvGrpSpPr>
        <p:grpSpPr>
          <a:xfrm>
            <a:off x="1194756" y="4003762"/>
            <a:ext cx="388720" cy="200055"/>
            <a:chOff x="4727047" y="5307508"/>
            <a:chExt cx="388720" cy="200055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ECE23C4-3EDB-B86D-283F-82702A02437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2" name="TextBox 27">
              <a:extLst>
                <a:ext uri="{FF2B5EF4-FFF2-40B4-BE49-F238E27FC236}">
                  <a16:creationId xmlns:a16="http://schemas.microsoft.com/office/drawing/2014/main" id="{A6C1F090-9BE3-4B04-DF8C-51E1BF98216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0DD833B-6954-12C5-A173-34AA04E8EE1B}"/>
              </a:ext>
            </a:extLst>
          </p:cNvPr>
          <p:cNvSpPr/>
          <p:nvPr/>
        </p:nvSpPr>
        <p:spPr>
          <a:xfrm>
            <a:off x="5476340" y="3924948"/>
            <a:ext cx="405562" cy="1551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6068CE7-33F9-E89F-11EA-471412D6D467}"/>
              </a:ext>
            </a:extLst>
          </p:cNvPr>
          <p:cNvGrpSpPr/>
          <p:nvPr/>
        </p:nvGrpSpPr>
        <p:grpSpPr>
          <a:xfrm>
            <a:off x="5847969" y="5600576"/>
            <a:ext cx="648072" cy="227894"/>
            <a:chOff x="5799454" y="5175892"/>
            <a:chExt cx="648072" cy="227894"/>
          </a:xfrm>
        </p:grpSpPr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780779A3-84F3-FF4E-3A5E-6840F90ECFF0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2747AD5-DBC9-7743-D4F1-4D4E16460149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선택</a:t>
              </a:r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9A3ECA35-71C7-B78B-B8D4-1C6923C883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31943" y="3486290"/>
            <a:ext cx="277611" cy="225963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EA9AF77D-92C1-1D75-74B8-0235EAFF8B6D}"/>
              </a:ext>
            </a:extLst>
          </p:cNvPr>
          <p:cNvGrpSpPr/>
          <p:nvPr/>
        </p:nvGrpSpPr>
        <p:grpSpPr>
          <a:xfrm>
            <a:off x="5613993" y="4122955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DC83B64-0C0F-49D3-CA4A-BE56A9031F6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61F0501D-72FA-0465-61CC-0C758264E1C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B13F221B-0466-4516-02A5-118A4C0BA069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54ACAAA0-0761-0699-082A-3584ADF94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C7CD341A-1535-0E60-BC83-2B2FB02C6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9B7AEC1-DEF6-7B1B-D950-E31AC02F62D7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4F1473F1-F388-A2AF-5DE7-0FDABA9F6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33E628B1-DAC5-E21F-2E19-54C246FB6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97" name="Picture 2" descr="정보 아이콘 3D 모델 - TurboSquid 1649677">
            <a:extLst>
              <a:ext uri="{FF2B5EF4-FFF2-40B4-BE49-F238E27FC236}">
                <a16:creationId xmlns:a16="http://schemas.microsoft.com/office/drawing/2014/main" id="{F70B8B3D-ADDA-46D7-0721-C8599789B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16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B514F-69A9-62CA-27DF-E23134BB2176}"/>
              </a:ext>
            </a:extLst>
          </p:cNvPr>
          <p:cNvSpPr txBox="1"/>
          <p:nvPr/>
        </p:nvSpPr>
        <p:spPr>
          <a:xfrm>
            <a:off x="220677" y="265212"/>
            <a:ext cx="621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7.4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대여 신청 리스트 확인 및 승인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신청된 반출 리스트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0D3A9BA-3DCC-9931-9DC6-5D4AC5691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665522"/>
              </p:ext>
            </p:extLst>
          </p:nvPr>
        </p:nvGraphicFramePr>
        <p:xfrm>
          <a:off x="6979021" y="0"/>
          <a:ext cx="2185261" cy="404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작업자가 신청한 대여 리스트 보기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/table.html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상세보기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관리자는 상세보기 페이지에서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태그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(QR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자산성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체크한후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대여를 승인함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38CD0E39-B271-AEE8-288B-52A43DA53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98"/>
          <a:stretch/>
        </p:blipFill>
        <p:spPr>
          <a:xfrm>
            <a:off x="1357062" y="927978"/>
            <a:ext cx="5302240" cy="177382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3ABE05A-8A22-DF39-D5A6-E2ABCDD427C5}"/>
              </a:ext>
            </a:extLst>
          </p:cNvPr>
          <p:cNvSpPr/>
          <p:nvPr/>
        </p:nvSpPr>
        <p:spPr>
          <a:xfrm>
            <a:off x="1357062" y="960235"/>
            <a:ext cx="2160240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대여 신청 리스트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E00856-9503-72C7-86D4-F54CB9EC055E}"/>
              </a:ext>
            </a:extLst>
          </p:cNvPr>
          <p:cNvSpPr/>
          <p:nvPr/>
        </p:nvSpPr>
        <p:spPr>
          <a:xfrm>
            <a:off x="1387819" y="1176259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대여 장소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350DA3-57EB-D75D-27DE-E6ABEDE7C75A}"/>
              </a:ext>
            </a:extLst>
          </p:cNvPr>
          <p:cNvSpPr/>
          <p:nvPr/>
        </p:nvSpPr>
        <p:spPr>
          <a:xfrm>
            <a:off x="2725214" y="1174524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</a:t>
            </a:r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9BA8BB-4570-1581-834C-EF003251A6A4}"/>
              </a:ext>
            </a:extLst>
          </p:cNvPr>
          <p:cNvSpPr/>
          <p:nvPr/>
        </p:nvSpPr>
        <p:spPr>
          <a:xfrm>
            <a:off x="3485286" y="1170415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63CB22-9846-7E3E-40F4-0745ABBF30AE}"/>
              </a:ext>
            </a:extLst>
          </p:cNvPr>
          <p:cNvSpPr/>
          <p:nvPr/>
        </p:nvSpPr>
        <p:spPr>
          <a:xfrm>
            <a:off x="5901542" y="1170415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상세보기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878A01-962C-C0A1-B7B8-24207C3F061F}"/>
              </a:ext>
            </a:extLst>
          </p:cNvPr>
          <p:cNvSpPr/>
          <p:nvPr/>
        </p:nvSpPr>
        <p:spPr>
          <a:xfrm>
            <a:off x="1387819" y="1386439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48CF58-939A-C781-24A7-5C60F5501DDE}"/>
              </a:ext>
            </a:extLst>
          </p:cNvPr>
          <p:cNvSpPr/>
          <p:nvPr/>
        </p:nvSpPr>
        <p:spPr>
          <a:xfrm>
            <a:off x="1385154" y="1668210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27AB9D-1157-D7DC-7D04-A512EA232C4D}"/>
              </a:ext>
            </a:extLst>
          </p:cNvPr>
          <p:cNvSpPr/>
          <p:nvPr/>
        </p:nvSpPr>
        <p:spPr>
          <a:xfrm>
            <a:off x="1385154" y="1910605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10F6D8-6428-6EC4-E477-1C8938D8C82A}"/>
              </a:ext>
            </a:extLst>
          </p:cNvPr>
          <p:cNvSpPr/>
          <p:nvPr/>
        </p:nvSpPr>
        <p:spPr>
          <a:xfrm>
            <a:off x="1391410" y="2197796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8A7E25-672C-6D48-3CBF-F48CAE575A3C}"/>
              </a:ext>
            </a:extLst>
          </p:cNvPr>
          <p:cNvSpPr/>
          <p:nvPr/>
        </p:nvSpPr>
        <p:spPr>
          <a:xfrm>
            <a:off x="1386949" y="2432400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  <a:endParaRPr lang="en-US" altLang="ko-KR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4AB5E2C-C398-158C-8435-F024A811F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214" y="1397295"/>
            <a:ext cx="576064" cy="126012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CF0C65-6B1D-3F73-4798-6A1E6F5AB024}"/>
              </a:ext>
            </a:extLst>
          </p:cNvPr>
          <p:cNvSpPr/>
          <p:nvPr/>
        </p:nvSpPr>
        <p:spPr>
          <a:xfrm>
            <a:off x="4764792" y="1130774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36A7BD-5311-B39F-B4AB-C3B1ED7D94F6}"/>
              </a:ext>
            </a:extLst>
          </p:cNvPr>
          <p:cNvSpPr/>
          <p:nvPr/>
        </p:nvSpPr>
        <p:spPr>
          <a:xfrm>
            <a:off x="4775377" y="1378317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반출완료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A4D001-675B-496F-D14E-80BAF2C2FAC8}"/>
              </a:ext>
            </a:extLst>
          </p:cNvPr>
          <p:cNvSpPr/>
          <p:nvPr/>
        </p:nvSpPr>
        <p:spPr>
          <a:xfrm>
            <a:off x="4775377" y="1629953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반출완료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CC5B7A-97C5-CE05-1C7D-7FAF6C6E3FB4}"/>
              </a:ext>
            </a:extLst>
          </p:cNvPr>
          <p:cNvSpPr/>
          <p:nvPr/>
        </p:nvSpPr>
        <p:spPr>
          <a:xfrm>
            <a:off x="4775377" y="1910605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반출신청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075BEF-BCFB-A2EE-AB5C-573B3C786163}"/>
              </a:ext>
            </a:extLst>
          </p:cNvPr>
          <p:cNvSpPr/>
          <p:nvPr/>
        </p:nvSpPr>
        <p:spPr>
          <a:xfrm>
            <a:off x="4775377" y="2191257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반출신청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09F8F1-B26B-A129-2A35-2EB08D7E17A1}"/>
              </a:ext>
            </a:extLst>
          </p:cNvPr>
          <p:cNvSpPr/>
          <p:nvPr/>
        </p:nvSpPr>
        <p:spPr>
          <a:xfrm>
            <a:off x="4775377" y="2432400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반출신청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7EFF869-2F95-B8D3-FC7D-1A167BEABBB5}"/>
              </a:ext>
            </a:extLst>
          </p:cNvPr>
          <p:cNvGrpSpPr/>
          <p:nvPr/>
        </p:nvGrpSpPr>
        <p:grpSpPr>
          <a:xfrm>
            <a:off x="5752732" y="1087980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4B547A9-F1D0-789B-3358-320D39685AD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:a16="http://schemas.microsoft.com/office/drawing/2014/main" id="{AC7D7F90-F798-B9FE-5CA1-70291D7AB1C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B675FA47-5A25-B810-E7D4-1786C3203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115" y="3289548"/>
            <a:ext cx="2251617" cy="192992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EEE42912-7E00-FE10-FB21-7FF157736B71}"/>
              </a:ext>
            </a:extLst>
          </p:cNvPr>
          <p:cNvSpPr/>
          <p:nvPr/>
        </p:nvSpPr>
        <p:spPr>
          <a:xfrm>
            <a:off x="6100602" y="1899909"/>
            <a:ext cx="334371" cy="2549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C0BA5C5-CB1F-7374-7AA7-495D3563A57E}"/>
              </a:ext>
            </a:extLst>
          </p:cNvPr>
          <p:cNvCxnSpPr>
            <a:cxnSpLocks/>
            <a:stCxn id="35" idx="4"/>
            <a:endCxn id="34" idx="3"/>
          </p:cNvCxnSpPr>
          <p:nvPr/>
        </p:nvCxnSpPr>
        <p:spPr>
          <a:xfrm flipH="1">
            <a:off x="5752732" y="2154809"/>
            <a:ext cx="515056" cy="2099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390BAEA-4420-F2E6-298B-76D0BA6D5363}"/>
              </a:ext>
            </a:extLst>
          </p:cNvPr>
          <p:cNvSpPr/>
          <p:nvPr/>
        </p:nvSpPr>
        <p:spPr>
          <a:xfrm>
            <a:off x="4941275" y="4904320"/>
            <a:ext cx="648072" cy="227894"/>
          </a:xfrm>
          <a:prstGeom prst="roundRect">
            <a:avLst>
              <a:gd name="adj" fmla="val 50000"/>
            </a:avLst>
          </a:prstGeom>
          <a:solidFill>
            <a:srgbClr val="6F51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39C0BD-EC56-F570-9EF0-DBA9BADA3114}"/>
              </a:ext>
            </a:extLst>
          </p:cNvPr>
          <p:cNvSpPr txBox="1"/>
          <p:nvPr/>
        </p:nvSpPr>
        <p:spPr>
          <a:xfrm>
            <a:off x="5165378" y="4964262"/>
            <a:ext cx="199865" cy="108011"/>
          </a:xfrm>
          <a:prstGeom prst="rect">
            <a:avLst/>
          </a:prstGeom>
          <a:solidFill>
            <a:srgbClr val="6045E2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대여 승인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55BBDA7-6C19-1716-443C-8BDBCCA48830}"/>
              </a:ext>
            </a:extLst>
          </p:cNvPr>
          <p:cNvSpPr/>
          <p:nvPr/>
        </p:nvSpPr>
        <p:spPr>
          <a:xfrm>
            <a:off x="3598545" y="3497620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품목명</a:t>
            </a:r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DDEC9A-5751-D012-F5C9-59B6022AB4D6}"/>
              </a:ext>
            </a:extLst>
          </p:cNvPr>
          <p:cNvSpPr/>
          <p:nvPr/>
        </p:nvSpPr>
        <p:spPr>
          <a:xfrm>
            <a:off x="4593524" y="3506794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QR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CBE542-7265-A6F3-70C8-205558276907}"/>
              </a:ext>
            </a:extLst>
          </p:cNvPr>
          <p:cNvSpPr/>
          <p:nvPr/>
        </p:nvSpPr>
        <p:spPr>
          <a:xfrm>
            <a:off x="4100811" y="3511424"/>
            <a:ext cx="461026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수량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4576E3-DFD4-2650-CD7E-F0776E8656DF}"/>
              </a:ext>
            </a:extLst>
          </p:cNvPr>
          <p:cNvSpPr/>
          <p:nvPr/>
        </p:nvSpPr>
        <p:spPr>
          <a:xfrm>
            <a:off x="5086032" y="3511424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태그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27E0F3-76B3-811E-4678-503A2BC97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009F6D-4385-71F3-3040-E84C1D390D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40" y="589424"/>
            <a:ext cx="5327662" cy="31828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D6FD3A4-B5F1-6E02-C7A9-68A5A1BB6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713" y="927978"/>
            <a:ext cx="1091758" cy="454207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3F94C98-89BE-454C-645C-715BF7E65734}"/>
              </a:ext>
            </a:extLst>
          </p:cNvPr>
          <p:cNvSpPr txBox="1"/>
          <p:nvPr/>
        </p:nvSpPr>
        <p:spPr>
          <a:xfrm>
            <a:off x="252098" y="992537"/>
            <a:ext cx="106002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B6BA9C2-2002-33E1-274B-1426032657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088" y="1734946"/>
            <a:ext cx="165983" cy="14971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E71F493D-F7B3-8764-9063-91EE9BCA99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905" y="4552949"/>
            <a:ext cx="200373" cy="16356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08D84E0-1937-4272-BA60-FF98BA5F3A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440" y="1189062"/>
            <a:ext cx="165983" cy="157684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9C748342-7DB4-35B1-2DAB-EA5D9E656E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3439" y="2871435"/>
            <a:ext cx="166246" cy="159018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AF384BF-27F7-6C5A-4CC2-9036A01D51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307900" y="2298444"/>
            <a:ext cx="162281" cy="15522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045CB257-7302-87AC-E33D-D031F6B780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303440" y="3997156"/>
            <a:ext cx="185536" cy="140182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6A31A24B-C586-36BF-B20F-EAB8768F97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842" y="3433675"/>
            <a:ext cx="174190" cy="162314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049871-97D4-B8E6-7DDE-C5440B2D7C07}"/>
              </a:ext>
            </a:extLst>
          </p:cNvPr>
          <p:cNvSpPr/>
          <p:nvPr/>
        </p:nvSpPr>
        <p:spPr>
          <a:xfrm>
            <a:off x="273006" y="2313449"/>
            <a:ext cx="1033215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A90988A-B71F-C8DF-50E4-62D38778F3DD}"/>
              </a:ext>
            </a:extLst>
          </p:cNvPr>
          <p:cNvGrpSpPr/>
          <p:nvPr/>
        </p:nvGrpSpPr>
        <p:grpSpPr>
          <a:xfrm>
            <a:off x="1240366" y="879478"/>
            <a:ext cx="388720" cy="200055"/>
            <a:chOff x="4727047" y="5307508"/>
            <a:chExt cx="388720" cy="20005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0AAC9F6-A672-DA12-B271-D4B4FF49B9A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809639-63A4-C4D7-4694-9B5002AF19D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E0FED8-554E-9009-9952-0F070023B097}"/>
              </a:ext>
            </a:extLst>
          </p:cNvPr>
          <p:cNvSpPr/>
          <p:nvPr/>
        </p:nvSpPr>
        <p:spPr>
          <a:xfrm>
            <a:off x="3629356" y="1384461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김보람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8C03169-F7E3-22B5-AE6F-ACA412551E5B}"/>
              </a:ext>
            </a:extLst>
          </p:cNvPr>
          <p:cNvSpPr/>
          <p:nvPr/>
        </p:nvSpPr>
        <p:spPr>
          <a:xfrm>
            <a:off x="3629356" y="1636097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위복한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96B8462-4EDD-6139-D687-195F56450FF4}"/>
              </a:ext>
            </a:extLst>
          </p:cNvPr>
          <p:cNvSpPr/>
          <p:nvPr/>
        </p:nvSpPr>
        <p:spPr>
          <a:xfrm>
            <a:off x="3629356" y="1916749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배남진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13FD57F-407D-CB9D-6E2C-71C7A6BDA4D5}"/>
              </a:ext>
            </a:extLst>
          </p:cNvPr>
          <p:cNvSpPr/>
          <p:nvPr/>
        </p:nvSpPr>
        <p:spPr>
          <a:xfrm>
            <a:off x="3629356" y="2185711"/>
            <a:ext cx="97735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여영모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B3B0EF5-FF7E-8CA8-959F-B81E5A553187}"/>
              </a:ext>
            </a:extLst>
          </p:cNvPr>
          <p:cNvSpPr/>
          <p:nvPr/>
        </p:nvSpPr>
        <p:spPr>
          <a:xfrm>
            <a:off x="3618770" y="2476156"/>
            <a:ext cx="815321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박철민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2C9D611-429D-C66C-F225-67FD413CC03E}"/>
              </a:ext>
            </a:extLst>
          </p:cNvPr>
          <p:cNvSpPr/>
          <p:nvPr/>
        </p:nvSpPr>
        <p:spPr>
          <a:xfrm>
            <a:off x="3598545" y="3685183"/>
            <a:ext cx="1909559" cy="134349"/>
          </a:xfrm>
          <a:prstGeom prst="rect">
            <a:avLst/>
          </a:prstGeom>
          <a:solidFill>
            <a:srgbClr val="FF0000">
              <a:alpha val="2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421F5A-2BE3-7B60-B51B-44E529BCF1E0}"/>
              </a:ext>
            </a:extLst>
          </p:cNvPr>
          <p:cNvSpPr/>
          <p:nvPr/>
        </p:nvSpPr>
        <p:spPr>
          <a:xfrm>
            <a:off x="3617220" y="4067247"/>
            <a:ext cx="1909559" cy="134349"/>
          </a:xfrm>
          <a:prstGeom prst="rect">
            <a:avLst/>
          </a:prstGeom>
          <a:solidFill>
            <a:srgbClr val="FF0000">
              <a:alpha val="2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3FCAEED-3A54-02A7-5C94-210EAF9FD69D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AF47817C-9AE7-9130-7C72-6D4CE27B5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3C5CFC39-ED1F-75E4-6DA1-C64ADCCFB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8224662-A95F-44D7-BE97-0D593DE26077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FEB764F-4375-F658-DEEA-9E176475B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5ADC854B-29F9-F4DE-16D2-9B46BCD83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69" name="Picture 2" descr="정보 아이콘 3D 모델 - TurboSquid 1649677">
            <a:extLst>
              <a:ext uri="{FF2B5EF4-FFF2-40B4-BE49-F238E27FC236}">
                <a16:creationId xmlns:a16="http://schemas.microsoft.com/office/drawing/2014/main" id="{3BA41CE4-A5EF-62AA-4BCA-2B7239E4A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22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2B274-4361-DDE3-9470-8A766B71D088}"/>
              </a:ext>
            </a:extLst>
          </p:cNvPr>
          <p:cNvSpPr txBox="1"/>
          <p:nvPr/>
        </p:nvSpPr>
        <p:spPr>
          <a:xfrm>
            <a:off x="220677" y="265212"/>
            <a:ext cx="672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7.5.1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반납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리스트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(App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동일예정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대여리스트 노출 확인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 선택</a:t>
            </a: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_</a:t>
            </a:r>
            <a:r>
              <a:rPr lang="ko-KR" altLang="en-US" sz="7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반납신청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DBB88B-48F0-5269-B512-051B97C71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40512"/>
              </p:ext>
            </p:extLst>
          </p:nvPr>
        </p:nvGraphicFramePr>
        <p:xfrm>
          <a:off x="6979021" y="0"/>
          <a:ext cx="2185261" cy="4473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웹페이지에서 보는 작업자 페이지 이므로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과거 반납리스트에서 내역 확인 기능만 있음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단 작업자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App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페이지의 경우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반납 신청 버튼임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작업리더 조회</a:t>
                      </a:r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작업리더명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박스내 입력 후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조회 버튼</a:t>
                      </a:r>
                      <a:r>
                        <a:rPr lang="en-US" altLang="ko-KR" sz="700" dirty="0"/>
                        <a:t>_</a:t>
                      </a:r>
                      <a:r>
                        <a:rPr lang="en-US" altLang="ko-KR" sz="700" dirty="0" err="1"/>
                        <a:t>Pupup</a:t>
                      </a:r>
                      <a:r>
                        <a:rPr lang="ko-KR" altLang="en-US" sz="700" dirty="0"/>
                        <a:t>선택</a:t>
                      </a:r>
                      <a:r>
                        <a:rPr lang="en-US" altLang="ko-KR" sz="700" dirty="0"/>
                        <a:t>))</a:t>
                      </a:r>
                      <a:endParaRPr lang="en-US" altLang="ko-KR" sz="700" b="1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/form-elements/input-group.html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 경우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선택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반출신청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 노출 완료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대여리스트노출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된 공기구의 수량을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정비실별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확인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정비실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및 공기구 위치 노출 불구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작업자의 편의에 따라 타 정비실에서 반납가능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App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환경 경우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원하는 정비실에 비치된 작업자 전용 단말기에서 반납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신청시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반납수량 체크 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반납신청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정비실로 이동하고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정비실에 비치된 전용단말기로 접속하여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정비실에서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바납할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품목만 확인하고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관리자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에게 반납 신청을 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 받음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Web&amp;App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반납 페이지에서는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대여리스트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상단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미반납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하단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노출됨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277382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 반납 리스트를 확인하고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반납할 모두의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공기구를 선택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392854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 반납 수량 중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반납할 최종 수량을 선택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00642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26184407-1C86-ACC0-5921-D7C23B35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48" y="3029694"/>
            <a:ext cx="5167503" cy="3600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99E1C2-DE28-E275-64F5-8558982D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64" y="917737"/>
            <a:ext cx="5205859" cy="33008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EDA6C9-5FB0-2C41-13D8-134CF8AA694C}"/>
              </a:ext>
            </a:extLst>
          </p:cNvPr>
          <p:cNvSpPr/>
          <p:nvPr/>
        </p:nvSpPr>
        <p:spPr>
          <a:xfrm>
            <a:off x="1536371" y="932392"/>
            <a:ext cx="1857090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2023.10.22.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 홍길동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136BA15-CF0D-7D9E-7AA4-1FF8BDE4A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4" y="1273324"/>
            <a:ext cx="5223238" cy="172819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F744D65-7FDE-E75F-A457-9C0D64D12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421" y="1687104"/>
            <a:ext cx="624970" cy="53797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3131B98-06DF-1022-58B3-2C86C4E20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547" y="1581716"/>
            <a:ext cx="446638" cy="10362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E448C26-AE73-86FF-FE32-DF840AE14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C27BD29-AE90-8238-D947-1B0A46F13F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640" y="589424"/>
            <a:ext cx="5256584" cy="31828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C9DA87F-C845-A397-8586-C3295357BD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713" y="927978"/>
            <a:ext cx="1091758" cy="45420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CBD1872-6CDA-CF81-810C-FC86B627CC54}"/>
              </a:ext>
            </a:extLst>
          </p:cNvPr>
          <p:cNvSpPr txBox="1"/>
          <p:nvPr/>
        </p:nvSpPr>
        <p:spPr>
          <a:xfrm>
            <a:off x="252098" y="992537"/>
            <a:ext cx="106002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97530ADF-1E0D-725D-8721-4F979B2561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088" y="1734946"/>
            <a:ext cx="165983" cy="14971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5CED4E6-44D5-753A-4488-919ADCFEC6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905" y="4552949"/>
            <a:ext cx="200373" cy="16356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564FF22-317B-D903-B365-CDCFABE168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40" y="1189062"/>
            <a:ext cx="165983" cy="15768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2FE21EB8-5847-EC60-6425-BF8619E793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3439" y="2871435"/>
            <a:ext cx="166246" cy="15901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15F4315-0B18-7305-7750-B079AF0357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307900" y="2298444"/>
            <a:ext cx="162281" cy="15522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308C7E0-CAD8-9BEE-BB93-3D3A1D0401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0800000">
            <a:off x="303440" y="3997156"/>
            <a:ext cx="185536" cy="14018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4BEEC356-5830-936F-719D-72E301115E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5842" y="3433675"/>
            <a:ext cx="174190" cy="162314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717EEA3C-E402-0933-B789-BBDB06D1C4B2}"/>
              </a:ext>
            </a:extLst>
          </p:cNvPr>
          <p:cNvSpPr/>
          <p:nvPr/>
        </p:nvSpPr>
        <p:spPr>
          <a:xfrm>
            <a:off x="273006" y="2851491"/>
            <a:ext cx="1033215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9ACF512-BE5F-3C82-6837-C60AF0DE4749}"/>
              </a:ext>
            </a:extLst>
          </p:cNvPr>
          <p:cNvGrpSpPr/>
          <p:nvPr/>
        </p:nvGrpSpPr>
        <p:grpSpPr>
          <a:xfrm>
            <a:off x="1187724" y="915088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3005EC5-6F7D-B04E-9F2B-3F6D59A3906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636E0474-2E38-CA9D-B8F7-68A16CA7C24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3421A31-8F80-317F-2C01-953D5940E649}"/>
              </a:ext>
            </a:extLst>
          </p:cNvPr>
          <p:cNvSpPr txBox="1"/>
          <p:nvPr/>
        </p:nvSpPr>
        <p:spPr>
          <a:xfrm>
            <a:off x="3365352" y="1359223"/>
            <a:ext cx="576064" cy="1050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500" b="1"/>
              <a:t>공기구 위치</a:t>
            </a:r>
            <a:endParaRPr lang="ko-KR" altLang="en-US" sz="500" b="1" dirty="0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175FC09C-825C-0507-7E09-89AA06668211}"/>
              </a:ext>
            </a:extLst>
          </p:cNvPr>
          <p:cNvGraphicFramePr>
            <a:graphicFrameLocks noGrp="1"/>
          </p:cNvGraphicFramePr>
          <p:nvPr/>
        </p:nvGraphicFramePr>
        <p:xfrm>
          <a:off x="3325727" y="1550157"/>
          <a:ext cx="576064" cy="1451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859177045"/>
                    </a:ext>
                  </a:extLst>
                </a:gridCol>
              </a:tblGrid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10114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01088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0325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873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6-D-1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98215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Desk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22108"/>
                  </a:ext>
                </a:extLst>
              </a:tr>
            </a:tbl>
          </a:graphicData>
        </a:graphic>
      </p:graphicFrame>
      <p:grpSp>
        <p:nvGrpSpPr>
          <p:cNvPr id="60" name="그룹 59">
            <a:extLst>
              <a:ext uri="{FF2B5EF4-FFF2-40B4-BE49-F238E27FC236}">
                <a16:creationId xmlns:a16="http://schemas.microsoft.com/office/drawing/2014/main" id="{6DFEAB81-3957-AD78-516B-EA763E642917}"/>
              </a:ext>
            </a:extLst>
          </p:cNvPr>
          <p:cNvGrpSpPr/>
          <p:nvPr/>
        </p:nvGrpSpPr>
        <p:grpSpPr>
          <a:xfrm>
            <a:off x="1194756" y="1490553"/>
            <a:ext cx="388720" cy="200055"/>
            <a:chOff x="4727047" y="5307508"/>
            <a:chExt cx="388720" cy="200055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448C484-8AC0-3A6C-AAE2-0D167FC091A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TextBox 27">
              <a:extLst>
                <a:ext uri="{FF2B5EF4-FFF2-40B4-BE49-F238E27FC236}">
                  <a16:creationId xmlns:a16="http://schemas.microsoft.com/office/drawing/2014/main" id="{1AAABCEE-EC34-FE07-59DC-C6D3B6ADD2F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850898F-BD17-CA4D-7D2F-AED4A8103374}"/>
              </a:ext>
            </a:extLst>
          </p:cNvPr>
          <p:cNvSpPr/>
          <p:nvPr/>
        </p:nvSpPr>
        <p:spPr>
          <a:xfrm>
            <a:off x="5476340" y="1411739"/>
            <a:ext cx="405562" cy="1551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B43773A-9CAE-5117-F29D-FA4DB2B9A3D2}"/>
              </a:ext>
            </a:extLst>
          </p:cNvPr>
          <p:cNvGrpSpPr/>
          <p:nvPr/>
        </p:nvGrpSpPr>
        <p:grpSpPr>
          <a:xfrm>
            <a:off x="5847969" y="3087367"/>
            <a:ext cx="648072" cy="227894"/>
            <a:chOff x="5799454" y="5175892"/>
            <a:chExt cx="648072" cy="22789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290F334-CD9E-BE05-4922-2D34520A72ED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A550A5-BCFD-8976-55D2-03FACCAE9FDD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확인</a:t>
              </a:r>
            </a:p>
          </p:txBody>
        </p:sp>
      </p:grpSp>
      <p:pic>
        <p:nvPicPr>
          <p:cNvPr id="68" name="그림 67">
            <a:extLst>
              <a:ext uri="{FF2B5EF4-FFF2-40B4-BE49-F238E27FC236}">
                <a16:creationId xmlns:a16="http://schemas.microsoft.com/office/drawing/2014/main" id="{341A0561-67E1-1067-A763-90214FB8C43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31943" y="973081"/>
            <a:ext cx="277611" cy="225963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39B65E19-DF8A-A03B-F496-6F71402D5B80}"/>
              </a:ext>
            </a:extLst>
          </p:cNvPr>
          <p:cNvGrpSpPr/>
          <p:nvPr/>
        </p:nvGrpSpPr>
        <p:grpSpPr>
          <a:xfrm>
            <a:off x="5613993" y="1609746"/>
            <a:ext cx="388720" cy="200055"/>
            <a:chOff x="4727047" y="5307508"/>
            <a:chExt cx="388720" cy="200055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C7D1C07-96CE-9126-4A97-32F2C73EA11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TextBox 27">
              <a:extLst>
                <a:ext uri="{FF2B5EF4-FFF2-40B4-BE49-F238E27FC236}">
                  <a16:creationId xmlns:a16="http://schemas.microsoft.com/office/drawing/2014/main" id="{A15E41D5-1B45-983F-CAC1-29CAD59659E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002C2802-D66E-9714-ED90-5A030EC94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48" y="5953844"/>
            <a:ext cx="5167503" cy="36004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5608FB09-4575-CB10-487C-0E0C836F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64" y="3841887"/>
            <a:ext cx="5205859" cy="330086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6D8303C5-FD51-C42A-84C4-ECDFC3E0AA41}"/>
              </a:ext>
            </a:extLst>
          </p:cNvPr>
          <p:cNvSpPr/>
          <p:nvPr/>
        </p:nvSpPr>
        <p:spPr>
          <a:xfrm>
            <a:off x="1536371" y="3856542"/>
            <a:ext cx="1857090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2023.10.15.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 강감찬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E425F201-8F09-76CE-5D24-420EB43C6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4" y="4197474"/>
            <a:ext cx="5223238" cy="1728193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62532637-0CB7-EF47-CFCB-C484CE7CE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421" y="4611254"/>
            <a:ext cx="624970" cy="537978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5C90912A-B992-7EDB-0FEF-A455C18F8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547" y="4505866"/>
            <a:ext cx="446638" cy="10362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179CCFE-CC6F-CDAC-152D-3BB28FA0E06F}"/>
              </a:ext>
            </a:extLst>
          </p:cNvPr>
          <p:cNvSpPr txBox="1"/>
          <p:nvPr/>
        </p:nvSpPr>
        <p:spPr>
          <a:xfrm>
            <a:off x="3365352" y="4283373"/>
            <a:ext cx="576064" cy="1050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500" b="1"/>
              <a:t>공기구 위치</a:t>
            </a:r>
            <a:endParaRPr lang="ko-KR" altLang="en-US" sz="500" b="1" dirty="0"/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8814005F-C905-676B-4252-2BCAABE34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89806"/>
              </p:ext>
            </p:extLst>
          </p:nvPr>
        </p:nvGraphicFramePr>
        <p:xfrm>
          <a:off x="3325727" y="4474307"/>
          <a:ext cx="576064" cy="1451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859177045"/>
                    </a:ext>
                  </a:extLst>
                </a:gridCol>
              </a:tblGrid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10114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01088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0325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873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6-D-1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98215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Desk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22108"/>
                  </a:ext>
                </a:extLst>
              </a:tr>
            </a:tbl>
          </a:graphicData>
        </a:graphic>
      </p:graphicFrame>
      <p:grpSp>
        <p:nvGrpSpPr>
          <p:cNvPr id="80" name="그룹 79">
            <a:extLst>
              <a:ext uri="{FF2B5EF4-FFF2-40B4-BE49-F238E27FC236}">
                <a16:creationId xmlns:a16="http://schemas.microsoft.com/office/drawing/2014/main" id="{9B191B70-43D1-9395-1C01-52B158C7D7E7}"/>
              </a:ext>
            </a:extLst>
          </p:cNvPr>
          <p:cNvGrpSpPr/>
          <p:nvPr/>
        </p:nvGrpSpPr>
        <p:grpSpPr>
          <a:xfrm>
            <a:off x="1194756" y="4003762"/>
            <a:ext cx="388720" cy="200055"/>
            <a:chOff x="4727047" y="5307508"/>
            <a:chExt cx="388720" cy="200055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ECE23C4-3EDB-B86D-283F-82702A02437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2" name="TextBox 27">
              <a:extLst>
                <a:ext uri="{FF2B5EF4-FFF2-40B4-BE49-F238E27FC236}">
                  <a16:creationId xmlns:a16="http://schemas.microsoft.com/office/drawing/2014/main" id="{A6C1F090-9BE3-4B04-DF8C-51E1BF98216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0DD833B-6954-12C5-A173-34AA04E8EE1B}"/>
              </a:ext>
            </a:extLst>
          </p:cNvPr>
          <p:cNvSpPr/>
          <p:nvPr/>
        </p:nvSpPr>
        <p:spPr>
          <a:xfrm>
            <a:off x="5476340" y="4335889"/>
            <a:ext cx="405562" cy="1551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6068CE7-33F9-E89F-11EA-471412D6D467}"/>
              </a:ext>
            </a:extLst>
          </p:cNvPr>
          <p:cNvGrpSpPr/>
          <p:nvPr/>
        </p:nvGrpSpPr>
        <p:grpSpPr>
          <a:xfrm>
            <a:off x="5847969" y="6011517"/>
            <a:ext cx="648072" cy="227894"/>
            <a:chOff x="5799454" y="5175892"/>
            <a:chExt cx="648072" cy="227894"/>
          </a:xfrm>
        </p:grpSpPr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780779A3-84F3-FF4E-3A5E-6840F90ECFF0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2747AD5-DBC9-7743-D4F1-4D4E16460149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확인</a:t>
              </a:r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9A3ECA35-71C7-B78B-B8D4-1C6923C883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31943" y="3897231"/>
            <a:ext cx="277611" cy="225963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EA9AF77D-92C1-1D75-74B8-0235EAFF8B6D}"/>
              </a:ext>
            </a:extLst>
          </p:cNvPr>
          <p:cNvGrpSpPr/>
          <p:nvPr/>
        </p:nvGrpSpPr>
        <p:grpSpPr>
          <a:xfrm>
            <a:off x="5613993" y="4533896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DC83B64-0C0F-49D3-CA4A-BE56A9031F6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61F0501D-72FA-0465-61CC-0C758264E1C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E543EB2E-D5BD-0690-22BB-99AE3368AA3C}"/>
              </a:ext>
            </a:extLst>
          </p:cNvPr>
          <p:cNvSpPr/>
          <p:nvPr/>
        </p:nvSpPr>
        <p:spPr>
          <a:xfrm>
            <a:off x="1504950" y="4535173"/>
            <a:ext cx="122601" cy="10000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28ED764-2499-A795-43E8-BAB52C6275E3}"/>
              </a:ext>
            </a:extLst>
          </p:cNvPr>
          <p:cNvSpPr/>
          <p:nvPr/>
        </p:nvSpPr>
        <p:spPr>
          <a:xfrm>
            <a:off x="1507681" y="4793354"/>
            <a:ext cx="122601" cy="10000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3C8F5DE-F377-4CBD-09A2-5621C85CED4F}"/>
              </a:ext>
            </a:extLst>
          </p:cNvPr>
          <p:cNvSpPr/>
          <p:nvPr/>
        </p:nvSpPr>
        <p:spPr>
          <a:xfrm>
            <a:off x="1515143" y="5025984"/>
            <a:ext cx="122601" cy="10000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9EBD980-7A7F-47D3-63FD-EAE823A8C075}"/>
              </a:ext>
            </a:extLst>
          </p:cNvPr>
          <p:cNvSpPr/>
          <p:nvPr/>
        </p:nvSpPr>
        <p:spPr>
          <a:xfrm>
            <a:off x="1515143" y="5277069"/>
            <a:ext cx="122601" cy="10000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3D8CC4E-DB92-85DD-57C1-7A7407261ED5}"/>
              </a:ext>
            </a:extLst>
          </p:cNvPr>
          <p:cNvSpPr/>
          <p:nvPr/>
        </p:nvSpPr>
        <p:spPr>
          <a:xfrm>
            <a:off x="1522175" y="5535250"/>
            <a:ext cx="122601" cy="10000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DC16F4B-D61F-C4CA-399F-73446BDA4758}"/>
              </a:ext>
            </a:extLst>
          </p:cNvPr>
          <p:cNvSpPr/>
          <p:nvPr/>
        </p:nvSpPr>
        <p:spPr>
          <a:xfrm>
            <a:off x="1493505" y="5780998"/>
            <a:ext cx="122601" cy="10000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F67F908-B37A-0F28-6281-67503DE66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31" y="3455379"/>
            <a:ext cx="5167503" cy="360040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64660F66-269C-652E-AE29-914C9AA1AD63}"/>
              </a:ext>
            </a:extLst>
          </p:cNvPr>
          <p:cNvGrpSpPr/>
          <p:nvPr/>
        </p:nvGrpSpPr>
        <p:grpSpPr>
          <a:xfrm>
            <a:off x="1187724" y="3428297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4324771A-30F9-1B54-57D0-E2EFF00D2C7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270936C8-5F92-263A-6440-D43BF95129D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8FEB9E-7756-999E-AE30-0A532F502A38}"/>
              </a:ext>
            </a:extLst>
          </p:cNvPr>
          <p:cNvSpPr/>
          <p:nvPr/>
        </p:nvSpPr>
        <p:spPr>
          <a:xfrm>
            <a:off x="1543510" y="3485268"/>
            <a:ext cx="1857090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미 반납 리스트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BCF8EE-B1F1-513E-BF93-DA3A0FE5CAA2}"/>
              </a:ext>
            </a:extLst>
          </p:cNvPr>
          <p:cNvSpPr/>
          <p:nvPr/>
        </p:nvSpPr>
        <p:spPr>
          <a:xfrm>
            <a:off x="4989322" y="4267572"/>
            <a:ext cx="592762" cy="1724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미 반납 수량</a:t>
            </a:r>
            <a:endParaRPr lang="ko-KR" altLang="en-US" sz="6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4C4291C-ED5C-B3B0-84B0-64E93F8C6092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71AEADF-BFD6-C135-F093-A69FDB23B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B4CD01E-6337-E131-8AE6-7C5029EC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0BA570-E59A-1EB5-7CAE-7F3032C738D7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382DC07-D4AA-DAF7-7126-22EBF882A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3170A7C-4EC8-E750-D393-2221CD3FF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29" name="Picture 2" descr="정보 아이콘 3D 모델 - TurboSquid 1649677">
            <a:extLst>
              <a:ext uri="{FF2B5EF4-FFF2-40B4-BE49-F238E27FC236}">
                <a16:creationId xmlns:a16="http://schemas.microsoft.com/office/drawing/2014/main" id="{276EBF11-197C-03C5-8C71-1C8E4D5DA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065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2B274-4361-DDE3-9470-8A766B71D088}"/>
              </a:ext>
            </a:extLst>
          </p:cNvPr>
          <p:cNvSpPr txBox="1"/>
          <p:nvPr/>
        </p:nvSpPr>
        <p:spPr>
          <a:xfrm>
            <a:off x="220677" y="265212"/>
            <a:ext cx="672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7.5.2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반납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리스트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(App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동일예정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대여리스트 노출 확인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 선택</a:t>
            </a: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_</a:t>
            </a:r>
            <a:r>
              <a:rPr lang="ko-KR" altLang="en-US" sz="7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반납신청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DBB88B-48F0-5269-B512-051B97C71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686435"/>
              </p:ext>
            </p:extLst>
          </p:nvPr>
        </p:nvGraphicFramePr>
        <p:xfrm>
          <a:off x="6979021" y="0"/>
          <a:ext cx="2185261" cy="364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관리자의 페이지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Web&amp;App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동일 예정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신청자 반납 리스트 순차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/table.html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반납리스트 상세보기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작업리더명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박스내 입력 후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조회 버튼</a:t>
                      </a:r>
                      <a:r>
                        <a:rPr lang="en-US" altLang="ko-KR" sz="700" dirty="0"/>
                        <a:t>_</a:t>
                      </a:r>
                      <a:r>
                        <a:rPr lang="en-US" altLang="ko-KR" sz="700" dirty="0" err="1"/>
                        <a:t>Pupup</a:t>
                      </a:r>
                      <a:r>
                        <a:rPr lang="ko-KR" altLang="en-US" sz="700" dirty="0"/>
                        <a:t> 또는 이동페이지</a:t>
                      </a:r>
                      <a:r>
                        <a:rPr lang="en-US" altLang="ko-KR" sz="700" dirty="0"/>
                        <a:t>))</a:t>
                      </a:r>
                      <a:endParaRPr lang="en-US" altLang="ko-KR" sz="700" b="1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 노출 완료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대여리스트노출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된 공기구의 수량을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정비실별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확인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정비실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및 공기구 위치 노출 불구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작업자의 편의에 따라 타 정비실에서 반납가능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App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환경 경우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작업자는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원하는 정비실에 비치된 작업자 전용 단말기에서 반납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신청시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반납수량 체크 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반납신청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정비실로 이동하고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정비실에 비치된 전용단말기로 접속하여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정비실에서 반납할 품목만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QR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관리자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에게 반납 신청을 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 받음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Web&amp;App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반납 페이지에서는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작업자가 신청한 반납리스트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상세보기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277382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관리자는 작업자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 반납 리스트를 확인 후 최종 반납할 리스트 포함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중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자산성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공기구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QR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스캔등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확인하고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공기구의 상태를 선택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392854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반납할 최종 정보 확인후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반납승인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00642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26184407-1C86-ACC0-5921-D7C23B35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48" y="4873724"/>
            <a:ext cx="5167503" cy="3600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99E1C2-DE28-E275-64F5-8558982D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64" y="2761767"/>
            <a:ext cx="5181987" cy="33008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EDA6C9-5FB0-2C41-13D8-134CF8AA694C}"/>
              </a:ext>
            </a:extLst>
          </p:cNvPr>
          <p:cNvSpPr/>
          <p:nvPr/>
        </p:nvSpPr>
        <p:spPr>
          <a:xfrm>
            <a:off x="1536371" y="2776422"/>
            <a:ext cx="1857090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2023.10.22.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 홍길동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136BA15-CF0D-7D9E-7AA4-1FF8BDE4A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4" y="3117354"/>
            <a:ext cx="5223238" cy="172819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F744D65-7FDE-E75F-A457-9C0D64D12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421" y="3531134"/>
            <a:ext cx="624970" cy="53797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3131B98-06DF-1022-58B3-2C86C4E20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547" y="3425746"/>
            <a:ext cx="446638" cy="10362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E448C26-AE73-86FF-FE32-DF840AE14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C27BD29-AE90-8238-D947-1B0A46F13F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640" y="589424"/>
            <a:ext cx="5327662" cy="31828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C9DA87F-C845-A397-8586-C3295357BD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713" y="927978"/>
            <a:ext cx="1091758" cy="45420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CBD1872-6CDA-CF81-810C-FC86B627CC54}"/>
              </a:ext>
            </a:extLst>
          </p:cNvPr>
          <p:cNvSpPr txBox="1"/>
          <p:nvPr/>
        </p:nvSpPr>
        <p:spPr>
          <a:xfrm>
            <a:off x="252098" y="992537"/>
            <a:ext cx="106002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97530ADF-1E0D-725D-8721-4F979B2561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088" y="1734946"/>
            <a:ext cx="165983" cy="14971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5CED4E6-44D5-753A-4488-919ADCFEC6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905" y="4552949"/>
            <a:ext cx="200373" cy="16356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564FF22-317B-D903-B365-CDCFABE168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40" y="1189062"/>
            <a:ext cx="165983" cy="15768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2FE21EB8-5847-EC60-6425-BF8619E793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3439" y="2871435"/>
            <a:ext cx="166246" cy="15901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15F4315-0B18-7305-7750-B079AF0357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307900" y="2298444"/>
            <a:ext cx="162281" cy="15522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308C7E0-CAD8-9BEE-BB93-3D3A1D0401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0800000">
            <a:off x="303440" y="3997156"/>
            <a:ext cx="185536" cy="14018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4BEEC356-5830-936F-719D-72E301115E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5842" y="3433675"/>
            <a:ext cx="174190" cy="162314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717EEA3C-E402-0933-B789-BBDB06D1C4B2}"/>
              </a:ext>
            </a:extLst>
          </p:cNvPr>
          <p:cNvSpPr/>
          <p:nvPr/>
        </p:nvSpPr>
        <p:spPr>
          <a:xfrm>
            <a:off x="273006" y="2851491"/>
            <a:ext cx="1033215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9ACF512-BE5F-3C82-6837-C60AF0DE4749}"/>
              </a:ext>
            </a:extLst>
          </p:cNvPr>
          <p:cNvGrpSpPr/>
          <p:nvPr/>
        </p:nvGrpSpPr>
        <p:grpSpPr>
          <a:xfrm>
            <a:off x="1187724" y="2759118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3005EC5-6F7D-B04E-9F2B-3F6D59A3906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636E0474-2E38-CA9D-B8F7-68A16CA7C24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3421A31-8F80-317F-2C01-953D5940E649}"/>
              </a:ext>
            </a:extLst>
          </p:cNvPr>
          <p:cNvSpPr txBox="1"/>
          <p:nvPr/>
        </p:nvSpPr>
        <p:spPr>
          <a:xfrm>
            <a:off x="3365352" y="3203253"/>
            <a:ext cx="576064" cy="1050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500" b="1"/>
              <a:t>공기구 위치</a:t>
            </a:r>
            <a:endParaRPr lang="ko-KR" altLang="en-US" sz="500" b="1" dirty="0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175FC09C-825C-0507-7E09-89AA06668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975301"/>
              </p:ext>
            </p:extLst>
          </p:nvPr>
        </p:nvGraphicFramePr>
        <p:xfrm>
          <a:off x="3325727" y="3394187"/>
          <a:ext cx="576064" cy="1451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859177045"/>
                    </a:ext>
                  </a:extLst>
                </a:gridCol>
              </a:tblGrid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10114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01088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0325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873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6-D-1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98215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Desk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22108"/>
                  </a:ext>
                </a:extLst>
              </a:tr>
            </a:tbl>
          </a:graphicData>
        </a:graphic>
      </p:graphicFrame>
      <p:grpSp>
        <p:nvGrpSpPr>
          <p:cNvPr id="60" name="그룹 59">
            <a:extLst>
              <a:ext uri="{FF2B5EF4-FFF2-40B4-BE49-F238E27FC236}">
                <a16:creationId xmlns:a16="http://schemas.microsoft.com/office/drawing/2014/main" id="{6DFEAB81-3957-AD78-516B-EA763E642917}"/>
              </a:ext>
            </a:extLst>
          </p:cNvPr>
          <p:cNvGrpSpPr/>
          <p:nvPr/>
        </p:nvGrpSpPr>
        <p:grpSpPr>
          <a:xfrm>
            <a:off x="1194756" y="3334583"/>
            <a:ext cx="388720" cy="200055"/>
            <a:chOff x="4727047" y="5307508"/>
            <a:chExt cx="388720" cy="200055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448C484-8AC0-3A6C-AAE2-0D167FC091A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TextBox 27">
              <a:extLst>
                <a:ext uri="{FF2B5EF4-FFF2-40B4-BE49-F238E27FC236}">
                  <a16:creationId xmlns:a16="http://schemas.microsoft.com/office/drawing/2014/main" id="{1AAABCEE-EC34-FE07-59DC-C6D3B6ADD2F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850898F-BD17-CA4D-7D2F-AED4A8103374}"/>
              </a:ext>
            </a:extLst>
          </p:cNvPr>
          <p:cNvSpPr/>
          <p:nvPr/>
        </p:nvSpPr>
        <p:spPr>
          <a:xfrm>
            <a:off x="5476340" y="3255769"/>
            <a:ext cx="405562" cy="1551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B43773A-9CAE-5117-F29D-FA4DB2B9A3D2}"/>
              </a:ext>
            </a:extLst>
          </p:cNvPr>
          <p:cNvGrpSpPr/>
          <p:nvPr/>
        </p:nvGrpSpPr>
        <p:grpSpPr>
          <a:xfrm>
            <a:off x="5847969" y="4931397"/>
            <a:ext cx="648072" cy="227894"/>
            <a:chOff x="5799454" y="5175892"/>
            <a:chExt cx="648072" cy="22789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290F334-CD9E-BE05-4922-2D34520A72ED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A550A5-BCFD-8976-55D2-03FACCAE9FDD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반납승인</a:t>
              </a:r>
            </a:p>
          </p:txBody>
        </p:sp>
      </p:grpSp>
      <p:pic>
        <p:nvPicPr>
          <p:cNvPr id="68" name="그림 67">
            <a:extLst>
              <a:ext uri="{FF2B5EF4-FFF2-40B4-BE49-F238E27FC236}">
                <a16:creationId xmlns:a16="http://schemas.microsoft.com/office/drawing/2014/main" id="{341A0561-67E1-1067-A763-90214FB8C43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31943" y="2817111"/>
            <a:ext cx="277611" cy="225963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39B65E19-DF8A-A03B-F496-6F71402D5B80}"/>
              </a:ext>
            </a:extLst>
          </p:cNvPr>
          <p:cNvGrpSpPr/>
          <p:nvPr/>
        </p:nvGrpSpPr>
        <p:grpSpPr>
          <a:xfrm>
            <a:off x="5613993" y="3453776"/>
            <a:ext cx="388720" cy="200055"/>
            <a:chOff x="4727047" y="5307508"/>
            <a:chExt cx="388720" cy="200055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C7D1C07-96CE-9126-4A97-32F2C73EA11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TextBox 27">
              <a:extLst>
                <a:ext uri="{FF2B5EF4-FFF2-40B4-BE49-F238E27FC236}">
                  <a16:creationId xmlns:a16="http://schemas.microsoft.com/office/drawing/2014/main" id="{A15E41D5-1B45-983F-CAC1-29CAD59659E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821215D9-ED3C-3072-8067-0A0FB70FC6FE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5598"/>
          <a:stretch/>
        </p:blipFill>
        <p:spPr>
          <a:xfrm>
            <a:off x="1357062" y="927978"/>
            <a:ext cx="5302240" cy="1773829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672FA216-DC26-1FE4-F022-E36DD3B207E9}"/>
              </a:ext>
            </a:extLst>
          </p:cNvPr>
          <p:cNvSpPr/>
          <p:nvPr/>
        </p:nvSpPr>
        <p:spPr>
          <a:xfrm>
            <a:off x="1357062" y="960235"/>
            <a:ext cx="2160240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반납 신청 리스트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BD7110C-252B-3292-255E-26703FCA590D}"/>
              </a:ext>
            </a:extLst>
          </p:cNvPr>
          <p:cNvSpPr/>
          <p:nvPr/>
        </p:nvSpPr>
        <p:spPr>
          <a:xfrm>
            <a:off x="1387819" y="1176259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대여 장소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ABF2707-1EE7-A9D3-5ED8-8563E5C4C3F6}"/>
              </a:ext>
            </a:extLst>
          </p:cNvPr>
          <p:cNvSpPr/>
          <p:nvPr/>
        </p:nvSpPr>
        <p:spPr>
          <a:xfrm>
            <a:off x="2725214" y="1174524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</a:t>
            </a:r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01A0708-1D63-D66F-64A8-0DE03C91BEB0}"/>
              </a:ext>
            </a:extLst>
          </p:cNvPr>
          <p:cNvSpPr/>
          <p:nvPr/>
        </p:nvSpPr>
        <p:spPr>
          <a:xfrm>
            <a:off x="3641202" y="1184542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작업자</a:t>
            </a:r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93DB9F1-0716-5953-C30A-5263856B8F71}"/>
              </a:ext>
            </a:extLst>
          </p:cNvPr>
          <p:cNvSpPr/>
          <p:nvPr/>
        </p:nvSpPr>
        <p:spPr>
          <a:xfrm>
            <a:off x="5901542" y="1170415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상세보기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A8390AE-4927-E3E5-B39B-91B84526AC22}"/>
              </a:ext>
            </a:extLst>
          </p:cNvPr>
          <p:cNvSpPr/>
          <p:nvPr/>
        </p:nvSpPr>
        <p:spPr>
          <a:xfrm>
            <a:off x="1387819" y="1386439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181AD8A-8674-3131-7D1D-A4D173C21D5B}"/>
              </a:ext>
            </a:extLst>
          </p:cNvPr>
          <p:cNvSpPr/>
          <p:nvPr/>
        </p:nvSpPr>
        <p:spPr>
          <a:xfrm>
            <a:off x="1385154" y="1668210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9F41C4D-B0EF-D0ED-44F1-E12F2B71A4DF}"/>
              </a:ext>
            </a:extLst>
          </p:cNvPr>
          <p:cNvSpPr/>
          <p:nvPr/>
        </p:nvSpPr>
        <p:spPr>
          <a:xfrm>
            <a:off x="1385154" y="1910605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74DAA8D-3D2D-1B51-67C5-0079FB4F8EF6}"/>
              </a:ext>
            </a:extLst>
          </p:cNvPr>
          <p:cNvSpPr/>
          <p:nvPr/>
        </p:nvSpPr>
        <p:spPr>
          <a:xfrm>
            <a:off x="1391410" y="2197796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2AC21A0-000F-438A-A754-9402C2565B17}"/>
              </a:ext>
            </a:extLst>
          </p:cNvPr>
          <p:cNvSpPr/>
          <p:nvPr/>
        </p:nvSpPr>
        <p:spPr>
          <a:xfrm>
            <a:off x="1386949" y="2432400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  <a:endParaRPr lang="en-US" altLang="ko-KR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6A7CB1B3-3F25-F01F-2E57-985B5BE4830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25214" y="1397295"/>
            <a:ext cx="576064" cy="1260129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9BCAF006-45D5-AB06-0504-51F2FDD0D7A0}"/>
              </a:ext>
            </a:extLst>
          </p:cNvPr>
          <p:cNvSpPr/>
          <p:nvPr/>
        </p:nvSpPr>
        <p:spPr>
          <a:xfrm>
            <a:off x="4764792" y="1130774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상태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839255A-11D9-8726-3C07-36F603BB101E}"/>
              </a:ext>
            </a:extLst>
          </p:cNvPr>
          <p:cNvSpPr/>
          <p:nvPr/>
        </p:nvSpPr>
        <p:spPr>
          <a:xfrm>
            <a:off x="4775377" y="1378317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반출완료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FDA2FD0-47B9-7F88-32B9-28D4849CC7A2}"/>
              </a:ext>
            </a:extLst>
          </p:cNvPr>
          <p:cNvSpPr/>
          <p:nvPr/>
        </p:nvSpPr>
        <p:spPr>
          <a:xfrm>
            <a:off x="4775377" y="1629953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반출완료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C5632F1-377A-9297-6876-6BDD4972B0CC}"/>
              </a:ext>
            </a:extLst>
          </p:cNvPr>
          <p:cNvSpPr/>
          <p:nvPr/>
        </p:nvSpPr>
        <p:spPr>
          <a:xfrm>
            <a:off x="4775377" y="1910605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반출신청</a:t>
            </a: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00AE5E0-421D-C4E9-BDF0-047C8C1F863E}"/>
              </a:ext>
            </a:extLst>
          </p:cNvPr>
          <p:cNvGrpSpPr/>
          <p:nvPr/>
        </p:nvGrpSpPr>
        <p:grpSpPr>
          <a:xfrm>
            <a:off x="5940019" y="1850961"/>
            <a:ext cx="388720" cy="200055"/>
            <a:chOff x="4727047" y="5307508"/>
            <a:chExt cx="388720" cy="200055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1DE7C552-BED3-877B-9D7A-7D7463E2DAE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3" name="TextBox 27">
              <a:extLst>
                <a:ext uri="{FF2B5EF4-FFF2-40B4-BE49-F238E27FC236}">
                  <a16:creationId xmlns:a16="http://schemas.microsoft.com/office/drawing/2014/main" id="{0F786DA6-9BF6-F2CD-F2C4-4E879E781B4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5" name="타원 104">
            <a:extLst>
              <a:ext uri="{FF2B5EF4-FFF2-40B4-BE49-F238E27FC236}">
                <a16:creationId xmlns:a16="http://schemas.microsoft.com/office/drawing/2014/main" id="{83BF51BA-76B8-0DDE-EA1F-6AFDA3D7147A}"/>
              </a:ext>
            </a:extLst>
          </p:cNvPr>
          <p:cNvSpPr/>
          <p:nvPr/>
        </p:nvSpPr>
        <p:spPr>
          <a:xfrm>
            <a:off x="6161670" y="1926673"/>
            <a:ext cx="334371" cy="2549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B81C001-9FB0-D191-AF05-8076E739541A}"/>
              </a:ext>
            </a:extLst>
          </p:cNvPr>
          <p:cNvGrpSpPr/>
          <p:nvPr/>
        </p:nvGrpSpPr>
        <p:grpSpPr>
          <a:xfrm>
            <a:off x="1240366" y="879478"/>
            <a:ext cx="388720" cy="200055"/>
            <a:chOff x="4727047" y="5307508"/>
            <a:chExt cx="388720" cy="200055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18857134-BBED-5438-34E0-0A2C76755E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DB83DFE-4A50-ADA8-ABEC-B224C0D5FA9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C091C3C-5ABF-EFE5-B748-70DACEC03ED0}"/>
              </a:ext>
            </a:extLst>
          </p:cNvPr>
          <p:cNvSpPr/>
          <p:nvPr/>
        </p:nvSpPr>
        <p:spPr>
          <a:xfrm>
            <a:off x="5018079" y="3221446"/>
            <a:ext cx="482112" cy="1432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반납수량</a:t>
            </a:r>
            <a:endParaRPr lang="ko-KR" altLang="en-US" sz="6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D647FC1-16CC-F04A-CD7E-96CC110B6862}"/>
              </a:ext>
            </a:extLst>
          </p:cNvPr>
          <p:cNvSpPr/>
          <p:nvPr/>
        </p:nvSpPr>
        <p:spPr>
          <a:xfrm>
            <a:off x="5976428" y="3211525"/>
            <a:ext cx="482112" cy="1432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공구 상태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816A0BA-0A60-AE7C-A89C-1E39568ACE87}"/>
              </a:ext>
            </a:extLst>
          </p:cNvPr>
          <p:cNvSpPr/>
          <p:nvPr/>
        </p:nvSpPr>
        <p:spPr>
          <a:xfrm>
            <a:off x="5954236" y="3742839"/>
            <a:ext cx="90000" cy="37356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tlCol="0" anchor="ctr"/>
          <a:lstStyle/>
          <a:p>
            <a:r>
              <a:rPr lang="ko-KR" altLang="en-US" sz="500" b="1" dirty="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양호</a:t>
            </a:r>
            <a:endParaRPr lang="en-US" altLang="ko-KR" sz="500" b="1" dirty="0">
              <a:solidFill>
                <a:schemeClr val="bg1">
                  <a:lumMod val="95000"/>
                </a:schemeClr>
              </a:solidFill>
              <a:highlight>
                <a:srgbClr val="80808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5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고장</a:t>
            </a:r>
            <a:endParaRPr lang="en-US" altLang="ko-KR" sz="5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5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파손</a:t>
            </a:r>
            <a:endParaRPr lang="en-US" altLang="ko-KR" sz="5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5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망실</a:t>
            </a:r>
            <a:endParaRPr lang="en-US" altLang="ko-KR" sz="5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5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폐기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437CB8B-E3A4-16AC-4622-9676B80AE873}"/>
              </a:ext>
            </a:extLst>
          </p:cNvPr>
          <p:cNvSpPr/>
          <p:nvPr/>
        </p:nvSpPr>
        <p:spPr>
          <a:xfrm>
            <a:off x="5940602" y="3611937"/>
            <a:ext cx="157905" cy="107406"/>
          </a:xfrm>
          <a:prstGeom prst="rect">
            <a:avLst/>
          </a:prstGeom>
          <a:solidFill>
            <a:srgbClr val="F0F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tlCol="0" anchor="ctr"/>
          <a:lstStyle/>
          <a:p>
            <a:r>
              <a:rPr lang="ko-KR" altLang="en-US" sz="500" b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상태</a:t>
            </a:r>
            <a:endParaRPr lang="ko-KR" altLang="en-US" sz="5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3E5B698B-9933-B932-CDF6-8671EF60D42D}"/>
              </a:ext>
            </a:extLst>
          </p:cNvPr>
          <p:cNvGrpSpPr/>
          <p:nvPr/>
        </p:nvGrpSpPr>
        <p:grpSpPr>
          <a:xfrm>
            <a:off x="5653608" y="4845289"/>
            <a:ext cx="388720" cy="200055"/>
            <a:chOff x="4727047" y="5307508"/>
            <a:chExt cx="388720" cy="200055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BDE0E2AA-5C77-CBB8-E0EC-97F10131BFB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3" name="TextBox 27">
              <a:extLst>
                <a:ext uri="{FF2B5EF4-FFF2-40B4-BE49-F238E27FC236}">
                  <a16:creationId xmlns:a16="http://schemas.microsoft.com/office/drawing/2014/main" id="{40F3B79F-C069-C1CC-EFF9-32619EAC385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7EBD419-C81E-F140-6C13-1099846E7A57}"/>
              </a:ext>
            </a:extLst>
          </p:cNvPr>
          <p:cNvSpPr/>
          <p:nvPr/>
        </p:nvSpPr>
        <p:spPr>
          <a:xfrm>
            <a:off x="4775377" y="2179567"/>
            <a:ext cx="736128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반출신청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771EA28-F7D4-AEF6-7EFC-BF537F33E035}"/>
              </a:ext>
            </a:extLst>
          </p:cNvPr>
          <p:cNvSpPr/>
          <p:nvPr/>
        </p:nvSpPr>
        <p:spPr>
          <a:xfrm>
            <a:off x="4764791" y="2470012"/>
            <a:ext cx="815321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반출신청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2D961F8-B4CA-51F4-E967-81A39558B8EC}"/>
              </a:ext>
            </a:extLst>
          </p:cNvPr>
          <p:cNvSpPr/>
          <p:nvPr/>
        </p:nvSpPr>
        <p:spPr>
          <a:xfrm>
            <a:off x="3629356" y="1384461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김보람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0A01D90-8783-F438-3CAE-4000DA9E5D3E}"/>
              </a:ext>
            </a:extLst>
          </p:cNvPr>
          <p:cNvSpPr/>
          <p:nvPr/>
        </p:nvSpPr>
        <p:spPr>
          <a:xfrm>
            <a:off x="3629356" y="1636097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위복한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9CBF3C5C-732F-2695-158E-5E793304C8ED}"/>
              </a:ext>
            </a:extLst>
          </p:cNvPr>
          <p:cNvSpPr/>
          <p:nvPr/>
        </p:nvSpPr>
        <p:spPr>
          <a:xfrm>
            <a:off x="3629356" y="1916749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배남진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3482DBA-8702-B823-4262-A5C621027BA9}"/>
              </a:ext>
            </a:extLst>
          </p:cNvPr>
          <p:cNvSpPr/>
          <p:nvPr/>
        </p:nvSpPr>
        <p:spPr>
          <a:xfrm>
            <a:off x="3629356" y="2185711"/>
            <a:ext cx="97735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여영모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FFB3A98-AEEE-E9B1-55E2-22804F770AD5}"/>
              </a:ext>
            </a:extLst>
          </p:cNvPr>
          <p:cNvSpPr/>
          <p:nvPr/>
        </p:nvSpPr>
        <p:spPr>
          <a:xfrm>
            <a:off x="3618770" y="2476156"/>
            <a:ext cx="815321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박철민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29224F5-4D00-4D5F-41F4-7A13C071E12B}"/>
              </a:ext>
            </a:extLst>
          </p:cNvPr>
          <p:cNvCxnSpPr>
            <a:cxnSpLocks/>
            <a:stCxn id="105" idx="4"/>
            <a:endCxn id="10" idx="0"/>
          </p:cNvCxnSpPr>
          <p:nvPr/>
        </p:nvCxnSpPr>
        <p:spPr>
          <a:xfrm flipH="1">
            <a:off x="3973358" y="2181573"/>
            <a:ext cx="2355498" cy="580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204D324E-E4F5-D4C0-6907-85FCDC74C8E1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3D1FDE13-8166-97B1-E310-315026D9C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3CCDA323-3FE4-D4A7-70E1-187FC4120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4AA7664-26E2-16C6-96A6-8F7A7C0B8D21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E1CC197B-F137-1440-A00C-9C8C2BCE0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62CB571E-5418-4EDE-0586-D5FFDE9DD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138" name="Picture 2" descr="정보 아이콘 3D 모델 - TurboSquid 1649677">
            <a:extLst>
              <a:ext uri="{FF2B5EF4-FFF2-40B4-BE49-F238E27FC236}">
                <a16:creationId xmlns:a16="http://schemas.microsoft.com/office/drawing/2014/main" id="{D6614231-10AC-94C6-825B-F79DC12A4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82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BB9A7-382E-94E2-B6D0-8EBE1C25714B}"/>
              </a:ext>
            </a:extLst>
          </p:cNvPr>
          <p:cNvSpPr txBox="1"/>
          <p:nvPr/>
        </p:nvSpPr>
        <p:spPr>
          <a:xfrm>
            <a:off x="108475" y="201202"/>
            <a:ext cx="539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7.6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지급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F73806-ACD8-201C-5EBE-F45134FB1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939365"/>
              </p:ext>
            </p:extLst>
          </p:nvPr>
        </p:nvGraphicFramePr>
        <p:xfrm>
          <a:off x="6979021" y="0"/>
          <a:ext cx="2164979" cy="3554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지급페이지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(Web)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작업자에게 소모자재  지급과 지급 대상자를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지급일 기준으로 기간 설정 후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조회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기간설정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지급대상자 선택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 품목 스캔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처리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/form-elements/datetime-picker.html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 Bootstrap Date Range picker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39154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434125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0FCC9D7-E20C-C6C2-607E-A06D67281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9BE7ECF-102E-F847-4FC4-4EE3BE7B4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AFAD16-8C67-855B-E080-C2B248710BA9}"/>
              </a:ext>
            </a:extLst>
          </p:cNvPr>
          <p:cNvSpPr txBox="1"/>
          <p:nvPr/>
        </p:nvSpPr>
        <p:spPr>
          <a:xfrm>
            <a:off x="271618" y="1008596"/>
            <a:ext cx="106002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부서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51CBD31-7E60-798A-5C37-5CD0638C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89424"/>
            <a:ext cx="5328592" cy="31828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E093F6-1E3F-F71A-4CAF-721C220E1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08" y="1751005"/>
            <a:ext cx="165983" cy="14971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3162F70-E9DB-AD82-7929-C05258F77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25" y="4569008"/>
            <a:ext cx="200373" cy="16356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47345D2-3426-E1F2-16F6-352F4C3851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960" y="1205121"/>
            <a:ext cx="165983" cy="15768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7761F19-8C4A-E1D5-C621-68B7650C8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959" y="2887494"/>
            <a:ext cx="166246" cy="15901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A240DBB-D431-B574-A429-6F12DAF829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327420" y="2314503"/>
            <a:ext cx="162281" cy="15522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E4BF519-5BEF-001E-E6B5-72C11776E8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322960" y="4013215"/>
            <a:ext cx="185536" cy="14018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6143B20-A38B-A252-5E81-4D8B4D3F00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362" y="3449734"/>
            <a:ext cx="174190" cy="16231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9895C7D-7FFA-F8F7-DF65-6CA3B55719FA}"/>
              </a:ext>
            </a:extLst>
          </p:cNvPr>
          <p:cNvSpPr/>
          <p:nvPr/>
        </p:nvSpPr>
        <p:spPr>
          <a:xfrm>
            <a:off x="302696" y="3435052"/>
            <a:ext cx="1033215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BD74A54-7397-BAB9-045C-840863787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18" y="939968"/>
            <a:ext cx="5245514" cy="8110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B92060-5612-1886-23F1-9E5A5AD3EB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31993" y="993912"/>
            <a:ext cx="1410964" cy="7557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34359D-83C1-BB32-03F3-39D3FE2E67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1399" y="1008596"/>
            <a:ext cx="1366923" cy="4598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31DF4C-AF37-1BC9-C270-0944100AF84F}"/>
              </a:ext>
            </a:extLst>
          </p:cNvPr>
          <p:cNvSpPr txBox="1"/>
          <p:nvPr/>
        </p:nvSpPr>
        <p:spPr>
          <a:xfrm>
            <a:off x="1455701" y="1008596"/>
            <a:ext cx="1480951" cy="26472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800" dirty="0"/>
              <a:t>지급 주기 조회 </a:t>
            </a:r>
            <a:r>
              <a:rPr lang="en-US" altLang="ko-KR" sz="800" dirty="0"/>
              <a:t>(</a:t>
            </a:r>
            <a:r>
              <a:rPr lang="ko-KR" altLang="en-US" sz="800" dirty="0"/>
              <a:t>기간 설정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07D9BD-11A2-DE1E-8208-3C2EF35DA6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6992" y="2244129"/>
            <a:ext cx="5293240" cy="1728193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6D82D2F-946C-F78A-6156-DB9BAEB75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928183"/>
              </p:ext>
            </p:extLst>
          </p:nvPr>
        </p:nvGraphicFramePr>
        <p:xfrm>
          <a:off x="3377920" y="2520962"/>
          <a:ext cx="580882" cy="1451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882">
                  <a:extLst>
                    <a:ext uri="{9D8B030D-6E8A-4147-A177-3AD203B41FA5}">
                      <a16:colId xmlns:a16="http://schemas.microsoft.com/office/drawing/2014/main" val="1859177045"/>
                    </a:ext>
                  </a:extLst>
                </a:gridCol>
              </a:tblGrid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effectLst/>
                        </a:rPr>
                        <a:t>반코팅장갑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10114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방진마스크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01088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부직포두건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0325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effectLst/>
                        </a:rPr>
                        <a:t>발끝막이판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873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가죽장갑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98215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effectLst/>
                        </a:rPr>
                        <a:t>그네식안전벨트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22108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597348-E7B0-95C7-4BC5-2E4F0339BFBC}"/>
              </a:ext>
            </a:extLst>
          </p:cNvPr>
          <p:cNvSpPr/>
          <p:nvPr/>
        </p:nvSpPr>
        <p:spPr>
          <a:xfrm>
            <a:off x="2639093" y="2525352"/>
            <a:ext cx="51620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김보람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27662F-FF4C-40D1-44CC-47830B723C56}"/>
              </a:ext>
            </a:extLst>
          </p:cNvPr>
          <p:cNvSpPr/>
          <p:nvPr/>
        </p:nvSpPr>
        <p:spPr>
          <a:xfrm>
            <a:off x="2636639" y="2777725"/>
            <a:ext cx="51620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위복한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896AEB-7A64-3457-E05B-7C8F9E716E5D}"/>
              </a:ext>
            </a:extLst>
          </p:cNvPr>
          <p:cNvSpPr/>
          <p:nvPr/>
        </p:nvSpPr>
        <p:spPr>
          <a:xfrm>
            <a:off x="2628508" y="3022599"/>
            <a:ext cx="51620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배남진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7313C8-C2D7-8CFF-9D49-B3075F203E3E}"/>
              </a:ext>
            </a:extLst>
          </p:cNvPr>
          <p:cNvSpPr/>
          <p:nvPr/>
        </p:nvSpPr>
        <p:spPr>
          <a:xfrm>
            <a:off x="2636640" y="3281436"/>
            <a:ext cx="51620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여영모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BF0E3B-6310-620B-D2F6-62AE5EAE718E}"/>
              </a:ext>
            </a:extLst>
          </p:cNvPr>
          <p:cNvSpPr/>
          <p:nvPr/>
        </p:nvSpPr>
        <p:spPr>
          <a:xfrm>
            <a:off x="2632507" y="3526659"/>
            <a:ext cx="43062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박철민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D5602A-2FA7-2040-CDDE-D456878376C5}"/>
              </a:ext>
            </a:extLst>
          </p:cNvPr>
          <p:cNvSpPr/>
          <p:nvPr/>
        </p:nvSpPr>
        <p:spPr>
          <a:xfrm>
            <a:off x="1980864" y="2318125"/>
            <a:ext cx="430624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부서 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00B369-0E26-9647-AE8E-D17DDD4BAE79}"/>
              </a:ext>
            </a:extLst>
          </p:cNvPr>
          <p:cNvSpPr/>
          <p:nvPr/>
        </p:nvSpPr>
        <p:spPr>
          <a:xfrm>
            <a:off x="2622596" y="2330332"/>
            <a:ext cx="581252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성명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B426C5-9D04-1F7F-2276-D99EA9C2EDDE}"/>
              </a:ext>
            </a:extLst>
          </p:cNvPr>
          <p:cNvSpPr/>
          <p:nvPr/>
        </p:nvSpPr>
        <p:spPr>
          <a:xfrm>
            <a:off x="3232010" y="2330332"/>
            <a:ext cx="726791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소모자재 품목 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F41D89-42B7-1101-5435-FBB6144D2B74}"/>
              </a:ext>
            </a:extLst>
          </p:cNvPr>
          <p:cNvSpPr/>
          <p:nvPr/>
        </p:nvSpPr>
        <p:spPr>
          <a:xfrm>
            <a:off x="4100424" y="2330332"/>
            <a:ext cx="502870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지급 시기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B4C7D1-D282-D2B9-91E9-F7CEC71ED43C}"/>
              </a:ext>
            </a:extLst>
          </p:cNvPr>
          <p:cNvSpPr/>
          <p:nvPr/>
        </p:nvSpPr>
        <p:spPr>
          <a:xfrm>
            <a:off x="4603294" y="2337385"/>
            <a:ext cx="502870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지급 수량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DDD1D6-DE1D-72DC-16D1-EF62A8B00103}"/>
              </a:ext>
            </a:extLst>
          </p:cNvPr>
          <p:cNvSpPr/>
          <p:nvPr/>
        </p:nvSpPr>
        <p:spPr>
          <a:xfrm>
            <a:off x="2622596" y="3742683"/>
            <a:ext cx="43062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조동철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3C94DCE7-6C18-DBC3-F03E-9BBF62B09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72599"/>
              </p:ext>
            </p:extLst>
          </p:nvPr>
        </p:nvGraphicFramePr>
        <p:xfrm>
          <a:off x="4061418" y="2529920"/>
          <a:ext cx="580882" cy="1451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882">
                  <a:extLst>
                    <a:ext uri="{9D8B030D-6E8A-4147-A177-3AD203B41FA5}">
                      <a16:colId xmlns:a16="http://schemas.microsoft.com/office/drawing/2014/main" val="1859177045"/>
                    </a:ext>
                  </a:extLst>
                </a:gridCol>
              </a:tblGrid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2023.2.1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10114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2023.2.1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01088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2023.2.1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0325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2023.2.1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873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2023.2.1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98215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2023.2.1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22108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53100F6-960C-68F4-923C-8246FDEE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511480"/>
              </p:ext>
            </p:extLst>
          </p:nvPr>
        </p:nvGraphicFramePr>
        <p:xfrm>
          <a:off x="4598679" y="2528017"/>
          <a:ext cx="580882" cy="1451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882">
                  <a:extLst>
                    <a:ext uri="{9D8B030D-6E8A-4147-A177-3AD203B41FA5}">
                      <a16:colId xmlns:a16="http://schemas.microsoft.com/office/drawing/2014/main" val="1859177045"/>
                    </a:ext>
                  </a:extLst>
                </a:gridCol>
              </a:tblGrid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10114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01088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0325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873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98215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22108"/>
                  </a:ext>
                </a:extLst>
              </a:tr>
            </a:tbl>
          </a:graphicData>
        </a:graphic>
      </p:graphicFrame>
      <p:pic>
        <p:nvPicPr>
          <p:cNvPr id="36" name="그림 35">
            <a:extLst>
              <a:ext uri="{FF2B5EF4-FFF2-40B4-BE49-F238E27FC236}">
                <a16:creationId xmlns:a16="http://schemas.microsoft.com/office/drawing/2014/main" id="{061F9D29-160B-DB5D-B898-9D7EE8213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122" y="3979375"/>
            <a:ext cx="5328592" cy="31828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CA5021F-EFE8-CE3F-05C9-1284AD41DA59}"/>
              </a:ext>
            </a:extLst>
          </p:cNvPr>
          <p:cNvSpPr txBox="1"/>
          <p:nvPr/>
        </p:nvSpPr>
        <p:spPr>
          <a:xfrm>
            <a:off x="1455701" y="4006153"/>
            <a:ext cx="596020" cy="26472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800" dirty="0"/>
              <a:t>합계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0AEDFF-D7D8-D936-811C-E8672AC03F11}"/>
              </a:ext>
            </a:extLst>
          </p:cNvPr>
          <p:cNvSpPr txBox="1"/>
          <p:nvPr/>
        </p:nvSpPr>
        <p:spPr>
          <a:xfrm>
            <a:off x="2675708" y="3996183"/>
            <a:ext cx="365228" cy="26472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8B2830-B7EF-85B6-D75F-D36A006AD9C3}"/>
              </a:ext>
            </a:extLst>
          </p:cNvPr>
          <p:cNvSpPr txBox="1"/>
          <p:nvPr/>
        </p:nvSpPr>
        <p:spPr>
          <a:xfrm>
            <a:off x="4758373" y="3981796"/>
            <a:ext cx="365228" cy="26472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27057D1-07E8-3A81-A01B-737F4C961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366" y="1798748"/>
            <a:ext cx="5245514" cy="41419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B602478-88D3-F944-B849-0194B56B685E}"/>
              </a:ext>
            </a:extLst>
          </p:cNvPr>
          <p:cNvSpPr txBox="1"/>
          <p:nvPr/>
        </p:nvSpPr>
        <p:spPr>
          <a:xfrm>
            <a:off x="1455700" y="1865203"/>
            <a:ext cx="1480951" cy="26472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800" dirty="0"/>
              <a:t>품목 선택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9993CE3-7CA0-FA06-9CC2-742E83F7970A}"/>
              </a:ext>
            </a:extLst>
          </p:cNvPr>
          <p:cNvSpPr/>
          <p:nvPr/>
        </p:nvSpPr>
        <p:spPr>
          <a:xfrm>
            <a:off x="1907081" y="1254934"/>
            <a:ext cx="334371" cy="2549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6308657-3B48-AE4D-C09D-96396B8BB2F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41452" y="1371798"/>
            <a:ext cx="10905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4845C7BA-7787-F8D7-301F-87443DDC833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08830" y="1906056"/>
            <a:ext cx="1387454" cy="188719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C3F4EF3-A06C-902C-CEF6-71CFB5372602}"/>
              </a:ext>
            </a:extLst>
          </p:cNvPr>
          <p:cNvGrpSpPr/>
          <p:nvPr/>
        </p:nvGrpSpPr>
        <p:grpSpPr>
          <a:xfrm>
            <a:off x="5768585" y="1898762"/>
            <a:ext cx="648072" cy="227894"/>
            <a:chOff x="5799454" y="5175892"/>
            <a:chExt cx="648072" cy="22789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1110658-A4D0-A23E-4DB9-DE926431D0DB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AE3E76A-8237-7BC2-2215-119D09E0F8E9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조회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2F7F29A-AA54-B474-A466-D848726FD649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982FAB74-2086-6148-3464-8183CC241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B81345FC-8976-A36B-97EA-1C161A2F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8BAEB4F-712E-D2C0-9B8D-400B826CC0F9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9D076C9C-5C8D-BB98-E3B5-FA3B885C1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7B4A855-AC1D-DA67-31CC-632A80F2B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58" name="Picture 2" descr="정보 아이콘 3D 모델 - TurboSquid 1649677">
            <a:extLst>
              <a:ext uri="{FF2B5EF4-FFF2-40B4-BE49-F238E27FC236}">
                <a16:creationId xmlns:a16="http://schemas.microsoft.com/office/drawing/2014/main" id="{07A4601A-1947-EFF3-A024-E818E1BF2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202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3A1B3D-5936-2034-7DAE-3F87434114AD}"/>
              </a:ext>
            </a:extLst>
          </p:cNvPr>
          <p:cNvSpPr txBox="1"/>
          <p:nvPr/>
        </p:nvSpPr>
        <p:spPr>
          <a:xfrm>
            <a:off x="220677" y="265212"/>
            <a:ext cx="4749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7.7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매입 전표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)_Web only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657E34-87C1-A1B4-8CCF-D5D138DA3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55"/>
          <a:stretch/>
        </p:blipFill>
        <p:spPr>
          <a:xfrm>
            <a:off x="1410962" y="1347783"/>
            <a:ext cx="5255173" cy="25278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3FCA96-31B0-39EB-7DBD-62D3E6462BAE}"/>
              </a:ext>
            </a:extLst>
          </p:cNvPr>
          <p:cNvSpPr/>
          <p:nvPr/>
        </p:nvSpPr>
        <p:spPr>
          <a:xfrm>
            <a:off x="1461951" y="992742"/>
            <a:ext cx="5190342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매입 엑셀파일 업로드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3B7BE2-A06B-2244-42AF-CAC4A8686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11858"/>
              </p:ext>
            </p:extLst>
          </p:nvPr>
        </p:nvGraphicFramePr>
        <p:xfrm>
          <a:off x="6979021" y="0"/>
          <a:ext cx="2164979" cy="3341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매입 페이지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(Web)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구매부의 시스템으로부터 받은 엑셀 파일의 업로드로 자산 재고 추가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파일조회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파일선택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업로드 선택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업로드 처리 완료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/form-elements/file-uploader.html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39154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434125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F8A884CB-5350-9D29-C840-D95B1D2B8D39}"/>
              </a:ext>
            </a:extLst>
          </p:cNvPr>
          <p:cNvGrpSpPr/>
          <p:nvPr/>
        </p:nvGrpSpPr>
        <p:grpSpPr>
          <a:xfrm>
            <a:off x="3554575" y="2939893"/>
            <a:ext cx="388720" cy="200055"/>
            <a:chOff x="4727047" y="5307508"/>
            <a:chExt cx="388720" cy="20005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3B662BA-ACA3-704D-8933-AAD11333885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27">
              <a:extLst>
                <a:ext uri="{FF2B5EF4-FFF2-40B4-BE49-F238E27FC236}">
                  <a16:creationId xmlns:a16="http://schemas.microsoft.com/office/drawing/2014/main" id="{C356A912-0A97-2481-BECD-8491BE586C5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EB86CACD-7EE3-41D0-86B9-7D6A11131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D83D95E-FB92-85C0-4745-E170F79EB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841757A-B9C8-F2DB-F40A-297AB683972C}"/>
              </a:ext>
            </a:extLst>
          </p:cNvPr>
          <p:cNvSpPr txBox="1"/>
          <p:nvPr/>
        </p:nvSpPr>
        <p:spPr>
          <a:xfrm>
            <a:off x="271618" y="1008596"/>
            <a:ext cx="106002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부서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5BE709-6422-A6F3-1C10-9FC6BF3F3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589424"/>
            <a:ext cx="5328592" cy="31828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87C0308-82B9-244D-CCDB-3D049A73E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608" y="1751005"/>
            <a:ext cx="165983" cy="14971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5F583BE-B504-CEB1-5D33-DA1766AAA1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425" y="4569008"/>
            <a:ext cx="200373" cy="16356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98079A0-68F0-8E98-CA94-607081096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960" y="1205121"/>
            <a:ext cx="165983" cy="1576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E59BCCB-8A27-4AFE-F8C4-991BDA3CF6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959" y="2887494"/>
            <a:ext cx="166246" cy="1590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1FC65EA-2245-6CB0-8F2F-40CAB27EE9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327420" y="2314503"/>
            <a:ext cx="162281" cy="1552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A1964E8-2024-EF19-744C-2CE1B71FA3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322960" y="4013215"/>
            <a:ext cx="185536" cy="14018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055EB6F-F1B4-AFF3-0ABC-BACB74E5D8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362" y="3449734"/>
            <a:ext cx="174190" cy="16231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C6D36BE-1E7B-5105-DC20-5E859AE33670}"/>
              </a:ext>
            </a:extLst>
          </p:cNvPr>
          <p:cNvSpPr/>
          <p:nvPr/>
        </p:nvSpPr>
        <p:spPr>
          <a:xfrm>
            <a:off x="285021" y="4003472"/>
            <a:ext cx="1033215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9013783-C67C-9B44-2854-560BF9D6EE64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2E5F91F-724E-BE5A-4E6C-5F9894214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AA8ED58-DC0A-67F1-E0F1-3EDF37891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04A9D7-1EE8-24A3-93DF-6ECC51B5CF67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0868F44-7F09-DED4-0401-0435CB4DA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18EA033-04B7-1B76-2BA3-E8B1A141D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34" name="Picture 2" descr="정보 아이콘 3D 모델 - TurboSquid 1649677">
            <a:extLst>
              <a:ext uri="{FF2B5EF4-FFF2-40B4-BE49-F238E27FC236}">
                <a16:creationId xmlns:a16="http://schemas.microsoft.com/office/drawing/2014/main" id="{1C79EFD4-85B1-4A10-B633-571A25F1D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555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73D21-D245-362E-64DF-34BC81990E89}"/>
              </a:ext>
            </a:extLst>
          </p:cNvPr>
          <p:cNvSpPr txBox="1"/>
          <p:nvPr/>
        </p:nvSpPr>
        <p:spPr>
          <a:xfrm>
            <a:off x="220677" y="265212"/>
            <a:ext cx="6439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7.8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현황표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반출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반입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지급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매입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통계현황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722880-9878-FFE4-141F-F825ECD49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7677"/>
              </p:ext>
            </p:extLst>
          </p:nvPr>
        </p:nvGraphicFramePr>
        <p:xfrm>
          <a:off x="6979021" y="0"/>
          <a:ext cx="2164979" cy="5048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분석현황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/pages/charts/apex.html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 현황표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전체정비실 및 각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개별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반출중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나머지의 재고의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 현황표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전체정비실 및 각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개별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반입중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나머지의 재고의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2.1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 현황표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지급 수의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나머지의 재고의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 유형의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3.1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 현황표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전체정비실 및 각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개별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매입 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업로드 데이터 총수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업로드후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 적용된 재고의 총수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 유형의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4.1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39154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434125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2968ED4D-1066-C790-6EF9-B94A4F337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6" y="1652107"/>
            <a:ext cx="2705192" cy="18318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844118A-C44A-EE63-0DC3-19D250D87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855" y="1672683"/>
            <a:ext cx="2705192" cy="183182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2EBE31-A6D9-FBE7-8E43-FC0A16B6DA7E}"/>
              </a:ext>
            </a:extLst>
          </p:cNvPr>
          <p:cNvSpPr/>
          <p:nvPr/>
        </p:nvSpPr>
        <p:spPr>
          <a:xfrm>
            <a:off x="1432370" y="1715565"/>
            <a:ext cx="978455" cy="279097"/>
          </a:xfrm>
          <a:prstGeom prst="rect">
            <a:avLst/>
          </a:prstGeom>
          <a:solidFill>
            <a:srgbClr val="FE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FC85A5-8ED0-62FC-F690-47B51FCEBC30}"/>
              </a:ext>
            </a:extLst>
          </p:cNvPr>
          <p:cNvSpPr/>
          <p:nvPr/>
        </p:nvSpPr>
        <p:spPr>
          <a:xfrm>
            <a:off x="4240682" y="1729826"/>
            <a:ext cx="978455" cy="279097"/>
          </a:xfrm>
          <a:prstGeom prst="rect">
            <a:avLst/>
          </a:prstGeom>
          <a:solidFill>
            <a:srgbClr val="FE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DEE187-114A-303B-DBF7-92F322E535AF}"/>
              </a:ext>
            </a:extLst>
          </p:cNvPr>
          <p:cNvSpPr/>
          <p:nvPr/>
        </p:nvSpPr>
        <p:spPr>
          <a:xfrm>
            <a:off x="2853567" y="1715564"/>
            <a:ext cx="978455" cy="279097"/>
          </a:xfrm>
          <a:prstGeom prst="rect">
            <a:avLst/>
          </a:prstGeom>
          <a:solidFill>
            <a:srgbClr val="E9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1B4052-8784-6C02-FDC2-93AB4B2E30EB}"/>
              </a:ext>
            </a:extLst>
          </p:cNvPr>
          <p:cNvSpPr/>
          <p:nvPr/>
        </p:nvSpPr>
        <p:spPr>
          <a:xfrm>
            <a:off x="5633164" y="1715563"/>
            <a:ext cx="978455" cy="279097"/>
          </a:xfrm>
          <a:prstGeom prst="rect">
            <a:avLst/>
          </a:prstGeom>
          <a:solidFill>
            <a:srgbClr val="E9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833E937-7426-A6F2-799F-1CA4DD2BA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22" y="3659781"/>
            <a:ext cx="2705192" cy="183182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08AECF-1EBE-1B21-9424-AAFCE2AAA1E3}"/>
              </a:ext>
            </a:extLst>
          </p:cNvPr>
          <p:cNvSpPr/>
          <p:nvPr/>
        </p:nvSpPr>
        <p:spPr>
          <a:xfrm>
            <a:off x="1483756" y="3723239"/>
            <a:ext cx="978455" cy="279097"/>
          </a:xfrm>
          <a:prstGeom prst="rect">
            <a:avLst/>
          </a:prstGeom>
          <a:solidFill>
            <a:srgbClr val="FE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이동공구차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CFFF0E-D14E-78F2-7724-14DAE3FF2BA9}"/>
              </a:ext>
            </a:extLst>
          </p:cNvPr>
          <p:cNvSpPr/>
          <p:nvPr/>
        </p:nvSpPr>
        <p:spPr>
          <a:xfrm>
            <a:off x="2904953" y="3723238"/>
            <a:ext cx="978455" cy="279097"/>
          </a:xfrm>
          <a:prstGeom prst="rect">
            <a:avLst/>
          </a:prstGeom>
          <a:solidFill>
            <a:srgbClr val="E9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팀 </a:t>
            </a:r>
            <a:r>
              <a:rPr lang="ko-KR" altLang="en-US" sz="85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공구함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21AAED-CDAF-5D80-937B-F298ED3800F2}"/>
              </a:ext>
            </a:extLst>
          </p:cNvPr>
          <p:cNvSpPr/>
          <p:nvPr/>
        </p:nvSpPr>
        <p:spPr>
          <a:xfrm>
            <a:off x="1452408" y="2962001"/>
            <a:ext cx="557676" cy="144016"/>
          </a:xfrm>
          <a:prstGeom prst="rect">
            <a:avLst/>
          </a:prstGeom>
          <a:solidFill>
            <a:srgbClr val="FE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2CB900-189B-D088-B85E-74BB5DAAABDC}"/>
              </a:ext>
            </a:extLst>
          </p:cNvPr>
          <p:cNvSpPr/>
          <p:nvPr/>
        </p:nvSpPr>
        <p:spPr>
          <a:xfrm>
            <a:off x="1456875" y="3172886"/>
            <a:ext cx="557676" cy="144016"/>
          </a:xfrm>
          <a:prstGeom prst="rect">
            <a:avLst/>
          </a:prstGeom>
          <a:solidFill>
            <a:srgbClr val="FE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반입</a:t>
            </a:r>
            <a:endParaRPr lang="ko-KR" alt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F63589-D396-9771-1400-B78BCA9A8488}"/>
              </a:ext>
            </a:extLst>
          </p:cNvPr>
          <p:cNvSpPr/>
          <p:nvPr/>
        </p:nvSpPr>
        <p:spPr>
          <a:xfrm>
            <a:off x="1483756" y="4982685"/>
            <a:ext cx="557676" cy="144016"/>
          </a:xfrm>
          <a:prstGeom prst="rect">
            <a:avLst/>
          </a:prstGeom>
          <a:solidFill>
            <a:srgbClr val="FE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D7ADB6-F584-70BF-F233-C80E14032295}"/>
              </a:ext>
            </a:extLst>
          </p:cNvPr>
          <p:cNvSpPr/>
          <p:nvPr/>
        </p:nvSpPr>
        <p:spPr>
          <a:xfrm>
            <a:off x="1488223" y="5193570"/>
            <a:ext cx="557676" cy="144016"/>
          </a:xfrm>
          <a:prstGeom prst="rect">
            <a:avLst/>
          </a:prstGeom>
          <a:solidFill>
            <a:srgbClr val="FE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반입</a:t>
            </a:r>
            <a:endParaRPr lang="ko-KR" alt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D3D60B-041B-79AA-55B7-2C173E80D495}"/>
              </a:ext>
            </a:extLst>
          </p:cNvPr>
          <p:cNvSpPr/>
          <p:nvPr/>
        </p:nvSpPr>
        <p:spPr>
          <a:xfrm>
            <a:off x="4221639" y="2987152"/>
            <a:ext cx="557676" cy="144016"/>
          </a:xfrm>
          <a:prstGeom prst="rect">
            <a:avLst/>
          </a:prstGeom>
          <a:solidFill>
            <a:srgbClr val="FE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44EC66-004D-8AC4-3E41-981A52D52602}"/>
              </a:ext>
            </a:extLst>
          </p:cNvPr>
          <p:cNvSpPr/>
          <p:nvPr/>
        </p:nvSpPr>
        <p:spPr>
          <a:xfrm>
            <a:off x="4226106" y="3198037"/>
            <a:ext cx="557676" cy="144016"/>
          </a:xfrm>
          <a:prstGeom prst="rect">
            <a:avLst/>
          </a:prstGeom>
          <a:solidFill>
            <a:srgbClr val="FE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반입</a:t>
            </a:r>
            <a:endParaRPr lang="ko-KR" alt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E67CE2-9782-3AC5-168C-CDE47D5C9C23}"/>
              </a:ext>
            </a:extLst>
          </p:cNvPr>
          <p:cNvSpPr/>
          <p:nvPr/>
        </p:nvSpPr>
        <p:spPr>
          <a:xfrm>
            <a:off x="2858020" y="2924743"/>
            <a:ext cx="557676" cy="144016"/>
          </a:xfrm>
          <a:prstGeom prst="rect">
            <a:avLst/>
          </a:prstGeom>
          <a:solidFill>
            <a:srgbClr val="E9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0113EC-3E89-FE75-00B9-89955E8A2ADF}"/>
              </a:ext>
            </a:extLst>
          </p:cNvPr>
          <p:cNvSpPr/>
          <p:nvPr/>
        </p:nvSpPr>
        <p:spPr>
          <a:xfrm>
            <a:off x="2862487" y="3135628"/>
            <a:ext cx="557676" cy="144016"/>
          </a:xfrm>
          <a:prstGeom prst="rect">
            <a:avLst/>
          </a:prstGeom>
          <a:solidFill>
            <a:srgbClr val="E9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반입</a:t>
            </a:r>
            <a:endParaRPr lang="ko-KR" alt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686131-E162-1407-E004-67D11DD72185}"/>
              </a:ext>
            </a:extLst>
          </p:cNvPr>
          <p:cNvSpPr/>
          <p:nvPr/>
        </p:nvSpPr>
        <p:spPr>
          <a:xfrm>
            <a:off x="5619024" y="2942583"/>
            <a:ext cx="557676" cy="144016"/>
          </a:xfrm>
          <a:prstGeom prst="rect">
            <a:avLst/>
          </a:prstGeom>
          <a:solidFill>
            <a:srgbClr val="E9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75095C-9B74-87C3-AA18-1C5C11E11BCE}"/>
              </a:ext>
            </a:extLst>
          </p:cNvPr>
          <p:cNvSpPr/>
          <p:nvPr/>
        </p:nvSpPr>
        <p:spPr>
          <a:xfrm>
            <a:off x="5623491" y="3153468"/>
            <a:ext cx="557676" cy="144016"/>
          </a:xfrm>
          <a:prstGeom prst="rect">
            <a:avLst/>
          </a:prstGeom>
          <a:solidFill>
            <a:srgbClr val="E9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반입</a:t>
            </a:r>
            <a:endParaRPr lang="ko-KR" alt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1172D9-90E2-B9E4-16DA-B3442709FEC3}"/>
              </a:ext>
            </a:extLst>
          </p:cNvPr>
          <p:cNvSpPr/>
          <p:nvPr/>
        </p:nvSpPr>
        <p:spPr>
          <a:xfrm>
            <a:off x="2900486" y="4933656"/>
            <a:ext cx="557676" cy="144016"/>
          </a:xfrm>
          <a:prstGeom prst="rect">
            <a:avLst/>
          </a:prstGeom>
          <a:solidFill>
            <a:srgbClr val="E9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8CDE9A-3CD8-94D4-954E-BD8DE2CD25E8}"/>
              </a:ext>
            </a:extLst>
          </p:cNvPr>
          <p:cNvSpPr/>
          <p:nvPr/>
        </p:nvSpPr>
        <p:spPr>
          <a:xfrm>
            <a:off x="2904953" y="5144541"/>
            <a:ext cx="557676" cy="144016"/>
          </a:xfrm>
          <a:prstGeom prst="rect">
            <a:avLst/>
          </a:prstGeom>
          <a:solidFill>
            <a:srgbClr val="E9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반입</a:t>
            </a:r>
            <a:endParaRPr lang="ko-KR" alt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4DF918-0DBA-83D4-DC9E-8417E3E0FCE7}"/>
              </a:ext>
            </a:extLst>
          </p:cNvPr>
          <p:cNvSpPr/>
          <p:nvPr/>
        </p:nvSpPr>
        <p:spPr>
          <a:xfrm>
            <a:off x="1787449" y="2312796"/>
            <a:ext cx="466420" cy="1440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 재고량</a:t>
            </a:r>
            <a:endParaRPr lang="ko-KR" alt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AA681B-37A0-390B-D241-78518E991758}"/>
              </a:ext>
            </a:extLst>
          </p:cNvPr>
          <p:cNvSpPr/>
          <p:nvPr/>
        </p:nvSpPr>
        <p:spPr>
          <a:xfrm>
            <a:off x="3222483" y="2322895"/>
            <a:ext cx="466420" cy="1440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 재고량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08EAD49-0B99-67E3-006E-4ECF597B697C}"/>
              </a:ext>
            </a:extLst>
          </p:cNvPr>
          <p:cNvSpPr/>
          <p:nvPr/>
        </p:nvSpPr>
        <p:spPr>
          <a:xfrm>
            <a:off x="4582619" y="2354021"/>
            <a:ext cx="466420" cy="1440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 재고량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ECC868-26E7-EDC1-3AF3-43887631C8C1}"/>
              </a:ext>
            </a:extLst>
          </p:cNvPr>
          <p:cNvSpPr/>
          <p:nvPr/>
        </p:nvSpPr>
        <p:spPr>
          <a:xfrm>
            <a:off x="5975435" y="2345871"/>
            <a:ext cx="466420" cy="1440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 재고량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AB15BB6-87A9-599C-A555-3A12048AB58C}"/>
              </a:ext>
            </a:extLst>
          </p:cNvPr>
          <p:cNvSpPr/>
          <p:nvPr/>
        </p:nvSpPr>
        <p:spPr>
          <a:xfrm>
            <a:off x="1857599" y="4361201"/>
            <a:ext cx="466420" cy="1440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 재고량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4EE696F-90FD-792A-43CC-49A14A142DBA}"/>
              </a:ext>
            </a:extLst>
          </p:cNvPr>
          <p:cNvSpPr/>
          <p:nvPr/>
        </p:nvSpPr>
        <p:spPr>
          <a:xfrm>
            <a:off x="3283969" y="4338905"/>
            <a:ext cx="466420" cy="1440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 재고량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2ECC1C47-6C0B-6977-7DB3-2C257A7A7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31" y="3661749"/>
            <a:ext cx="2701416" cy="178803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D33CFE0-AF95-DE25-9861-5A4EA9ED43E6}"/>
              </a:ext>
            </a:extLst>
          </p:cNvPr>
          <p:cNvSpPr/>
          <p:nvPr/>
        </p:nvSpPr>
        <p:spPr>
          <a:xfrm>
            <a:off x="4204187" y="3759160"/>
            <a:ext cx="893772" cy="1440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정비실별 자산 비중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684BE1-05F4-7FC9-6AA1-10B647A72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755A2F-E3CD-1B8F-CD15-1B9058F42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2B8AA2-7C52-1918-2832-878620840B79}"/>
              </a:ext>
            </a:extLst>
          </p:cNvPr>
          <p:cNvSpPr txBox="1"/>
          <p:nvPr/>
        </p:nvSpPr>
        <p:spPr>
          <a:xfrm>
            <a:off x="271618" y="1008596"/>
            <a:ext cx="106002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부서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933563-BA14-DF41-5D3A-9D615C3FF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589424"/>
            <a:ext cx="5570908" cy="3182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293470-BA07-0DC0-0AFF-1553620D81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608" y="1751005"/>
            <a:ext cx="165983" cy="1497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84367C-A460-F3D1-4DBD-6D5688294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425" y="4569008"/>
            <a:ext cx="200373" cy="1635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16D067-DF1D-93A3-8C84-E024915BCF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960" y="1205121"/>
            <a:ext cx="165983" cy="15768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EAEAA9A-B66D-8E0D-50F6-22D9AD8561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959" y="2887494"/>
            <a:ext cx="166246" cy="15901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9E2F2D4-EB56-5804-93A1-DF661D7B77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327420" y="2314503"/>
            <a:ext cx="162281" cy="15522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84C0669-E3B7-3765-5F05-90B879227C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322960" y="4013215"/>
            <a:ext cx="185536" cy="14018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B986DAF7-B481-C40B-8D2E-421066E905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5362" y="3449734"/>
            <a:ext cx="174190" cy="162314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E3FF62-E92C-F866-9AD0-77CFDE0CF934}"/>
              </a:ext>
            </a:extLst>
          </p:cNvPr>
          <p:cNvSpPr/>
          <p:nvPr/>
        </p:nvSpPr>
        <p:spPr>
          <a:xfrm>
            <a:off x="292435" y="4546514"/>
            <a:ext cx="1033215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FDC3C9F-F087-C90D-E0BE-CA6A6D8ED0C1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637BA972-F1F1-93BF-28EC-A88565007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026779F8-5375-73E6-A267-EBBE555BD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9D6FA29-020A-FD03-1AE2-B186B6223290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8076E713-DC5A-53C0-BEF8-7285FD91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B542D8F2-369F-189E-6310-33BD81FDE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D070E93-92AF-B8DB-62AB-3810D252C124}"/>
              </a:ext>
            </a:extLst>
          </p:cNvPr>
          <p:cNvGrpSpPr/>
          <p:nvPr/>
        </p:nvGrpSpPr>
        <p:grpSpPr>
          <a:xfrm>
            <a:off x="1212739" y="1702073"/>
            <a:ext cx="388720" cy="200055"/>
            <a:chOff x="4727047" y="5307508"/>
            <a:chExt cx="388720" cy="20005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C82C301-F082-5323-0B6D-5CB83C14719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id="{B7059FE7-99B1-4E3D-9BE5-4C3D26CFB56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4DF6BCC4-B96C-17D4-9F04-45510C72C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718" y="939968"/>
            <a:ext cx="5487830" cy="724227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C1C2DA2-7E55-CAE7-A2E4-34073D9AEEC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31993" y="993913"/>
            <a:ext cx="1410964" cy="59132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4E5ABDD6-65B5-21C1-F825-B6A35D7B45A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91399" y="1008596"/>
            <a:ext cx="1366923" cy="45986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6EA72AA-B35A-385A-50D0-3C0472C26969}"/>
              </a:ext>
            </a:extLst>
          </p:cNvPr>
          <p:cNvSpPr txBox="1"/>
          <p:nvPr/>
        </p:nvSpPr>
        <p:spPr>
          <a:xfrm>
            <a:off x="1455701" y="1008596"/>
            <a:ext cx="1480951" cy="26472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800" dirty="0"/>
              <a:t>현황 주기 조회 </a:t>
            </a:r>
            <a:r>
              <a:rPr lang="en-US" altLang="ko-KR" sz="800" dirty="0"/>
              <a:t>(</a:t>
            </a:r>
            <a:r>
              <a:rPr lang="ko-KR" altLang="en-US" sz="800" dirty="0"/>
              <a:t>기간 설정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158C6FD-C5B0-A08B-7AA0-CF7F86F9D029}"/>
              </a:ext>
            </a:extLst>
          </p:cNvPr>
          <p:cNvSpPr/>
          <p:nvPr/>
        </p:nvSpPr>
        <p:spPr>
          <a:xfrm>
            <a:off x="1907081" y="1254934"/>
            <a:ext cx="334371" cy="2549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EFE5DE6-7AB6-BF39-AE0A-83B79EABED0F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2241452" y="1289576"/>
            <a:ext cx="1090541" cy="82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2" descr="정보 아이콘 3D 모델 - TurboSquid 1649677">
            <a:extLst>
              <a:ext uri="{FF2B5EF4-FFF2-40B4-BE49-F238E27FC236}">
                <a16:creationId xmlns:a16="http://schemas.microsoft.com/office/drawing/2014/main" id="{D7762F5D-6D5E-26A7-7739-423368046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81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05A237-FBCB-FC22-934E-B6FCB5BB685B}"/>
              </a:ext>
            </a:extLst>
          </p:cNvPr>
          <p:cNvSpPr txBox="1"/>
          <p:nvPr/>
        </p:nvSpPr>
        <p:spPr>
          <a:xfrm>
            <a:off x="220677" y="265212"/>
            <a:ext cx="2949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7.0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현황표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1EAD00-5EB6-F580-CD64-537512692E74}"/>
              </a:ext>
            </a:extLst>
          </p:cNvPr>
          <p:cNvSpPr/>
          <p:nvPr/>
        </p:nvSpPr>
        <p:spPr>
          <a:xfrm>
            <a:off x="1469710" y="974214"/>
            <a:ext cx="5152690" cy="4215282"/>
          </a:xfrm>
          <a:prstGeom prst="rect">
            <a:avLst/>
          </a:prstGeom>
          <a:solidFill>
            <a:srgbClr val="FCFCF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4EAAB1-EA11-D99A-A1F5-09E580EC3291}"/>
              </a:ext>
            </a:extLst>
          </p:cNvPr>
          <p:cNvSpPr/>
          <p:nvPr/>
        </p:nvSpPr>
        <p:spPr>
          <a:xfrm>
            <a:off x="1540112" y="1293805"/>
            <a:ext cx="2106753" cy="190027"/>
          </a:xfrm>
          <a:prstGeom prst="rect">
            <a:avLst/>
          </a:prstGeom>
          <a:solidFill>
            <a:srgbClr val="8291B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 현황                 오늘 </a:t>
            </a:r>
            <a:r>
              <a:rPr lang="en-US" altLang="ko-KR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987</a:t>
            </a:r>
            <a:r>
              <a:rPr lang="ko-KR" alt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</a:t>
            </a:r>
            <a:r>
              <a:rPr lang="en-US" altLang="ko-KR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반출중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0699280-2E1C-2BD8-72D6-4AB8CC259DDE}"/>
              </a:ext>
            </a:extLst>
          </p:cNvPr>
          <p:cNvSpPr/>
          <p:nvPr/>
        </p:nvSpPr>
        <p:spPr>
          <a:xfrm>
            <a:off x="3760514" y="1295154"/>
            <a:ext cx="2106753" cy="190027"/>
          </a:xfrm>
          <a:prstGeom prst="rect">
            <a:avLst/>
          </a:prstGeom>
          <a:solidFill>
            <a:srgbClr val="8291B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반입 현황                    오늘 </a:t>
            </a:r>
            <a:r>
              <a:rPr lang="en-US" altLang="ko-KR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3</a:t>
            </a:r>
            <a:r>
              <a:rPr lang="ko-KR" alt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 </a:t>
            </a:r>
            <a:r>
              <a:rPr lang="ko-KR" altLang="en-US" sz="85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반입중</a:t>
            </a:r>
            <a:endParaRPr lang="ko-KR" altLang="en-US" sz="85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F78E6C12-0FE2-A1E8-A363-6F6F79AD900F}"/>
              </a:ext>
            </a:extLst>
          </p:cNvPr>
          <p:cNvSpPr/>
          <p:nvPr/>
        </p:nvSpPr>
        <p:spPr>
          <a:xfrm>
            <a:off x="3444632" y="1513333"/>
            <a:ext cx="144016" cy="84924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002D5D0D-DCFD-792E-7536-3D9E23407D24}"/>
              </a:ext>
            </a:extLst>
          </p:cNvPr>
          <p:cNvSpPr/>
          <p:nvPr/>
        </p:nvSpPr>
        <p:spPr>
          <a:xfrm>
            <a:off x="5666991" y="1510288"/>
            <a:ext cx="144016" cy="84924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1" name="차트 70">
            <a:extLst>
              <a:ext uri="{FF2B5EF4-FFF2-40B4-BE49-F238E27FC236}">
                <a16:creationId xmlns:a16="http://schemas.microsoft.com/office/drawing/2014/main" id="{18C6A782-02E7-B725-FCB5-290B54D81A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3242445"/>
              </p:ext>
            </p:extLst>
          </p:nvPr>
        </p:nvGraphicFramePr>
        <p:xfrm>
          <a:off x="1861997" y="1159435"/>
          <a:ext cx="1542684" cy="1778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2" name="차트 71">
            <a:extLst>
              <a:ext uri="{FF2B5EF4-FFF2-40B4-BE49-F238E27FC236}">
                <a16:creationId xmlns:a16="http://schemas.microsoft.com/office/drawing/2014/main" id="{6C84FD42-41E1-E8C5-6B74-046621F6A8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6686091"/>
              </p:ext>
            </p:extLst>
          </p:nvPr>
        </p:nvGraphicFramePr>
        <p:xfrm>
          <a:off x="4101511" y="1131640"/>
          <a:ext cx="1542684" cy="1778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3" name="직사각형 72">
            <a:extLst>
              <a:ext uri="{FF2B5EF4-FFF2-40B4-BE49-F238E27FC236}">
                <a16:creationId xmlns:a16="http://schemas.microsoft.com/office/drawing/2014/main" id="{B5C10917-FF8E-88B2-0367-AFCC5E4AE78A}"/>
              </a:ext>
            </a:extLst>
          </p:cNvPr>
          <p:cNvSpPr/>
          <p:nvPr/>
        </p:nvSpPr>
        <p:spPr>
          <a:xfrm>
            <a:off x="1540112" y="3130120"/>
            <a:ext cx="2106753" cy="190027"/>
          </a:xfrm>
          <a:prstGeom prst="rect">
            <a:avLst/>
          </a:prstGeom>
          <a:solidFill>
            <a:srgbClr val="8291B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지급 현황                 오늘 </a:t>
            </a:r>
            <a:r>
              <a:rPr lang="en-US" altLang="ko-KR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43</a:t>
            </a:r>
            <a:r>
              <a:rPr lang="ko-KR" alt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</a:t>
            </a:r>
            <a:r>
              <a:rPr lang="en-US" altLang="ko-KR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지급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B561F40-E983-4A6E-E6DA-0E35D78AC490}"/>
              </a:ext>
            </a:extLst>
          </p:cNvPr>
          <p:cNvSpPr/>
          <p:nvPr/>
        </p:nvSpPr>
        <p:spPr>
          <a:xfrm>
            <a:off x="3800633" y="3133051"/>
            <a:ext cx="2106753" cy="190027"/>
          </a:xfrm>
          <a:prstGeom prst="rect">
            <a:avLst/>
          </a:prstGeom>
          <a:solidFill>
            <a:srgbClr val="8291B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매입 현황                    오늘 </a:t>
            </a:r>
            <a:r>
              <a:rPr lang="en-US" altLang="ko-KR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87</a:t>
            </a:r>
            <a:r>
              <a:rPr lang="ko-KR" alt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 매입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22DD5E1-9B6E-E726-6EA0-52A449579550}"/>
              </a:ext>
            </a:extLst>
          </p:cNvPr>
          <p:cNvSpPr txBox="1"/>
          <p:nvPr/>
        </p:nvSpPr>
        <p:spPr>
          <a:xfrm>
            <a:off x="2056097" y="2793823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총 재고 수 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3,897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1B45EC-2E6B-8634-B0EA-A60E3B432E2E}"/>
              </a:ext>
            </a:extLst>
          </p:cNvPr>
          <p:cNvSpPr txBox="1"/>
          <p:nvPr/>
        </p:nvSpPr>
        <p:spPr>
          <a:xfrm>
            <a:off x="4222930" y="2809180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반입 예정 수 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984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80" name="차트 79">
            <a:extLst>
              <a:ext uri="{FF2B5EF4-FFF2-40B4-BE49-F238E27FC236}">
                <a16:creationId xmlns:a16="http://schemas.microsoft.com/office/drawing/2014/main" id="{ED793BB2-D9ED-5CE3-EB04-D2CBCC7BEE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0450821"/>
              </p:ext>
            </p:extLst>
          </p:nvPr>
        </p:nvGraphicFramePr>
        <p:xfrm>
          <a:off x="1901948" y="3081855"/>
          <a:ext cx="1542684" cy="1778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1" name="차트 80">
            <a:extLst>
              <a:ext uri="{FF2B5EF4-FFF2-40B4-BE49-F238E27FC236}">
                <a16:creationId xmlns:a16="http://schemas.microsoft.com/office/drawing/2014/main" id="{76B171AD-4A41-A9B0-AEDC-F13620C6FD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020551"/>
              </p:ext>
            </p:extLst>
          </p:nvPr>
        </p:nvGraphicFramePr>
        <p:xfrm>
          <a:off x="4114640" y="3112568"/>
          <a:ext cx="1542684" cy="1778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31269A11-402C-DAA6-F8F2-358B756BAE11}"/>
              </a:ext>
            </a:extLst>
          </p:cNvPr>
          <p:cNvSpPr txBox="1"/>
          <p:nvPr/>
        </p:nvSpPr>
        <p:spPr>
          <a:xfrm>
            <a:off x="1997310" y="4752812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총 지급 대상 수 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86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BC9E789-D2AF-A0F5-87B6-D095D8D03581}"/>
              </a:ext>
            </a:extLst>
          </p:cNvPr>
          <p:cNvSpPr txBox="1"/>
          <p:nvPr/>
        </p:nvSpPr>
        <p:spPr>
          <a:xfrm>
            <a:off x="4311779" y="4768169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총 매입 수 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87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84" name="표 46">
            <a:extLst>
              <a:ext uri="{FF2B5EF4-FFF2-40B4-BE49-F238E27FC236}">
                <a16:creationId xmlns:a16="http://schemas.microsoft.com/office/drawing/2014/main" id="{E437E8FD-D6C7-AD0F-BA97-3915DB8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845680"/>
              </p:ext>
            </p:extLst>
          </p:nvPr>
        </p:nvGraphicFramePr>
        <p:xfrm>
          <a:off x="3082132" y="1516378"/>
          <a:ext cx="559501" cy="1005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59501">
                  <a:extLst>
                    <a:ext uri="{9D8B030D-6E8A-4147-A177-3AD203B41FA5}">
                      <a16:colId xmlns:a16="http://schemas.microsoft.com/office/drawing/2014/main" val="3455508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조회유형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375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대분류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384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전체 선택</a:t>
                      </a:r>
                      <a:endParaRPr lang="en-US" altLang="ko-KR" sz="6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42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자산성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423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내구성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355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소모성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중분류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588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전체선택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58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건설공구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655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850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특수절단기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123956"/>
                  </a:ext>
                </a:extLst>
              </a:tr>
            </a:tbl>
          </a:graphicData>
        </a:graphic>
      </p:graphicFrame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A4B36905-FF55-4674-8E22-89409A757C9E}"/>
              </a:ext>
            </a:extLst>
          </p:cNvPr>
          <p:cNvSpPr/>
          <p:nvPr/>
        </p:nvSpPr>
        <p:spPr>
          <a:xfrm>
            <a:off x="3444632" y="3342391"/>
            <a:ext cx="144016" cy="84924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6" name="표 46">
            <a:extLst>
              <a:ext uri="{FF2B5EF4-FFF2-40B4-BE49-F238E27FC236}">
                <a16:creationId xmlns:a16="http://schemas.microsoft.com/office/drawing/2014/main" id="{1CBC625E-1A8A-1FD1-F348-D5090167B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226241"/>
              </p:ext>
            </p:extLst>
          </p:nvPr>
        </p:nvGraphicFramePr>
        <p:xfrm>
          <a:off x="3082132" y="3345436"/>
          <a:ext cx="559501" cy="1005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59501">
                  <a:extLst>
                    <a:ext uri="{9D8B030D-6E8A-4147-A177-3AD203B41FA5}">
                      <a16:colId xmlns:a16="http://schemas.microsoft.com/office/drawing/2014/main" val="3455508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조회유형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375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안전보호구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384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전체 선택</a:t>
                      </a:r>
                      <a:endParaRPr lang="en-US" altLang="ko-KR" sz="6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42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안전보호구</a:t>
                      </a: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423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안전보호구</a:t>
                      </a: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355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안전보호구</a:t>
                      </a: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안전보호구</a:t>
                      </a: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588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안전보호구</a:t>
                      </a: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58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안전보호구</a:t>
                      </a: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655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안전보호구</a:t>
                      </a: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850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안전보호구</a:t>
                      </a: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123956"/>
                  </a:ext>
                </a:extLst>
              </a:tr>
            </a:tbl>
          </a:graphicData>
        </a:graphic>
      </p:graphicFrame>
      <p:graphicFrame>
        <p:nvGraphicFramePr>
          <p:cNvPr id="87" name="표 46">
            <a:extLst>
              <a:ext uri="{FF2B5EF4-FFF2-40B4-BE49-F238E27FC236}">
                <a16:creationId xmlns:a16="http://schemas.microsoft.com/office/drawing/2014/main" id="{AB1F4E70-EBFB-39C5-500F-1201A8C99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158971"/>
              </p:ext>
            </p:extLst>
          </p:nvPr>
        </p:nvGraphicFramePr>
        <p:xfrm>
          <a:off x="5308156" y="1511570"/>
          <a:ext cx="559501" cy="1005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59501">
                  <a:extLst>
                    <a:ext uri="{9D8B030D-6E8A-4147-A177-3AD203B41FA5}">
                      <a16:colId xmlns:a16="http://schemas.microsoft.com/office/drawing/2014/main" val="3455508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조회유형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375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대분류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384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전체 선택</a:t>
                      </a:r>
                      <a:endParaRPr lang="en-US" altLang="ko-KR" sz="6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42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자산성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423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내구성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355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소모성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중분류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588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전체선택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58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건설공구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655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850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특수절단기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123956"/>
                  </a:ext>
                </a:extLst>
              </a:tr>
            </a:tbl>
          </a:graphicData>
        </a:graphic>
      </p:graphicFrame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4E873D26-366D-8BDA-31E6-9E5DFE09830C}"/>
              </a:ext>
            </a:extLst>
          </p:cNvPr>
          <p:cNvSpPr/>
          <p:nvPr/>
        </p:nvSpPr>
        <p:spPr>
          <a:xfrm>
            <a:off x="5703224" y="3348681"/>
            <a:ext cx="144016" cy="84924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0" name="표 46">
            <a:extLst>
              <a:ext uri="{FF2B5EF4-FFF2-40B4-BE49-F238E27FC236}">
                <a16:creationId xmlns:a16="http://schemas.microsoft.com/office/drawing/2014/main" id="{54B347E0-CAC5-AB52-E377-CD995912A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51884"/>
              </p:ext>
            </p:extLst>
          </p:nvPr>
        </p:nvGraphicFramePr>
        <p:xfrm>
          <a:off x="5344389" y="3349963"/>
          <a:ext cx="559501" cy="1005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59501">
                  <a:extLst>
                    <a:ext uri="{9D8B030D-6E8A-4147-A177-3AD203B41FA5}">
                      <a16:colId xmlns:a16="http://schemas.microsoft.com/office/drawing/2014/main" val="3455508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조회유형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375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대분류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384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전체 선택</a:t>
                      </a:r>
                      <a:endParaRPr lang="en-US" altLang="ko-KR" sz="6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42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자산성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423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내구성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355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소모성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중분류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588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전체선택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58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건설공구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655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850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특수절단기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123956"/>
                  </a:ext>
                </a:extLst>
              </a:tr>
            </a:tbl>
          </a:graphicData>
        </a:graphic>
      </p:graphicFrame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BAEF37D6-35C8-4FA4-A7A7-02AF014AFD58}"/>
              </a:ext>
            </a:extLst>
          </p:cNvPr>
          <p:cNvSpPr/>
          <p:nvPr/>
        </p:nvSpPr>
        <p:spPr>
          <a:xfrm>
            <a:off x="3138786" y="1023432"/>
            <a:ext cx="642972" cy="190028"/>
          </a:xfrm>
          <a:prstGeom prst="roundRect">
            <a:avLst/>
          </a:prstGeom>
          <a:solidFill>
            <a:srgbClr val="8291B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오늘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E59E831-8F7A-D31F-645C-3A7AC6255FD3}"/>
              </a:ext>
            </a:extLst>
          </p:cNvPr>
          <p:cNvSpPr txBox="1"/>
          <p:nvPr/>
        </p:nvSpPr>
        <p:spPr>
          <a:xfrm>
            <a:off x="2760091" y="99291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</a:rPr>
              <a:t>조회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107A9323-F288-E984-AE59-1B2D2140326C}"/>
              </a:ext>
            </a:extLst>
          </p:cNvPr>
          <p:cNvSpPr/>
          <p:nvPr/>
        </p:nvSpPr>
        <p:spPr>
          <a:xfrm>
            <a:off x="4513522" y="1009833"/>
            <a:ext cx="545298" cy="190028"/>
          </a:xfrm>
          <a:prstGeom prst="roundRect">
            <a:avLst/>
          </a:prstGeom>
          <a:solidFill>
            <a:srgbClr val="8291B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시작일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0B05525-219F-891C-9262-A9C35BAFAE25}"/>
              </a:ext>
            </a:extLst>
          </p:cNvPr>
          <p:cNvSpPr txBox="1"/>
          <p:nvPr/>
        </p:nvSpPr>
        <p:spPr>
          <a:xfrm>
            <a:off x="3872348" y="99352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</a:rPr>
              <a:t>기간조회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18DD1FBD-09BF-89F8-EC2A-17C2AD63D130}"/>
              </a:ext>
            </a:extLst>
          </p:cNvPr>
          <p:cNvSpPr/>
          <p:nvPr/>
        </p:nvSpPr>
        <p:spPr>
          <a:xfrm>
            <a:off x="5311181" y="1008395"/>
            <a:ext cx="545298" cy="190028"/>
          </a:xfrm>
          <a:prstGeom prst="roundRect">
            <a:avLst/>
          </a:prstGeom>
          <a:solidFill>
            <a:srgbClr val="8291B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종료일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13F80B-A8A9-7A9C-834B-7FAF6D3B513C}"/>
              </a:ext>
            </a:extLst>
          </p:cNvPr>
          <p:cNvSpPr txBox="1"/>
          <p:nvPr/>
        </p:nvSpPr>
        <p:spPr>
          <a:xfrm>
            <a:off x="5027294" y="979322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</a:rPr>
              <a:t>~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337343E6-ACE1-2118-6F6F-8BC4E3040915}"/>
              </a:ext>
            </a:extLst>
          </p:cNvPr>
          <p:cNvSpPr/>
          <p:nvPr/>
        </p:nvSpPr>
        <p:spPr>
          <a:xfrm>
            <a:off x="1526221" y="1029239"/>
            <a:ext cx="1140278" cy="190028"/>
          </a:xfrm>
          <a:prstGeom prst="roundRect">
            <a:avLst>
              <a:gd name="adj" fmla="val 50000"/>
            </a:avLst>
          </a:prstGeom>
          <a:solidFill>
            <a:srgbClr val="8291B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분석현황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3C85700-8454-C72D-FE29-7016912D0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571719"/>
              </p:ext>
            </p:extLst>
          </p:nvPr>
        </p:nvGraphicFramePr>
        <p:xfrm>
          <a:off x="6955577" y="182247"/>
          <a:ext cx="2183459" cy="4607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83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현황표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5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산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 현황표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전체정비실 및 각 정비실 개별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반출중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나머지의 재고의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 현황표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전체정비실 및 각 정비실 개별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반입중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나머지의 재고의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2.1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 현황표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지급 수의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나머지의 재고의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 유형의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3.1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 현황표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전체정비실 및 각 정비실 개별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매입 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업로드 데이터 총수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업로드후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 적용된 재고의 총수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 유형의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4.1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3D29BD16-BCF2-8157-DD8D-E5A70318FCD4}"/>
              </a:ext>
            </a:extLst>
          </p:cNvPr>
          <p:cNvSpPr/>
          <p:nvPr/>
        </p:nvSpPr>
        <p:spPr>
          <a:xfrm>
            <a:off x="5942128" y="3891171"/>
            <a:ext cx="1944216" cy="190064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미정 참고</a:t>
            </a:r>
            <a:endParaRPr lang="ko-KR" altLang="en-US" sz="3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A9C7A7-992D-CFB8-BFA8-3B82EF1F91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89FBC8-42ED-0E23-2B37-EB843C8C9D65}"/>
              </a:ext>
            </a:extLst>
          </p:cNvPr>
          <p:cNvSpPr txBox="1"/>
          <p:nvPr/>
        </p:nvSpPr>
        <p:spPr>
          <a:xfrm>
            <a:off x="271618" y="1008596"/>
            <a:ext cx="106002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부서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1D6A89-A9D4-EFCB-7FFE-F88DB4E51E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608" y="1751005"/>
            <a:ext cx="165983" cy="1497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7C56D9-2B89-3F2C-48B7-131BD5EF3E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425" y="4569008"/>
            <a:ext cx="200373" cy="1635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2A7132-D6D1-5E35-4F5F-962C596873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960" y="1205121"/>
            <a:ext cx="165983" cy="1576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4221D9-331C-87A3-7487-6474102F2C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2959" y="2887494"/>
            <a:ext cx="166246" cy="1590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06C3DD-40E5-470B-75EA-C2046A097B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327420" y="2314503"/>
            <a:ext cx="162281" cy="155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E17D09-6113-8BAC-4E1B-7D3B0ED0F1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322960" y="4013215"/>
            <a:ext cx="185536" cy="1401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9EAF08-7964-FE17-A430-44A607D9FA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5362" y="3449734"/>
            <a:ext cx="174190" cy="16231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22E624-29E2-1872-A35C-C5DCDB019248}"/>
              </a:ext>
            </a:extLst>
          </p:cNvPr>
          <p:cNvSpPr/>
          <p:nvPr/>
        </p:nvSpPr>
        <p:spPr>
          <a:xfrm>
            <a:off x="292435" y="4546514"/>
            <a:ext cx="1033215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F3C1F80-622F-D745-037A-939057CFFD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DC1DB8A-9D3D-19B2-101F-A7A5F35ED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40" y="589424"/>
            <a:ext cx="5281260" cy="31828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80B664E5-57CE-C832-23B3-13341B073FFA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6305042-3777-698C-D71F-7A9DCD173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9B351F6-CD90-AFDD-2C48-B825854E2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CFFD8D-A61B-F781-5915-17F5D0690770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9F29646-7E6F-BF62-B344-DBD8BDA95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B44280C-21A9-9BBB-46B3-EAF6C3C83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24" name="Picture 2" descr="정보 아이콘 3D 모델 - TurboSquid 1649677">
            <a:extLst>
              <a:ext uri="{FF2B5EF4-FFF2-40B4-BE49-F238E27FC236}">
                <a16:creationId xmlns:a16="http://schemas.microsoft.com/office/drawing/2014/main" id="{E05F5A63-EDDF-8371-46DB-FA11D402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66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9C19B16F-5244-1EB9-5419-DE976F41BE0E}"/>
              </a:ext>
            </a:extLst>
          </p:cNvPr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2.“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똑똑이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”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  </a:t>
            </a:r>
            <a:r>
              <a:rPr lang="en-US" altLang="ko-KR" sz="36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화면 설계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_</a:t>
            </a:r>
            <a:r>
              <a:rPr lang="ko-KR" altLang="en-US" sz="36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5245A-AD2C-A511-5457-D3BF91DCDB5D}"/>
              </a:ext>
            </a:extLst>
          </p:cNvPr>
          <p:cNvSpPr txBox="1"/>
          <p:nvPr/>
        </p:nvSpPr>
        <p:spPr>
          <a:xfrm>
            <a:off x="2267744" y="2425452"/>
            <a:ext cx="352051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기준정보 등록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수정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관리자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(App)</a:t>
            </a: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기준정보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반입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지급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매입 전표 페이지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화면 구성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기본안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390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9C19B16F-5244-1EB9-5419-DE976F41BE0E}"/>
              </a:ext>
            </a:extLst>
          </p:cNvPr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1.“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똑똑이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”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 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Web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화면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5245A-AD2C-A511-5457-D3BF91DCDB5D}"/>
              </a:ext>
            </a:extLst>
          </p:cNvPr>
          <p:cNvSpPr txBox="1"/>
          <p:nvPr/>
        </p:nvSpPr>
        <p:spPr>
          <a:xfrm>
            <a:off x="2267744" y="2425452"/>
            <a:ext cx="3520516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기준정보 등록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수정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작업자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(Web &amp; App)</a:t>
            </a: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반입 페이지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관리자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(Web &amp; App)</a:t>
            </a: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기준정보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반입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지급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매입 전표 페이지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화면 구성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기본안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570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1323287" y="964661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56E43C-CD3B-471A-A1E4-8546FE2A9AFF}"/>
              </a:ext>
            </a:extLst>
          </p:cNvPr>
          <p:cNvSpPr/>
          <p:nvPr/>
        </p:nvSpPr>
        <p:spPr>
          <a:xfrm>
            <a:off x="897427" y="2255366"/>
            <a:ext cx="955928" cy="2540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CB361AB-062C-462F-9C86-A69602503DEA}"/>
              </a:ext>
            </a:extLst>
          </p:cNvPr>
          <p:cNvSpPr/>
          <p:nvPr/>
        </p:nvSpPr>
        <p:spPr>
          <a:xfrm>
            <a:off x="1861864" y="2255365"/>
            <a:ext cx="1042093" cy="25334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9727B9-9AEC-47CF-98B7-88A8DDB3CEC4}"/>
              </a:ext>
            </a:extLst>
          </p:cNvPr>
          <p:cNvSpPr txBox="1"/>
          <p:nvPr/>
        </p:nvSpPr>
        <p:spPr>
          <a:xfrm>
            <a:off x="869350" y="1673551"/>
            <a:ext cx="2015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공기구관리 플랫폼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9ECD87-B44B-4D61-938E-FCADD1D3679E}"/>
              </a:ext>
            </a:extLst>
          </p:cNvPr>
          <p:cNvSpPr txBox="1"/>
          <p:nvPr/>
        </p:nvSpPr>
        <p:spPr>
          <a:xfrm>
            <a:off x="1176918" y="1943981"/>
            <a:ext cx="14002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Stencil" panose="040409050D0802020404" pitchFamily="82" charset="0"/>
                <a:ea typeface="나눔고딕" panose="020D0604000000000000" pitchFamily="50" charset="-127"/>
              </a:rPr>
              <a:t>Fast / Trust / Safe / Easy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Stencil" panose="040409050D0802020404" pitchFamily="82" charset="0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1BCC18-8131-41FB-B057-8FC906B885A2}"/>
              </a:ext>
            </a:extLst>
          </p:cNvPr>
          <p:cNvSpPr txBox="1"/>
          <p:nvPr/>
        </p:nvSpPr>
        <p:spPr>
          <a:xfrm>
            <a:off x="873099" y="2400704"/>
            <a:ext cx="1079205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작업수행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공기구 대여</a:t>
            </a:r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반납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2479D5-DB39-44B3-A09B-6E6B296EBFE4}"/>
              </a:ext>
            </a:extLst>
          </p:cNvPr>
          <p:cNvSpPr txBox="1"/>
          <p:nvPr/>
        </p:nvSpPr>
        <p:spPr>
          <a:xfrm>
            <a:off x="1978576" y="2389029"/>
            <a:ext cx="1079205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정비실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공기구관리</a:t>
            </a:r>
          </a:p>
        </p:txBody>
      </p:sp>
      <p:sp>
        <p:nvSpPr>
          <p:cNvPr id="81" name="모서리가 둥근 직사각형 23">
            <a:extLst>
              <a:ext uri="{FF2B5EF4-FFF2-40B4-BE49-F238E27FC236}">
                <a16:creationId xmlns:a16="http://schemas.microsoft.com/office/drawing/2014/main" id="{E4BA0A66-3D68-423D-ADAA-D2002D8CAEA8}"/>
              </a:ext>
            </a:extLst>
          </p:cNvPr>
          <p:cNvSpPr/>
          <p:nvPr/>
        </p:nvSpPr>
        <p:spPr>
          <a:xfrm>
            <a:off x="994193" y="3035360"/>
            <a:ext cx="818222" cy="251738"/>
          </a:xfrm>
          <a:prstGeom prst="roundRect">
            <a:avLst>
              <a:gd name="adj" fmla="val 50000"/>
            </a:avLst>
          </a:prstGeom>
          <a:solidFill>
            <a:srgbClr val="E0BBA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94E669-F18F-4449-945B-2DDDEB25F006}"/>
              </a:ext>
            </a:extLst>
          </p:cNvPr>
          <p:cNvSpPr/>
          <p:nvPr/>
        </p:nvSpPr>
        <p:spPr>
          <a:xfrm>
            <a:off x="853296" y="4624233"/>
            <a:ext cx="2050661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B2D425-2EC0-48A7-A46E-F10B5A03828C}"/>
              </a:ext>
            </a:extLst>
          </p:cNvPr>
          <p:cNvSpPr txBox="1"/>
          <p:nvPr/>
        </p:nvSpPr>
        <p:spPr>
          <a:xfrm>
            <a:off x="853296" y="4609394"/>
            <a:ext cx="20506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안전한 작업수행을 기원합니다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EC2F8-DF07-42DF-AF2E-43B8D15D8626}"/>
              </a:ext>
            </a:extLst>
          </p:cNvPr>
          <p:cNvSpPr txBox="1"/>
          <p:nvPr/>
        </p:nvSpPr>
        <p:spPr>
          <a:xfrm>
            <a:off x="1118611" y="305350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작업자용</a:t>
            </a:r>
          </a:p>
        </p:txBody>
      </p:sp>
      <p:sp>
        <p:nvSpPr>
          <p:cNvPr id="85" name="모서리가 둥근 직사각형 39">
            <a:extLst>
              <a:ext uri="{FF2B5EF4-FFF2-40B4-BE49-F238E27FC236}">
                <a16:creationId xmlns:a16="http://schemas.microsoft.com/office/drawing/2014/main" id="{35F139CB-DEA2-4DB6-ACA5-E6905F0AFBFC}"/>
              </a:ext>
            </a:extLst>
          </p:cNvPr>
          <p:cNvSpPr/>
          <p:nvPr/>
        </p:nvSpPr>
        <p:spPr>
          <a:xfrm>
            <a:off x="2008337" y="3035360"/>
            <a:ext cx="818222" cy="251738"/>
          </a:xfrm>
          <a:prstGeom prst="roundRect">
            <a:avLst>
              <a:gd name="adj" fmla="val 50000"/>
            </a:avLst>
          </a:prstGeom>
          <a:solidFill>
            <a:srgbClr val="E0BBA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DA3C38-6A1D-4E8E-80C6-280735DD89E6}"/>
              </a:ext>
            </a:extLst>
          </p:cNvPr>
          <p:cNvSpPr txBox="1"/>
          <p:nvPr/>
        </p:nvSpPr>
        <p:spPr>
          <a:xfrm>
            <a:off x="2190889" y="305350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관리자용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66CDD17-082A-4CD5-BA5C-38396C58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/>
        </p:blipFill>
        <p:spPr>
          <a:xfrm>
            <a:off x="1083471" y="3568063"/>
            <a:ext cx="1700643" cy="1054612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DAC48BEF-E8F2-4A78-A767-BCEF95BCE393}"/>
              </a:ext>
            </a:extLst>
          </p:cNvPr>
          <p:cNvGrpSpPr/>
          <p:nvPr/>
        </p:nvGrpSpPr>
        <p:grpSpPr>
          <a:xfrm>
            <a:off x="844787" y="2940478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F620F9C-5706-46BC-9266-5F5917766F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81BA31C5-E6A1-490F-8175-4A37F199540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0DE1C6-36D5-4EAF-B092-3E54F90BF7B5}"/>
              </a:ext>
            </a:extLst>
          </p:cNvPr>
          <p:cNvGrpSpPr/>
          <p:nvPr/>
        </p:nvGrpSpPr>
        <p:grpSpPr>
          <a:xfrm>
            <a:off x="1919433" y="2940478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50D1D52-F443-43AA-B347-55CECB59CD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:a16="http://schemas.microsoft.com/office/drawing/2014/main" id="{698B4786-ABEA-42D0-A48C-8C48A92A8CC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8A9BE6-31E1-4BC3-907E-F0F3E67FF122}"/>
              </a:ext>
            </a:extLst>
          </p:cNvPr>
          <p:cNvGrpSpPr/>
          <p:nvPr/>
        </p:nvGrpSpPr>
        <p:grpSpPr>
          <a:xfrm>
            <a:off x="924251" y="3525805"/>
            <a:ext cx="388720" cy="200055"/>
            <a:chOff x="4727047" y="5307508"/>
            <a:chExt cx="388720" cy="200055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A38F7D7-9FF0-4557-9E69-5F8AD4241A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TextBox 27">
              <a:extLst>
                <a:ext uri="{FF2B5EF4-FFF2-40B4-BE49-F238E27FC236}">
                  <a16:creationId xmlns:a16="http://schemas.microsoft.com/office/drawing/2014/main" id="{9BA99754-36E1-411A-950A-CAABE565FD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819924"/>
              </p:ext>
            </p:extLst>
          </p:nvPr>
        </p:nvGraphicFramePr>
        <p:xfrm>
          <a:off x="6979021" y="0"/>
          <a:ext cx="2164979" cy="2563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 랜딩 페이지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 노출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 페이지 이동 버튼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페이지 이동 버튼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하단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협력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”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이미지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직원번호 입력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앱에서 비밀번호 입력은 필요 없음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4001"/>
              </p:ext>
            </p:extLst>
          </p:nvPr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똑똑이 로고 포함 디자인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모서리가 둥근 직사각형 23">
            <a:extLst>
              <a:ext uri="{FF2B5EF4-FFF2-40B4-BE49-F238E27FC236}">
                <a16:creationId xmlns:a16="http://schemas.microsoft.com/office/drawing/2014/main" id="{41B2BC67-7537-B0EE-2B75-E0EC67C4AACB}"/>
              </a:ext>
            </a:extLst>
          </p:cNvPr>
          <p:cNvSpPr/>
          <p:nvPr/>
        </p:nvSpPr>
        <p:spPr>
          <a:xfrm>
            <a:off x="4765813" y="1621781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egoe UI" panose="020B0502040204020203" pitchFamily="34" charset="0"/>
              </a:rPr>
              <a:t>직원번호 입력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F9B40F-722D-DCEE-35B1-E0354E607DB6}"/>
              </a:ext>
            </a:extLst>
          </p:cNvPr>
          <p:cNvSpPr/>
          <p:nvPr/>
        </p:nvSpPr>
        <p:spPr>
          <a:xfrm>
            <a:off x="4139315" y="2890782"/>
            <a:ext cx="2022046" cy="6370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egoe UI" panose="020B0502040204020203" pitchFamily="34" charset="0"/>
              </a:rPr>
              <a:t>반출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1179C7-771F-C141-B4B2-00D765FB8D7C}"/>
              </a:ext>
            </a:extLst>
          </p:cNvPr>
          <p:cNvSpPr/>
          <p:nvPr/>
        </p:nvSpPr>
        <p:spPr>
          <a:xfrm>
            <a:off x="4135893" y="3527738"/>
            <a:ext cx="2022046" cy="6370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egoe UI" panose="020B0502040204020203" pitchFamily="34" charset="0"/>
              </a:rPr>
              <a:t>반입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93204E-50DC-B7DB-4F41-D8CD9A0821D9}"/>
              </a:ext>
            </a:extLst>
          </p:cNvPr>
          <p:cNvSpPr/>
          <p:nvPr/>
        </p:nvSpPr>
        <p:spPr>
          <a:xfrm>
            <a:off x="4132033" y="4164694"/>
            <a:ext cx="2022046" cy="6370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egoe UI" panose="020B0502040204020203" pitchFamily="34" charset="0"/>
              </a:rPr>
              <a:t>태그등록</a:t>
            </a:r>
            <a:r>
              <a:rPr lang="en-US" altLang="ko-KR" sz="105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egoe UI" panose="020B0502040204020203" pitchFamily="34" charset="0"/>
              </a:rPr>
              <a:t>/</a:t>
            </a:r>
            <a:r>
              <a:rPr lang="ko-KR" altLang="en-US" sz="105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egoe UI" panose="020B0502040204020203" pitchFamily="34" charset="0"/>
              </a:rPr>
              <a:t>수정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DB65006-BA5A-BD33-0A85-84564D02CADE}"/>
              </a:ext>
            </a:extLst>
          </p:cNvPr>
          <p:cNvGrpSpPr/>
          <p:nvPr/>
        </p:nvGrpSpPr>
        <p:grpSpPr>
          <a:xfrm>
            <a:off x="5269804" y="1518285"/>
            <a:ext cx="388720" cy="200055"/>
            <a:chOff x="4727047" y="5307508"/>
            <a:chExt cx="388720" cy="20005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71CB269-BB3D-6E24-BA85-B3B211E8982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030744EA-35BE-03C9-0C4D-2EF97EAF2D7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1" name="모서리가 둥근 직사각형 39">
            <a:extLst>
              <a:ext uri="{FF2B5EF4-FFF2-40B4-BE49-F238E27FC236}">
                <a16:creationId xmlns:a16="http://schemas.microsoft.com/office/drawing/2014/main" id="{2DF7C09C-CE97-7CCF-41FD-4BA9A8DD5B2F}"/>
              </a:ext>
            </a:extLst>
          </p:cNvPr>
          <p:cNvSpPr/>
          <p:nvPr/>
        </p:nvSpPr>
        <p:spPr>
          <a:xfrm>
            <a:off x="4231558" y="763864"/>
            <a:ext cx="818222" cy="251738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C2B4F-3941-3089-6B73-F69D7033D8DC}"/>
              </a:ext>
            </a:extLst>
          </p:cNvPr>
          <p:cNvSpPr txBox="1"/>
          <p:nvPr/>
        </p:nvSpPr>
        <p:spPr>
          <a:xfrm>
            <a:off x="4355976" y="78201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관리자용</a:t>
            </a:r>
          </a:p>
        </p:txBody>
      </p:sp>
      <p:pic>
        <p:nvPicPr>
          <p:cNvPr id="14" name="그림 67">
            <a:extLst>
              <a:ext uri="{FF2B5EF4-FFF2-40B4-BE49-F238E27FC236}">
                <a16:creationId xmlns:a16="http://schemas.microsoft.com/office/drawing/2014/main" id="{019B2C18-A1E1-06DE-3375-523F90DF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507" y="809202"/>
            <a:ext cx="711027" cy="81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BEB8BC-FE02-25CC-DA4D-C3D365921123}"/>
              </a:ext>
            </a:extLst>
          </p:cNvPr>
          <p:cNvSpPr/>
          <p:nvPr/>
        </p:nvSpPr>
        <p:spPr>
          <a:xfrm>
            <a:off x="4139473" y="2251333"/>
            <a:ext cx="2022046" cy="6370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egoe UI" panose="020B0502040204020203" pitchFamily="34" charset="0"/>
              </a:rPr>
              <a:t>기준정보</a:t>
            </a:r>
            <a:endParaRPr lang="en-US" altLang="ko-KR" sz="1050" dirty="0">
              <a:solidFill>
                <a:srgbClr val="000000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6A9AE0-0640-F977-1E2E-13E5F9F9EC84}"/>
              </a:ext>
            </a:extLst>
          </p:cNvPr>
          <p:cNvSpPr txBox="1"/>
          <p:nvPr/>
        </p:nvSpPr>
        <p:spPr>
          <a:xfrm>
            <a:off x="4844490" y="1148974"/>
            <a:ext cx="661139" cy="2839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919B7D-7FF9-255B-4CDC-B2BCE2CD5852}"/>
              </a:ext>
            </a:extLst>
          </p:cNvPr>
          <p:cNvSpPr/>
          <p:nvPr/>
        </p:nvSpPr>
        <p:spPr>
          <a:xfrm>
            <a:off x="4125166" y="4717023"/>
            <a:ext cx="2050661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EB23F-AA83-55EB-7581-321705DF3513}"/>
              </a:ext>
            </a:extLst>
          </p:cNvPr>
          <p:cNvSpPr txBox="1"/>
          <p:nvPr/>
        </p:nvSpPr>
        <p:spPr>
          <a:xfrm>
            <a:off x="4125166" y="4702184"/>
            <a:ext cx="20506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안전한 작업수행을 기원합니다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A16379-3929-8D28-6FAD-F7AB268AE14A}"/>
              </a:ext>
            </a:extLst>
          </p:cNvPr>
          <p:cNvSpPr txBox="1"/>
          <p:nvPr/>
        </p:nvSpPr>
        <p:spPr>
          <a:xfrm>
            <a:off x="108475" y="201202"/>
            <a:ext cx="590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 App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로그인 페이지</a:t>
            </a:r>
          </a:p>
        </p:txBody>
      </p:sp>
    </p:spTree>
    <p:extLst>
      <p:ext uri="{BB962C8B-B14F-4D97-AF65-F5344CB8AC3E}">
        <p14:creationId xmlns:p14="http://schemas.microsoft.com/office/powerpoint/2010/main" val="2375702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EDBC6A4-61B2-B557-7D4A-F35A17C4D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558" y="1167395"/>
            <a:ext cx="1933938" cy="37191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40" y="850376"/>
            <a:ext cx="1966358" cy="3170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DF625E-4C86-161C-9078-8768C1C2EEAE}"/>
              </a:ext>
            </a:extLst>
          </p:cNvPr>
          <p:cNvSpPr txBox="1"/>
          <p:nvPr/>
        </p:nvSpPr>
        <p:spPr>
          <a:xfrm>
            <a:off x="108475" y="201202"/>
            <a:ext cx="539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7.1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부서등록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3DCEC15-C6F9-66CA-5A3C-6D4391405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9099112-29B1-12B5-B518-DCA380044735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A883AD6-65DE-91C1-BB4E-4A97D29D5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341A9D6-B350-8F7A-E0E1-103AAAB5B9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B879BF9-9C3A-3BFF-72F3-DE68965B6A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B0C4EE0-134A-CA22-117A-9CFAF3D833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3A821FF-C55B-77E5-9EB4-07A7DF7F07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EDBBD0C-3DF8-24B3-A82A-48EB5AE243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00BF9B5-17FC-D950-F193-8AC815A3EC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9856F6-0D3C-373E-F177-43789FFD0D97}"/>
              </a:ext>
            </a:extLst>
          </p:cNvPr>
          <p:cNvSpPr/>
          <p:nvPr/>
        </p:nvSpPr>
        <p:spPr>
          <a:xfrm>
            <a:off x="969929" y="1390391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20E9E11-1436-21B7-6A34-F6A2EE3BC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22" y="835971"/>
            <a:ext cx="1966358" cy="317019"/>
          </a:xfrm>
          <a:prstGeom prst="rect">
            <a:avLst/>
          </a:prstGeom>
        </p:spPr>
      </p:pic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69732428-F45D-9AD3-EE6D-48869D901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35721"/>
              </p:ext>
            </p:extLst>
          </p:nvPr>
        </p:nvGraphicFramePr>
        <p:xfrm>
          <a:off x="6979021" y="0"/>
          <a:ext cx="2164979" cy="4062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 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~5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그룹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정비안전지원그룹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1~3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그룹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섹션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정비안전지원섹션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1~3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(Toolbox)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이동공구차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공구함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동기화 아이콘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로그아웃 아이콘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메뉴얼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-elements/icons/materializeicon.html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629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240" y="850376"/>
            <a:ext cx="1966358" cy="3170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88C49E-3A42-D012-6BC9-F611B3CA4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22" y="835971"/>
            <a:ext cx="1966358" cy="317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69209E-49A9-CC27-67EC-6F135CD37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A5D563-A053-3AB6-4857-B7D82316D1E3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6BEB4A-8F40-EC15-5DD8-5EC3E9CD7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E4CD1C-FC32-AE44-AAA9-7BBA76136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29617C-AE73-7FA6-5BCD-0DA4AD08F7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475E19-B9D4-31AF-74F0-2269434341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C473EE-49D5-ADC8-7FDA-0057620925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3C5F9F7-B9E5-833C-0C5C-EC780FFE8D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4202293-DD67-22B5-66A3-C52AA8E77B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2175F7-6C5F-571E-A52E-E601EC3398DE}"/>
              </a:ext>
            </a:extLst>
          </p:cNvPr>
          <p:cNvSpPr/>
          <p:nvPr/>
        </p:nvSpPr>
        <p:spPr>
          <a:xfrm>
            <a:off x="969929" y="1390391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0F730-4907-63A5-08E4-1E1A34963F57}"/>
              </a:ext>
            </a:extLst>
          </p:cNvPr>
          <p:cNvSpPr txBox="1"/>
          <p:nvPr/>
        </p:nvSpPr>
        <p:spPr>
          <a:xfrm>
            <a:off x="108475" y="201202"/>
            <a:ext cx="539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7.1.1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직원등록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AEEDA7C-9F2A-74B1-6458-56C2979860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9100" y="1193865"/>
            <a:ext cx="2003498" cy="3670759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2647BEC-FA3F-7D89-C5DF-ACF58260F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020965"/>
              </p:ext>
            </p:extLst>
          </p:nvPr>
        </p:nvGraphicFramePr>
        <p:xfrm>
          <a:off x="6979021" y="0"/>
          <a:ext cx="2164979" cy="3049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(member)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성명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직번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신규직원 추가 등록 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Pop-up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en-US" altLang="ko-KR" sz="800" b="1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Horizontal Form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/form-layout.html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Reset Password </a:t>
                      </a:r>
                      <a:r>
                        <a:rPr lang="ko-KR" altLang="en-US" sz="700" b="1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필요시</a:t>
                      </a:r>
                      <a:endParaRPr lang="en-US" altLang="ko-KR" sz="700" b="1" i="0" dirty="0">
                        <a:solidFill>
                          <a:srgbClr val="333333"/>
                        </a:solidFill>
                        <a:effectLst/>
                        <a:latin typeface="PT Sans" panose="020B0503020203020204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 err="1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Dashboard_Full</a:t>
                      </a:r>
                      <a:r>
                        <a:rPr lang="en-US" altLang="ko-KR" sz="700" b="0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/Dashboard/Light/</a:t>
                      </a:r>
                      <a:r>
                        <a:rPr lang="en-US" altLang="ko-KR" sz="700" b="0" i="0" dirty="0" err="1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Dashmin_html</a:t>
                      </a:r>
                      <a:r>
                        <a:rPr lang="en-US" altLang="ko-KR" sz="700" b="0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/pages/pages/authentication/reset-pass.html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C68F837A-B56C-915D-2595-9C6AEAECB9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6787" y="3845541"/>
            <a:ext cx="2106179" cy="1406108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761C437B-FF5A-EF03-B5D4-9FD3F9AF901F}"/>
              </a:ext>
            </a:extLst>
          </p:cNvPr>
          <p:cNvGrpSpPr/>
          <p:nvPr/>
        </p:nvGrpSpPr>
        <p:grpSpPr>
          <a:xfrm>
            <a:off x="7104703" y="3797318"/>
            <a:ext cx="388720" cy="200055"/>
            <a:chOff x="4727047" y="5307508"/>
            <a:chExt cx="388720" cy="20005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D7CDC16-C53A-7CE8-42AA-2AE10405870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27">
              <a:extLst>
                <a:ext uri="{FF2B5EF4-FFF2-40B4-BE49-F238E27FC236}">
                  <a16:creationId xmlns:a16="http://schemas.microsoft.com/office/drawing/2014/main" id="{C1EC50F9-A21D-C4CD-70BF-BA0776CEA61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736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240" y="850376"/>
            <a:ext cx="1966358" cy="3170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88C49E-3A42-D012-6BC9-F611B3CA4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22" y="835971"/>
            <a:ext cx="1966358" cy="317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0F762C2-4CA1-6427-F1D3-7E31AA38F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5B8498-95FD-2A9A-0D66-36FA1A222B30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944DB2-5EB9-85E1-805F-B43961C54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EA3F7D-2DF1-1954-9E66-406FA6B9C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51318E-0F55-F571-01B2-065026456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A5B331-4D9D-41C5-75BD-F91D78818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3DA623-3527-4291-50D0-686D26B9C1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6AC4D1-14C8-8EB8-28F4-3461E0CEB4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2A921F1-22D8-78F5-9210-9525F02004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828DC4-D289-14B8-CDD0-B9D2BC908405}"/>
              </a:ext>
            </a:extLst>
          </p:cNvPr>
          <p:cNvSpPr/>
          <p:nvPr/>
        </p:nvSpPr>
        <p:spPr>
          <a:xfrm>
            <a:off x="984463" y="1936275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B3431526-581E-B5DD-8D4B-B0ED6A33C3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9100" y="1193866"/>
            <a:ext cx="2003498" cy="367075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DBA96A8-B313-0AF0-C30B-C7071413F74F}"/>
              </a:ext>
            </a:extLst>
          </p:cNvPr>
          <p:cNvSpPr txBox="1"/>
          <p:nvPr/>
        </p:nvSpPr>
        <p:spPr>
          <a:xfrm>
            <a:off x="108475" y="201202"/>
            <a:ext cx="6983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7.2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공기구 관리 구분 분류 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4D4A7606-5F6D-1FC9-0AEB-554A6D3E1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43220"/>
              </p:ext>
            </p:extLst>
          </p:nvPr>
        </p:nvGraphicFramePr>
        <p:xfrm>
          <a:off x="6979021" y="0"/>
          <a:ext cx="2164979" cy="4190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관리구분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태그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개별관리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자산성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공기구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내구성 공기구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소모성 공기구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소모자재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특수용접기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건설공구 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대차및공구함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방폭공구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유압공구        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50,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전동공구 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60,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절삭공구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유압공구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측정공구 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885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240" y="850376"/>
            <a:ext cx="1966358" cy="3170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88C49E-3A42-D012-6BC9-F611B3CA4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22" y="835971"/>
            <a:ext cx="1966358" cy="317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6FFF9D-98FB-F854-F2A6-770845243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46D7E6-F57D-8E5C-C26E-6FAC21F82B1A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2EBB2F-1C12-0AA5-1BA6-178E75E10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517E37-54E2-070A-B335-6DF07D840D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B9C893-EFDD-DE34-FA56-68213E056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6C6A31-CF94-2836-F019-364A081461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E7DC24-9D6B-D757-48BE-5A32A43631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5A2673-EF07-E93E-EEA4-EFCD987881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251B199-33E8-3662-E32E-178C0E254E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FC9C15-0C88-4AD7-CF48-AF80BC8EB668}"/>
              </a:ext>
            </a:extLst>
          </p:cNvPr>
          <p:cNvSpPr/>
          <p:nvPr/>
        </p:nvSpPr>
        <p:spPr>
          <a:xfrm>
            <a:off x="969929" y="1937654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711009-5A0B-26E1-57D5-FEA79A7950B6}"/>
              </a:ext>
            </a:extLst>
          </p:cNvPr>
          <p:cNvSpPr txBox="1"/>
          <p:nvPr/>
        </p:nvSpPr>
        <p:spPr>
          <a:xfrm>
            <a:off x="108475" y="201202"/>
            <a:ext cx="6191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7.2.1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공기구 분류 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4EE0B81-3E16-6D08-E50D-D2B46C3B70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9100" y="1167395"/>
            <a:ext cx="1966358" cy="3750452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FFB7EC6-C415-7596-D68D-6DDB56C7F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18525"/>
              </p:ext>
            </p:extLst>
          </p:nvPr>
        </p:nvGraphicFramePr>
        <p:xfrm>
          <a:off x="6979021" y="0"/>
          <a:ext cx="2164979" cy="3870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(Toolbox)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관리구분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한글명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규격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수량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창고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_Toolbox)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사용유무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9.QR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태그코드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체크용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매입단가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매입일자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영문명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품목코드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956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240" y="850376"/>
            <a:ext cx="1966358" cy="3170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88C49E-3A42-D012-6BC9-F611B3CA4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22" y="835971"/>
            <a:ext cx="1966358" cy="317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5902670-614F-70AC-489D-E5C4E0B10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284E10-B528-D5FF-E137-F8F4B630BA17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45401C-559B-ED5D-B0E1-FE44F7610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44BC1B-79CF-FB90-A3E9-DF01430C8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49F5EC-83C1-B343-5C1F-F21C492D6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BB85D8-C792-65A4-ACBE-DE1646BE8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2AB4D9-EE63-B96C-5B19-FBAD8F8608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3FF5DC-99C6-8380-A0C4-A362F7BC50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8E4C4B-9D98-8859-5851-43E0CC2198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F18A15-2772-2542-E72E-6F6B5740AA54}"/>
              </a:ext>
            </a:extLst>
          </p:cNvPr>
          <p:cNvSpPr/>
          <p:nvPr/>
        </p:nvSpPr>
        <p:spPr>
          <a:xfrm>
            <a:off x="980669" y="1961863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1A81F-693C-46EA-8653-1FA36DE98289}"/>
              </a:ext>
            </a:extLst>
          </p:cNvPr>
          <p:cNvSpPr txBox="1"/>
          <p:nvPr/>
        </p:nvSpPr>
        <p:spPr>
          <a:xfrm>
            <a:off x="108475" y="201202"/>
            <a:ext cx="539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7.2.2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공기구 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AAFFBD0-D9F0-5815-3F65-5F7EFC59AF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4808" y="1201327"/>
            <a:ext cx="2026592" cy="3716519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ED10370-C9F8-3658-CF7E-2855E23C4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715372"/>
              </p:ext>
            </p:extLst>
          </p:nvPr>
        </p:nvGraphicFramePr>
        <p:xfrm>
          <a:off x="6979021" y="0"/>
          <a:ext cx="2164979" cy="294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 신규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 등록 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Pop-up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en-US" altLang="ko-KR" sz="800" b="1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Horizontal Form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/form-layout.html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929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240" y="850376"/>
            <a:ext cx="1966358" cy="3170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88C49E-3A42-D012-6BC9-F611B3CA4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22" y="835971"/>
            <a:ext cx="1966358" cy="317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5902670-614F-70AC-489D-E5C4E0B10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284E10-B528-D5FF-E137-F8F4B630BA17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45401C-559B-ED5D-B0E1-FE44F7610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44BC1B-79CF-FB90-A3E9-DF01430C8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49F5EC-83C1-B343-5C1F-F21C492D6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BB85D8-C792-65A4-ACBE-DE1646BE8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2AB4D9-EE63-B96C-5B19-FBAD8F8608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3FF5DC-99C6-8380-A0C4-A362F7BC50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8E4C4B-9D98-8859-5851-43E0CC2198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F18A15-2772-2542-E72E-6F6B5740AA54}"/>
              </a:ext>
            </a:extLst>
          </p:cNvPr>
          <p:cNvSpPr/>
          <p:nvPr/>
        </p:nvSpPr>
        <p:spPr>
          <a:xfrm>
            <a:off x="969929" y="2509282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BD7FFE0-35DD-11E0-1CE2-7760B20EF9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9101" y="1160732"/>
            <a:ext cx="2003498" cy="37003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70ADFC-2F75-DB77-718B-24E403598E8F}"/>
              </a:ext>
            </a:extLst>
          </p:cNvPr>
          <p:cNvSpPr txBox="1"/>
          <p:nvPr/>
        </p:nvSpPr>
        <p:spPr>
          <a:xfrm>
            <a:off x="220677" y="265212"/>
            <a:ext cx="621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7.4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대여 신청 리스트 확인 및 승인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신청된 반출 리스트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514B458-7F4F-AA9C-A8D1-3018A42A2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267590"/>
              </p:ext>
            </p:extLst>
          </p:nvPr>
        </p:nvGraphicFramePr>
        <p:xfrm>
          <a:off x="6979021" y="0"/>
          <a:ext cx="2185261" cy="404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작업자가 신청한 대여 리스트 보기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/table.html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상세보기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관리자는 상세보기 페이지에서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태그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(QR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자산성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체크한후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대여를 승인함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317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240" y="850376"/>
            <a:ext cx="1966358" cy="3170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88C49E-3A42-D012-6BC9-F611B3CA4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22" y="835971"/>
            <a:ext cx="1966358" cy="317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5902670-614F-70AC-489D-E5C4E0B10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284E10-B528-D5FF-E137-F8F4B630BA17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45401C-559B-ED5D-B0E1-FE44F7610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44BC1B-79CF-FB90-A3E9-DF01430C8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49F5EC-83C1-B343-5C1F-F21C492D6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BB85D8-C792-65A4-ACBE-DE1646BE8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2AB4D9-EE63-B96C-5B19-FBAD8F8608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3FF5DC-99C6-8380-A0C4-A362F7BC50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8E4C4B-9D98-8859-5851-43E0CC2198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F18A15-2772-2542-E72E-6F6B5740AA54}"/>
              </a:ext>
            </a:extLst>
          </p:cNvPr>
          <p:cNvSpPr/>
          <p:nvPr/>
        </p:nvSpPr>
        <p:spPr>
          <a:xfrm>
            <a:off x="976866" y="3052688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495A10-AAE8-E935-B295-1BBAF16A5169}"/>
              </a:ext>
            </a:extLst>
          </p:cNvPr>
          <p:cNvSpPr txBox="1"/>
          <p:nvPr/>
        </p:nvSpPr>
        <p:spPr>
          <a:xfrm>
            <a:off x="220677" y="265212"/>
            <a:ext cx="672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7.5.2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반납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리스트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(App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동일예정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대여리스트 노출 확인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 선택</a:t>
            </a: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_</a:t>
            </a:r>
            <a:r>
              <a:rPr lang="ko-KR" altLang="en-US" sz="7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반납신청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79BB60A6-B7A4-340D-A1CC-E621988018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50075" y="1122484"/>
            <a:ext cx="1966358" cy="3795364"/>
          </a:xfrm>
          <a:prstGeom prst="rect">
            <a:avLst/>
          </a:prstGeom>
        </p:spPr>
      </p:pic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38AC1565-6577-F27F-1C6F-28F5A49EC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95700"/>
              </p:ext>
            </p:extLst>
          </p:nvPr>
        </p:nvGraphicFramePr>
        <p:xfrm>
          <a:off x="6979021" y="0"/>
          <a:ext cx="2185261" cy="364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관리자의 페이지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Web&amp;App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동일 예정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신청자 반납 리스트 순차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/table.html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반납리스트 상세보기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작업리더명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박스내 입력 후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조회 버튼</a:t>
                      </a:r>
                      <a:r>
                        <a:rPr lang="en-US" altLang="ko-KR" sz="700" dirty="0"/>
                        <a:t>_</a:t>
                      </a:r>
                      <a:r>
                        <a:rPr lang="en-US" altLang="ko-KR" sz="700" dirty="0" err="1"/>
                        <a:t>Pupup</a:t>
                      </a:r>
                      <a:r>
                        <a:rPr lang="ko-KR" altLang="en-US" sz="700" dirty="0"/>
                        <a:t> 또는 이동페이지</a:t>
                      </a:r>
                      <a:r>
                        <a:rPr lang="en-US" altLang="ko-KR" sz="700" dirty="0"/>
                        <a:t>))</a:t>
                      </a:r>
                      <a:endParaRPr lang="en-US" altLang="ko-KR" sz="700" b="1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 노출 완료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대여리스트노출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된 공기구의 수량을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정비실별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확인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정비실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및 공기구 위치 노출 불구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작업자의 편의에 따라 타 정비실에서 반납가능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App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환경 경우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작업자는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원하는 정비실에 비치된 작업자 전용 단말기에서 반납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신청시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반납수량 체크 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반납신청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정비실로 이동하고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정비실에 비치된 전용단말기로 접속하여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정비실에서 반납할 품목만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QR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관리자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에게 반납 신청을 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 받음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Web&amp;App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반납 페이지에서는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작업자가 신청한 반납리스트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상세보기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277382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관리자는 작업자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 반납 리스트를 확인 후 최종 반납할 리스트 포함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중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자산성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공기구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QR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스캔등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확인하고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공기구의 상태를 선택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392854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반납할 최종 정보 확인후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반납승인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006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269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592368"/>
              </p:ext>
            </p:extLst>
          </p:nvPr>
        </p:nvGraphicFramePr>
        <p:xfrm>
          <a:off x="6979021" y="0"/>
          <a:ext cx="2164979" cy="2543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App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페이지에서도 있어야 되는지 결정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240" y="850376"/>
            <a:ext cx="1966358" cy="3170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88C49E-3A42-D012-6BC9-F611B3CA4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22" y="835971"/>
            <a:ext cx="1966358" cy="317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5902670-614F-70AC-489D-E5C4E0B10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284E10-B528-D5FF-E137-F8F4B630BA17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45401C-559B-ED5D-B0E1-FE44F7610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44BC1B-79CF-FB90-A3E9-DF01430C8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49F5EC-83C1-B343-5C1F-F21C492D6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BB85D8-C792-65A4-ACBE-DE1646BE8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2AB4D9-EE63-B96C-5B19-FBAD8F8608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3FF5DC-99C6-8380-A0C4-A362F7BC50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8E4C4B-9D98-8859-5851-43E0CC2198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F18A15-2772-2542-E72E-6F6B5740AA54}"/>
              </a:ext>
            </a:extLst>
          </p:cNvPr>
          <p:cNvSpPr/>
          <p:nvPr/>
        </p:nvSpPr>
        <p:spPr>
          <a:xfrm>
            <a:off x="960826" y="3619305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7297207-F47E-E924-53BA-D370C68DAF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05191" y="1177906"/>
            <a:ext cx="2027408" cy="36867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DDAE7A-09F0-34C7-2FB2-43AAE99A919B}"/>
              </a:ext>
            </a:extLst>
          </p:cNvPr>
          <p:cNvSpPr txBox="1"/>
          <p:nvPr/>
        </p:nvSpPr>
        <p:spPr>
          <a:xfrm>
            <a:off x="108475" y="201202"/>
            <a:ext cx="539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7.6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지급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062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9C19B16F-5244-1EB9-5419-DE976F41BE0E}"/>
              </a:ext>
            </a:extLst>
          </p:cNvPr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3.“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똑똑이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”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 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App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화면 설계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_</a:t>
            </a:r>
            <a:r>
              <a:rPr lang="ko-KR" altLang="en-US" sz="36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5245A-AD2C-A511-5457-D3BF91DCDB5D}"/>
              </a:ext>
            </a:extLst>
          </p:cNvPr>
          <p:cNvSpPr txBox="1"/>
          <p:nvPr/>
        </p:nvSpPr>
        <p:spPr>
          <a:xfrm>
            <a:off x="2267744" y="2425452"/>
            <a:ext cx="3520516" cy="1007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작업자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(App)</a:t>
            </a: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반입 페이지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화면 구성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기본안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210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D2DC593-611A-3665-4F04-4DBF623E0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97260"/>
            <a:ext cx="6264696" cy="47525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F7B452-D954-CBB4-3EE4-14C0EAA0A74D}"/>
              </a:ext>
            </a:extLst>
          </p:cNvPr>
          <p:cNvSpPr txBox="1"/>
          <p:nvPr/>
        </p:nvSpPr>
        <p:spPr>
          <a:xfrm>
            <a:off x="108475" y="201202"/>
            <a:ext cx="3609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페이지</a:t>
            </a:r>
          </a:p>
        </p:txBody>
      </p:sp>
      <p:pic>
        <p:nvPicPr>
          <p:cNvPr id="5" name="그림 67">
            <a:extLst>
              <a:ext uri="{FF2B5EF4-FFF2-40B4-BE49-F238E27FC236}">
                <a16:creationId xmlns:a16="http://schemas.microsoft.com/office/drawing/2014/main" id="{90902BEE-6909-E24B-EF2D-9C3EC9C5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37620"/>
            <a:ext cx="88001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7B4CFD-AFC1-7329-CCAA-5D8E191CE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750"/>
              </p:ext>
            </p:extLst>
          </p:nvPr>
        </p:nvGraphicFramePr>
        <p:xfrm>
          <a:off x="6979021" y="0"/>
          <a:ext cx="2164979" cy="2948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_Log in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/pages/pages/authentication/login.html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등록되고 생성된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39154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434125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취급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데이터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Reset Password </a:t>
                      </a:r>
                      <a:r>
                        <a:rPr lang="ko-KR" altLang="en-US" sz="700" b="1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필요시</a:t>
                      </a:r>
                      <a:endParaRPr lang="en-US" altLang="ko-KR" sz="700" b="1" i="0" dirty="0">
                        <a:solidFill>
                          <a:srgbClr val="333333"/>
                        </a:solidFill>
                        <a:effectLst/>
                        <a:latin typeface="PT Sans" panose="020B0503020203020204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 err="1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Dashboard_Full</a:t>
                      </a:r>
                      <a:r>
                        <a:rPr lang="en-US" altLang="ko-KR" sz="700" b="0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/Dashboard/Light/</a:t>
                      </a:r>
                      <a:r>
                        <a:rPr lang="en-US" altLang="ko-KR" sz="700" b="0" i="0" dirty="0" err="1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Dashmin_html</a:t>
                      </a:r>
                      <a:r>
                        <a:rPr lang="en-US" altLang="ko-KR" sz="700" b="0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/pages/pages/authentication/reset-pass.html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8AFA929-030F-02F0-598B-83B83E7B8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90546"/>
              </p:ext>
            </p:extLst>
          </p:nvPr>
        </p:nvGraphicFramePr>
        <p:xfrm>
          <a:off x="6975020" y="2944930"/>
          <a:ext cx="2155311" cy="277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962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03EE7E14-B16A-74BD-544C-9D37A38282E3}"/>
              </a:ext>
            </a:extLst>
          </p:cNvPr>
          <p:cNvGrpSpPr/>
          <p:nvPr/>
        </p:nvGrpSpPr>
        <p:grpSpPr>
          <a:xfrm>
            <a:off x="1043608" y="2497460"/>
            <a:ext cx="388720" cy="200055"/>
            <a:chOff x="4727047" y="5307508"/>
            <a:chExt cx="388720" cy="20005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1C05E15-85DD-90F7-08BA-6C31344C732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1DEE4A30-3FDA-A51A-D343-1AC78177325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3158DF-8551-0C9F-CFD2-D5FE36D330C1}"/>
              </a:ext>
            </a:extLst>
          </p:cNvPr>
          <p:cNvSpPr/>
          <p:nvPr/>
        </p:nvSpPr>
        <p:spPr>
          <a:xfrm>
            <a:off x="1115616" y="3793604"/>
            <a:ext cx="2664296" cy="5040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2C27FA-F0A0-F772-0F89-D3B242344ADD}"/>
              </a:ext>
            </a:extLst>
          </p:cNvPr>
          <p:cNvSpPr txBox="1"/>
          <p:nvPr/>
        </p:nvSpPr>
        <p:spPr>
          <a:xfrm>
            <a:off x="1237968" y="3860966"/>
            <a:ext cx="2304255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** </a:t>
            </a:r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사용자</a:t>
            </a:r>
            <a:r>
              <a:rPr lang="en-US" altLang="ko-KR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r>
              <a:rPr lang="en-US" altLang="ko-KR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(ID)</a:t>
            </a:r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신청은 각 부서장에게 문의</a:t>
            </a:r>
            <a:r>
              <a:rPr lang="en-US" altLang="ko-KR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하시기 바랍니다</a:t>
            </a:r>
            <a:r>
              <a:rPr lang="en-US" altLang="ko-KR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E107DF-1EE5-0BE9-3CBD-02DDFCA40498}"/>
              </a:ext>
            </a:extLst>
          </p:cNvPr>
          <p:cNvSpPr/>
          <p:nvPr/>
        </p:nvSpPr>
        <p:spPr>
          <a:xfrm>
            <a:off x="1432328" y="3577113"/>
            <a:ext cx="795289" cy="2410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CA46937-24B1-1BAF-A76C-22BB73E1B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576" y="3937620"/>
            <a:ext cx="2164980" cy="1406108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3A77F00A-E936-38AB-13F5-E359AD20D535}"/>
              </a:ext>
            </a:extLst>
          </p:cNvPr>
          <p:cNvGrpSpPr/>
          <p:nvPr/>
        </p:nvGrpSpPr>
        <p:grpSpPr>
          <a:xfrm>
            <a:off x="6653439" y="3905239"/>
            <a:ext cx="388720" cy="200055"/>
            <a:chOff x="4727047" y="5307508"/>
            <a:chExt cx="388720" cy="200055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C31AA73-7322-2DF5-748D-28F9DB98A48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TextBox 27">
              <a:extLst>
                <a:ext uri="{FF2B5EF4-FFF2-40B4-BE49-F238E27FC236}">
                  <a16:creationId xmlns:a16="http://schemas.microsoft.com/office/drawing/2014/main" id="{DC219330-E490-6E6A-32BB-BE9CED9281C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364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58936" y="62631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56E43C-CD3B-471A-A1E4-8546FE2A9AFF}"/>
              </a:ext>
            </a:extLst>
          </p:cNvPr>
          <p:cNvSpPr/>
          <p:nvPr/>
        </p:nvSpPr>
        <p:spPr>
          <a:xfrm>
            <a:off x="897427" y="2255366"/>
            <a:ext cx="955928" cy="2540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CB361AB-062C-462F-9C86-A69602503DEA}"/>
              </a:ext>
            </a:extLst>
          </p:cNvPr>
          <p:cNvSpPr/>
          <p:nvPr/>
        </p:nvSpPr>
        <p:spPr>
          <a:xfrm>
            <a:off x="1861864" y="2255365"/>
            <a:ext cx="1042093" cy="25334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9727B9-9AEC-47CF-98B7-88A8DDB3CEC4}"/>
              </a:ext>
            </a:extLst>
          </p:cNvPr>
          <p:cNvSpPr txBox="1"/>
          <p:nvPr/>
        </p:nvSpPr>
        <p:spPr>
          <a:xfrm>
            <a:off x="869350" y="1673551"/>
            <a:ext cx="2015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공기구관리 플랫폼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9ECD87-B44B-4D61-938E-FCADD1D3679E}"/>
              </a:ext>
            </a:extLst>
          </p:cNvPr>
          <p:cNvSpPr txBox="1"/>
          <p:nvPr/>
        </p:nvSpPr>
        <p:spPr>
          <a:xfrm>
            <a:off x="973908" y="1899147"/>
            <a:ext cx="1869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anose="040409050D0802020404" pitchFamily="82" charset="0"/>
                <a:ea typeface="나눔고딕" panose="020D0604000000000000" pitchFamily="50" charset="-127"/>
              </a:rPr>
              <a:t>Fast / Trust / Safe / Easy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Stencil" panose="040409050D0802020404" pitchFamily="82" charset="0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1BCC18-8131-41FB-B057-8FC906B885A2}"/>
              </a:ext>
            </a:extLst>
          </p:cNvPr>
          <p:cNvSpPr txBox="1"/>
          <p:nvPr/>
        </p:nvSpPr>
        <p:spPr>
          <a:xfrm>
            <a:off x="873099" y="2400704"/>
            <a:ext cx="1079205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작업수행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공기구 반출</a:t>
            </a:r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반입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2479D5-DB39-44B3-A09B-6E6B296EBFE4}"/>
              </a:ext>
            </a:extLst>
          </p:cNvPr>
          <p:cNvSpPr txBox="1"/>
          <p:nvPr/>
        </p:nvSpPr>
        <p:spPr>
          <a:xfrm>
            <a:off x="1978576" y="2389029"/>
            <a:ext cx="1079205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정비실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공기구관리</a:t>
            </a:r>
          </a:p>
        </p:txBody>
      </p:sp>
      <p:sp>
        <p:nvSpPr>
          <p:cNvPr id="81" name="모서리가 둥근 직사각형 23">
            <a:extLst>
              <a:ext uri="{FF2B5EF4-FFF2-40B4-BE49-F238E27FC236}">
                <a16:creationId xmlns:a16="http://schemas.microsoft.com/office/drawing/2014/main" id="{E4BA0A66-3D68-423D-ADAA-D2002D8CAEA8}"/>
              </a:ext>
            </a:extLst>
          </p:cNvPr>
          <p:cNvSpPr/>
          <p:nvPr/>
        </p:nvSpPr>
        <p:spPr>
          <a:xfrm>
            <a:off x="994193" y="3035360"/>
            <a:ext cx="818222" cy="251738"/>
          </a:xfrm>
          <a:prstGeom prst="roundRect">
            <a:avLst>
              <a:gd name="adj" fmla="val 50000"/>
            </a:avLst>
          </a:prstGeom>
          <a:solidFill>
            <a:srgbClr val="E0BBA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94E669-F18F-4449-945B-2DDDEB25F006}"/>
              </a:ext>
            </a:extLst>
          </p:cNvPr>
          <p:cNvSpPr/>
          <p:nvPr/>
        </p:nvSpPr>
        <p:spPr>
          <a:xfrm>
            <a:off x="853296" y="4624233"/>
            <a:ext cx="2050661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B2D425-2EC0-48A7-A46E-F10B5A03828C}"/>
              </a:ext>
            </a:extLst>
          </p:cNvPr>
          <p:cNvSpPr txBox="1"/>
          <p:nvPr/>
        </p:nvSpPr>
        <p:spPr>
          <a:xfrm>
            <a:off x="853296" y="4609394"/>
            <a:ext cx="20506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안전한 작업수행을 기원합니다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EC2F8-DF07-42DF-AF2E-43B8D15D8626}"/>
              </a:ext>
            </a:extLst>
          </p:cNvPr>
          <p:cNvSpPr txBox="1"/>
          <p:nvPr/>
        </p:nvSpPr>
        <p:spPr>
          <a:xfrm>
            <a:off x="1118611" y="305350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작업자용</a:t>
            </a:r>
          </a:p>
        </p:txBody>
      </p:sp>
      <p:sp>
        <p:nvSpPr>
          <p:cNvPr id="85" name="모서리가 둥근 직사각형 39">
            <a:extLst>
              <a:ext uri="{FF2B5EF4-FFF2-40B4-BE49-F238E27FC236}">
                <a16:creationId xmlns:a16="http://schemas.microsoft.com/office/drawing/2014/main" id="{35F139CB-DEA2-4DB6-ACA5-E6905F0AFBFC}"/>
              </a:ext>
            </a:extLst>
          </p:cNvPr>
          <p:cNvSpPr/>
          <p:nvPr/>
        </p:nvSpPr>
        <p:spPr>
          <a:xfrm>
            <a:off x="2066471" y="3035360"/>
            <a:ext cx="818222" cy="251738"/>
          </a:xfrm>
          <a:prstGeom prst="roundRect">
            <a:avLst>
              <a:gd name="adj" fmla="val 50000"/>
            </a:avLst>
          </a:prstGeom>
          <a:solidFill>
            <a:srgbClr val="E0BBA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DA3C38-6A1D-4E8E-80C6-280735DD89E6}"/>
              </a:ext>
            </a:extLst>
          </p:cNvPr>
          <p:cNvSpPr txBox="1"/>
          <p:nvPr/>
        </p:nvSpPr>
        <p:spPr>
          <a:xfrm>
            <a:off x="2190889" y="305350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관리자용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66CDD17-082A-4CD5-BA5C-38396C58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/>
        </p:blipFill>
        <p:spPr>
          <a:xfrm>
            <a:off x="1083471" y="3568063"/>
            <a:ext cx="1700643" cy="1054612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DAC48BEF-E8F2-4A78-A767-BCEF95BCE393}"/>
              </a:ext>
            </a:extLst>
          </p:cNvPr>
          <p:cNvGrpSpPr/>
          <p:nvPr/>
        </p:nvGrpSpPr>
        <p:grpSpPr>
          <a:xfrm>
            <a:off x="844787" y="2940478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F620F9C-5706-46BC-9266-5F5917766F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81BA31C5-E6A1-490F-8175-4A37F199540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0DE1C6-36D5-4EAF-B092-3E54F90BF7B5}"/>
              </a:ext>
            </a:extLst>
          </p:cNvPr>
          <p:cNvGrpSpPr/>
          <p:nvPr/>
        </p:nvGrpSpPr>
        <p:grpSpPr>
          <a:xfrm>
            <a:off x="1919433" y="2940478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50D1D52-F443-43AA-B347-55CECB59CD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:a16="http://schemas.microsoft.com/office/drawing/2014/main" id="{698B4786-ABEA-42D0-A48C-8C48A92A8CC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8A9BE6-31E1-4BC3-907E-F0F3E67FF122}"/>
              </a:ext>
            </a:extLst>
          </p:cNvPr>
          <p:cNvGrpSpPr/>
          <p:nvPr/>
        </p:nvGrpSpPr>
        <p:grpSpPr>
          <a:xfrm>
            <a:off x="924251" y="3525805"/>
            <a:ext cx="388720" cy="200055"/>
            <a:chOff x="4727047" y="5307508"/>
            <a:chExt cx="388720" cy="200055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A38F7D7-9FF0-4557-9E69-5F8AD4241A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TextBox 27">
              <a:extLst>
                <a:ext uri="{FF2B5EF4-FFF2-40B4-BE49-F238E27FC236}">
                  <a16:creationId xmlns:a16="http://schemas.microsoft.com/office/drawing/2014/main" id="{9BA99754-36E1-411A-950A-CAABE565FD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557703"/>
              </p:ext>
            </p:extLst>
          </p:nvPr>
        </p:nvGraphicFramePr>
        <p:xfrm>
          <a:off x="6979021" y="0"/>
          <a:ext cx="2164979" cy="2563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sujintech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 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481944"/>
              </p:ext>
            </p:extLst>
          </p:nvPr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똑똑이 로고 포함 디자인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모서리가 둥근 직사각형 23">
            <a:extLst>
              <a:ext uri="{FF2B5EF4-FFF2-40B4-BE49-F238E27FC236}">
                <a16:creationId xmlns:a16="http://schemas.microsoft.com/office/drawing/2014/main" id="{41B2BC67-7537-B0EE-2B75-E0EC67C4AACB}"/>
              </a:ext>
            </a:extLst>
          </p:cNvPr>
          <p:cNvSpPr/>
          <p:nvPr/>
        </p:nvSpPr>
        <p:spPr>
          <a:xfrm>
            <a:off x="4765813" y="1621781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egoe UI" panose="020B0502040204020203" pitchFamily="34" charset="0"/>
              </a:rPr>
              <a:t>직원번호 입력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FAF4D-D244-8B07-04CB-9089EB862DDB}"/>
              </a:ext>
            </a:extLst>
          </p:cNvPr>
          <p:cNvSpPr txBox="1"/>
          <p:nvPr/>
        </p:nvSpPr>
        <p:spPr>
          <a:xfrm>
            <a:off x="4844490" y="1148974"/>
            <a:ext cx="661139" cy="2839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로그인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F9B40F-722D-DCEE-35B1-E0354E607DB6}"/>
              </a:ext>
            </a:extLst>
          </p:cNvPr>
          <p:cNvSpPr/>
          <p:nvPr/>
        </p:nvSpPr>
        <p:spPr>
          <a:xfrm>
            <a:off x="4132032" y="2313483"/>
            <a:ext cx="979953" cy="2540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egoe UI" panose="020B0502040204020203" pitchFamily="34" charset="0"/>
              </a:rPr>
              <a:t>반출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A1AF2C-9889-29DA-9DAF-463ECB6DA50C}"/>
              </a:ext>
            </a:extLst>
          </p:cNvPr>
          <p:cNvSpPr/>
          <p:nvPr/>
        </p:nvSpPr>
        <p:spPr>
          <a:xfrm>
            <a:off x="5111986" y="2313483"/>
            <a:ext cx="1042093" cy="25334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egoe UI" panose="020B0502040204020203" pitchFamily="34" charset="0"/>
              </a:rPr>
              <a:t>반입</a:t>
            </a:r>
          </a:p>
        </p:txBody>
      </p:sp>
      <p:pic>
        <p:nvPicPr>
          <p:cNvPr id="7" name="그림 67">
            <a:extLst>
              <a:ext uri="{FF2B5EF4-FFF2-40B4-BE49-F238E27FC236}">
                <a16:creationId xmlns:a16="http://schemas.microsoft.com/office/drawing/2014/main" id="{2272A97B-7DD5-041B-7220-26543381E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30" y="852376"/>
            <a:ext cx="647581" cy="741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23">
            <a:extLst>
              <a:ext uri="{FF2B5EF4-FFF2-40B4-BE49-F238E27FC236}">
                <a16:creationId xmlns:a16="http://schemas.microsoft.com/office/drawing/2014/main" id="{504512EC-9168-64EE-AB55-18DA436E32C0}"/>
              </a:ext>
            </a:extLst>
          </p:cNvPr>
          <p:cNvSpPr/>
          <p:nvPr/>
        </p:nvSpPr>
        <p:spPr>
          <a:xfrm>
            <a:off x="4162889" y="755877"/>
            <a:ext cx="818222" cy="251738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90EAD-4F2C-E7E1-2BF3-92060C2CE73B}"/>
              </a:ext>
            </a:extLst>
          </p:cNvPr>
          <p:cNvSpPr txBox="1"/>
          <p:nvPr/>
        </p:nvSpPr>
        <p:spPr>
          <a:xfrm>
            <a:off x="4287307" y="77402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작업자용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D3360-AC71-1417-6509-F59FE2081270}"/>
              </a:ext>
            </a:extLst>
          </p:cNvPr>
          <p:cNvSpPr/>
          <p:nvPr/>
        </p:nvSpPr>
        <p:spPr>
          <a:xfrm>
            <a:off x="4101445" y="4703635"/>
            <a:ext cx="2050661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D46851-922D-9439-DC6A-33E536F7F96F}"/>
              </a:ext>
            </a:extLst>
          </p:cNvPr>
          <p:cNvSpPr txBox="1"/>
          <p:nvPr/>
        </p:nvSpPr>
        <p:spPr>
          <a:xfrm>
            <a:off x="4101445" y="4688796"/>
            <a:ext cx="20506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안전한 작업수행을 기원합니다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10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9021" y="0"/>
          <a:ext cx="2164979" cy="2563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sujintech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 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앱에서 비밀번호 입력은 필요 없음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똑똑이 로고 포함 디자인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02" y="889733"/>
            <a:ext cx="1966358" cy="3170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4F689F-8702-3183-5DF4-3060651734CF}"/>
              </a:ext>
            </a:extLst>
          </p:cNvPr>
          <p:cNvSpPr txBox="1"/>
          <p:nvPr/>
        </p:nvSpPr>
        <p:spPr>
          <a:xfrm>
            <a:off x="104231" y="232211"/>
            <a:ext cx="651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7.3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대여 리스트 작성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페이지의 경우 대여신청 버튼 적용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98802C3-3ABF-ECA5-DCF2-5B66F170C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5EA1C2-B9EA-1CD4-8815-A04749838694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BF9FD59-4246-8119-5ED7-DE5B86B7C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5AECFFF-5140-9186-AD26-153E9AC5B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974E4F7-60EA-DFD5-0D7C-043B534919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8594B28-3660-7498-83DD-005D5759CD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D2050E2-2EA8-20DF-FC86-5C1FFA4B81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AFD51F5-AAF8-80CF-FB67-64A9A06942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D75CBE6-342D-630E-7340-6076A7CC1D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C2B8C2-6DD9-69F7-FD5B-0B4DFEDCABF2}"/>
              </a:ext>
            </a:extLst>
          </p:cNvPr>
          <p:cNvSpPr/>
          <p:nvPr/>
        </p:nvSpPr>
        <p:spPr>
          <a:xfrm>
            <a:off x="963423" y="2473926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F679CF7-E9E2-80C5-F3ED-0981DE3BBD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3371" y="1193866"/>
            <a:ext cx="2032806" cy="367985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D8F1E2E-6D55-E6F4-FB0E-24771A1EE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562" y="885084"/>
            <a:ext cx="1966358" cy="3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11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9021" y="0"/>
          <a:ext cx="2164979" cy="2563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sujintech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 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앱에서 비밀번호 입력은 필요 없음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똑똑이 로고 포함 디자인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02" y="889733"/>
            <a:ext cx="1966358" cy="31701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98802C3-3ABF-ECA5-DCF2-5B66F170C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5EA1C2-B9EA-1CD4-8815-A04749838694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BF9FD59-4246-8119-5ED7-DE5B86B7C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5AECFFF-5140-9186-AD26-153E9AC5B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974E4F7-60EA-DFD5-0D7C-043B534919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8594B28-3660-7498-83DD-005D5759CD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D2050E2-2EA8-20DF-FC86-5C1FFA4B81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AFD51F5-AAF8-80CF-FB67-64A9A06942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D75CBE6-342D-630E-7340-6076A7CC1D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C2B8C2-6DD9-69F7-FD5B-0B4DFEDCABF2}"/>
              </a:ext>
            </a:extLst>
          </p:cNvPr>
          <p:cNvSpPr/>
          <p:nvPr/>
        </p:nvSpPr>
        <p:spPr>
          <a:xfrm>
            <a:off x="963423" y="2473926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D8F1E2E-6D55-E6F4-FB0E-24771A1EE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562" y="885084"/>
            <a:ext cx="1966358" cy="3170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5B20A2-8514-7E4C-1B97-5DB8CD228A18}"/>
              </a:ext>
            </a:extLst>
          </p:cNvPr>
          <p:cNvSpPr txBox="1"/>
          <p:nvPr/>
        </p:nvSpPr>
        <p:spPr>
          <a:xfrm>
            <a:off x="220677" y="265212"/>
            <a:ext cx="672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7.3.1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대여 내역 리스트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작업리스트 노출 확인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 선택</a:t>
            </a: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_App</a:t>
            </a:r>
            <a:r>
              <a: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페이지의 경우 반출신청 버튼 적용 필요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773823-23F7-1262-0968-9E8E5A8285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3465" y="1202103"/>
            <a:ext cx="2020455" cy="371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33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9021" y="0"/>
          <a:ext cx="2164979" cy="2563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sujintech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 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앱에서 비밀번호 입력은 필요 없음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똑똑이 로고 포함 디자인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02" y="889733"/>
            <a:ext cx="1966358" cy="31701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98802C3-3ABF-ECA5-DCF2-5B66F170C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5EA1C2-B9EA-1CD4-8815-A04749838694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BF9FD59-4246-8119-5ED7-DE5B86B7C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5AECFFF-5140-9186-AD26-153E9AC5B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974E4F7-60EA-DFD5-0D7C-043B534919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8594B28-3660-7498-83DD-005D5759CD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D2050E2-2EA8-20DF-FC86-5C1FFA4B81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AFD51F5-AAF8-80CF-FB67-64A9A06942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D75CBE6-342D-630E-7340-6076A7CC1D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C2B8C2-6DD9-69F7-FD5B-0B4DFEDCABF2}"/>
              </a:ext>
            </a:extLst>
          </p:cNvPr>
          <p:cNvSpPr/>
          <p:nvPr/>
        </p:nvSpPr>
        <p:spPr>
          <a:xfrm>
            <a:off x="963423" y="2473926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D8F1E2E-6D55-E6F4-FB0E-24771A1EE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562" y="885084"/>
            <a:ext cx="1966358" cy="3170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5B20A2-8514-7E4C-1B97-5DB8CD228A18}"/>
              </a:ext>
            </a:extLst>
          </p:cNvPr>
          <p:cNvSpPr txBox="1"/>
          <p:nvPr/>
        </p:nvSpPr>
        <p:spPr>
          <a:xfrm>
            <a:off x="220677" y="265212"/>
            <a:ext cx="672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7.3.1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대여 내역 리스트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작업리스트 노출 확인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 선택</a:t>
            </a: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_App</a:t>
            </a:r>
            <a:r>
              <a: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페이지의 경우 반출신청 버튼 적용 필요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773823-23F7-1262-0968-9E8E5A8285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3465" y="1202103"/>
            <a:ext cx="2020455" cy="371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54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9021" y="0"/>
          <a:ext cx="2164979" cy="2563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sujintech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 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앱에서 비밀번호 입력은 필요 없음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02" y="889733"/>
            <a:ext cx="1966358" cy="31701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98802C3-3ABF-ECA5-DCF2-5B66F170C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5EA1C2-B9EA-1CD4-8815-A04749838694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BF9FD59-4246-8119-5ED7-DE5B86B7C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5AECFFF-5140-9186-AD26-153E9AC5B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974E4F7-60EA-DFD5-0D7C-043B534919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8594B28-3660-7498-83DD-005D5759CD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D2050E2-2EA8-20DF-FC86-5C1FFA4B81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AFD51F5-AAF8-80CF-FB67-64A9A06942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D75CBE6-342D-630E-7340-6076A7CC1D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C2B8C2-6DD9-69F7-FD5B-0B4DFEDCABF2}"/>
              </a:ext>
            </a:extLst>
          </p:cNvPr>
          <p:cNvSpPr/>
          <p:nvPr/>
        </p:nvSpPr>
        <p:spPr>
          <a:xfrm>
            <a:off x="958289" y="3066218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AFB14-4472-BCC1-BF7B-EB07A1007EB7}"/>
              </a:ext>
            </a:extLst>
          </p:cNvPr>
          <p:cNvSpPr txBox="1"/>
          <p:nvPr/>
        </p:nvSpPr>
        <p:spPr>
          <a:xfrm>
            <a:off x="220677" y="265212"/>
            <a:ext cx="672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7.5.1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반납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리스트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(Web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동일예정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대여리스트 노출 확인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 선택</a:t>
            </a: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_</a:t>
            </a:r>
            <a:r>
              <a:rPr lang="ko-KR" altLang="en-US" sz="7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반납신청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8CEA57D2-8671-3FFB-8132-962B19C11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835" y="879765"/>
            <a:ext cx="1966358" cy="3170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FDB117BF-8667-3EF1-DCB2-308CF5AE67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73760" y="6513677"/>
            <a:ext cx="5167503" cy="360040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9706129E-4DD5-43A7-8AE7-0681E7E90E36}"/>
              </a:ext>
            </a:extLst>
          </p:cNvPr>
          <p:cNvGrpSpPr/>
          <p:nvPr/>
        </p:nvGrpSpPr>
        <p:grpSpPr>
          <a:xfrm>
            <a:off x="8524881" y="6571350"/>
            <a:ext cx="648072" cy="227894"/>
            <a:chOff x="5799454" y="5175892"/>
            <a:chExt cx="648072" cy="227894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DE36A0D4-D2F3-04FD-9527-ED3549FD8776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2568A79-7060-C241-B461-5BDD9ECC824E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확인</a:t>
              </a:r>
            </a:p>
          </p:txBody>
        </p:sp>
      </p:grpSp>
      <p:sp>
        <p:nvSpPr>
          <p:cNvPr id="103" name="타원 102">
            <a:extLst>
              <a:ext uri="{FF2B5EF4-FFF2-40B4-BE49-F238E27FC236}">
                <a16:creationId xmlns:a16="http://schemas.microsoft.com/office/drawing/2014/main" id="{6DE8839A-7D80-241B-F25E-4DCE1665EAA8}"/>
              </a:ext>
            </a:extLst>
          </p:cNvPr>
          <p:cNvSpPr/>
          <p:nvPr/>
        </p:nvSpPr>
        <p:spPr>
          <a:xfrm>
            <a:off x="4170417" y="6340831"/>
            <a:ext cx="122601" cy="10000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19E973CF-80A1-41DB-6CA3-C6202954D7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41835" y="1198988"/>
            <a:ext cx="1966358" cy="37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25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F7B452-D954-CBB4-3EE4-14C0EAA0A74D}"/>
              </a:ext>
            </a:extLst>
          </p:cNvPr>
          <p:cNvSpPr txBox="1"/>
          <p:nvPr/>
        </p:nvSpPr>
        <p:spPr>
          <a:xfrm>
            <a:off x="108475" y="201202"/>
            <a:ext cx="597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7.0 App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페이지의 기준정보 등록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 관리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---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참조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6F77B3F-3D5F-EC76-0199-A54D90E7C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464529"/>
              </p:ext>
            </p:extLst>
          </p:nvPr>
        </p:nvGraphicFramePr>
        <p:xfrm>
          <a:off x="6979021" y="0"/>
          <a:ext cx="2164979" cy="280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 페이지는 기본 페이지가 제공해주는 형식과 동일하게 적용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39154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 현황표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(A,B,C,D)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/pages/charts/apex.html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434125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취급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데이터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C47666F-7B9D-FD58-3A36-577DB9625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00314"/>
              </p:ext>
            </p:extLst>
          </p:nvPr>
        </p:nvGraphicFramePr>
        <p:xfrm>
          <a:off x="6975020" y="2944930"/>
          <a:ext cx="2155311" cy="277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962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시스템 명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똑똑이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“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로고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1539957-AE1D-7F08-EBD4-6EF819877C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00" y="1273324"/>
            <a:ext cx="3708399" cy="19109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6DED1D-940B-C8F0-6516-C8DE2CA3CF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505" y="3639835"/>
            <a:ext cx="2304256" cy="20412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99767E-4AE7-2C07-EA1A-12FD7D38D7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403" y="1400493"/>
            <a:ext cx="3476673" cy="21911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047843-D34C-6AFC-5880-3B4A5B6FED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00" y="3339487"/>
            <a:ext cx="3601628" cy="20412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1F78A0-A1AF-96FD-F76B-50CC28400F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0504" y="39776"/>
            <a:ext cx="798645" cy="5791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61B832-38AE-225A-3D04-0567A37AC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0504" y="1477845"/>
            <a:ext cx="798645" cy="5783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4CEFA2-87A6-615F-D71E-1F88857796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0504" y="756035"/>
            <a:ext cx="798645" cy="5791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E053486-E738-2D63-CCB1-DF0952821E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1416" y="539756"/>
            <a:ext cx="991833" cy="1011727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FA87AE1-54E4-8BF8-CD25-9D424A31AB7D}"/>
              </a:ext>
            </a:extLst>
          </p:cNvPr>
          <p:cNvCxnSpPr>
            <a:stCxn id="11" idx="1"/>
            <a:endCxn id="14" idx="3"/>
          </p:cNvCxnSpPr>
          <p:nvPr/>
        </p:nvCxnSpPr>
        <p:spPr>
          <a:xfrm flipH="1">
            <a:off x="10283249" y="329361"/>
            <a:ext cx="267255" cy="716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2FB6DE5-CD92-E064-AAEE-12ED81076C75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10283249" y="1045620"/>
            <a:ext cx="26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646FB4D-5D3F-E337-3197-3E541D8C7370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 flipV="1">
            <a:off x="10283249" y="1045620"/>
            <a:ext cx="267255" cy="72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4D484C3-E862-C37E-C52D-BB46C5FB9B4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0949827" y="618946"/>
            <a:ext cx="0" cy="13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BE6FD5E-48E5-98CF-58EE-8DDC19C9070B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10949827" y="1335205"/>
            <a:ext cx="0" cy="142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228A82-51EF-12CE-BB73-05CEDD3F6DB2}"/>
              </a:ext>
            </a:extLst>
          </p:cNvPr>
          <p:cNvSpPr/>
          <p:nvPr/>
        </p:nvSpPr>
        <p:spPr>
          <a:xfrm>
            <a:off x="301874" y="583017"/>
            <a:ext cx="4680520" cy="725303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분류 대상 정보 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조직 구성원 분류 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부서 분류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직원분류</a:t>
            </a:r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공기구 분류 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대분류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중분류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85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개별관리공기구태그</a:t>
            </a:r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정비실 분류 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1~5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5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이동공구차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5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팀공구함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E7A120A-1484-14C5-D8E7-29ED38CC76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548435" y="197347"/>
            <a:ext cx="1278951" cy="67749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6172547-928C-19D0-9070-D1458F2C79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563218" y="900073"/>
            <a:ext cx="1272037" cy="66021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3CC4A16-EE3B-0EBD-B202-9EB8F0B878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567365" y="2496071"/>
            <a:ext cx="1275494" cy="168683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3982A66-764B-90D3-0230-0106B4D1CD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567365" y="4208954"/>
            <a:ext cx="1272037" cy="84341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608CBF1-9A19-40BF-1298-A14EE0B4AD9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1556971" y="1631940"/>
            <a:ext cx="1275494" cy="78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14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142170" y="922613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56E43C-CD3B-471A-A1E4-8546FE2A9AFF}"/>
              </a:ext>
            </a:extLst>
          </p:cNvPr>
          <p:cNvSpPr/>
          <p:nvPr/>
        </p:nvSpPr>
        <p:spPr>
          <a:xfrm>
            <a:off x="879173" y="1290060"/>
            <a:ext cx="2040187" cy="1852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모서리가 둥근 직사각형 23">
            <a:extLst>
              <a:ext uri="{FF2B5EF4-FFF2-40B4-BE49-F238E27FC236}">
                <a16:creationId xmlns:a16="http://schemas.microsoft.com/office/drawing/2014/main" id="{E4BA0A66-3D68-423D-ADAA-D2002D8CAEA8}"/>
              </a:ext>
            </a:extLst>
          </p:cNvPr>
          <p:cNvSpPr/>
          <p:nvPr/>
        </p:nvSpPr>
        <p:spPr>
          <a:xfrm>
            <a:off x="929279" y="5275521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94E669-F18F-4449-945B-2DDDEB25F006}"/>
              </a:ext>
            </a:extLst>
          </p:cNvPr>
          <p:cNvSpPr/>
          <p:nvPr/>
        </p:nvSpPr>
        <p:spPr>
          <a:xfrm>
            <a:off x="878860" y="1104999"/>
            <a:ext cx="2050661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B2D425-2EC0-48A7-A46E-F10B5A03828C}"/>
              </a:ext>
            </a:extLst>
          </p:cNvPr>
          <p:cNvSpPr txBox="1"/>
          <p:nvPr/>
        </p:nvSpPr>
        <p:spPr>
          <a:xfrm>
            <a:off x="1115616" y="1099816"/>
            <a:ext cx="18484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고로</a:t>
            </a:r>
            <a:r>
              <a:rPr lang="en-US" altLang="ko-KR" sz="700" dirty="0">
                <a:solidFill>
                  <a:schemeClr val="bg1"/>
                </a:solidFill>
              </a:rPr>
              <a:t>1</a:t>
            </a:r>
            <a:r>
              <a:rPr lang="ko-KR" altLang="en-US" sz="700" dirty="0">
                <a:solidFill>
                  <a:schemeClr val="bg1"/>
                </a:solidFill>
              </a:rPr>
              <a:t>실 작업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EC2F8-DF07-42DF-AF2E-43B8D15D8626}"/>
              </a:ext>
            </a:extLst>
          </p:cNvPr>
          <p:cNvSpPr txBox="1"/>
          <p:nvPr/>
        </p:nvSpPr>
        <p:spPr>
          <a:xfrm>
            <a:off x="1053696" y="5293668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작업자용</a:t>
            </a:r>
          </a:p>
        </p:txBody>
      </p:sp>
      <p:sp>
        <p:nvSpPr>
          <p:cNvPr id="85" name="모서리가 둥근 직사각형 39">
            <a:extLst>
              <a:ext uri="{FF2B5EF4-FFF2-40B4-BE49-F238E27FC236}">
                <a16:creationId xmlns:a16="http://schemas.microsoft.com/office/drawing/2014/main" id="{35F139CB-DEA2-4DB6-ACA5-E6905F0AFBFC}"/>
              </a:ext>
            </a:extLst>
          </p:cNvPr>
          <p:cNvSpPr/>
          <p:nvPr/>
        </p:nvSpPr>
        <p:spPr>
          <a:xfrm>
            <a:off x="1927302" y="5265879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DA3C38-6A1D-4E8E-80C6-280735DD89E6}"/>
              </a:ext>
            </a:extLst>
          </p:cNvPr>
          <p:cNvSpPr txBox="1"/>
          <p:nvPr/>
        </p:nvSpPr>
        <p:spPr>
          <a:xfrm>
            <a:off x="2051720" y="5284026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관리자용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AC48BEF-E8F2-4A78-A767-BCEF95BCE393}"/>
              </a:ext>
            </a:extLst>
          </p:cNvPr>
          <p:cNvGrpSpPr/>
          <p:nvPr/>
        </p:nvGrpSpPr>
        <p:grpSpPr>
          <a:xfrm>
            <a:off x="131708" y="1217682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F620F9C-5706-46BC-9266-5F5917766F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81BA31C5-E6A1-490F-8175-4A37F199540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0DE1C6-36D5-4EAF-B092-3E54F90BF7B5}"/>
              </a:ext>
            </a:extLst>
          </p:cNvPr>
          <p:cNvGrpSpPr/>
          <p:nvPr/>
        </p:nvGrpSpPr>
        <p:grpSpPr>
          <a:xfrm>
            <a:off x="125756" y="1510271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50D1D52-F443-43AA-B347-55CECB59CD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:a16="http://schemas.microsoft.com/office/drawing/2014/main" id="{698B4786-ABEA-42D0-A48C-8C48A92A8CC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8A9BE6-31E1-4BC3-907E-F0F3E67FF122}"/>
              </a:ext>
            </a:extLst>
          </p:cNvPr>
          <p:cNvGrpSpPr/>
          <p:nvPr/>
        </p:nvGrpSpPr>
        <p:grpSpPr>
          <a:xfrm>
            <a:off x="127187" y="1793534"/>
            <a:ext cx="388720" cy="200055"/>
            <a:chOff x="4727047" y="5307508"/>
            <a:chExt cx="388720" cy="200055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A38F7D7-9FF0-4557-9E69-5F8AD4241A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TextBox 27">
              <a:extLst>
                <a:ext uri="{FF2B5EF4-FFF2-40B4-BE49-F238E27FC236}">
                  <a16:creationId xmlns:a16="http://schemas.microsoft.com/office/drawing/2014/main" id="{9BA99754-36E1-411A-950A-CAABE565FD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587713"/>
              </p:ext>
            </p:extLst>
          </p:nvPr>
        </p:nvGraphicFramePr>
        <p:xfrm>
          <a:off x="6979021" y="0"/>
          <a:ext cx="2164979" cy="2563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sujintech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 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170527"/>
              </p:ext>
            </p:extLst>
          </p:nvPr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똑똑이 로고 포함 디자인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1691D3D-8779-DB14-3EF6-29934DE7C827}"/>
              </a:ext>
            </a:extLst>
          </p:cNvPr>
          <p:cNvSpPr txBox="1"/>
          <p:nvPr/>
        </p:nvSpPr>
        <p:spPr>
          <a:xfrm>
            <a:off x="901186" y="766513"/>
            <a:ext cx="2015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반입 리스트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668E48C1-6C14-DAC1-D2BA-C665329D886A}"/>
              </a:ext>
            </a:extLst>
          </p:cNvPr>
          <p:cNvSpPr/>
          <p:nvPr/>
        </p:nvSpPr>
        <p:spPr>
          <a:xfrm>
            <a:off x="2640435" y="1131613"/>
            <a:ext cx="253534" cy="144224"/>
          </a:xfrm>
          <a:prstGeom prst="triangle">
            <a:avLst/>
          </a:prstGeom>
          <a:solidFill>
            <a:srgbClr val="FF0000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수정 버튼 - 무료 ui개 아이콘">
            <a:extLst>
              <a:ext uri="{FF2B5EF4-FFF2-40B4-BE49-F238E27FC236}">
                <a16:creationId xmlns:a16="http://schemas.microsoft.com/office/drawing/2014/main" id="{E539CA9B-C77D-9511-B081-D3DFCB0B3B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0" t="15548" r="14389" b="16474"/>
          <a:stretch/>
        </p:blipFill>
        <p:spPr bwMode="auto">
          <a:xfrm>
            <a:off x="2700269" y="1311893"/>
            <a:ext cx="155831" cy="1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체크박스 png 무료다운로드 - checkbox png - Urbanbrush">
            <a:extLst>
              <a:ext uri="{FF2B5EF4-FFF2-40B4-BE49-F238E27FC236}">
                <a16:creationId xmlns:a16="http://schemas.microsoft.com/office/drawing/2014/main" id="{F09903E7-63AA-55BC-DEB4-8099F6E42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22" y="1115159"/>
            <a:ext cx="186387" cy="16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35D388C-30E3-9AB8-5EC1-4CD8311A9AED}"/>
              </a:ext>
            </a:extLst>
          </p:cNvPr>
          <p:cNvSpPr/>
          <p:nvPr/>
        </p:nvSpPr>
        <p:spPr>
          <a:xfrm>
            <a:off x="869761" y="2218638"/>
            <a:ext cx="2050661" cy="185216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FE0C5-88F1-FD51-673D-3B58408C77E5}"/>
              </a:ext>
            </a:extLst>
          </p:cNvPr>
          <p:cNvSpPr txBox="1"/>
          <p:nvPr/>
        </p:nvSpPr>
        <p:spPr>
          <a:xfrm>
            <a:off x="1602509" y="2218638"/>
            <a:ext cx="585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반입신청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E1B1DD-EDC0-FCBD-C40C-E6261D52C935}"/>
              </a:ext>
            </a:extLst>
          </p:cNvPr>
          <p:cNvSpPr txBox="1"/>
          <p:nvPr/>
        </p:nvSpPr>
        <p:spPr>
          <a:xfrm>
            <a:off x="1040609" y="1278722"/>
            <a:ext cx="15642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휴대용 </a:t>
            </a:r>
            <a:r>
              <a:rPr lang="ko-KR" altLang="en-US" sz="700" dirty="0" err="1"/>
              <a:t>용접기</a:t>
            </a:r>
            <a:r>
              <a:rPr lang="ko-KR" altLang="en-US" sz="700" dirty="0"/>
              <a:t>     </a:t>
            </a:r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177F86-FED9-FC3E-A1D6-733A24874FB4}"/>
              </a:ext>
            </a:extLst>
          </p:cNvPr>
          <p:cNvSpPr/>
          <p:nvPr/>
        </p:nvSpPr>
        <p:spPr>
          <a:xfrm>
            <a:off x="880620" y="1478183"/>
            <a:ext cx="2040187" cy="1852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2" descr="수정 버튼 - 무료 ui개 아이콘">
            <a:extLst>
              <a:ext uri="{FF2B5EF4-FFF2-40B4-BE49-F238E27FC236}">
                <a16:creationId xmlns:a16="http://schemas.microsoft.com/office/drawing/2014/main" id="{73098789-459B-7D83-426A-6EBDBD4BC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0" t="15548" r="14389" b="16474"/>
          <a:stretch/>
        </p:blipFill>
        <p:spPr bwMode="auto">
          <a:xfrm>
            <a:off x="2701716" y="1500016"/>
            <a:ext cx="155831" cy="1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3737DE-B9E9-F3F8-56BD-7E8C621BCEA1}"/>
              </a:ext>
            </a:extLst>
          </p:cNvPr>
          <p:cNvSpPr txBox="1"/>
          <p:nvPr/>
        </p:nvSpPr>
        <p:spPr>
          <a:xfrm>
            <a:off x="1042056" y="1466845"/>
            <a:ext cx="1562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휴대용 </a:t>
            </a:r>
            <a:r>
              <a:rPr lang="ko-KR" altLang="en-US" sz="700" dirty="0" err="1"/>
              <a:t>용접기</a:t>
            </a:r>
            <a:r>
              <a:rPr lang="ko-KR" altLang="en-US" sz="700" dirty="0"/>
              <a:t>     </a:t>
            </a:r>
            <a:r>
              <a:rPr lang="en-US" altLang="ko-KR" sz="700" dirty="0"/>
              <a:t>1</a:t>
            </a:r>
            <a:endParaRPr lang="ko-KR" altLang="en-US" sz="700" dirty="0"/>
          </a:p>
        </p:txBody>
      </p:sp>
      <p:pic>
        <p:nvPicPr>
          <p:cNvPr id="18" name="Picture 4" descr="체크박스 png 무료다운로드 - checkbox png - Urbanbrush">
            <a:extLst>
              <a:ext uri="{FF2B5EF4-FFF2-40B4-BE49-F238E27FC236}">
                <a16:creationId xmlns:a16="http://schemas.microsoft.com/office/drawing/2014/main" id="{25B68194-4610-D4C0-955F-E3A379BEA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29" y="1308000"/>
            <a:ext cx="186387" cy="16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6D1F1D4-564F-4AA6-8FD5-46A1025570D9}"/>
              </a:ext>
            </a:extLst>
          </p:cNvPr>
          <p:cNvSpPr/>
          <p:nvPr/>
        </p:nvSpPr>
        <p:spPr>
          <a:xfrm>
            <a:off x="959508" y="1502471"/>
            <a:ext cx="156108" cy="146551"/>
          </a:xfrm>
          <a:prstGeom prst="round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A509B0-285E-7D0A-82B8-F4B0EBFB1A2A}"/>
              </a:ext>
            </a:extLst>
          </p:cNvPr>
          <p:cNvSpPr/>
          <p:nvPr/>
        </p:nvSpPr>
        <p:spPr>
          <a:xfrm>
            <a:off x="4123017" y="1290060"/>
            <a:ext cx="2040187" cy="1852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6E8694-4774-30B5-CCB4-59C50CF142AD}"/>
              </a:ext>
            </a:extLst>
          </p:cNvPr>
          <p:cNvSpPr/>
          <p:nvPr/>
        </p:nvSpPr>
        <p:spPr>
          <a:xfrm>
            <a:off x="4122704" y="1104999"/>
            <a:ext cx="2050661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A3B7F4-275D-F2B7-603C-5CF294C85DF2}"/>
              </a:ext>
            </a:extLst>
          </p:cNvPr>
          <p:cNvSpPr txBox="1"/>
          <p:nvPr/>
        </p:nvSpPr>
        <p:spPr>
          <a:xfrm>
            <a:off x="4359460" y="1099816"/>
            <a:ext cx="18484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고로</a:t>
            </a:r>
            <a:r>
              <a:rPr lang="en-US" altLang="ko-KR" sz="700" dirty="0">
                <a:solidFill>
                  <a:schemeClr val="bg1"/>
                </a:solidFill>
              </a:rPr>
              <a:t>1</a:t>
            </a:r>
            <a:r>
              <a:rPr lang="ko-KR" altLang="en-US" sz="700" dirty="0">
                <a:solidFill>
                  <a:schemeClr val="bg1"/>
                </a:solidFill>
              </a:rPr>
              <a:t>실 작업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C502A5-2BFB-D7B1-DC79-E061FC38FE97}"/>
              </a:ext>
            </a:extLst>
          </p:cNvPr>
          <p:cNvSpPr txBox="1"/>
          <p:nvPr/>
        </p:nvSpPr>
        <p:spPr>
          <a:xfrm>
            <a:off x="4145030" y="766513"/>
            <a:ext cx="2015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승인요청 반입 리스트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2FA4BAE6-EF38-E147-6318-ED365D533211}"/>
              </a:ext>
            </a:extLst>
          </p:cNvPr>
          <p:cNvSpPr/>
          <p:nvPr/>
        </p:nvSpPr>
        <p:spPr>
          <a:xfrm>
            <a:off x="5884279" y="1131613"/>
            <a:ext cx="253534" cy="144224"/>
          </a:xfrm>
          <a:prstGeom prst="triangle">
            <a:avLst/>
          </a:prstGeom>
          <a:solidFill>
            <a:srgbClr val="FF0000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" descr="수정 버튼 - 무료 ui개 아이콘">
            <a:extLst>
              <a:ext uri="{FF2B5EF4-FFF2-40B4-BE49-F238E27FC236}">
                <a16:creationId xmlns:a16="http://schemas.microsoft.com/office/drawing/2014/main" id="{0EDE046D-8623-4DFB-98C0-BF0D6034B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0" t="15548" r="14389" b="16474"/>
          <a:stretch/>
        </p:blipFill>
        <p:spPr bwMode="auto">
          <a:xfrm>
            <a:off x="5944113" y="1311893"/>
            <a:ext cx="155831" cy="1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체크박스 png 무료다운로드 - checkbox png - Urbanbrush">
            <a:extLst>
              <a:ext uri="{FF2B5EF4-FFF2-40B4-BE49-F238E27FC236}">
                <a16:creationId xmlns:a16="http://schemas.microsoft.com/office/drawing/2014/main" id="{91607A9F-0D5E-3B7E-FB7E-BBE23EF51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266" y="1115159"/>
            <a:ext cx="186387" cy="16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E97CD56-867E-98D3-1FC2-9CC281DE8399}"/>
              </a:ext>
            </a:extLst>
          </p:cNvPr>
          <p:cNvSpPr/>
          <p:nvPr/>
        </p:nvSpPr>
        <p:spPr>
          <a:xfrm>
            <a:off x="4113605" y="2218638"/>
            <a:ext cx="2050661" cy="185216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458582-2346-FC27-DFE1-BB19FBEF48B1}"/>
              </a:ext>
            </a:extLst>
          </p:cNvPr>
          <p:cNvSpPr txBox="1"/>
          <p:nvPr/>
        </p:nvSpPr>
        <p:spPr>
          <a:xfrm>
            <a:off x="4846353" y="2218638"/>
            <a:ext cx="585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승인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CFB572-AFB0-9AC7-8F83-BFCCA7CD4C2A}"/>
              </a:ext>
            </a:extLst>
          </p:cNvPr>
          <p:cNvSpPr txBox="1"/>
          <p:nvPr/>
        </p:nvSpPr>
        <p:spPr>
          <a:xfrm>
            <a:off x="4284453" y="1278722"/>
            <a:ext cx="15642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휴대용 </a:t>
            </a:r>
            <a:r>
              <a:rPr lang="ko-KR" altLang="en-US" sz="700" dirty="0" err="1"/>
              <a:t>용접기</a:t>
            </a:r>
            <a:r>
              <a:rPr lang="ko-KR" altLang="en-US" sz="700" dirty="0"/>
              <a:t>     </a:t>
            </a:r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7245E52-2E88-D964-13F7-D9C775B3DC59}"/>
              </a:ext>
            </a:extLst>
          </p:cNvPr>
          <p:cNvSpPr/>
          <p:nvPr/>
        </p:nvSpPr>
        <p:spPr>
          <a:xfrm>
            <a:off x="4124464" y="1478183"/>
            <a:ext cx="2040187" cy="1852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33294E-42A9-70A4-C9FE-CD85E01DA07C}"/>
              </a:ext>
            </a:extLst>
          </p:cNvPr>
          <p:cNvSpPr txBox="1"/>
          <p:nvPr/>
        </p:nvSpPr>
        <p:spPr>
          <a:xfrm>
            <a:off x="4285900" y="1466845"/>
            <a:ext cx="1562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수리</a:t>
            </a:r>
          </a:p>
        </p:txBody>
      </p:sp>
      <p:pic>
        <p:nvPicPr>
          <p:cNvPr id="34" name="Picture 4" descr="체크박스 png 무료다운로드 - checkbox png - Urbanbrush">
            <a:extLst>
              <a:ext uri="{FF2B5EF4-FFF2-40B4-BE49-F238E27FC236}">
                <a16:creationId xmlns:a16="http://schemas.microsoft.com/office/drawing/2014/main" id="{ED8AD1BB-6006-4F43-FD7A-61F864785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73" y="1308000"/>
            <a:ext cx="186387" cy="16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718F75-D16F-BA8E-1E51-FC1F82A027C2}"/>
              </a:ext>
            </a:extLst>
          </p:cNvPr>
          <p:cNvSpPr/>
          <p:nvPr/>
        </p:nvSpPr>
        <p:spPr>
          <a:xfrm>
            <a:off x="4123535" y="1655775"/>
            <a:ext cx="2040187" cy="1852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CCEE7A-CB54-D82D-9CE2-02BAFB765C1F}"/>
              </a:ext>
            </a:extLst>
          </p:cNvPr>
          <p:cNvSpPr txBox="1"/>
          <p:nvPr/>
        </p:nvSpPr>
        <p:spPr>
          <a:xfrm>
            <a:off x="4284971" y="1644437"/>
            <a:ext cx="1562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파손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132830-157C-0F1D-7306-3D14C9DF5D87}"/>
              </a:ext>
            </a:extLst>
          </p:cNvPr>
          <p:cNvSpPr/>
          <p:nvPr/>
        </p:nvSpPr>
        <p:spPr>
          <a:xfrm>
            <a:off x="4123535" y="1839726"/>
            <a:ext cx="2040187" cy="1852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45F2F7-859E-CB2D-9D20-7C302CEF4534}"/>
              </a:ext>
            </a:extLst>
          </p:cNvPr>
          <p:cNvSpPr txBox="1"/>
          <p:nvPr/>
        </p:nvSpPr>
        <p:spPr>
          <a:xfrm>
            <a:off x="4284971" y="1828388"/>
            <a:ext cx="1562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망실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9F48BD5-EE2A-C830-C5F6-11A5B166DF2D}"/>
              </a:ext>
            </a:extLst>
          </p:cNvPr>
          <p:cNvSpPr/>
          <p:nvPr/>
        </p:nvSpPr>
        <p:spPr>
          <a:xfrm>
            <a:off x="0" y="3708863"/>
            <a:ext cx="1944216" cy="190064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미정 참고</a:t>
            </a:r>
            <a:endParaRPr lang="ko-KR" altLang="en-US" sz="3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CDB07A-E2BB-530B-1A0B-F37BE17DE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030" y="3809244"/>
            <a:ext cx="1953298" cy="84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22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9C19B16F-5244-1EB9-5419-DE976F41BE0E}"/>
              </a:ext>
            </a:extLst>
          </p:cNvPr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4.“</a:t>
            </a:r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똑똑이</a:t>
            </a:r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설계 화면 별 </a:t>
            </a:r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</a:t>
            </a:r>
            <a:endParaRPr lang="ko-KR" altLang="en-US" sz="3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5245A-AD2C-A511-5457-D3BF91DCDB5D}"/>
              </a:ext>
            </a:extLst>
          </p:cNvPr>
          <p:cNvSpPr txBox="1"/>
          <p:nvPr/>
        </p:nvSpPr>
        <p:spPr>
          <a:xfrm>
            <a:off x="2267744" y="2425452"/>
            <a:ext cx="5059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로그인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작업자</a:t>
            </a:r>
            <a:r>
              <a:rPr lang="en-US" altLang="ko-KR" dirty="0">
                <a:solidFill>
                  <a:schemeClr val="bg1"/>
                </a:solidFill>
              </a:rPr>
              <a:t>(Web &amp; App)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- </a:t>
            </a:r>
            <a:r>
              <a:rPr lang="ko-KR" altLang="en-US" dirty="0">
                <a:solidFill>
                  <a:schemeClr val="bg1"/>
                </a:solidFill>
              </a:rPr>
              <a:t>반출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반입 페이지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AutoNum type="arabicPeriod" startAt="3"/>
            </a:pPr>
            <a:r>
              <a:rPr lang="ko-KR" altLang="en-US" dirty="0">
                <a:solidFill>
                  <a:schemeClr val="bg1"/>
                </a:solidFill>
              </a:rPr>
              <a:t>관리자</a:t>
            </a:r>
            <a:r>
              <a:rPr lang="en-US" altLang="ko-KR" dirty="0">
                <a:solidFill>
                  <a:schemeClr val="bg1"/>
                </a:solidFill>
              </a:rPr>
              <a:t>(Web &amp; App)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- </a:t>
            </a:r>
            <a:r>
              <a:rPr lang="ko-KR" altLang="en-US" dirty="0">
                <a:solidFill>
                  <a:schemeClr val="bg1"/>
                </a:solidFill>
              </a:rPr>
              <a:t>기준정보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반출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반입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지급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매입 전표 페이지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41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07D9E3-C431-0956-57B4-38D01D629B19}"/>
              </a:ext>
            </a:extLst>
          </p:cNvPr>
          <p:cNvSpPr/>
          <p:nvPr/>
        </p:nvSpPr>
        <p:spPr>
          <a:xfrm>
            <a:off x="3563887" y="228996"/>
            <a:ext cx="2016226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5A01B4-30CA-45C8-A15F-C4F7DAFB4505}"/>
              </a:ext>
            </a:extLst>
          </p:cNvPr>
          <p:cNvSpPr/>
          <p:nvPr/>
        </p:nvSpPr>
        <p:spPr>
          <a:xfrm>
            <a:off x="107504" y="733051"/>
            <a:ext cx="2736308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작업자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B70562-535E-4B12-3B1B-A16D190832BF}"/>
              </a:ext>
            </a:extLst>
          </p:cNvPr>
          <p:cNvSpPr/>
          <p:nvPr/>
        </p:nvSpPr>
        <p:spPr>
          <a:xfrm>
            <a:off x="3203845" y="735622"/>
            <a:ext cx="2736308" cy="216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관리자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3AE094-AB72-82EA-A785-6F71582AF46E}"/>
              </a:ext>
            </a:extLst>
          </p:cNvPr>
          <p:cNvSpPr/>
          <p:nvPr/>
        </p:nvSpPr>
        <p:spPr>
          <a:xfrm>
            <a:off x="6300192" y="736881"/>
            <a:ext cx="2736308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수퍼 관리자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E933D1-77E4-6335-6B61-312906E74CBD}"/>
              </a:ext>
            </a:extLst>
          </p:cNvPr>
          <p:cNvSpPr/>
          <p:nvPr/>
        </p:nvSpPr>
        <p:spPr>
          <a:xfrm>
            <a:off x="107504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52F06C-9E9B-921D-82C0-884F7CBDD9CD}"/>
              </a:ext>
            </a:extLst>
          </p:cNvPr>
          <p:cNvSpPr/>
          <p:nvPr/>
        </p:nvSpPr>
        <p:spPr>
          <a:xfrm>
            <a:off x="1547668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App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6C072-04A3-432D-C1E9-1F671BCA587D}"/>
              </a:ext>
            </a:extLst>
          </p:cNvPr>
          <p:cNvSpPr/>
          <p:nvPr/>
        </p:nvSpPr>
        <p:spPr>
          <a:xfrm>
            <a:off x="3203845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45EF90-E353-C00F-30DE-5406A6EB9983}"/>
              </a:ext>
            </a:extLst>
          </p:cNvPr>
          <p:cNvSpPr/>
          <p:nvPr/>
        </p:nvSpPr>
        <p:spPr>
          <a:xfrm>
            <a:off x="4644009" y="1129308"/>
            <a:ext cx="1296144" cy="216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App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3E5696-BE27-EF79-DC09-05837CA6115B}"/>
              </a:ext>
            </a:extLst>
          </p:cNvPr>
          <p:cNvSpPr/>
          <p:nvPr/>
        </p:nvSpPr>
        <p:spPr>
          <a:xfrm>
            <a:off x="6300188" y="1136755"/>
            <a:ext cx="2736308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7C476B-5F05-DB30-8BF6-04FF782F039E}"/>
              </a:ext>
            </a:extLst>
          </p:cNvPr>
          <p:cNvSpPr/>
          <p:nvPr/>
        </p:nvSpPr>
        <p:spPr>
          <a:xfrm>
            <a:off x="107504" y="1417340"/>
            <a:ext cx="2736308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Menu List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8D055D-4E8D-4EB3-AC65-339E944AA991}"/>
              </a:ext>
            </a:extLst>
          </p:cNvPr>
          <p:cNvSpPr/>
          <p:nvPr/>
        </p:nvSpPr>
        <p:spPr>
          <a:xfrm>
            <a:off x="107504" y="2281436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 전표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03D9DF8-4A0F-D377-D488-FAC3617D283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879814" y="-959136"/>
            <a:ext cx="288031" cy="309634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0CE86F2-3488-E896-FAC7-603A516DDB6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5974243" y="-957223"/>
            <a:ext cx="291861" cy="3096346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31626F5-0C1B-74FD-47DA-7B682FE185D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4426699" y="590321"/>
            <a:ext cx="290602" cy="1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97F2B8D-E67C-2CD9-5450-304548740AD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1025501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7B1954E-DCD2-7B16-EA39-70448ABB768C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1745583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77CAABA-2D74-EA25-DD4B-6EF3C6FB96E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5400000">
            <a:off x="4123127" y="680436"/>
            <a:ext cx="177662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97FB385-33EC-98D6-A1A0-C03FA846C32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4843209" y="680436"/>
            <a:ext cx="177662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4CC88E39-4D05-4D2C-3D38-34E1D8B65340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5400000">
            <a:off x="7576419" y="1044828"/>
            <a:ext cx="183850" cy="4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A03B032-04A5-C611-1121-F1BD86BFFBCB}"/>
              </a:ext>
            </a:extLst>
          </p:cNvPr>
          <p:cNvSpPr/>
          <p:nvPr/>
        </p:nvSpPr>
        <p:spPr>
          <a:xfrm>
            <a:off x="251520" y="2450763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저장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42AB8F-5B90-D3A5-27B8-9BDCCE0B51CB}"/>
              </a:ext>
            </a:extLst>
          </p:cNvPr>
          <p:cNvSpPr/>
          <p:nvPr/>
        </p:nvSpPr>
        <p:spPr>
          <a:xfrm>
            <a:off x="251520" y="263962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F990B78-47CF-F99D-0429-A793D7D4688C}"/>
              </a:ext>
            </a:extLst>
          </p:cNvPr>
          <p:cNvSpPr/>
          <p:nvPr/>
        </p:nvSpPr>
        <p:spPr>
          <a:xfrm>
            <a:off x="107504" y="2929508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 전표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F4612AF-E94D-05E6-964E-F7A9B6297431}"/>
              </a:ext>
            </a:extLst>
          </p:cNvPr>
          <p:cNvSpPr/>
          <p:nvPr/>
        </p:nvSpPr>
        <p:spPr>
          <a:xfrm>
            <a:off x="251520" y="309883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저장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77E87A0-9668-2C48-ECB0-047C3285D520}"/>
              </a:ext>
            </a:extLst>
          </p:cNvPr>
          <p:cNvSpPr/>
          <p:nvPr/>
        </p:nvSpPr>
        <p:spPr>
          <a:xfrm>
            <a:off x="251520" y="3287697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저장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C58BBB-DD8E-9EB2-CF3D-FA211EE12ECD}"/>
              </a:ext>
            </a:extLst>
          </p:cNvPr>
          <p:cNvSpPr txBox="1"/>
          <p:nvPr/>
        </p:nvSpPr>
        <p:spPr>
          <a:xfrm>
            <a:off x="163446" y="227004"/>
            <a:ext cx="1672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**</a:t>
            </a:r>
            <a:r>
              <a:rPr lang="ko-KR" altLang="en-US" sz="800" dirty="0"/>
              <a:t>범주 </a:t>
            </a:r>
            <a:r>
              <a:rPr lang="en-US" altLang="ko-KR" sz="800" dirty="0"/>
              <a:t>: </a:t>
            </a:r>
            <a:r>
              <a:rPr lang="ko-KR" altLang="en-US" sz="800" dirty="0"/>
              <a:t>괄호안의 내용은 기능임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1D262EC-C1BF-0CEC-A970-48812184153F}"/>
              </a:ext>
            </a:extLst>
          </p:cNvPr>
          <p:cNvSpPr/>
          <p:nvPr/>
        </p:nvSpPr>
        <p:spPr>
          <a:xfrm>
            <a:off x="1547664" y="2281436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 전표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2F82AC1-826C-9DFC-2041-DF3E0712DD21}"/>
              </a:ext>
            </a:extLst>
          </p:cNvPr>
          <p:cNvSpPr/>
          <p:nvPr/>
        </p:nvSpPr>
        <p:spPr>
          <a:xfrm>
            <a:off x="1691680" y="2450763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818DD58-E1F5-3D45-EFA4-BAED1BB4E1C0}"/>
              </a:ext>
            </a:extLst>
          </p:cNvPr>
          <p:cNvSpPr/>
          <p:nvPr/>
        </p:nvSpPr>
        <p:spPr>
          <a:xfrm>
            <a:off x="1691680" y="263962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2A5ECA7-8430-C533-F3BE-CE14F0384F04}"/>
              </a:ext>
            </a:extLst>
          </p:cNvPr>
          <p:cNvSpPr/>
          <p:nvPr/>
        </p:nvSpPr>
        <p:spPr>
          <a:xfrm>
            <a:off x="1547664" y="2929508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 전표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49B4DA6-B907-987D-EC4A-ACD8D1A477CA}"/>
              </a:ext>
            </a:extLst>
          </p:cNvPr>
          <p:cNvSpPr/>
          <p:nvPr/>
        </p:nvSpPr>
        <p:spPr>
          <a:xfrm>
            <a:off x="1691680" y="309883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C9A990-17E1-F681-6841-EAC643A08E15}"/>
              </a:ext>
            </a:extLst>
          </p:cNvPr>
          <p:cNvSpPr/>
          <p:nvPr/>
        </p:nvSpPr>
        <p:spPr>
          <a:xfrm>
            <a:off x="1691680" y="3287697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C382F43-36CB-5788-CBF9-6F48D0EEF230}"/>
              </a:ext>
            </a:extLst>
          </p:cNvPr>
          <p:cNvSpPr/>
          <p:nvPr/>
        </p:nvSpPr>
        <p:spPr>
          <a:xfrm>
            <a:off x="3203845" y="1422743"/>
            <a:ext cx="2736308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Menu List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58A6062-6E55-2212-0C7C-B5BAD9E251F3}"/>
              </a:ext>
            </a:extLst>
          </p:cNvPr>
          <p:cNvSpPr/>
          <p:nvPr/>
        </p:nvSpPr>
        <p:spPr>
          <a:xfrm>
            <a:off x="3203845" y="1638767"/>
            <a:ext cx="1296144" cy="5814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기준정보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28D863E-300F-1228-A22E-7B421B1CA39A}"/>
              </a:ext>
            </a:extLst>
          </p:cNvPr>
          <p:cNvSpPr/>
          <p:nvPr/>
        </p:nvSpPr>
        <p:spPr>
          <a:xfrm>
            <a:off x="3203845" y="2286839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 전표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3439621-8081-F89D-A3CC-B9EABB9A07DD}"/>
              </a:ext>
            </a:extLst>
          </p:cNvPr>
          <p:cNvSpPr/>
          <p:nvPr/>
        </p:nvSpPr>
        <p:spPr>
          <a:xfrm>
            <a:off x="3347861" y="180994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부서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사원정보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변경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0BC4902-73E3-0B41-C2E8-50FCFE31449D}"/>
              </a:ext>
            </a:extLst>
          </p:cNvPr>
          <p:cNvSpPr/>
          <p:nvPr/>
        </p:nvSpPr>
        <p:spPr>
          <a:xfrm>
            <a:off x="3347861" y="1998807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공기구품목정보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변경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ACA135-02E1-FA4D-5DEE-F482A5C8C624}"/>
              </a:ext>
            </a:extLst>
          </p:cNvPr>
          <p:cNvSpPr/>
          <p:nvPr/>
        </p:nvSpPr>
        <p:spPr>
          <a:xfrm>
            <a:off x="3347861" y="2456166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C430FE2-C79A-5BA9-4868-ABEA4FC015CF}"/>
              </a:ext>
            </a:extLst>
          </p:cNvPr>
          <p:cNvSpPr/>
          <p:nvPr/>
        </p:nvSpPr>
        <p:spPr>
          <a:xfrm>
            <a:off x="3347861" y="2645028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2CF0815-642B-ECD5-D918-F6585ADF8BCB}"/>
              </a:ext>
            </a:extLst>
          </p:cNvPr>
          <p:cNvSpPr/>
          <p:nvPr/>
        </p:nvSpPr>
        <p:spPr>
          <a:xfrm>
            <a:off x="3203845" y="2934911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 전표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6E1B7C3-4CA1-01C8-143C-41F0B89B701B}"/>
              </a:ext>
            </a:extLst>
          </p:cNvPr>
          <p:cNvSpPr/>
          <p:nvPr/>
        </p:nvSpPr>
        <p:spPr>
          <a:xfrm>
            <a:off x="3347861" y="3104238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E81D23B-238E-9856-3661-869F2820FC3F}"/>
              </a:ext>
            </a:extLst>
          </p:cNvPr>
          <p:cNvSpPr/>
          <p:nvPr/>
        </p:nvSpPr>
        <p:spPr>
          <a:xfrm>
            <a:off x="3347861" y="3293100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CD2475-C279-0BEF-243A-704864C877FB}"/>
              </a:ext>
            </a:extLst>
          </p:cNvPr>
          <p:cNvSpPr/>
          <p:nvPr/>
        </p:nvSpPr>
        <p:spPr>
          <a:xfrm>
            <a:off x="3203845" y="3582983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지급 전표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C8BE269-F276-0B10-3C62-EAEB56AE9493}"/>
              </a:ext>
            </a:extLst>
          </p:cNvPr>
          <p:cNvSpPr/>
          <p:nvPr/>
        </p:nvSpPr>
        <p:spPr>
          <a:xfrm>
            <a:off x="3347861" y="3752310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지급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6D11498-ED17-76B6-6A3D-2EF41ACCD75A}"/>
              </a:ext>
            </a:extLst>
          </p:cNvPr>
          <p:cNvSpPr/>
          <p:nvPr/>
        </p:nvSpPr>
        <p:spPr>
          <a:xfrm>
            <a:off x="3347861" y="394117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지급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392DF89-ED5A-872D-8BDC-95862C7E0DF4}"/>
              </a:ext>
            </a:extLst>
          </p:cNvPr>
          <p:cNvSpPr/>
          <p:nvPr/>
        </p:nvSpPr>
        <p:spPr>
          <a:xfrm>
            <a:off x="3204716" y="4231055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매입 전표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B56AC52-2E92-AD4F-BA5A-BCAA2E1140C8}"/>
              </a:ext>
            </a:extLst>
          </p:cNvPr>
          <p:cNvSpPr/>
          <p:nvPr/>
        </p:nvSpPr>
        <p:spPr>
          <a:xfrm>
            <a:off x="3348732" y="440038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파일선택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업로드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2289F28-7F07-63B5-8D8B-8BFBE064E970}"/>
              </a:ext>
            </a:extLst>
          </p:cNvPr>
          <p:cNvSpPr/>
          <p:nvPr/>
        </p:nvSpPr>
        <p:spPr>
          <a:xfrm>
            <a:off x="3348732" y="4589244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매입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9E88F66-75F1-5F69-17A1-278779C7BA42}"/>
              </a:ext>
            </a:extLst>
          </p:cNvPr>
          <p:cNvSpPr/>
          <p:nvPr/>
        </p:nvSpPr>
        <p:spPr>
          <a:xfrm>
            <a:off x="4644005" y="2286839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 전표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ADA51F8-B335-AC37-8FCB-C10D894684CC}"/>
              </a:ext>
            </a:extLst>
          </p:cNvPr>
          <p:cNvSpPr/>
          <p:nvPr/>
        </p:nvSpPr>
        <p:spPr>
          <a:xfrm>
            <a:off x="4788021" y="2456166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DA7785E-B6CD-CF5E-D426-51BE2786A506}"/>
              </a:ext>
            </a:extLst>
          </p:cNvPr>
          <p:cNvSpPr/>
          <p:nvPr/>
        </p:nvSpPr>
        <p:spPr>
          <a:xfrm>
            <a:off x="4788021" y="2645028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BA00854-0731-0048-2969-9D2324CC6F14}"/>
              </a:ext>
            </a:extLst>
          </p:cNvPr>
          <p:cNvSpPr/>
          <p:nvPr/>
        </p:nvSpPr>
        <p:spPr>
          <a:xfrm>
            <a:off x="4644005" y="2934911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 전표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9A2E2BE-8615-F6D1-40F5-DEBF3778F8ED}"/>
              </a:ext>
            </a:extLst>
          </p:cNvPr>
          <p:cNvSpPr/>
          <p:nvPr/>
        </p:nvSpPr>
        <p:spPr>
          <a:xfrm>
            <a:off x="4788021" y="3104238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9043906-D4AB-A946-EB18-6623B62A6F16}"/>
              </a:ext>
            </a:extLst>
          </p:cNvPr>
          <p:cNvSpPr/>
          <p:nvPr/>
        </p:nvSpPr>
        <p:spPr>
          <a:xfrm>
            <a:off x="4788021" y="3293100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49AA0FC-EC5B-831C-6CFB-56DEA7E98ACB}"/>
              </a:ext>
            </a:extLst>
          </p:cNvPr>
          <p:cNvSpPr/>
          <p:nvPr/>
        </p:nvSpPr>
        <p:spPr>
          <a:xfrm>
            <a:off x="4644005" y="3582983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태그 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수정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EBB744D-F08C-FBDE-7357-880AC2BB6F88}"/>
              </a:ext>
            </a:extLst>
          </p:cNvPr>
          <p:cNvSpPr/>
          <p:nvPr/>
        </p:nvSpPr>
        <p:spPr>
          <a:xfrm>
            <a:off x="4788021" y="3752310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태그 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수정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167131F-EDE1-7C6C-8B8B-EC8651F5DDFA}"/>
              </a:ext>
            </a:extLst>
          </p:cNvPr>
          <p:cNvSpPr/>
          <p:nvPr/>
        </p:nvSpPr>
        <p:spPr>
          <a:xfrm>
            <a:off x="4788021" y="394117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-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7E1AEBB-E803-2513-F573-EB0106321FCE}"/>
              </a:ext>
            </a:extLst>
          </p:cNvPr>
          <p:cNvSpPr/>
          <p:nvPr/>
        </p:nvSpPr>
        <p:spPr>
          <a:xfrm>
            <a:off x="6300186" y="1417340"/>
            <a:ext cx="2736308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Menu List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554148E-89CC-B859-24C9-21367832B73B}"/>
              </a:ext>
            </a:extLst>
          </p:cNvPr>
          <p:cNvSpPr/>
          <p:nvPr/>
        </p:nvSpPr>
        <p:spPr>
          <a:xfrm>
            <a:off x="6300186" y="1633364"/>
            <a:ext cx="1296144" cy="5814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기준정보 변경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B64636B-D6B6-CF69-CE1B-628058E9F4E3}"/>
              </a:ext>
            </a:extLst>
          </p:cNvPr>
          <p:cNvSpPr/>
          <p:nvPr/>
        </p:nvSpPr>
        <p:spPr>
          <a:xfrm>
            <a:off x="6300186" y="2281436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 전표 변경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6DEC7F4-F67F-8DC7-2DEE-14F59F0E8326}"/>
              </a:ext>
            </a:extLst>
          </p:cNvPr>
          <p:cNvSpPr/>
          <p:nvPr/>
        </p:nvSpPr>
        <p:spPr>
          <a:xfrm>
            <a:off x="6444202" y="180454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부서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사원정보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삭제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F767B6B-28BA-A0D8-F138-EF50FE788150}"/>
              </a:ext>
            </a:extLst>
          </p:cNvPr>
          <p:cNvSpPr/>
          <p:nvPr/>
        </p:nvSpPr>
        <p:spPr>
          <a:xfrm>
            <a:off x="6444202" y="1993404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공기구품목정보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삭제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F7BAE05-2109-3384-1D05-8B30615C6E1B}"/>
              </a:ext>
            </a:extLst>
          </p:cNvPr>
          <p:cNvSpPr/>
          <p:nvPr/>
        </p:nvSpPr>
        <p:spPr>
          <a:xfrm>
            <a:off x="6444202" y="2450763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5685353-589A-6845-1ABE-3B278524FE23}"/>
              </a:ext>
            </a:extLst>
          </p:cNvPr>
          <p:cNvSpPr/>
          <p:nvPr/>
        </p:nvSpPr>
        <p:spPr>
          <a:xfrm>
            <a:off x="6444202" y="263962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07ECED1-248C-80A3-A662-6F6BA80E2FDF}"/>
              </a:ext>
            </a:extLst>
          </p:cNvPr>
          <p:cNvSpPr/>
          <p:nvPr/>
        </p:nvSpPr>
        <p:spPr>
          <a:xfrm>
            <a:off x="6300186" y="2929508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 전표 변경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FEAB0C8-1B42-8742-E3E5-F41C82FE5386}"/>
              </a:ext>
            </a:extLst>
          </p:cNvPr>
          <p:cNvSpPr/>
          <p:nvPr/>
        </p:nvSpPr>
        <p:spPr>
          <a:xfrm>
            <a:off x="6444202" y="309883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3EEB846-CC0A-D2E4-367B-56F3A2DED5F7}"/>
              </a:ext>
            </a:extLst>
          </p:cNvPr>
          <p:cNvSpPr/>
          <p:nvPr/>
        </p:nvSpPr>
        <p:spPr>
          <a:xfrm>
            <a:off x="6444202" y="3287697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7010B58-9BE9-FD6D-5C40-D9096336DDE2}"/>
              </a:ext>
            </a:extLst>
          </p:cNvPr>
          <p:cNvSpPr/>
          <p:nvPr/>
        </p:nvSpPr>
        <p:spPr>
          <a:xfrm>
            <a:off x="6300186" y="3577580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지급 전표 변경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820030D-92DF-2B6A-5333-B9FC3DC325E8}"/>
              </a:ext>
            </a:extLst>
          </p:cNvPr>
          <p:cNvSpPr/>
          <p:nvPr/>
        </p:nvSpPr>
        <p:spPr>
          <a:xfrm>
            <a:off x="6444202" y="3746907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6692312-F456-5885-2210-0961DFC2ADD3}"/>
              </a:ext>
            </a:extLst>
          </p:cNvPr>
          <p:cNvSpPr/>
          <p:nvPr/>
        </p:nvSpPr>
        <p:spPr>
          <a:xfrm>
            <a:off x="6444202" y="3935769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지급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1D4CC15-DBEC-2525-FE9B-B061614C1E27}"/>
              </a:ext>
            </a:extLst>
          </p:cNvPr>
          <p:cNvSpPr/>
          <p:nvPr/>
        </p:nvSpPr>
        <p:spPr>
          <a:xfrm>
            <a:off x="6301057" y="4225652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매입 전표 변경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618305B-D419-48CF-7510-93100D1F9173}"/>
              </a:ext>
            </a:extLst>
          </p:cNvPr>
          <p:cNvSpPr/>
          <p:nvPr/>
        </p:nvSpPr>
        <p:spPr>
          <a:xfrm>
            <a:off x="6445073" y="4394979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파일선택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업로드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293D728-F57A-C259-28A4-A0371288AD23}"/>
              </a:ext>
            </a:extLst>
          </p:cNvPr>
          <p:cNvSpPr/>
          <p:nvPr/>
        </p:nvSpPr>
        <p:spPr>
          <a:xfrm>
            <a:off x="6445073" y="4583841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매입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3EDB523-5FAB-5E9E-10A7-48B8172C17C2}"/>
              </a:ext>
            </a:extLst>
          </p:cNvPr>
          <p:cNvSpPr/>
          <p:nvPr/>
        </p:nvSpPr>
        <p:spPr>
          <a:xfrm>
            <a:off x="7740346" y="2281436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 전표 변경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5349C3D-142B-1019-7B97-EC50E9D89812}"/>
              </a:ext>
            </a:extLst>
          </p:cNvPr>
          <p:cNvSpPr/>
          <p:nvPr/>
        </p:nvSpPr>
        <p:spPr>
          <a:xfrm>
            <a:off x="7884362" y="2450763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B1643AD-8663-95BA-BA1E-F03E2517BDAD}"/>
              </a:ext>
            </a:extLst>
          </p:cNvPr>
          <p:cNvSpPr/>
          <p:nvPr/>
        </p:nvSpPr>
        <p:spPr>
          <a:xfrm>
            <a:off x="7884362" y="263962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B4D545E-7506-DE12-7F5F-FE2C86FD216C}"/>
              </a:ext>
            </a:extLst>
          </p:cNvPr>
          <p:cNvSpPr/>
          <p:nvPr/>
        </p:nvSpPr>
        <p:spPr>
          <a:xfrm>
            <a:off x="7740346" y="2929508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 전표 변경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A9E8896-555A-CB8D-D330-85A5850F934E}"/>
              </a:ext>
            </a:extLst>
          </p:cNvPr>
          <p:cNvSpPr/>
          <p:nvPr/>
        </p:nvSpPr>
        <p:spPr>
          <a:xfrm>
            <a:off x="7884362" y="309883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0BFC633-C6F0-4195-B6C7-B3DE15BF8FD7}"/>
              </a:ext>
            </a:extLst>
          </p:cNvPr>
          <p:cNvSpPr/>
          <p:nvPr/>
        </p:nvSpPr>
        <p:spPr>
          <a:xfrm>
            <a:off x="7884362" y="3287697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17A3F0A-FD2E-F749-C3E5-DC6CA61A40A9}"/>
              </a:ext>
            </a:extLst>
          </p:cNvPr>
          <p:cNvSpPr/>
          <p:nvPr/>
        </p:nvSpPr>
        <p:spPr>
          <a:xfrm>
            <a:off x="7740346" y="3577580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태그 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수정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변경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9D2D2C5-B5D9-841D-5FF6-D0C1070E092A}"/>
              </a:ext>
            </a:extLst>
          </p:cNvPr>
          <p:cNvSpPr/>
          <p:nvPr/>
        </p:nvSpPr>
        <p:spPr>
          <a:xfrm>
            <a:off x="7884362" y="3746907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태그 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수정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812D2AD-55E6-BFA3-6826-F585546A895A}"/>
              </a:ext>
            </a:extLst>
          </p:cNvPr>
          <p:cNvSpPr/>
          <p:nvPr/>
        </p:nvSpPr>
        <p:spPr>
          <a:xfrm>
            <a:off x="7884362" y="3935769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-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1BB7A-9408-A4CB-6585-F281D7DAAB9D}"/>
              </a:ext>
            </a:extLst>
          </p:cNvPr>
          <p:cNvCxnSpPr>
            <a:endCxn id="12" idx="2"/>
          </p:cNvCxnSpPr>
          <p:nvPr/>
        </p:nvCxnSpPr>
        <p:spPr>
          <a:xfrm>
            <a:off x="1475658" y="112930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2104E34-E11A-3ACC-D469-8F0C002A873D}"/>
              </a:ext>
            </a:extLst>
          </p:cNvPr>
          <p:cNvCxnSpPr/>
          <p:nvPr/>
        </p:nvCxnSpPr>
        <p:spPr>
          <a:xfrm>
            <a:off x="4571999" y="1127457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606B114-7426-C1BF-7075-A9E2EB70E940}"/>
              </a:ext>
            </a:extLst>
          </p:cNvPr>
          <p:cNvCxnSpPr/>
          <p:nvPr/>
        </p:nvCxnSpPr>
        <p:spPr>
          <a:xfrm>
            <a:off x="7668342" y="1136755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65BA8A-55B1-C26D-E4C1-040178786364}"/>
              </a:ext>
            </a:extLst>
          </p:cNvPr>
          <p:cNvSpPr/>
          <p:nvPr/>
        </p:nvSpPr>
        <p:spPr>
          <a:xfrm>
            <a:off x="4644947" y="1635132"/>
            <a:ext cx="1296144" cy="5814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기준정보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FCC090-2F59-4F96-6C6F-346CD98F1110}"/>
              </a:ext>
            </a:extLst>
          </p:cNvPr>
          <p:cNvSpPr/>
          <p:nvPr/>
        </p:nvSpPr>
        <p:spPr>
          <a:xfrm>
            <a:off x="4788963" y="1806310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부서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사원정보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변경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8DC1E5-667D-E6F7-B0E3-7A38F115C154}"/>
              </a:ext>
            </a:extLst>
          </p:cNvPr>
          <p:cNvSpPr/>
          <p:nvPr/>
        </p:nvSpPr>
        <p:spPr>
          <a:xfrm>
            <a:off x="4788963" y="199517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공기구품목정보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변경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52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07D9E3-C431-0956-57B4-38D01D629B19}"/>
              </a:ext>
            </a:extLst>
          </p:cNvPr>
          <p:cNvSpPr/>
          <p:nvPr/>
        </p:nvSpPr>
        <p:spPr>
          <a:xfrm>
            <a:off x="2633686" y="228996"/>
            <a:ext cx="1937666" cy="2412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16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ko-KR" altLang="en-US" sz="16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5A01B4-30CA-45C8-A15F-C4F7DAFB4505}"/>
              </a:ext>
            </a:extLst>
          </p:cNvPr>
          <p:cNvSpPr/>
          <p:nvPr/>
        </p:nvSpPr>
        <p:spPr>
          <a:xfrm>
            <a:off x="107504" y="3361556"/>
            <a:ext cx="2736308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작업자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B70562-535E-4B12-3B1B-A16D190832BF}"/>
              </a:ext>
            </a:extLst>
          </p:cNvPr>
          <p:cNvSpPr/>
          <p:nvPr/>
        </p:nvSpPr>
        <p:spPr>
          <a:xfrm>
            <a:off x="3203845" y="3364127"/>
            <a:ext cx="2736308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관리자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3AE094-AB72-82EA-A785-6F71582AF46E}"/>
              </a:ext>
            </a:extLst>
          </p:cNvPr>
          <p:cNvSpPr/>
          <p:nvPr/>
        </p:nvSpPr>
        <p:spPr>
          <a:xfrm>
            <a:off x="6300192" y="3365386"/>
            <a:ext cx="2736308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수퍼 관리자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E933D1-77E4-6335-6B61-312906E74CBD}"/>
              </a:ext>
            </a:extLst>
          </p:cNvPr>
          <p:cNvSpPr/>
          <p:nvPr/>
        </p:nvSpPr>
        <p:spPr>
          <a:xfrm>
            <a:off x="107504" y="3757813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52F06C-9E9B-921D-82C0-884F7CBDD9CD}"/>
              </a:ext>
            </a:extLst>
          </p:cNvPr>
          <p:cNvSpPr/>
          <p:nvPr/>
        </p:nvSpPr>
        <p:spPr>
          <a:xfrm>
            <a:off x="1547668" y="3757813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App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6C072-04A3-432D-C1E9-1F671BCA587D}"/>
              </a:ext>
            </a:extLst>
          </p:cNvPr>
          <p:cNvSpPr/>
          <p:nvPr/>
        </p:nvSpPr>
        <p:spPr>
          <a:xfrm>
            <a:off x="3203845" y="3757813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45EF90-E353-C00F-30DE-5406A6EB9983}"/>
              </a:ext>
            </a:extLst>
          </p:cNvPr>
          <p:cNvSpPr/>
          <p:nvPr/>
        </p:nvSpPr>
        <p:spPr>
          <a:xfrm>
            <a:off x="4644009" y="3757813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App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3E5696-BE27-EF79-DC09-05837CA6115B}"/>
              </a:ext>
            </a:extLst>
          </p:cNvPr>
          <p:cNvSpPr/>
          <p:nvPr/>
        </p:nvSpPr>
        <p:spPr>
          <a:xfrm>
            <a:off x="6300188" y="3765260"/>
            <a:ext cx="2736308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03D9DF8-4A0F-D377-D488-FAC3617D283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179049" y="1938086"/>
            <a:ext cx="720080" cy="2126861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0CE86F2-3488-E896-FAC7-603A516DDB6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5273477" y="970517"/>
            <a:ext cx="723910" cy="4065827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31626F5-0C1B-74FD-47DA-7B682FE185D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3725934" y="2518061"/>
            <a:ext cx="722651" cy="969480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97F2B8D-E67C-2CD9-5450-304548740AD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1025501" y="3307655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7B1954E-DCD2-7B16-EA39-70448ABB768C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1745583" y="3307655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77CAABA-2D74-EA25-DD4B-6EF3C6FB96E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5400000">
            <a:off x="4123127" y="3308941"/>
            <a:ext cx="177662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97FB385-33EC-98D6-A1A0-C03FA846C32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4843209" y="3308941"/>
            <a:ext cx="177662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4CC88E39-4D05-4D2C-3D38-34E1D8B65340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5400000">
            <a:off x="7576419" y="3673333"/>
            <a:ext cx="183850" cy="4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DC58BBB-DD8E-9EB2-CF3D-FA211EE12ECD}"/>
              </a:ext>
            </a:extLst>
          </p:cNvPr>
          <p:cNvSpPr txBox="1"/>
          <p:nvPr/>
        </p:nvSpPr>
        <p:spPr>
          <a:xfrm>
            <a:off x="163446" y="227004"/>
            <a:ext cx="1672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**</a:t>
            </a:r>
            <a:r>
              <a:rPr lang="ko-KR" altLang="en-US" sz="800" dirty="0"/>
              <a:t>범주 </a:t>
            </a:r>
            <a:r>
              <a:rPr lang="en-US" altLang="ko-KR" sz="800" dirty="0"/>
              <a:t>: </a:t>
            </a:r>
            <a:r>
              <a:rPr lang="ko-KR" altLang="en-US" sz="800" dirty="0"/>
              <a:t>괄호안의 내용은 기능임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26A9843-9263-B68C-5516-82DEFB818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876" y="409228"/>
            <a:ext cx="798645" cy="5791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5469595-880C-DA5D-8EE8-51C29AAF1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876" y="1847297"/>
            <a:ext cx="798645" cy="5783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6F09B7B-59E4-6063-F470-594BDE783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876" y="1125487"/>
            <a:ext cx="798645" cy="57917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6978F60-B089-ECC6-97D0-C5017D38E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788" y="909208"/>
            <a:ext cx="991833" cy="1011727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BBFCD0-7442-2346-EDEA-01CE2425A169}"/>
              </a:ext>
            </a:extLst>
          </p:cNvPr>
          <p:cNvSpPr/>
          <p:nvPr/>
        </p:nvSpPr>
        <p:spPr>
          <a:xfrm>
            <a:off x="3033839" y="513135"/>
            <a:ext cx="1537830" cy="21602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작업자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사원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로그인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EACB0F-9C82-2B38-F728-2F896907DD06}"/>
              </a:ext>
            </a:extLst>
          </p:cNvPr>
          <p:cNvSpPr/>
          <p:nvPr/>
        </p:nvSpPr>
        <p:spPr>
          <a:xfrm>
            <a:off x="3034170" y="849190"/>
            <a:ext cx="1537830" cy="21602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관리자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정비실장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로그인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5193702-5CD4-655A-87A8-62C39B2B5641}"/>
              </a:ext>
            </a:extLst>
          </p:cNvPr>
          <p:cNvSpPr/>
          <p:nvPr/>
        </p:nvSpPr>
        <p:spPr>
          <a:xfrm>
            <a:off x="3033839" y="1185245"/>
            <a:ext cx="1537830" cy="21602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수퍼 관리자 로그인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3918CFC-D9FA-5DEF-A079-DE487BFE7ED3}"/>
              </a:ext>
            </a:extLst>
          </p:cNvPr>
          <p:cNvCxnSpPr>
            <a:stCxn id="14" idx="1"/>
            <a:endCxn id="19" idx="3"/>
          </p:cNvCxnSpPr>
          <p:nvPr/>
        </p:nvCxnSpPr>
        <p:spPr>
          <a:xfrm flipH="1">
            <a:off x="7877621" y="698813"/>
            <a:ext cx="267255" cy="716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3B56CF-5841-F31D-0EF7-EC0015E6C44A}"/>
              </a:ext>
            </a:extLst>
          </p:cNvPr>
          <p:cNvCxnSpPr>
            <a:cxnSpLocks/>
            <a:stCxn id="18" idx="1"/>
            <a:endCxn id="19" idx="3"/>
          </p:cNvCxnSpPr>
          <p:nvPr/>
        </p:nvCxnSpPr>
        <p:spPr>
          <a:xfrm flipH="1">
            <a:off x="7877621" y="1415072"/>
            <a:ext cx="26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D23BFE9-DF80-19D1-754A-4753137C00F6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7877621" y="1415072"/>
            <a:ext cx="267255" cy="72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E43695A-6596-C7F2-BE28-D0ECFFD89C79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8544199" y="988398"/>
            <a:ext cx="0" cy="13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434F6A7-DCD3-FC2F-D81E-95BAC448020A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8544199" y="1704657"/>
            <a:ext cx="0" cy="142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8314903F-119F-A264-F145-EFB83BF19BEA}"/>
              </a:ext>
            </a:extLst>
          </p:cNvPr>
          <p:cNvGrpSpPr/>
          <p:nvPr/>
        </p:nvGrpSpPr>
        <p:grpSpPr>
          <a:xfrm>
            <a:off x="4866583" y="227004"/>
            <a:ext cx="1937667" cy="2414469"/>
            <a:chOff x="4866583" y="227004"/>
            <a:chExt cx="1937667" cy="2414469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52B1ABF-7112-A5BF-C2DD-D75C84EFB97B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Login DTO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0267819-8247-14FF-BD6D-2729C784AA53}"/>
                </a:ext>
              </a:extLst>
            </p:cNvPr>
            <p:cNvSpPr/>
            <p:nvPr/>
          </p:nvSpPr>
          <p:spPr>
            <a:xfrm>
              <a:off x="4866583" y="435278"/>
              <a:ext cx="1937666" cy="2206195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Membership String code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사번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Membership String password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비밀번호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Membership String name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이름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Membership Part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Part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부서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MainPart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String name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메인부서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Part String name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부서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SubPart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name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중간부서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**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관리자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정비실장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)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이름 필요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13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BB9A7-382E-94E2-B6D0-8EBE1C25714B}"/>
              </a:ext>
            </a:extLst>
          </p:cNvPr>
          <p:cNvSpPr txBox="1"/>
          <p:nvPr/>
        </p:nvSpPr>
        <p:spPr>
          <a:xfrm>
            <a:off x="108475" y="201202"/>
            <a:ext cx="539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7.1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부서등록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F73806-ACD8-201C-5EBE-F45134FB1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163756"/>
              </p:ext>
            </p:extLst>
          </p:nvPr>
        </p:nvGraphicFramePr>
        <p:xfrm>
          <a:off x="6979021" y="0"/>
          <a:ext cx="2164979" cy="4062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 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~5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그룹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정비안전지원그룹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1~3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그룹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섹션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정비안전지원섹션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1~3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(Toolbox)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이동공구차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공구함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동기화 아이콘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로그아웃 아이콘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메뉴얼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-elements/icons/materializeicon.html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0FCC9D7-E20C-C6C2-607E-A06D67281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9BE7ECF-102E-F847-4FC4-4EE3BE7B4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AFAD16-8C67-855B-E080-C2B248710BA9}"/>
              </a:ext>
            </a:extLst>
          </p:cNvPr>
          <p:cNvSpPr txBox="1"/>
          <p:nvPr/>
        </p:nvSpPr>
        <p:spPr>
          <a:xfrm>
            <a:off x="271618" y="1008596"/>
            <a:ext cx="106002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51CBD31-7E60-798A-5C37-5CD0638C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89424"/>
            <a:ext cx="5256584" cy="31828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E093F6-1E3F-F71A-4CAF-721C220E1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08" y="1751005"/>
            <a:ext cx="165983" cy="14971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3162F70-E9DB-AD82-7929-C05258F77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25" y="4569008"/>
            <a:ext cx="200373" cy="16356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47345D2-3426-E1F2-16F6-352F4C3851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960" y="1205121"/>
            <a:ext cx="165983" cy="15768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7761F19-8C4A-E1D5-C621-68B7650C8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959" y="2887494"/>
            <a:ext cx="166246" cy="15901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A240DBB-D431-B574-A429-6F12DAF829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327420" y="2314503"/>
            <a:ext cx="162281" cy="15522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E4BF519-5BEF-001E-E6B5-72C11776E8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322960" y="4013215"/>
            <a:ext cx="185536" cy="14018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6143B20-A38B-A252-5E81-4D8B4D3F00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362" y="3449734"/>
            <a:ext cx="174190" cy="16231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9895C7D-7FFA-F8F7-DF65-6CA3B55719FA}"/>
              </a:ext>
            </a:extLst>
          </p:cNvPr>
          <p:cNvSpPr/>
          <p:nvPr/>
        </p:nvSpPr>
        <p:spPr>
          <a:xfrm>
            <a:off x="298425" y="1205121"/>
            <a:ext cx="1033215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9C85F81-502C-E689-005F-C1EAE5B0D0F1}"/>
              </a:ext>
            </a:extLst>
          </p:cNvPr>
          <p:cNvGrpSpPr/>
          <p:nvPr/>
        </p:nvGrpSpPr>
        <p:grpSpPr>
          <a:xfrm>
            <a:off x="1427394" y="949930"/>
            <a:ext cx="5160829" cy="1364573"/>
            <a:chOff x="1427394" y="949930"/>
            <a:chExt cx="5160829" cy="1364573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A17BB3AB-F052-6D55-86F8-3A22DA82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27394" y="949930"/>
              <a:ext cx="5160829" cy="136457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BE17321F-0A01-496E-01A9-6650CEA4C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2437" y="965678"/>
              <a:ext cx="4865786" cy="318285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AA2233B0-5ACC-3676-A0CC-EA4FA6809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4914" y="1493042"/>
              <a:ext cx="4941301" cy="200643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479BC46F-DA12-71C3-49F2-603D0AC74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748A49C7-299B-BAA3-1F6A-5C740B24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EC79E39-7636-8274-3426-61EE8C63608F}"/>
              </a:ext>
            </a:extLst>
          </p:cNvPr>
          <p:cNvSpPr txBox="1"/>
          <p:nvPr/>
        </p:nvSpPr>
        <p:spPr>
          <a:xfrm>
            <a:off x="1729686" y="1465318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부서명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4FD94E-5941-B3BC-338D-A8232B17716D}"/>
              </a:ext>
            </a:extLst>
          </p:cNvPr>
          <p:cNvSpPr txBox="1"/>
          <p:nvPr/>
        </p:nvSpPr>
        <p:spPr>
          <a:xfrm>
            <a:off x="1722436" y="1001860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부서 신규등록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EC2347-0A4E-35F2-107D-814F1833901D}"/>
              </a:ext>
            </a:extLst>
          </p:cNvPr>
          <p:cNvSpPr txBox="1"/>
          <p:nvPr/>
        </p:nvSpPr>
        <p:spPr>
          <a:xfrm>
            <a:off x="1684735" y="1782119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선강정비</a:t>
            </a:r>
            <a:r>
              <a:rPr lang="en-US" altLang="ko-KR" sz="800" dirty="0"/>
              <a:t>1</a:t>
            </a:r>
            <a:r>
              <a:rPr lang="ko-KR" altLang="en-US" sz="800" dirty="0"/>
              <a:t>실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315962-4AB9-92A4-C8FB-391CC98B2109}"/>
              </a:ext>
            </a:extLst>
          </p:cNvPr>
          <p:cNvSpPr txBox="1"/>
          <p:nvPr/>
        </p:nvSpPr>
        <p:spPr>
          <a:xfrm>
            <a:off x="1684735" y="2031520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선강정비</a:t>
            </a:r>
            <a:r>
              <a:rPr lang="en-US" altLang="ko-KR" sz="800" dirty="0"/>
              <a:t>2</a:t>
            </a:r>
            <a:r>
              <a:rPr lang="ko-KR" altLang="en-US" sz="800" dirty="0"/>
              <a:t>실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C6A6ACE-D007-8195-CA5A-C4F54513731D}"/>
              </a:ext>
            </a:extLst>
          </p:cNvPr>
          <p:cNvGrpSpPr/>
          <p:nvPr/>
        </p:nvGrpSpPr>
        <p:grpSpPr>
          <a:xfrm>
            <a:off x="1432794" y="2364225"/>
            <a:ext cx="5160829" cy="1364573"/>
            <a:chOff x="1427394" y="949930"/>
            <a:chExt cx="5160829" cy="1364573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4E2FB4A5-56C8-E5FB-F2FA-E917455B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27394" y="949930"/>
              <a:ext cx="5160829" cy="136457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A906645-2F6D-0CC2-A4B3-DD58B0AD9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2437" y="965678"/>
              <a:ext cx="4865786" cy="318285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85C8A4DD-B5D1-D5AE-FA41-E14F24C94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4914" y="1493042"/>
              <a:ext cx="4941301" cy="20064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9CF65BD9-BFA7-8102-C21B-304DE57C4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F11D79E7-5361-97FF-39AF-05CC40C08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E0147A6-1177-F520-B12B-013D3432FCBA}"/>
              </a:ext>
            </a:extLst>
          </p:cNvPr>
          <p:cNvSpPr txBox="1"/>
          <p:nvPr/>
        </p:nvSpPr>
        <p:spPr>
          <a:xfrm>
            <a:off x="1735086" y="2879613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그룹명</a:t>
            </a:r>
            <a:endParaRPr lang="ko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7B4113-0970-9D40-D071-D3510D4E02C4}"/>
              </a:ext>
            </a:extLst>
          </p:cNvPr>
          <p:cNvSpPr txBox="1"/>
          <p:nvPr/>
        </p:nvSpPr>
        <p:spPr>
          <a:xfrm>
            <a:off x="1727836" y="2416155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그룹 신규등록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F42C7C0-476B-6A01-E7EF-E874C45FE919}"/>
              </a:ext>
            </a:extLst>
          </p:cNvPr>
          <p:cNvSpPr txBox="1"/>
          <p:nvPr/>
        </p:nvSpPr>
        <p:spPr>
          <a:xfrm>
            <a:off x="1690135" y="3196414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정비안전지원그룹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754B75-621B-84B1-C27A-3F3979E4F571}"/>
              </a:ext>
            </a:extLst>
          </p:cNvPr>
          <p:cNvSpPr txBox="1"/>
          <p:nvPr/>
        </p:nvSpPr>
        <p:spPr>
          <a:xfrm>
            <a:off x="1690135" y="3445815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정비</a:t>
            </a:r>
            <a:r>
              <a:rPr lang="en-US" altLang="ko-KR" sz="800" dirty="0"/>
              <a:t>1</a:t>
            </a:r>
            <a:r>
              <a:rPr lang="ko-KR" altLang="en-US" sz="800" dirty="0"/>
              <a:t>그룹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9D9789-B54F-33F9-3748-69A722215C16}"/>
              </a:ext>
            </a:extLst>
          </p:cNvPr>
          <p:cNvGrpSpPr/>
          <p:nvPr/>
        </p:nvGrpSpPr>
        <p:grpSpPr>
          <a:xfrm>
            <a:off x="1427394" y="3793604"/>
            <a:ext cx="5160829" cy="1364573"/>
            <a:chOff x="1427394" y="949930"/>
            <a:chExt cx="5160829" cy="1364573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8B1A593E-3433-BCB5-BAC5-155440DAE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27394" y="949930"/>
              <a:ext cx="5160829" cy="1364573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285A475D-A2DE-AFBD-BBA6-5234AA2ED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2437" y="965678"/>
              <a:ext cx="4865786" cy="318285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EC0F0CF0-B5DB-37D0-8D6B-E3804F2A8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4914" y="1493042"/>
              <a:ext cx="4941301" cy="200643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C1D446A7-6359-214B-0666-1CDEE1C69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A797907F-7288-4205-D5BA-A2ABD4BD9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93EE4DF3-B4F6-89BE-01EF-A481E1502149}"/>
              </a:ext>
            </a:extLst>
          </p:cNvPr>
          <p:cNvSpPr txBox="1"/>
          <p:nvPr/>
        </p:nvSpPr>
        <p:spPr>
          <a:xfrm>
            <a:off x="1729686" y="4308992"/>
            <a:ext cx="7377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섹션</a:t>
            </a:r>
            <a:r>
              <a:rPr lang="en-US" altLang="ko-KR" sz="800" dirty="0"/>
              <a:t>/</a:t>
            </a:r>
            <a:r>
              <a:rPr lang="ko-KR" altLang="en-US" sz="800" dirty="0" err="1"/>
              <a:t>파트명</a:t>
            </a:r>
            <a:endParaRPr lang="ko-KR" alt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150E01-1207-AD01-9D86-5F3B336CA266}"/>
              </a:ext>
            </a:extLst>
          </p:cNvPr>
          <p:cNvSpPr txBox="1"/>
          <p:nvPr/>
        </p:nvSpPr>
        <p:spPr>
          <a:xfrm>
            <a:off x="1722436" y="3845534"/>
            <a:ext cx="1082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섹션</a:t>
            </a:r>
            <a:r>
              <a:rPr lang="en-US" altLang="ko-KR" sz="800" dirty="0"/>
              <a:t>/</a:t>
            </a:r>
            <a:r>
              <a:rPr lang="ko-KR" altLang="en-US" sz="800" dirty="0"/>
              <a:t>파트 신규등록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DEC778-685A-ED9C-9556-36355F2C41AA}"/>
              </a:ext>
            </a:extLst>
          </p:cNvPr>
          <p:cNvSpPr txBox="1"/>
          <p:nvPr/>
        </p:nvSpPr>
        <p:spPr>
          <a:xfrm>
            <a:off x="1684735" y="4625793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정비안전지원섹션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312DBF-5BCC-ECDD-4678-C443E2B9D2E4}"/>
              </a:ext>
            </a:extLst>
          </p:cNvPr>
          <p:cNvSpPr txBox="1"/>
          <p:nvPr/>
        </p:nvSpPr>
        <p:spPr>
          <a:xfrm>
            <a:off x="1684735" y="4875194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정비</a:t>
            </a:r>
            <a:r>
              <a:rPr lang="en-US" altLang="ko-KR" sz="800" dirty="0"/>
              <a:t>1</a:t>
            </a:r>
            <a:r>
              <a:rPr lang="ko-KR" altLang="en-US" sz="800" dirty="0"/>
              <a:t>파트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7AEA5FE-3297-2502-C24B-B0D11713698C}"/>
              </a:ext>
            </a:extLst>
          </p:cNvPr>
          <p:cNvGrpSpPr/>
          <p:nvPr/>
        </p:nvGrpSpPr>
        <p:grpSpPr>
          <a:xfrm>
            <a:off x="3471771" y="2453124"/>
            <a:ext cx="1769162" cy="849233"/>
            <a:chOff x="6793224" y="4410626"/>
            <a:chExt cx="1769162" cy="849233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AB37A9ED-4F81-2546-BDFA-EE4FC0BDBD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3916" t="73134" r="12082"/>
            <a:stretch/>
          </p:blipFill>
          <p:spPr>
            <a:xfrm>
              <a:off x="6793224" y="4410626"/>
              <a:ext cx="1769162" cy="84923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A8FB4CC7-A594-E853-508E-4655E11E9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0875" y="4451747"/>
              <a:ext cx="805647" cy="124464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2E1EF11-22FE-6114-7C5A-862D40CF8AD2}"/>
                </a:ext>
              </a:extLst>
            </p:cNvPr>
            <p:cNvSpPr txBox="1"/>
            <p:nvPr/>
          </p:nvSpPr>
          <p:spPr>
            <a:xfrm>
              <a:off x="6979021" y="4415945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이름입력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A43172B-A9DC-1B3E-8806-8B924E3A9EB9}"/>
                </a:ext>
              </a:extLst>
            </p:cNvPr>
            <p:cNvSpPr txBox="1"/>
            <p:nvPr/>
          </p:nvSpPr>
          <p:spPr>
            <a:xfrm>
              <a:off x="7134159" y="4931224"/>
              <a:ext cx="390894" cy="184666"/>
            </a:xfrm>
            <a:prstGeom prst="rect">
              <a:avLst/>
            </a:prstGeom>
            <a:solidFill>
              <a:srgbClr val="6045E2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9589A95-8BD9-0CEA-65E8-795128B5309D}"/>
              </a:ext>
            </a:extLst>
          </p:cNvPr>
          <p:cNvSpPr/>
          <p:nvPr/>
        </p:nvSpPr>
        <p:spPr>
          <a:xfrm>
            <a:off x="1416307" y="970214"/>
            <a:ext cx="420751" cy="35402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43E404-97A5-3467-E2AE-3350C8121F4D}"/>
              </a:ext>
            </a:extLst>
          </p:cNvPr>
          <p:cNvSpPr/>
          <p:nvPr/>
        </p:nvSpPr>
        <p:spPr>
          <a:xfrm>
            <a:off x="6156176" y="1649414"/>
            <a:ext cx="210375" cy="35402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4E79214-C16B-B5B9-0F4E-7AFBB6FD264C}"/>
              </a:ext>
            </a:extLst>
          </p:cNvPr>
          <p:cNvCxnSpPr>
            <a:stCxn id="80" idx="2"/>
            <a:endCxn id="58" idx="0"/>
          </p:cNvCxnSpPr>
          <p:nvPr/>
        </p:nvCxnSpPr>
        <p:spPr>
          <a:xfrm>
            <a:off x="1626683" y="1324240"/>
            <a:ext cx="2534047" cy="1055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0E4B3E-F02D-76A2-F623-4624F050F94D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4329924" y="1826427"/>
            <a:ext cx="1826252" cy="580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C7B3543-BC91-BB6B-C52F-00B14CF8B326}"/>
              </a:ext>
            </a:extLst>
          </p:cNvPr>
          <p:cNvGrpSpPr/>
          <p:nvPr/>
        </p:nvGrpSpPr>
        <p:grpSpPr>
          <a:xfrm>
            <a:off x="1408604" y="5202430"/>
            <a:ext cx="5160829" cy="1364573"/>
            <a:chOff x="1427394" y="949930"/>
            <a:chExt cx="5160829" cy="1364573"/>
          </a:xfrm>
        </p:grpSpPr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F2A78684-D286-0BAB-FCBA-CE4BD5F3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27394" y="949930"/>
              <a:ext cx="5160829" cy="1364573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1CA9F948-0871-5326-2CFF-00CEB1AB8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2437" y="965678"/>
              <a:ext cx="4865786" cy="318285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9B75F66A-F14E-7A3D-A07E-61984BDCF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4914" y="1493042"/>
              <a:ext cx="4941301" cy="200643"/>
            </a:xfrm>
            <a:prstGeom prst="rect">
              <a:avLst/>
            </a:prstGeom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A29BB15B-136D-7DCB-28EA-F975DDFB3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393CF75F-4C1D-C3ED-EFC4-F1292E78B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55008CC2-F36A-632D-37BF-D2452C2C74AE}"/>
              </a:ext>
            </a:extLst>
          </p:cNvPr>
          <p:cNvSpPr txBox="1"/>
          <p:nvPr/>
        </p:nvSpPr>
        <p:spPr>
          <a:xfrm>
            <a:off x="1710896" y="5717818"/>
            <a:ext cx="631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정비실</a:t>
            </a:r>
            <a:r>
              <a:rPr lang="ko-KR" altLang="en-US" sz="800" dirty="0"/>
              <a:t> 명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B45FBAF-7ECE-998A-EEFA-B80046CD0576}"/>
              </a:ext>
            </a:extLst>
          </p:cNvPr>
          <p:cNvSpPr txBox="1"/>
          <p:nvPr/>
        </p:nvSpPr>
        <p:spPr>
          <a:xfrm>
            <a:off x="1703646" y="5254360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정비실</a:t>
            </a:r>
            <a:r>
              <a:rPr lang="ko-KR" altLang="en-US" sz="800" dirty="0"/>
              <a:t> 신규등록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924CE5-0AA9-CA37-7270-509DCCC20230}"/>
              </a:ext>
            </a:extLst>
          </p:cNvPr>
          <p:cNvSpPr txBox="1"/>
          <p:nvPr/>
        </p:nvSpPr>
        <p:spPr>
          <a:xfrm>
            <a:off x="1665945" y="6034619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선강정비</a:t>
            </a:r>
            <a:r>
              <a:rPr lang="en-US" altLang="ko-KR" sz="800" dirty="0"/>
              <a:t>1</a:t>
            </a:r>
            <a:r>
              <a:rPr lang="ko-KR" altLang="en-US" sz="800" dirty="0"/>
              <a:t>실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184B5D9-286E-36C9-EBD7-4CD78FC8D2D3}"/>
              </a:ext>
            </a:extLst>
          </p:cNvPr>
          <p:cNvSpPr txBox="1"/>
          <p:nvPr/>
        </p:nvSpPr>
        <p:spPr>
          <a:xfrm>
            <a:off x="1665945" y="6284020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성강정비</a:t>
            </a:r>
            <a:r>
              <a:rPr lang="en-US" altLang="ko-KR" sz="800" dirty="0"/>
              <a:t>2</a:t>
            </a:r>
            <a:r>
              <a:rPr lang="ko-KR" altLang="en-US" sz="800" dirty="0"/>
              <a:t>실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8458358-B780-D897-1FC6-016ADDB38AD4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C3D43749-6E39-5446-CC28-87C4CA3F6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A1CA0844-BEF5-0B51-352F-516C1E2FB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87416FD-AF78-4A49-E19D-259C70B31EF9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484DF3E0-2635-E7A1-A467-A123E85FD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9A6254B5-CD97-16FE-7B4A-4930CAB14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113" name="Picture 2" descr="정보 아이콘 3D 모델 - TurboSquid 1649677">
            <a:extLst>
              <a:ext uri="{FF2B5EF4-FFF2-40B4-BE49-F238E27FC236}">
                <a16:creationId xmlns:a16="http://schemas.microsoft.com/office/drawing/2014/main" id="{313163D9-F634-A43C-9A35-6D04FCCC6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1EC441AC-9D1A-FA96-3413-E88060A5BD6E}"/>
              </a:ext>
            </a:extLst>
          </p:cNvPr>
          <p:cNvGrpSpPr/>
          <p:nvPr/>
        </p:nvGrpSpPr>
        <p:grpSpPr>
          <a:xfrm>
            <a:off x="5634509" y="470303"/>
            <a:ext cx="388720" cy="200055"/>
            <a:chOff x="4727047" y="5307508"/>
            <a:chExt cx="388720" cy="200055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3B8134BA-6F17-E37D-2D6F-2D04CAB1F40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3" name="TextBox 27">
              <a:extLst>
                <a:ext uri="{FF2B5EF4-FFF2-40B4-BE49-F238E27FC236}">
                  <a16:creationId xmlns:a16="http://schemas.microsoft.com/office/drawing/2014/main" id="{A757205D-DDDC-E831-B844-97CC1883921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9693D90-8174-C895-D225-08BBB4F2C588}"/>
              </a:ext>
            </a:extLst>
          </p:cNvPr>
          <p:cNvSpPr/>
          <p:nvPr/>
        </p:nvSpPr>
        <p:spPr>
          <a:xfrm>
            <a:off x="3772400" y="2694364"/>
            <a:ext cx="648072" cy="88657"/>
          </a:xfrm>
          <a:prstGeom prst="roundRect">
            <a:avLst/>
          </a:prstGeom>
          <a:solidFill>
            <a:srgbClr val="F0F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705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07D9E3-C431-0956-57B4-38D01D629B19}"/>
              </a:ext>
            </a:extLst>
          </p:cNvPr>
          <p:cNvSpPr/>
          <p:nvPr/>
        </p:nvSpPr>
        <p:spPr>
          <a:xfrm>
            <a:off x="3563887" y="228996"/>
            <a:ext cx="2016226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5A01B4-30CA-45C8-A15F-C4F7DAFB4505}"/>
              </a:ext>
            </a:extLst>
          </p:cNvPr>
          <p:cNvSpPr/>
          <p:nvPr/>
        </p:nvSpPr>
        <p:spPr>
          <a:xfrm>
            <a:off x="107504" y="733051"/>
            <a:ext cx="2736308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작업자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E933D1-77E4-6335-6B61-312906E74CBD}"/>
              </a:ext>
            </a:extLst>
          </p:cNvPr>
          <p:cNvSpPr/>
          <p:nvPr/>
        </p:nvSpPr>
        <p:spPr>
          <a:xfrm>
            <a:off x="107504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52F06C-9E9B-921D-82C0-884F7CBDD9CD}"/>
              </a:ext>
            </a:extLst>
          </p:cNvPr>
          <p:cNvSpPr/>
          <p:nvPr/>
        </p:nvSpPr>
        <p:spPr>
          <a:xfrm>
            <a:off x="1547668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App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7C476B-5F05-DB30-8BF6-04FF782F039E}"/>
              </a:ext>
            </a:extLst>
          </p:cNvPr>
          <p:cNvSpPr/>
          <p:nvPr/>
        </p:nvSpPr>
        <p:spPr>
          <a:xfrm>
            <a:off x="107504" y="1417340"/>
            <a:ext cx="2736308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Menu List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8D055D-4E8D-4EB3-AC65-339E944AA991}"/>
              </a:ext>
            </a:extLst>
          </p:cNvPr>
          <p:cNvSpPr/>
          <p:nvPr/>
        </p:nvSpPr>
        <p:spPr>
          <a:xfrm>
            <a:off x="107504" y="1561356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 전표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03D9DF8-4A0F-D377-D488-FAC3617D283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879814" y="-959136"/>
            <a:ext cx="288031" cy="309634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97F2B8D-E67C-2CD9-5450-304548740AD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1025501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7B1954E-DCD2-7B16-EA39-70448ABB768C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1745583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A03B032-04A5-C611-1121-F1BD86BFFBCB}"/>
              </a:ext>
            </a:extLst>
          </p:cNvPr>
          <p:cNvSpPr/>
          <p:nvPr/>
        </p:nvSpPr>
        <p:spPr>
          <a:xfrm>
            <a:off x="251520" y="1730683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저장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42AB8F-5B90-D3A5-27B8-9BDCCE0B51CB}"/>
              </a:ext>
            </a:extLst>
          </p:cNvPr>
          <p:cNvSpPr/>
          <p:nvPr/>
        </p:nvSpPr>
        <p:spPr>
          <a:xfrm>
            <a:off x="251520" y="191954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F990B78-47CF-F99D-0429-A793D7D4688C}"/>
              </a:ext>
            </a:extLst>
          </p:cNvPr>
          <p:cNvSpPr/>
          <p:nvPr/>
        </p:nvSpPr>
        <p:spPr>
          <a:xfrm>
            <a:off x="107504" y="2209428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 전표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F4612AF-E94D-05E6-964E-F7A9B6297431}"/>
              </a:ext>
            </a:extLst>
          </p:cNvPr>
          <p:cNvSpPr/>
          <p:nvPr/>
        </p:nvSpPr>
        <p:spPr>
          <a:xfrm>
            <a:off x="251520" y="237875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저장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77E87A0-9668-2C48-ECB0-047C3285D520}"/>
              </a:ext>
            </a:extLst>
          </p:cNvPr>
          <p:cNvSpPr/>
          <p:nvPr/>
        </p:nvSpPr>
        <p:spPr>
          <a:xfrm>
            <a:off x="251520" y="2567617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저장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C58BBB-DD8E-9EB2-CF3D-FA211EE12ECD}"/>
              </a:ext>
            </a:extLst>
          </p:cNvPr>
          <p:cNvSpPr txBox="1"/>
          <p:nvPr/>
        </p:nvSpPr>
        <p:spPr>
          <a:xfrm>
            <a:off x="163446" y="227004"/>
            <a:ext cx="1672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**</a:t>
            </a:r>
            <a:r>
              <a:rPr lang="ko-KR" altLang="en-US" sz="800" dirty="0"/>
              <a:t>범주 </a:t>
            </a:r>
            <a:r>
              <a:rPr lang="en-US" altLang="ko-KR" sz="800" dirty="0"/>
              <a:t>: </a:t>
            </a:r>
            <a:r>
              <a:rPr lang="ko-KR" altLang="en-US" sz="800" dirty="0"/>
              <a:t>괄호안의 내용은 기능임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1D262EC-C1BF-0CEC-A970-48812184153F}"/>
              </a:ext>
            </a:extLst>
          </p:cNvPr>
          <p:cNvSpPr/>
          <p:nvPr/>
        </p:nvSpPr>
        <p:spPr>
          <a:xfrm>
            <a:off x="1547664" y="4076233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 전표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2F82AC1-826C-9DFC-2041-DF3E0712DD21}"/>
              </a:ext>
            </a:extLst>
          </p:cNvPr>
          <p:cNvSpPr/>
          <p:nvPr/>
        </p:nvSpPr>
        <p:spPr>
          <a:xfrm>
            <a:off x="1691680" y="4245560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818DD58-E1F5-3D45-EFA4-BAED1BB4E1C0}"/>
              </a:ext>
            </a:extLst>
          </p:cNvPr>
          <p:cNvSpPr/>
          <p:nvPr/>
        </p:nvSpPr>
        <p:spPr>
          <a:xfrm>
            <a:off x="1691680" y="443442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2A5ECA7-8430-C533-F3BE-CE14F0384F04}"/>
              </a:ext>
            </a:extLst>
          </p:cNvPr>
          <p:cNvSpPr/>
          <p:nvPr/>
        </p:nvSpPr>
        <p:spPr>
          <a:xfrm>
            <a:off x="1547664" y="4724305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 전표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49B4DA6-B907-987D-EC4A-ACD8D1A477CA}"/>
              </a:ext>
            </a:extLst>
          </p:cNvPr>
          <p:cNvSpPr/>
          <p:nvPr/>
        </p:nvSpPr>
        <p:spPr>
          <a:xfrm>
            <a:off x="1691680" y="489363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C9A990-17E1-F681-6841-EAC643A08E15}"/>
              </a:ext>
            </a:extLst>
          </p:cNvPr>
          <p:cNvSpPr/>
          <p:nvPr/>
        </p:nvSpPr>
        <p:spPr>
          <a:xfrm>
            <a:off x="1691680" y="5082494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083DD3-A32B-111C-7585-5D8D22653B19}"/>
              </a:ext>
            </a:extLst>
          </p:cNvPr>
          <p:cNvGrpSpPr/>
          <p:nvPr/>
        </p:nvGrpSpPr>
        <p:grpSpPr>
          <a:xfrm>
            <a:off x="3040220" y="733051"/>
            <a:ext cx="1937667" cy="805096"/>
            <a:chOff x="4866583" y="227004"/>
            <a:chExt cx="1937667" cy="80509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861135-DC7B-B69A-2BA4-19498AC7556E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반출전표작성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ADBBD9E-9613-E8E4-B4CA-F5E168B89C80}"/>
                </a:ext>
              </a:extLst>
            </p:cNvPr>
            <p:cNvSpPr/>
            <p:nvPr/>
          </p:nvSpPr>
          <p:spPr>
            <a:xfrm>
              <a:off x="4866583" y="435279"/>
              <a:ext cx="1937666" cy="596821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64312869-C539-4205-CF9B-41C497D5C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2082" y="1505949"/>
            <a:ext cx="1056504" cy="111376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F45314E-3B45-2195-606F-6FA0CD451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67178" y="3792320"/>
            <a:ext cx="1056503" cy="99065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EF2D54-574F-9F0F-685D-794104004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27173" y="1499661"/>
            <a:ext cx="1056503" cy="106795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CF3BDE2-50D9-CCCE-CFA0-017C5CBA3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67178" y="2681711"/>
            <a:ext cx="1056503" cy="90761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899D392-AAE3-78A1-C902-6E7115807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27173" y="2713205"/>
            <a:ext cx="1056503" cy="84463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278C5C7-D81E-E971-0258-6855BF2170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24310" y="3792320"/>
            <a:ext cx="1053640" cy="598399"/>
          </a:xfrm>
          <a:prstGeom prst="rect">
            <a:avLst/>
          </a:prstGeom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685D8C1-A74F-612F-4EAF-D123399115AA}"/>
              </a:ext>
            </a:extLst>
          </p:cNvPr>
          <p:cNvCxnSpPr>
            <a:cxnSpLocks/>
            <a:stCxn id="44" idx="3"/>
            <a:endCxn id="15" idx="1"/>
          </p:cNvCxnSpPr>
          <p:nvPr/>
        </p:nvCxnSpPr>
        <p:spPr>
          <a:xfrm flipV="1">
            <a:off x="1403648" y="1239737"/>
            <a:ext cx="1636572" cy="56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33725BD-FE0A-D02C-C4D4-078AA633C66E}"/>
              </a:ext>
            </a:extLst>
          </p:cNvPr>
          <p:cNvGrpSpPr/>
          <p:nvPr/>
        </p:nvGrpSpPr>
        <p:grpSpPr>
          <a:xfrm>
            <a:off x="3040220" y="1561356"/>
            <a:ext cx="1937667" cy="1493221"/>
            <a:chOff x="4866583" y="227004"/>
            <a:chExt cx="1937667" cy="1493221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A0D033-B866-2C5B-A461-24BC4900C7F5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반출전표 내역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0FF06C9-DE6B-4EC9-8FD4-D8F750DAD3B2}"/>
                </a:ext>
              </a:extLst>
            </p:cNvPr>
            <p:cNvSpPr/>
            <p:nvPr/>
          </p:nvSpPr>
          <p:spPr>
            <a:xfrm>
              <a:off x="4866583" y="435278"/>
              <a:ext cx="1937666" cy="1284947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OutstandingRetalSheet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반출전표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 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1A8B8BD-245B-19A2-5855-7DB16E6C3421}"/>
              </a:ext>
            </a:extLst>
          </p:cNvPr>
          <p:cNvCxnSpPr>
            <a:cxnSpLocks/>
            <a:stCxn id="45" idx="3"/>
            <a:endCxn id="52" idx="1"/>
          </p:cNvCxnSpPr>
          <p:nvPr/>
        </p:nvCxnSpPr>
        <p:spPr>
          <a:xfrm>
            <a:off x="1403648" y="1995180"/>
            <a:ext cx="1636572" cy="41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636B768-E25A-A635-65E5-860A1B8ACA41}"/>
              </a:ext>
            </a:extLst>
          </p:cNvPr>
          <p:cNvGrpSpPr/>
          <p:nvPr/>
        </p:nvGrpSpPr>
        <p:grpSpPr>
          <a:xfrm>
            <a:off x="3040219" y="3073524"/>
            <a:ext cx="1937667" cy="966249"/>
            <a:chOff x="4866583" y="227004"/>
            <a:chExt cx="1937667" cy="966249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A6A6D21-D354-29EA-A93B-7C756F38E4C0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반입전표작성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CC0A270-C828-1BF9-07C8-13B58603EAA4}"/>
                </a:ext>
              </a:extLst>
            </p:cNvPr>
            <p:cNvSpPr/>
            <p:nvPr/>
          </p:nvSpPr>
          <p:spPr>
            <a:xfrm>
              <a:off x="4866583" y="435279"/>
              <a:ext cx="1937666" cy="75797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 lnSpcReduction="10000"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toolbox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반입수량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8CB6418-EE3F-9229-DBF7-C806404CA2E2}"/>
              </a:ext>
            </a:extLst>
          </p:cNvPr>
          <p:cNvGrpSpPr/>
          <p:nvPr/>
        </p:nvGrpSpPr>
        <p:grpSpPr>
          <a:xfrm>
            <a:off x="3040219" y="4048223"/>
            <a:ext cx="1937667" cy="1617589"/>
            <a:chOff x="4866583" y="227004"/>
            <a:chExt cx="1937667" cy="1617589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9AF48E1-6BCF-E795-3302-C559C821F04A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반입전표 내역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BFC82CE-D42F-6F87-BDE4-BA83639BEE50}"/>
                </a:ext>
              </a:extLst>
            </p:cNvPr>
            <p:cNvSpPr/>
            <p:nvPr/>
          </p:nvSpPr>
          <p:spPr>
            <a:xfrm>
              <a:off x="4866583" y="435279"/>
              <a:ext cx="1937666" cy="140931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approver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승인자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toolbox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OutstandingRetalSheet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반출전표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 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962F2C6-C060-E187-EF25-6C9C2FC56D22}"/>
              </a:ext>
            </a:extLst>
          </p:cNvPr>
          <p:cNvCxnSpPr>
            <a:stCxn id="47" idx="3"/>
            <a:endCxn id="65" idx="1"/>
          </p:cNvCxnSpPr>
          <p:nvPr/>
        </p:nvCxnSpPr>
        <p:spPr>
          <a:xfrm>
            <a:off x="1403648" y="2454390"/>
            <a:ext cx="1636571" cy="120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CFDD303-00A9-3A89-EACE-A044B6DFD23A}"/>
              </a:ext>
            </a:extLst>
          </p:cNvPr>
          <p:cNvCxnSpPr>
            <a:stCxn id="48" idx="3"/>
            <a:endCxn id="70" idx="1"/>
          </p:cNvCxnSpPr>
          <p:nvPr/>
        </p:nvCxnSpPr>
        <p:spPr>
          <a:xfrm>
            <a:off x="1403648" y="2643252"/>
            <a:ext cx="1636571" cy="231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CF868849-E273-1904-7FAA-0D463D35FF4D}"/>
              </a:ext>
            </a:extLst>
          </p:cNvPr>
          <p:cNvGrpSpPr/>
          <p:nvPr/>
        </p:nvGrpSpPr>
        <p:grpSpPr>
          <a:xfrm>
            <a:off x="5134948" y="726760"/>
            <a:ext cx="1937667" cy="805096"/>
            <a:chOff x="4866583" y="227004"/>
            <a:chExt cx="1937667" cy="805096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1BEC484-5271-1B86-B017-9ECBEE951B73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반출전표작성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EC2236A0-805B-5286-0E52-94E48F53B3E6}"/>
                </a:ext>
              </a:extLst>
            </p:cNvPr>
            <p:cNvSpPr/>
            <p:nvPr/>
          </p:nvSpPr>
          <p:spPr>
            <a:xfrm>
              <a:off x="4866583" y="435279"/>
              <a:ext cx="1937666" cy="596821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 fontScale="92500" lnSpcReduction="10000"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ToolboxToolLabel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String location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공기구위치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DCE554D0-733C-7C74-D457-89BDED870A88}"/>
              </a:ext>
            </a:extLst>
          </p:cNvPr>
          <p:cNvGrpSpPr/>
          <p:nvPr/>
        </p:nvGrpSpPr>
        <p:grpSpPr>
          <a:xfrm>
            <a:off x="5134948" y="1555065"/>
            <a:ext cx="1937667" cy="1493221"/>
            <a:chOff x="4866583" y="227004"/>
            <a:chExt cx="1937667" cy="1493221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A6233EA-C50B-90DA-CDC5-BB8A46496C12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반출전표 내역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488DCE5-3343-0122-42D1-95A92A058D1A}"/>
                </a:ext>
              </a:extLst>
            </p:cNvPr>
            <p:cNvSpPr/>
            <p:nvPr/>
          </p:nvSpPr>
          <p:spPr>
            <a:xfrm>
              <a:off x="4866583" y="435278"/>
              <a:ext cx="1937666" cy="1284947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OutstandingRetalSheet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반출전표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 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DEE3628B-B901-8677-E0B7-196FEA98CB28}"/>
              </a:ext>
            </a:extLst>
          </p:cNvPr>
          <p:cNvGrpSpPr/>
          <p:nvPr/>
        </p:nvGrpSpPr>
        <p:grpSpPr>
          <a:xfrm>
            <a:off x="5134947" y="3067233"/>
            <a:ext cx="1937667" cy="966249"/>
            <a:chOff x="4866583" y="227004"/>
            <a:chExt cx="1937667" cy="966249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C62CD03-256D-4D89-C16F-E97AF036A16D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반입전표작성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E4DCC9A4-6E62-D6D4-1B93-55A899971557}"/>
                </a:ext>
              </a:extLst>
            </p:cNvPr>
            <p:cNvSpPr/>
            <p:nvPr/>
          </p:nvSpPr>
          <p:spPr>
            <a:xfrm>
              <a:off x="4866583" y="435279"/>
              <a:ext cx="1937666" cy="75797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 fontScale="92500" lnSpcReduction="20000"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toolbox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반입수량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ToolboxToolLabel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String location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공기구위치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16725D75-EDE8-81AB-F3FC-6BF1E4FE34D5}"/>
              </a:ext>
            </a:extLst>
          </p:cNvPr>
          <p:cNvGrpSpPr/>
          <p:nvPr/>
        </p:nvGrpSpPr>
        <p:grpSpPr>
          <a:xfrm>
            <a:off x="5134947" y="4041932"/>
            <a:ext cx="1937667" cy="1617589"/>
            <a:chOff x="4866583" y="227004"/>
            <a:chExt cx="1937667" cy="1617589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3077D13-F84B-9B41-2272-03458BAFDD49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반입전표 내역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0E497158-52E8-0F46-725E-CC4408E58984}"/>
                </a:ext>
              </a:extLst>
            </p:cNvPr>
            <p:cNvSpPr/>
            <p:nvPr/>
          </p:nvSpPr>
          <p:spPr>
            <a:xfrm>
              <a:off x="4866583" y="435279"/>
              <a:ext cx="1937666" cy="140931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approver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승인자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toolbox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OutstandingRetalSheet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반출전표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 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D39F21E7-D26E-A7C6-7855-935B0694B73C}"/>
              </a:ext>
            </a:extLst>
          </p:cNvPr>
          <p:cNvCxnSpPr>
            <a:stCxn id="57" idx="3"/>
            <a:endCxn id="128" idx="1"/>
          </p:cNvCxnSpPr>
          <p:nvPr/>
        </p:nvCxnSpPr>
        <p:spPr>
          <a:xfrm flipV="1">
            <a:off x="2843808" y="1233446"/>
            <a:ext cx="2291140" cy="308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7741EA51-E97A-5B12-7908-6ED474A877B0}"/>
              </a:ext>
            </a:extLst>
          </p:cNvPr>
          <p:cNvCxnSpPr>
            <a:stCxn id="58" idx="3"/>
            <a:endCxn id="131" idx="1"/>
          </p:cNvCxnSpPr>
          <p:nvPr/>
        </p:nvCxnSpPr>
        <p:spPr>
          <a:xfrm flipV="1">
            <a:off x="2843808" y="2405813"/>
            <a:ext cx="2291140" cy="210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0F129FD-F6BD-121F-F245-AC1783A91511}"/>
              </a:ext>
            </a:extLst>
          </p:cNvPr>
          <p:cNvCxnSpPr>
            <a:stCxn id="60" idx="3"/>
            <a:endCxn id="134" idx="1"/>
          </p:cNvCxnSpPr>
          <p:nvPr/>
        </p:nvCxnSpPr>
        <p:spPr>
          <a:xfrm flipV="1">
            <a:off x="2843808" y="3654495"/>
            <a:ext cx="2291139" cy="131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36301164-2A42-1A66-0E83-9F49758E16C3}"/>
              </a:ext>
            </a:extLst>
          </p:cNvPr>
          <p:cNvCxnSpPr>
            <a:stCxn id="61" idx="3"/>
            <a:endCxn id="137" idx="1"/>
          </p:cNvCxnSpPr>
          <p:nvPr/>
        </p:nvCxnSpPr>
        <p:spPr>
          <a:xfrm flipV="1">
            <a:off x="2843808" y="4954864"/>
            <a:ext cx="2291139" cy="20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07EF2FA-0797-3E42-58FA-02782ED330EF}"/>
              </a:ext>
            </a:extLst>
          </p:cNvPr>
          <p:cNvCxnSpPr/>
          <p:nvPr/>
        </p:nvCxnSpPr>
        <p:spPr>
          <a:xfrm>
            <a:off x="1475658" y="112930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677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07D9E3-C431-0956-57B4-38D01D629B19}"/>
              </a:ext>
            </a:extLst>
          </p:cNvPr>
          <p:cNvSpPr/>
          <p:nvPr/>
        </p:nvSpPr>
        <p:spPr>
          <a:xfrm>
            <a:off x="3563887" y="228996"/>
            <a:ext cx="2016226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5A01B4-30CA-45C8-A15F-C4F7DAFB4505}"/>
              </a:ext>
            </a:extLst>
          </p:cNvPr>
          <p:cNvSpPr/>
          <p:nvPr/>
        </p:nvSpPr>
        <p:spPr>
          <a:xfrm>
            <a:off x="107504" y="733051"/>
            <a:ext cx="2736308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관리자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E933D1-77E4-6335-6B61-312906E74CBD}"/>
              </a:ext>
            </a:extLst>
          </p:cNvPr>
          <p:cNvSpPr/>
          <p:nvPr/>
        </p:nvSpPr>
        <p:spPr>
          <a:xfrm>
            <a:off x="107504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52F06C-9E9B-921D-82C0-884F7CBDD9CD}"/>
              </a:ext>
            </a:extLst>
          </p:cNvPr>
          <p:cNvSpPr/>
          <p:nvPr/>
        </p:nvSpPr>
        <p:spPr>
          <a:xfrm>
            <a:off x="1547668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App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7C476B-5F05-DB30-8BF6-04FF782F039E}"/>
              </a:ext>
            </a:extLst>
          </p:cNvPr>
          <p:cNvSpPr/>
          <p:nvPr/>
        </p:nvSpPr>
        <p:spPr>
          <a:xfrm>
            <a:off x="107504" y="1417340"/>
            <a:ext cx="2736308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Menu List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03D9DF8-4A0F-D377-D488-FAC3617D283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879814" y="-959136"/>
            <a:ext cx="288031" cy="309634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97F2B8D-E67C-2CD9-5450-304548740AD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1025501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7B1954E-DCD2-7B16-EA39-70448ABB768C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1745583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DC58BBB-DD8E-9EB2-CF3D-FA211EE12ECD}"/>
              </a:ext>
            </a:extLst>
          </p:cNvPr>
          <p:cNvSpPr txBox="1"/>
          <p:nvPr/>
        </p:nvSpPr>
        <p:spPr>
          <a:xfrm>
            <a:off x="163446" y="227004"/>
            <a:ext cx="1672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**</a:t>
            </a:r>
            <a:r>
              <a:rPr lang="ko-KR" altLang="en-US" sz="800" dirty="0"/>
              <a:t>범주 </a:t>
            </a:r>
            <a:r>
              <a:rPr lang="en-US" altLang="ko-KR" sz="800" dirty="0"/>
              <a:t>: </a:t>
            </a:r>
            <a:r>
              <a:rPr lang="ko-KR" altLang="en-US" sz="800" dirty="0"/>
              <a:t>괄호안의 내용은 기능임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083DD3-A32B-111C-7585-5D8D22653B19}"/>
              </a:ext>
            </a:extLst>
          </p:cNvPr>
          <p:cNvGrpSpPr/>
          <p:nvPr/>
        </p:nvGrpSpPr>
        <p:grpSpPr>
          <a:xfrm>
            <a:off x="3040220" y="733051"/>
            <a:ext cx="1937667" cy="1391878"/>
            <a:chOff x="4866583" y="227004"/>
            <a:chExt cx="1937667" cy="139187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861135-DC7B-B69A-2BA4-19498AC7556E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부서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사원정보 등록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ADBBD9E-9613-E8E4-B4CA-F5E168B89C80}"/>
                </a:ext>
              </a:extLst>
            </p:cNvPr>
            <p:cNvSpPr/>
            <p:nvPr/>
          </p:nvSpPr>
          <p:spPr>
            <a:xfrm>
              <a:off x="4866583" y="435279"/>
              <a:ext cx="1937666" cy="1183603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Membership String code : </a:t>
              </a:r>
              <a:r>
                <a:rPr kumimoji="0" lang="ko-KR" alt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사번</a:t>
              </a:r>
              <a:endParaRPr kumimoji="0" lang="en-US" altLang="ko-KR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Membership String password : </a:t>
              </a:r>
              <a:r>
                <a:rPr kumimoji="0" lang="ko-KR" alt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비밀번호</a:t>
              </a:r>
              <a:endParaRPr kumimoji="0" lang="en-US" altLang="ko-KR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Membership String name : </a:t>
              </a:r>
              <a:r>
                <a:rPr kumimoji="0" lang="ko-KR" alt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이름</a:t>
              </a:r>
              <a:endParaRPr kumimoji="0" lang="en-US" altLang="ko-KR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Membership Part </a:t>
              </a:r>
              <a:r>
                <a:rPr kumimoji="0" lang="en-US" altLang="ko-KR" sz="7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Part</a:t>
              </a:r>
              <a:r>
                <a:rPr kumimoji="0" lang="en-US" altLang="ko-KR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kumimoji="0" lang="ko-KR" alt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부서</a:t>
              </a:r>
              <a:endParaRPr kumimoji="0" lang="en-US" altLang="ko-KR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Membership Enum status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재직상태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MainPart</a:t>
              </a:r>
              <a:r>
                <a:rPr kumimoji="0" lang="en-US" altLang="ko-KR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String name : </a:t>
              </a:r>
              <a:r>
                <a:rPr kumimoji="0" lang="ko-KR" alt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메인부서</a:t>
              </a:r>
              <a:endParaRPr kumimoji="0" lang="en-US" altLang="ko-KR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Part String name : </a:t>
              </a:r>
              <a:r>
                <a:rPr kumimoji="0" lang="ko-KR" alt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부서</a:t>
              </a:r>
              <a:endParaRPr kumimoji="0" lang="en-US" altLang="ko-KR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SubPart</a:t>
              </a:r>
              <a:r>
                <a:rPr kumimoji="0" lang="en-US" altLang="ko-KR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name : </a:t>
              </a:r>
              <a:r>
                <a:rPr kumimoji="0" lang="ko-KR" alt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중간부서</a:t>
              </a:r>
              <a:endParaRPr kumimoji="0" lang="en-US" altLang="ko-KR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685D8C1-A74F-612F-4EAF-D123399115AA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1403647" y="1533128"/>
            <a:ext cx="1636573" cy="32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33725BD-FE0A-D02C-C4D4-078AA633C66E}"/>
              </a:ext>
            </a:extLst>
          </p:cNvPr>
          <p:cNvGrpSpPr/>
          <p:nvPr/>
        </p:nvGrpSpPr>
        <p:grpSpPr>
          <a:xfrm>
            <a:off x="3040220" y="2372391"/>
            <a:ext cx="1937667" cy="619013"/>
            <a:chOff x="4866583" y="227004"/>
            <a:chExt cx="1937667" cy="61901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A0D033-B866-2C5B-A461-24BC4900C7F5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분류 정보 등록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DTO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0FF06C9-DE6B-4EC9-8FD4-D8F750DAD3B2}"/>
                </a:ext>
              </a:extLst>
            </p:cNvPr>
            <p:cNvSpPr/>
            <p:nvPr/>
          </p:nvSpPr>
          <p:spPr>
            <a:xfrm>
              <a:off x="4866583" y="435279"/>
              <a:ext cx="1937666" cy="410738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MainGroup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String name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대분류 이름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SubGroup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String name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중분류 이름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1A8B8BD-245B-19A2-5855-7DB16E6C3421}"/>
              </a:ext>
            </a:extLst>
          </p:cNvPr>
          <p:cNvCxnSpPr>
            <a:cxnSpLocks/>
            <a:stCxn id="10" idx="3"/>
            <a:endCxn id="61" idx="1"/>
          </p:cNvCxnSpPr>
          <p:nvPr/>
        </p:nvCxnSpPr>
        <p:spPr>
          <a:xfrm flipV="1">
            <a:off x="1403647" y="1966365"/>
            <a:ext cx="3792706" cy="8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0939A9-6143-0B8F-C9C5-F7D835E4EAB9}"/>
              </a:ext>
            </a:extLst>
          </p:cNvPr>
          <p:cNvSpPr/>
          <p:nvPr/>
        </p:nvSpPr>
        <p:spPr>
          <a:xfrm>
            <a:off x="107503" y="1613619"/>
            <a:ext cx="1296144" cy="5814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기준정보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C6E604-72D2-7D80-58F3-2EAEF0FD14AE}"/>
              </a:ext>
            </a:extLst>
          </p:cNvPr>
          <p:cNvSpPr/>
          <p:nvPr/>
        </p:nvSpPr>
        <p:spPr>
          <a:xfrm>
            <a:off x="251519" y="1784797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부서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사원정보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변경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E87CF1-65A5-4C93-5F16-2DBC665BC941}"/>
              </a:ext>
            </a:extLst>
          </p:cNvPr>
          <p:cNvSpPr/>
          <p:nvPr/>
        </p:nvSpPr>
        <p:spPr>
          <a:xfrm>
            <a:off x="251519" y="1973659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공기구품목정보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변경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265EE83-A0B7-9DAA-A907-2DD9ECF3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8435" y="197347"/>
            <a:ext cx="1278951" cy="67749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270C40B7-303C-4FE1-5E66-8C0259B2E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3218" y="900073"/>
            <a:ext cx="1272037" cy="66021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ED0C415E-32B1-41AD-D3DB-8976650A0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67365" y="2496071"/>
            <a:ext cx="1275494" cy="1686832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1798DE02-EAED-D321-311E-34E6C1882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67365" y="4208954"/>
            <a:ext cx="1272037" cy="843416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123A2B8-0CA6-4B4D-C5EF-9B5813C8F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56971" y="1631940"/>
            <a:ext cx="1275494" cy="78119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E8FE4D70-6900-1590-3D19-9D68CBF3BB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574312" y="5115744"/>
            <a:ext cx="1272037" cy="7811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3B14CD9-BB90-8BFC-055C-E6DCB0F235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1513" y="595697"/>
            <a:ext cx="798645" cy="5791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59C9D24-58DF-79E1-D079-FA1C7E3983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31513" y="2033766"/>
            <a:ext cx="798645" cy="57837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F36A591-CFBA-D5B2-E7AC-FCA18C870A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1513" y="1311956"/>
            <a:ext cx="798645" cy="57917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B6474F2-5279-7978-060A-126A7407A3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8304" y="1095677"/>
            <a:ext cx="991833" cy="1011727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CFF7BE4-5974-D5F9-AD55-A97508E0788E}"/>
              </a:ext>
            </a:extLst>
          </p:cNvPr>
          <p:cNvCxnSpPr>
            <a:stCxn id="16" idx="1"/>
            <a:endCxn id="33" idx="3"/>
          </p:cNvCxnSpPr>
          <p:nvPr/>
        </p:nvCxnSpPr>
        <p:spPr>
          <a:xfrm flipH="1">
            <a:off x="8300137" y="885282"/>
            <a:ext cx="131376" cy="716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3B7C633-E240-99B0-6B90-9810274C3B27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8300137" y="1601541"/>
            <a:ext cx="131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9C41BCB-5ECC-4A49-FD79-89D25FE1D1CD}"/>
              </a:ext>
            </a:extLst>
          </p:cNvPr>
          <p:cNvCxnSpPr>
            <a:cxnSpLocks/>
            <a:stCxn id="17" idx="1"/>
            <a:endCxn id="33" idx="3"/>
          </p:cNvCxnSpPr>
          <p:nvPr/>
        </p:nvCxnSpPr>
        <p:spPr>
          <a:xfrm flipH="1" flipV="1">
            <a:off x="8300137" y="1601541"/>
            <a:ext cx="131376" cy="72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86540D8-3291-3981-7FFA-6CAA50F75934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>
            <a:off x="8830836" y="1174867"/>
            <a:ext cx="0" cy="13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85CE07-5932-5636-797B-4EC48084804D}"/>
              </a:ext>
            </a:extLst>
          </p:cNvPr>
          <p:cNvCxnSpPr>
            <a:cxnSpLocks/>
            <a:stCxn id="32" idx="2"/>
            <a:endCxn id="17" idx="0"/>
          </p:cNvCxnSpPr>
          <p:nvPr/>
        </p:nvCxnSpPr>
        <p:spPr>
          <a:xfrm>
            <a:off x="8830836" y="1891126"/>
            <a:ext cx="0" cy="142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DEB99E7-2A74-EA3D-515A-A6D88CB56FE2}"/>
              </a:ext>
            </a:extLst>
          </p:cNvPr>
          <p:cNvGrpSpPr/>
          <p:nvPr/>
        </p:nvGrpSpPr>
        <p:grpSpPr>
          <a:xfrm>
            <a:off x="3040219" y="3217540"/>
            <a:ext cx="1937667" cy="1493221"/>
            <a:chOff x="4866583" y="227004"/>
            <a:chExt cx="1937667" cy="149322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82BDB1F-B603-8179-17D2-F1FAF4BC7DFF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정비실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정보 등록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DTO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5E45A0A-36FD-AE02-8BA0-807CE94FD078}"/>
                </a:ext>
              </a:extLst>
            </p:cNvPr>
            <p:cNvSpPr/>
            <p:nvPr/>
          </p:nvSpPr>
          <p:spPr>
            <a:xfrm>
              <a:off x="4866583" y="435278"/>
              <a:ext cx="1937666" cy="1284947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String name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정비실 이름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Member manager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관리자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Boolean system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시스템 유무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E0D44C9-BE57-E150-B952-EF7A7A750FBF}"/>
              </a:ext>
            </a:extLst>
          </p:cNvPr>
          <p:cNvGrpSpPr/>
          <p:nvPr/>
        </p:nvGrpSpPr>
        <p:grpSpPr>
          <a:xfrm>
            <a:off x="5196353" y="733051"/>
            <a:ext cx="1937667" cy="2258353"/>
            <a:chOff x="4866583" y="227004"/>
            <a:chExt cx="1937667" cy="2258353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70CE213-FBC0-565B-2F86-DEAC688D36B5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공기구 품목 정보 등록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DTO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E1B525D-C6CC-4D29-8837-C3D024070CF2}"/>
                </a:ext>
              </a:extLst>
            </p:cNvPr>
            <p:cNvSpPr/>
            <p:nvPr/>
          </p:nvSpPr>
          <p:spPr>
            <a:xfrm>
              <a:off x="4866583" y="435278"/>
              <a:ext cx="1937666" cy="2050079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Autofit/>
            </a:bodyPr>
            <a:lstStyle/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SubGroup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subgroup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분류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code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품목코드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QRCode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krName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한글이름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engName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영문이름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spec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규격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unit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단위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Int price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가격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Int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replacementCycle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교체주기月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buyCode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구매코드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Tag String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macaddress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개별태그번호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Tag Tool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공기구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ToolboxToolLabel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정비실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ToolboxToolLabel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String location: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공기구위치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86BA1E4-C495-CB61-CCD0-65B39961D573}"/>
              </a:ext>
            </a:extLst>
          </p:cNvPr>
          <p:cNvCxnSpPr/>
          <p:nvPr/>
        </p:nvCxnSpPr>
        <p:spPr>
          <a:xfrm>
            <a:off x="1475658" y="112930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310D3D3-E102-518A-876D-A0AE4CD266A4}"/>
              </a:ext>
            </a:extLst>
          </p:cNvPr>
          <p:cNvCxnSpPr>
            <a:cxnSpLocks/>
            <a:stCxn id="9" idx="3"/>
            <a:endCxn id="52" idx="1"/>
          </p:cNvCxnSpPr>
          <p:nvPr/>
        </p:nvCxnSpPr>
        <p:spPr>
          <a:xfrm>
            <a:off x="1403647" y="1860432"/>
            <a:ext cx="1636573" cy="92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909F1F6-C103-C926-03D5-104BF1778A1F}"/>
              </a:ext>
            </a:extLst>
          </p:cNvPr>
          <p:cNvCxnSpPr>
            <a:cxnSpLocks/>
            <a:stCxn id="9" idx="3"/>
            <a:endCxn id="58" idx="1"/>
          </p:cNvCxnSpPr>
          <p:nvPr/>
        </p:nvCxnSpPr>
        <p:spPr>
          <a:xfrm>
            <a:off x="1403647" y="1860432"/>
            <a:ext cx="1636572" cy="220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580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07D9E3-C431-0956-57B4-38D01D629B19}"/>
              </a:ext>
            </a:extLst>
          </p:cNvPr>
          <p:cNvSpPr/>
          <p:nvPr/>
        </p:nvSpPr>
        <p:spPr>
          <a:xfrm>
            <a:off x="3563887" y="228996"/>
            <a:ext cx="2016226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5A01B4-30CA-45C8-A15F-C4F7DAFB4505}"/>
              </a:ext>
            </a:extLst>
          </p:cNvPr>
          <p:cNvSpPr/>
          <p:nvPr/>
        </p:nvSpPr>
        <p:spPr>
          <a:xfrm>
            <a:off x="107504" y="733051"/>
            <a:ext cx="2736308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관리자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E933D1-77E4-6335-6B61-312906E74CBD}"/>
              </a:ext>
            </a:extLst>
          </p:cNvPr>
          <p:cNvSpPr/>
          <p:nvPr/>
        </p:nvSpPr>
        <p:spPr>
          <a:xfrm>
            <a:off x="107504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52F06C-9E9B-921D-82C0-884F7CBDD9CD}"/>
              </a:ext>
            </a:extLst>
          </p:cNvPr>
          <p:cNvSpPr/>
          <p:nvPr/>
        </p:nvSpPr>
        <p:spPr>
          <a:xfrm>
            <a:off x="1547668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App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7C476B-5F05-DB30-8BF6-04FF782F039E}"/>
              </a:ext>
            </a:extLst>
          </p:cNvPr>
          <p:cNvSpPr/>
          <p:nvPr/>
        </p:nvSpPr>
        <p:spPr>
          <a:xfrm>
            <a:off x="107504" y="1417340"/>
            <a:ext cx="2736308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Menu List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03D9DF8-4A0F-D377-D488-FAC3617D283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879814" y="-959136"/>
            <a:ext cx="288031" cy="309634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97F2B8D-E67C-2CD9-5450-304548740AD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1025501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7B1954E-DCD2-7B16-EA39-70448ABB768C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1745583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DC58BBB-DD8E-9EB2-CF3D-FA211EE12ECD}"/>
              </a:ext>
            </a:extLst>
          </p:cNvPr>
          <p:cNvSpPr txBox="1"/>
          <p:nvPr/>
        </p:nvSpPr>
        <p:spPr>
          <a:xfrm>
            <a:off x="163446" y="227004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**</a:t>
            </a:r>
            <a:r>
              <a:rPr lang="ko-KR" altLang="en-US" sz="800" dirty="0"/>
              <a:t>범주 </a:t>
            </a:r>
            <a:r>
              <a:rPr lang="en-US" altLang="ko-KR" sz="800" dirty="0"/>
              <a:t>: </a:t>
            </a:r>
            <a:r>
              <a:rPr lang="ko-KR" altLang="en-US" sz="800" dirty="0"/>
              <a:t>괄호안의 내용은 기능임</a:t>
            </a:r>
            <a:r>
              <a:rPr lang="en-US" altLang="ko-KR" sz="800" dirty="0"/>
              <a:t>(</a:t>
            </a:r>
            <a:r>
              <a:rPr lang="ko-KR" altLang="en-US" sz="800" dirty="0"/>
              <a:t>관리자이므로</a:t>
            </a:r>
            <a:r>
              <a:rPr lang="en-US" altLang="ko-KR" sz="800" dirty="0"/>
              <a:t>, </a:t>
            </a:r>
            <a:r>
              <a:rPr lang="ko-KR" altLang="en-US" sz="800" dirty="0"/>
              <a:t>웹에서 </a:t>
            </a:r>
            <a:endParaRPr lang="en-US" altLang="ko-KR" sz="800" dirty="0"/>
          </a:p>
          <a:p>
            <a:r>
              <a:rPr lang="ko-KR" altLang="en-US" sz="800" dirty="0"/>
              <a:t>스캔 과정 없이</a:t>
            </a:r>
            <a:r>
              <a:rPr lang="en-US" altLang="ko-KR" sz="800" dirty="0"/>
              <a:t>, </a:t>
            </a:r>
            <a:r>
              <a:rPr lang="ko-KR" altLang="en-US" sz="800" dirty="0"/>
              <a:t>강제신청</a:t>
            </a:r>
            <a:r>
              <a:rPr lang="en-US" altLang="ko-KR" sz="800" dirty="0"/>
              <a:t>/</a:t>
            </a:r>
            <a:r>
              <a:rPr lang="ko-KR" altLang="en-US" sz="800" dirty="0"/>
              <a:t>승인</a:t>
            </a:r>
            <a:r>
              <a:rPr lang="en-US" altLang="ko-KR" sz="800" dirty="0"/>
              <a:t>_</a:t>
            </a:r>
            <a:r>
              <a:rPr lang="ko-KR" altLang="en-US" sz="800" dirty="0"/>
              <a:t>예</a:t>
            </a:r>
            <a:r>
              <a:rPr lang="en-US" altLang="ko-KR" sz="800" dirty="0"/>
              <a:t>,</a:t>
            </a:r>
            <a:r>
              <a:rPr lang="ko-KR" altLang="en-US" sz="800" dirty="0"/>
              <a:t>정비실간 이동 경우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083DD3-A32B-111C-7585-5D8D22653B19}"/>
              </a:ext>
            </a:extLst>
          </p:cNvPr>
          <p:cNvGrpSpPr/>
          <p:nvPr/>
        </p:nvGrpSpPr>
        <p:grpSpPr>
          <a:xfrm>
            <a:off x="3040220" y="733051"/>
            <a:ext cx="1937667" cy="945624"/>
            <a:chOff x="4866583" y="227004"/>
            <a:chExt cx="1937667" cy="94562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861135-DC7B-B69A-2BA4-19498AC7556E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반출신청 리스트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선택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신청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ADBBD9E-9613-E8E4-B4CA-F5E168B89C80}"/>
                </a:ext>
              </a:extLst>
            </p:cNvPr>
            <p:cNvSpPr/>
            <p:nvPr/>
          </p:nvSpPr>
          <p:spPr>
            <a:xfrm>
              <a:off x="4866583" y="435279"/>
              <a:ext cx="1937666" cy="737349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Long ID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작업명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33725BD-FE0A-D02C-C4D4-078AA633C66E}"/>
              </a:ext>
            </a:extLst>
          </p:cNvPr>
          <p:cNvGrpSpPr/>
          <p:nvPr/>
        </p:nvGrpSpPr>
        <p:grpSpPr>
          <a:xfrm>
            <a:off x="3040220" y="1849388"/>
            <a:ext cx="1937667" cy="1493221"/>
            <a:chOff x="4866583" y="227004"/>
            <a:chExt cx="1937667" cy="1493221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A0D033-B866-2C5B-A461-24BC4900C7F5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반출전표 내역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0FF06C9-DE6B-4EC9-8FD4-D8F750DAD3B2}"/>
                </a:ext>
              </a:extLst>
            </p:cNvPr>
            <p:cNvSpPr/>
            <p:nvPr/>
          </p:nvSpPr>
          <p:spPr>
            <a:xfrm>
              <a:off x="4866583" y="435278"/>
              <a:ext cx="1937666" cy="1284947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 lnSpcReduction="10000"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Long ID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작업명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OutstandingRetalSheet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반출전표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 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636B768-E25A-A635-65E5-860A1B8ACA41}"/>
              </a:ext>
            </a:extLst>
          </p:cNvPr>
          <p:cNvGrpSpPr/>
          <p:nvPr/>
        </p:nvGrpSpPr>
        <p:grpSpPr>
          <a:xfrm>
            <a:off x="3040219" y="3361556"/>
            <a:ext cx="1937667" cy="966249"/>
            <a:chOff x="4866583" y="227004"/>
            <a:chExt cx="1937667" cy="966249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A6A6D21-D354-29EA-A93B-7C756F38E4C0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 신청 리스트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선택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신청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CC0A270-C828-1BF9-07C8-13B58603EAA4}"/>
                </a:ext>
              </a:extLst>
            </p:cNvPr>
            <p:cNvSpPr/>
            <p:nvPr/>
          </p:nvSpPr>
          <p:spPr>
            <a:xfrm>
              <a:off x="4866583" y="435279"/>
              <a:ext cx="1937666" cy="75797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 lnSpcReduction="10000"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toolbox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반입수량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8CB6418-EE3F-9229-DBF7-C806404CA2E2}"/>
              </a:ext>
            </a:extLst>
          </p:cNvPr>
          <p:cNvGrpSpPr/>
          <p:nvPr/>
        </p:nvGrpSpPr>
        <p:grpSpPr>
          <a:xfrm>
            <a:off x="3040219" y="4336255"/>
            <a:ext cx="1937667" cy="1617589"/>
            <a:chOff x="4866583" y="227004"/>
            <a:chExt cx="1937667" cy="1617589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9AF48E1-6BCF-E795-3302-C559C821F04A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반입전표 내역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선택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신청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BFC82CE-D42F-6F87-BDE4-BA83639BEE50}"/>
                </a:ext>
              </a:extLst>
            </p:cNvPr>
            <p:cNvSpPr/>
            <p:nvPr/>
          </p:nvSpPr>
          <p:spPr>
            <a:xfrm>
              <a:off x="4866583" y="435279"/>
              <a:ext cx="1937666" cy="140931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approver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승인자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toolbox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OutstandingRetalSheet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반출전표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 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CF868849-E273-1904-7FAA-0D463D35FF4D}"/>
              </a:ext>
            </a:extLst>
          </p:cNvPr>
          <p:cNvGrpSpPr/>
          <p:nvPr/>
        </p:nvGrpSpPr>
        <p:grpSpPr>
          <a:xfrm>
            <a:off x="5134948" y="726760"/>
            <a:ext cx="1937667" cy="1090286"/>
            <a:chOff x="4866583" y="227004"/>
            <a:chExt cx="1937667" cy="1090286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1BEC484-5271-1B86-B017-9ECBEE951B73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반출신청 리스트 승인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EC2236A0-805B-5286-0E52-94E48F53B3E6}"/>
                </a:ext>
              </a:extLst>
            </p:cNvPr>
            <p:cNvSpPr/>
            <p:nvPr/>
          </p:nvSpPr>
          <p:spPr>
            <a:xfrm>
              <a:off x="4866583" y="435279"/>
              <a:ext cx="1937666" cy="882011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Long ID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작업명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Tag Sting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macaddress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개별태그번호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DEE3628B-B901-8677-E0B7-196FEA98CB28}"/>
              </a:ext>
            </a:extLst>
          </p:cNvPr>
          <p:cNvGrpSpPr/>
          <p:nvPr/>
        </p:nvGrpSpPr>
        <p:grpSpPr>
          <a:xfrm>
            <a:off x="5134947" y="3355265"/>
            <a:ext cx="1937667" cy="966249"/>
            <a:chOff x="4866583" y="227004"/>
            <a:chExt cx="1937667" cy="966249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C62CD03-256D-4D89-C16F-E97AF036A16D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반입신청 리스트 승인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E4DCC9A4-6E62-D6D4-1B93-55A899971557}"/>
                </a:ext>
              </a:extLst>
            </p:cNvPr>
            <p:cNvSpPr/>
            <p:nvPr/>
          </p:nvSpPr>
          <p:spPr>
            <a:xfrm>
              <a:off x="4866583" y="435279"/>
              <a:ext cx="1937666" cy="75797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 fontScale="85000" lnSpcReduction="10000"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toolbox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반입수량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Tag Sting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macaddress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개별태그번호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ReturnToolStatus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반입공기구상태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3077D13-F84B-9B41-2272-03458BAFDD49}"/>
              </a:ext>
            </a:extLst>
          </p:cNvPr>
          <p:cNvSpPr/>
          <p:nvPr/>
        </p:nvSpPr>
        <p:spPr>
          <a:xfrm>
            <a:off x="5134948" y="4329964"/>
            <a:ext cx="1937666" cy="182224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반입전표 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DTO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D39F21E7-D26E-A7C6-7855-935B0694B73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1403647" y="1310001"/>
            <a:ext cx="1636573" cy="119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7741EA51-E97A-5B12-7908-6ED474A877B0}"/>
              </a:ext>
            </a:extLst>
          </p:cNvPr>
          <p:cNvCxnSpPr>
            <a:cxnSpLocks/>
            <a:stCxn id="13" idx="3"/>
            <a:endCxn id="52" idx="1"/>
          </p:cNvCxnSpPr>
          <p:nvPr/>
        </p:nvCxnSpPr>
        <p:spPr>
          <a:xfrm>
            <a:off x="1403647" y="2695515"/>
            <a:ext cx="1636573" cy="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0F129FD-F6BD-121F-F245-AC1783A91511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1403647" y="3154725"/>
            <a:ext cx="1636572" cy="79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36301164-2A42-1A66-0E83-9F49758E16C3}"/>
              </a:ext>
            </a:extLst>
          </p:cNvPr>
          <p:cNvCxnSpPr>
            <a:cxnSpLocks/>
            <a:stCxn id="20" idx="3"/>
            <a:endCxn id="70" idx="1"/>
          </p:cNvCxnSpPr>
          <p:nvPr/>
        </p:nvCxnSpPr>
        <p:spPr>
          <a:xfrm>
            <a:off x="1403647" y="3343587"/>
            <a:ext cx="1636572" cy="190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498E02-0E0F-0E0C-F2AE-36E982DC33F5}"/>
              </a:ext>
            </a:extLst>
          </p:cNvPr>
          <p:cNvSpPr/>
          <p:nvPr/>
        </p:nvSpPr>
        <p:spPr>
          <a:xfrm>
            <a:off x="107503" y="2261691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 전표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E6EF07-EB81-6EC5-F83B-CF3F2276D960}"/>
              </a:ext>
            </a:extLst>
          </p:cNvPr>
          <p:cNvSpPr/>
          <p:nvPr/>
        </p:nvSpPr>
        <p:spPr>
          <a:xfrm>
            <a:off x="251519" y="2431018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DE211C-D5AD-3A90-F831-8A6E399E2092}"/>
              </a:ext>
            </a:extLst>
          </p:cNvPr>
          <p:cNvSpPr/>
          <p:nvPr/>
        </p:nvSpPr>
        <p:spPr>
          <a:xfrm>
            <a:off x="251519" y="2619880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1AA534-65F3-53BC-F6D2-2243910FF035}"/>
              </a:ext>
            </a:extLst>
          </p:cNvPr>
          <p:cNvSpPr/>
          <p:nvPr/>
        </p:nvSpPr>
        <p:spPr>
          <a:xfrm>
            <a:off x="107503" y="2909763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 전표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7B0594-E96B-202B-03BA-81DE847AED4D}"/>
              </a:ext>
            </a:extLst>
          </p:cNvPr>
          <p:cNvSpPr/>
          <p:nvPr/>
        </p:nvSpPr>
        <p:spPr>
          <a:xfrm>
            <a:off x="251519" y="3079090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518A87-ED9F-AFDA-E8E4-2317E77C153A}"/>
              </a:ext>
            </a:extLst>
          </p:cNvPr>
          <p:cNvSpPr/>
          <p:nvPr/>
        </p:nvSpPr>
        <p:spPr>
          <a:xfrm>
            <a:off x="251519" y="326795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265EE83-A0B7-9DAA-A907-2DD9ECF3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5718" y="238600"/>
            <a:ext cx="1278951" cy="67749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270C40B7-303C-4FE1-5E66-8C0259B2E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10501" y="941326"/>
            <a:ext cx="1272037" cy="66021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ED0C415E-32B1-41AD-D3DB-8976650A0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4648" y="2537324"/>
            <a:ext cx="1275494" cy="1686832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1798DE02-EAED-D321-311E-34E6C1882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14648" y="4250207"/>
            <a:ext cx="1272037" cy="843416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123A2B8-0CA6-4B4D-C5EF-9B5813C8F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04254" y="1673193"/>
            <a:ext cx="1275494" cy="78119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E8FE4D70-6900-1590-3D19-9D68CBF3BB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21595" y="5156997"/>
            <a:ext cx="1272037" cy="781197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753D894-A76E-0DD3-24CF-FD8426D5242D}"/>
              </a:ext>
            </a:extLst>
          </p:cNvPr>
          <p:cNvCxnSpPr/>
          <p:nvPr/>
        </p:nvCxnSpPr>
        <p:spPr>
          <a:xfrm>
            <a:off x="1475658" y="112930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71FEB03-89B7-8221-A642-CBED2715773B}"/>
              </a:ext>
            </a:extLst>
          </p:cNvPr>
          <p:cNvCxnSpPr>
            <a:cxnSpLocks/>
            <a:stCxn id="11" idx="3"/>
            <a:endCxn id="128" idx="1"/>
          </p:cNvCxnSpPr>
          <p:nvPr/>
        </p:nvCxnSpPr>
        <p:spPr>
          <a:xfrm flipV="1">
            <a:off x="1403647" y="1376041"/>
            <a:ext cx="3731301" cy="113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1CACED7F-AE73-55C9-C2AE-2605089EB7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635621" y="1289356"/>
            <a:ext cx="1056504" cy="1113767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0BD81DE1-525F-2357-B26F-9192845CE9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640717" y="3575727"/>
            <a:ext cx="1056503" cy="990651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B85D0895-1DEA-FA45-F59E-F0BFAB365D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500712" y="1283068"/>
            <a:ext cx="1056503" cy="1067956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59660B4A-57D8-8EDF-0B14-AF827BBAE7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640717" y="2465118"/>
            <a:ext cx="1056503" cy="907619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A5CC36C5-FEBB-3B50-23A5-1F38C26457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500712" y="2496612"/>
            <a:ext cx="1056503" cy="84463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313BED89-A595-0EFF-EF33-AB8B1D56FE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2497849" y="3575727"/>
            <a:ext cx="1053640" cy="59839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02F30E-5E53-9655-BF47-EDAAAECE7FC1}"/>
              </a:ext>
            </a:extLst>
          </p:cNvPr>
          <p:cNvCxnSpPr>
            <a:cxnSpLocks/>
            <a:stCxn id="19" idx="3"/>
            <a:endCxn id="134" idx="1"/>
          </p:cNvCxnSpPr>
          <p:nvPr/>
        </p:nvCxnSpPr>
        <p:spPr>
          <a:xfrm>
            <a:off x="1403647" y="3154725"/>
            <a:ext cx="3731300" cy="78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83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07D9E3-C431-0956-57B4-38D01D629B19}"/>
              </a:ext>
            </a:extLst>
          </p:cNvPr>
          <p:cNvSpPr/>
          <p:nvPr/>
        </p:nvSpPr>
        <p:spPr>
          <a:xfrm>
            <a:off x="3563887" y="228996"/>
            <a:ext cx="2016226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5A01B4-30CA-45C8-A15F-C4F7DAFB4505}"/>
              </a:ext>
            </a:extLst>
          </p:cNvPr>
          <p:cNvSpPr/>
          <p:nvPr/>
        </p:nvSpPr>
        <p:spPr>
          <a:xfrm>
            <a:off x="107504" y="733051"/>
            <a:ext cx="2736308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관리자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E933D1-77E4-6335-6B61-312906E74CBD}"/>
              </a:ext>
            </a:extLst>
          </p:cNvPr>
          <p:cNvSpPr/>
          <p:nvPr/>
        </p:nvSpPr>
        <p:spPr>
          <a:xfrm>
            <a:off x="107504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52F06C-9E9B-921D-82C0-884F7CBDD9CD}"/>
              </a:ext>
            </a:extLst>
          </p:cNvPr>
          <p:cNvSpPr/>
          <p:nvPr/>
        </p:nvSpPr>
        <p:spPr>
          <a:xfrm>
            <a:off x="1547668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App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7C476B-5F05-DB30-8BF6-04FF782F039E}"/>
              </a:ext>
            </a:extLst>
          </p:cNvPr>
          <p:cNvSpPr/>
          <p:nvPr/>
        </p:nvSpPr>
        <p:spPr>
          <a:xfrm>
            <a:off x="107504" y="1417340"/>
            <a:ext cx="2736308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Menu List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03D9DF8-4A0F-D377-D488-FAC3617D283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879814" y="-959136"/>
            <a:ext cx="288031" cy="309634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97F2B8D-E67C-2CD9-5450-304548740AD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1025501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7B1954E-DCD2-7B16-EA39-70448ABB768C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1745583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DC58BBB-DD8E-9EB2-CF3D-FA211EE12ECD}"/>
              </a:ext>
            </a:extLst>
          </p:cNvPr>
          <p:cNvSpPr txBox="1"/>
          <p:nvPr/>
        </p:nvSpPr>
        <p:spPr>
          <a:xfrm>
            <a:off x="163446" y="227004"/>
            <a:ext cx="1672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**</a:t>
            </a:r>
            <a:r>
              <a:rPr lang="ko-KR" altLang="en-US" sz="800" dirty="0"/>
              <a:t>범주 </a:t>
            </a:r>
            <a:r>
              <a:rPr lang="en-US" altLang="ko-KR" sz="800" dirty="0"/>
              <a:t>: </a:t>
            </a:r>
            <a:r>
              <a:rPr lang="ko-KR" altLang="en-US" sz="800" dirty="0"/>
              <a:t>괄호안의 내용은 기능임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083DD3-A32B-111C-7585-5D8D22653B19}"/>
              </a:ext>
            </a:extLst>
          </p:cNvPr>
          <p:cNvGrpSpPr/>
          <p:nvPr/>
        </p:nvGrpSpPr>
        <p:grpSpPr>
          <a:xfrm>
            <a:off x="3040220" y="733051"/>
            <a:ext cx="1937667" cy="945624"/>
            <a:chOff x="4866583" y="227004"/>
            <a:chExt cx="1937667" cy="94562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861135-DC7B-B69A-2BA4-19498AC7556E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반출신청 리스트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선택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신청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ADBBD9E-9613-E8E4-B4CA-F5E168B89C80}"/>
                </a:ext>
              </a:extLst>
            </p:cNvPr>
            <p:cNvSpPr/>
            <p:nvPr/>
          </p:nvSpPr>
          <p:spPr>
            <a:xfrm>
              <a:off x="4866583" y="435279"/>
              <a:ext cx="1937666" cy="737349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Long ID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작업명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33725BD-FE0A-D02C-C4D4-078AA633C66E}"/>
              </a:ext>
            </a:extLst>
          </p:cNvPr>
          <p:cNvGrpSpPr/>
          <p:nvPr/>
        </p:nvGrpSpPr>
        <p:grpSpPr>
          <a:xfrm>
            <a:off x="3040220" y="1849388"/>
            <a:ext cx="1937667" cy="1493221"/>
            <a:chOff x="4866583" y="227004"/>
            <a:chExt cx="1937667" cy="1493221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A0D033-B866-2C5B-A461-24BC4900C7F5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반출전표 내역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0FF06C9-DE6B-4EC9-8FD4-D8F750DAD3B2}"/>
                </a:ext>
              </a:extLst>
            </p:cNvPr>
            <p:cNvSpPr/>
            <p:nvPr/>
          </p:nvSpPr>
          <p:spPr>
            <a:xfrm>
              <a:off x="4866583" y="435278"/>
              <a:ext cx="1937666" cy="1284947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 lnSpcReduction="10000"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Long ID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작업명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OutstandingRetalSheet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반출전표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 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636B768-E25A-A635-65E5-860A1B8ACA41}"/>
              </a:ext>
            </a:extLst>
          </p:cNvPr>
          <p:cNvGrpSpPr/>
          <p:nvPr/>
        </p:nvGrpSpPr>
        <p:grpSpPr>
          <a:xfrm>
            <a:off x="3040219" y="3361556"/>
            <a:ext cx="1937667" cy="966249"/>
            <a:chOff x="4866583" y="227004"/>
            <a:chExt cx="1937667" cy="966249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A6A6D21-D354-29EA-A93B-7C756F38E4C0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 신청 리스트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CC0A270-C828-1BF9-07C8-13B58603EAA4}"/>
                </a:ext>
              </a:extLst>
            </p:cNvPr>
            <p:cNvSpPr/>
            <p:nvPr/>
          </p:nvSpPr>
          <p:spPr>
            <a:xfrm>
              <a:off x="4866583" y="435279"/>
              <a:ext cx="1937666" cy="75797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 lnSpcReduction="10000"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toolbox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반입수량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8CB6418-EE3F-9229-DBF7-C806404CA2E2}"/>
              </a:ext>
            </a:extLst>
          </p:cNvPr>
          <p:cNvGrpSpPr/>
          <p:nvPr/>
        </p:nvGrpSpPr>
        <p:grpSpPr>
          <a:xfrm>
            <a:off x="3040219" y="4336255"/>
            <a:ext cx="1937667" cy="1617589"/>
            <a:chOff x="4866583" y="227004"/>
            <a:chExt cx="1937667" cy="1617589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9AF48E1-6BCF-E795-3302-C559C821F04A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반입전표 내역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BFC82CE-D42F-6F87-BDE4-BA83639BEE50}"/>
                </a:ext>
              </a:extLst>
            </p:cNvPr>
            <p:cNvSpPr/>
            <p:nvPr/>
          </p:nvSpPr>
          <p:spPr>
            <a:xfrm>
              <a:off x="4866583" y="435279"/>
              <a:ext cx="1937666" cy="140931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approver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승인자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toolbox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OutstandingRetalSheet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반출전표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 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CF868849-E273-1904-7FAA-0D463D35FF4D}"/>
              </a:ext>
            </a:extLst>
          </p:cNvPr>
          <p:cNvGrpSpPr/>
          <p:nvPr/>
        </p:nvGrpSpPr>
        <p:grpSpPr>
          <a:xfrm>
            <a:off x="5134948" y="726760"/>
            <a:ext cx="1937667" cy="1090286"/>
            <a:chOff x="4866583" y="227004"/>
            <a:chExt cx="1937667" cy="1090286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1BEC484-5271-1B86-B017-9ECBEE951B73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반출신청 리스트 승인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EC2236A0-805B-5286-0E52-94E48F53B3E6}"/>
                </a:ext>
              </a:extLst>
            </p:cNvPr>
            <p:cNvSpPr/>
            <p:nvPr/>
          </p:nvSpPr>
          <p:spPr>
            <a:xfrm>
              <a:off x="4866583" y="435279"/>
              <a:ext cx="1937666" cy="882011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Long ID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작업명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Tag Sting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macaddress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개별태그번호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DCE554D0-733C-7C74-D457-89BDED870A88}"/>
              </a:ext>
            </a:extLst>
          </p:cNvPr>
          <p:cNvGrpSpPr/>
          <p:nvPr/>
        </p:nvGrpSpPr>
        <p:grpSpPr>
          <a:xfrm>
            <a:off x="7176502" y="723282"/>
            <a:ext cx="1937667" cy="2186481"/>
            <a:chOff x="4866583" y="227004"/>
            <a:chExt cx="1937667" cy="2186481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A6233EA-C50B-90DA-CDC5-BB8A46496C12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태그 등록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수정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DTO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488DCE5-3343-0122-42D1-95A92A058D1A}"/>
                </a:ext>
              </a:extLst>
            </p:cNvPr>
            <p:cNvSpPr/>
            <p:nvPr/>
          </p:nvSpPr>
          <p:spPr>
            <a:xfrm>
              <a:off x="4866583" y="435278"/>
              <a:ext cx="1937666" cy="1978207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SubGroup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subgroup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분류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code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품목코드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QRCode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krName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한글이름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engName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영문이름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spec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규격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unit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단위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Int price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가격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Int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replacementCycle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교체주기月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buyCode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구매코드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Tag String </a:t>
              </a:r>
              <a:r>
                <a:rPr lang="en-US" altLang="ko-KR" sz="75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macaddress</a:t>
              </a:r>
              <a:r>
                <a:rPr lang="en-US" altLang="ko-KR" sz="75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개별태그번호</a:t>
              </a:r>
              <a:endParaRPr lang="en-US" altLang="ko-KR" sz="75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Tag Tool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공기구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ToolboxToolLabel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정비실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ToolboxToolLabel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String location: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공기구위치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DEE3628B-B901-8677-E0B7-196FEA98CB28}"/>
              </a:ext>
            </a:extLst>
          </p:cNvPr>
          <p:cNvGrpSpPr/>
          <p:nvPr/>
        </p:nvGrpSpPr>
        <p:grpSpPr>
          <a:xfrm>
            <a:off x="5134947" y="3355265"/>
            <a:ext cx="1937667" cy="1302435"/>
            <a:chOff x="4866583" y="227004"/>
            <a:chExt cx="1937667" cy="966249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C62CD03-256D-4D89-C16F-E97AF036A16D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반입신청 리스트 승인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E4DCC9A4-6E62-D6D4-1B93-55A899971557}"/>
                </a:ext>
              </a:extLst>
            </p:cNvPr>
            <p:cNvSpPr/>
            <p:nvPr/>
          </p:nvSpPr>
          <p:spPr>
            <a:xfrm>
              <a:off x="4866583" y="435279"/>
              <a:ext cx="1937666" cy="75797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 lnSpcReduction="10000"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toolbox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반입수량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Tag Sting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macaddress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개별태그번호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ReturnToolStatus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반입공기구상태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D39F21E7-D26E-A7C6-7855-935B0694B73C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2843807" y="1310001"/>
            <a:ext cx="196413" cy="119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7741EA51-E97A-5B12-7908-6ED474A877B0}"/>
              </a:ext>
            </a:extLst>
          </p:cNvPr>
          <p:cNvCxnSpPr>
            <a:cxnSpLocks/>
            <a:stCxn id="30" idx="3"/>
            <a:endCxn id="52" idx="1"/>
          </p:cNvCxnSpPr>
          <p:nvPr/>
        </p:nvCxnSpPr>
        <p:spPr>
          <a:xfrm>
            <a:off x="2843807" y="2695515"/>
            <a:ext cx="196413" cy="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0F129FD-F6BD-121F-F245-AC1783A91511}"/>
              </a:ext>
            </a:extLst>
          </p:cNvPr>
          <p:cNvCxnSpPr>
            <a:cxnSpLocks/>
            <a:stCxn id="38" idx="3"/>
            <a:endCxn id="65" idx="1"/>
          </p:cNvCxnSpPr>
          <p:nvPr/>
        </p:nvCxnSpPr>
        <p:spPr>
          <a:xfrm>
            <a:off x="2843807" y="3154725"/>
            <a:ext cx="196412" cy="79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36301164-2A42-1A66-0E83-9F49758E16C3}"/>
              </a:ext>
            </a:extLst>
          </p:cNvPr>
          <p:cNvCxnSpPr>
            <a:cxnSpLocks/>
            <a:stCxn id="40" idx="3"/>
            <a:endCxn id="70" idx="1"/>
          </p:cNvCxnSpPr>
          <p:nvPr/>
        </p:nvCxnSpPr>
        <p:spPr>
          <a:xfrm>
            <a:off x="2843807" y="3343587"/>
            <a:ext cx="196412" cy="190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FEA6D7-3A7D-3CD0-9D41-E3990A064FD5}"/>
              </a:ext>
            </a:extLst>
          </p:cNvPr>
          <p:cNvSpPr/>
          <p:nvPr/>
        </p:nvSpPr>
        <p:spPr>
          <a:xfrm>
            <a:off x="1547663" y="2261691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 전표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3DEC22-6A4D-8B94-D87D-2FFB85B9E9BA}"/>
              </a:ext>
            </a:extLst>
          </p:cNvPr>
          <p:cNvSpPr/>
          <p:nvPr/>
        </p:nvSpPr>
        <p:spPr>
          <a:xfrm>
            <a:off x="1691679" y="2431018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3AD1A4-5B9D-0129-4C3E-F729EEC1ABEE}"/>
              </a:ext>
            </a:extLst>
          </p:cNvPr>
          <p:cNvSpPr/>
          <p:nvPr/>
        </p:nvSpPr>
        <p:spPr>
          <a:xfrm>
            <a:off x="1691679" y="2619880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6C0691-658C-E565-2D14-5FA574AF91AA}"/>
              </a:ext>
            </a:extLst>
          </p:cNvPr>
          <p:cNvSpPr/>
          <p:nvPr/>
        </p:nvSpPr>
        <p:spPr>
          <a:xfrm>
            <a:off x="1547663" y="2909763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 전표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CFA611-2917-E65A-E79A-B5B226495DE9}"/>
              </a:ext>
            </a:extLst>
          </p:cNvPr>
          <p:cNvSpPr/>
          <p:nvPr/>
        </p:nvSpPr>
        <p:spPr>
          <a:xfrm>
            <a:off x="1691679" y="3079090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A37C888-E209-354D-FE2D-9C93C559F6D5}"/>
              </a:ext>
            </a:extLst>
          </p:cNvPr>
          <p:cNvSpPr/>
          <p:nvPr/>
        </p:nvSpPr>
        <p:spPr>
          <a:xfrm>
            <a:off x="1691679" y="326795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96E238F-012A-58F4-8DB9-54BF8ED906A5}"/>
              </a:ext>
            </a:extLst>
          </p:cNvPr>
          <p:cNvSpPr/>
          <p:nvPr/>
        </p:nvSpPr>
        <p:spPr>
          <a:xfrm>
            <a:off x="1547663" y="3557835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태그 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수정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66CDE28-D82E-8D2A-5FC9-9B42EA4BDA01}"/>
              </a:ext>
            </a:extLst>
          </p:cNvPr>
          <p:cNvSpPr/>
          <p:nvPr/>
        </p:nvSpPr>
        <p:spPr>
          <a:xfrm>
            <a:off x="1691679" y="372716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태그 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수정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B837B2B-DD3F-0CFE-88CB-1F184FC9E5C0}"/>
              </a:ext>
            </a:extLst>
          </p:cNvPr>
          <p:cNvSpPr/>
          <p:nvPr/>
        </p:nvSpPr>
        <p:spPr>
          <a:xfrm>
            <a:off x="1691679" y="3916024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-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265EE83-A0B7-9DAA-A907-2DD9ECF3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5718" y="238600"/>
            <a:ext cx="1278951" cy="67749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270C40B7-303C-4FE1-5E66-8C0259B2E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10501" y="941326"/>
            <a:ext cx="1272037" cy="66021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ED0C415E-32B1-41AD-D3DB-8976650A0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4648" y="2537324"/>
            <a:ext cx="1275494" cy="1686832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1798DE02-EAED-D321-311E-34E6C1882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14648" y="4250207"/>
            <a:ext cx="1272037" cy="843416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123A2B8-0CA6-4B4D-C5EF-9B5813C8F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04254" y="1673193"/>
            <a:ext cx="1275494" cy="78119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E8FE4D70-6900-1590-3D19-9D68CBF3BB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21595" y="5156997"/>
            <a:ext cx="1272037" cy="781197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753D894-A76E-0DD3-24CF-FD8426D5242D}"/>
              </a:ext>
            </a:extLst>
          </p:cNvPr>
          <p:cNvCxnSpPr/>
          <p:nvPr/>
        </p:nvCxnSpPr>
        <p:spPr>
          <a:xfrm>
            <a:off x="1475658" y="112930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71FEB03-89B7-8221-A642-CBED2715773B}"/>
              </a:ext>
            </a:extLst>
          </p:cNvPr>
          <p:cNvCxnSpPr>
            <a:cxnSpLocks/>
            <a:stCxn id="29" idx="3"/>
            <a:endCxn id="128" idx="1"/>
          </p:cNvCxnSpPr>
          <p:nvPr/>
        </p:nvCxnSpPr>
        <p:spPr>
          <a:xfrm flipV="1">
            <a:off x="2843807" y="1376041"/>
            <a:ext cx="2291141" cy="113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1CACED7F-AE73-55C9-C2AE-2605089EB7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635621" y="1289356"/>
            <a:ext cx="1056504" cy="1113767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0BD81DE1-525F-2357-B26F-9192845CE9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640717" y="3575727"/>
            <a:ext cx="1056503" cy="990651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B85D0895-1DEA-FA45-F59E-F0BFAB365D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500712" y="1283068"/>
            <a:ext cx="1056503" cy="1067956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59660B4A-57D8-8EDF-0B14-AF827BBAE7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640717" y="2465118"/>
            <a:ext cx="1056503" cy="907619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A5CC36C5-FEBB-3B50-23A5-1F38C26457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500712" y="2496612"/>
            <a:ext cx="1056503" cy="84463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313BED89-A595-0EFF-EF33-AB8B1D56FE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2497849" y="3575727"/>
            <a:ext cx="1053640" cy="598399"/>
          </a:xfrm>
          <a:prstGeom prst="rect">
            <a:avLst/>
          </a:prstGeom>
        </p:spPr>
      </p:pic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E5CB532-5450-6756-9500-7BD0CAE28FF8}"/>
              </a:ext>
            </a:extLst>
          </p:cNvPr>
          <p:cNvCxnSpPr>
            <a:cxnSpLocks/>
            <a:stCxn id="38" idx="3"/>
            <a:endCxn id="134" idx="1"/>
          </p:cNvCxnSpPr>
          <p:nvPr/>
        </p:nvCxnSpPr>
        <p:spPr>
          <a:xfrm>
            <a:off x="2843807" y="3154725"/>
            <a:ext cx="2291140" cy="99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532DB9D-6E63-1973-19B6-4220B19F0196}"/>
              </a:ext>
            </a:extLst>
          </p:cNvPr>
          <p:cNvCxnSpPr>
            <a:stCxn id="43" idx="3"/>
            <a:endCxn id="131" idx="1"/>
          </p:cNvCxnSpPr>
          <p:nvPr/>
        </p:nvCxnSpPr>
        <p:spPr>
          <a:xfrm flipV="1">
            <a:off x="2843807" y="1920660"/>
            <a:ext cx="4332695" cy="188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560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07D9E3-C431-0956-57B4-38D01D629B19}"/>
              </a:ext>
            </a:extLst>
          </p:cNvPr>
          <p:cNvSpPr/>
          <p:nvPr/>
        </p:nvSpPr>
        <p:spPr>
          <a:xfrm>
            <a:off x="3563887" y="228996"/>
            <a:ext cx="2016226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5A01B4-30CA-45C8-A15F-C4F7DAFB4505}"/>
              </a:ext>
            </a:extLst>
          </p:cNvPr>
          <p:cNvSpPr/>
          <p:nvPr/>
        </p:nvSpPr>
        <p:spPr>
          <a:xfrm>
            <a:off x="107504" y="733051"/>
            <a:ext cx="2736308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관리자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E933D1-77E4-6335-6B61-312906E74CBD}"/>
              </a:ext>
            </a:extLst>
          </p:cNvPr>
          <p:cNvSpPr/>
          <p:nvPr/>
        </p:nvSpPr>
        <p:spPr>
          <a:xfrm>
            <a:off x="107504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52F06C-9E9B-921D-82C0-884F7CBDD9CD}"/>
              </a:ext>
            </a:extLst>
          </p:cNvPr>
          <p:cNvSpPr/>
          <p:nvPr/>
        </p:nvSpPr>
        <p:spPr>
          <a:xfrm>
            <a:off x="1547668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App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7C476B-5F05-DB30-8BF6-04FF782F039E}"/>
              </a:ext>
            </a:extLst>
          </p:cNvPr>
          <p:cNvSpPr/>
          <p:nvPr/>
        </p:nvSpPr>
        <p:spPr>
          <a:xfrm>
            <a:off x="107504" y="1417340"/>
            <a:ext cx="2736308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Menu List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03D9DF8-4A0F-D377-D488-FAC3617D283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879814" y="-959136"/>
            <a:ext cx="288031" cy="309634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97F2B8D-E67C-2CD9-5450-304548740AD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1025501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7B1954E-DCD2-7B16-EA39-70448ABB768C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1745583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DC58BBB-DD8E-9EB2-CF3D-FA211EE12ECD}"/>
              </a:ext>
            </a:extLst>
          </p:cNvPr>
          <p:cNvSpPr txBox="1"/>
          <p:nvPr/>
        </p:nvSpPr>
        <p:spPr>
          <a:xfrm>
            <a:off x="163446" y="227004"/>
            <a:ext cx="1672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**</a:t>
            </a:r>
            <a:r>
              <a:rPr lang="ko-KR" altLang="en-US" sz="800" dirty="0"/>
              <a:t>범주 </a:t>
            </a:r>
            <a:r>
              <a:rPr lang="en-US" altLang="ko-KR" sz="800" dirty="0"/>
              <a:t>: </a:t>
            </a:r>
            <a:r>
              <a:rPr lang="ko-KR" altLang="en-US" sz="800" dirty="0"/>
              <a:t>괄호안의 내용은 기능임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083DD3-A32B-111C-7585-5D8D22653B19}"/>
              </a:ext>
            </a:extLst>
          </p:cNvPr>
          <p:cNvGrpSpPr/>
          <p:nvPr/>
        </p:nvGrpSpPr>
        <p:grpSpPr>
          <a:xfrm>
            <a:off x="3040220" y="733051"/>
            <a:ext cx="1937667" cy="1112709"/>
            <a:chOff x="4866583" y="227004"/>
            <a:chExt cx="1937667" cy="111270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861135-DC7B-B69A-2BA4-19498AC7556E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지급대상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ADBBD9E-9613-E8E4-B4CA-F5E168B89C80}"/>
                </a:ext>
              </a:extLst>
            </p:cNvPr>
            <p:cNvSpPr/>
            <p:nvPr/>
          </p:nvSpPr>
          <p:spPr>
            <a:xfrm>
              <a:off x="4866583" y="435279"/>
              <a:ext cx="1937666" cy="90443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approver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승인자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DateTime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반출시간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DateTime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반출시간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이후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30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일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)</a:t>
              </a: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Date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replacementDate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재지급일자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List&lt;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&gt;list;</a:t>
              </a: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685D8C1-A74F-612F-4EAF-D123399115AA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 flipV="1">
            <a:off x="1403647" y="1393543"/>
            <a:ext cx="1636573" cy="240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33725BD-FE0A-D02C-C4D4-078AA633C66E}"/>
              </a:ext>
            </a:extLst>
          </p:cNvPr>
          <p:cNvGrpSpPr/>
          <p:nvPr/>
        </p:nvGrpSpPr>
        <p:grpSpPr>
          <a:xfrm>
            <a:off x="3040220" y="1921395"/>
            <a:ext cx="1937667" cy="1080121"/>
            <a:chOff x="4866583" y="227004"/>
            <a:chExt cx="1937667" cy="1080121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A0D033-B866-2C5B-A461-24BC4900C7F5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지급전표 내역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0FF06C9-DE6B-4EC9-8FD4-D8F750DAD3B2}"/>
                </a:ext>
              </a:extLst>
            </p:cNvPr>
            <p:cNvSpPr/>
            <p:nvPr/>
          </p:nvSpPr>
          <p:spPr>
            <a:xfrm>
              <a:off x="4866583" y="435279"/>
              <a:ext cx="1937666" cy="871846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approver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승인자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DateTime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반출시간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조회시작일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)</a:t>
              </a: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DateTime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반출시간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조회종료일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)</a:t>
              </a: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Date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replacementDate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재지급일자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List&lt;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&gt;list;</a:t>
              </a: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1A8B8BD-245B-19A2-5855-7DB16E6C3421}"/>
              </a:ext>
            </a:extLst>
          </p:cNvPr>
          <p:cNvCxnSpPr>
            <a:cxnSpLocks/>
            <a:stCxn id="23" idx="3"/>
            <a:endCxn id="52" idx="1"/>
          </p:cNvCxnSpPr>
          <p:nvPr/>
        </p:nvCxnSpPr>
        <p:spPr>
          <a:xfrm flipV="1">
            <a:off x="1403647" y="2565593"/>
            <a:ext cx="1636573" cy="142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636B768-E25A-A635-65E5-860A1B8ACA41}"/>
              </a:ext>
            </a:extLst>
          </p:cNvPr>
          <p:cNvGrpSpPr/>
          <p:nvPr/>
        </p:nvGrpSpPr>
        <p:grpSpPr>
          <a:xfrm>
            <a:off x="3040219" y="3073524"/>
            <a:ext cx="1937667" cy="966249"/>
            <a:chOff x="4866583" y="227004"/>
            <a:chExt cx="1937667" cy="966249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A6A6D21-D354-29EA-A93B-7C756F38E4C0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매입전표 업로드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CC0A270-C828-1BF9-07C8-13B58603EAA4}"/>
                </a:ext>
              </a:extLst>
            </p:cNvPr>
            <p:cNvSpPr/>
            <p:nvPr/>
          </p:nvSpPr>
          <p:spPr>
            <a:xfrm>
              <a:off x="4866583" y="435279"/>
              <a:ext cx="1937666" cy="75797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파일찾기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업로드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 approver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승인자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DateTime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반입시간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List&lt;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&gt; list</a:t>
              </a: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8CB6418-EE3F-9229-DBF7-C806404CA2E2}"/>
              </a:ext>
            </a:extLst>
          </p:cNvPr>
          <p:cNvGrpSpPr/>
          <p:nvPr/>
        </p:nvGrpSpPr>
        <p:grpSpPr>
          <a:xfrm>
            <a:off x="3040219" y="4048223"/>
            <a:ext cx="1937667" cy="1401565"/>
            <a:chOff x="4866583" y="227004"/>
            <a:chExt cx="1937667" cy="140156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9AF48E1-6BCF-E795-3302-C559C821F04A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매입전표 내역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BFC82CE-D42F-6F87-BDE4-BA83639BEE50}"/>
                </a:ext>
              </a:extLst>
            </p:cNvPr>
            <p:cNvSpPr/>
            <p:nvPr/>
          </p:nvSpPr>
          <p:spPr>
            <a:xfrm>
              <a:off x="4866583" y="435279"/>
              <a:ext cx="1937666" cy="119329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 approver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승인자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DateTime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반입시간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조회시작일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)</a:t>
              </a: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DateTime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반입시간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조회종료일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)</a:t>
              </a: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List&lt;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&gt; list</a:t>
              </a: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962F2C6-C060-E187-EF25-6C9C2FC56D22}"/>
              </a:ext>
            </a:extLst>
          </p:cNvPr>
          <p:cNvCxnSpPr>
            <a:cxnSpLocks/>
            <a:stCxn id="26" idx="3"/>
            <a:endCxn id="65" idx="1"/>
          </p:cNvCxnSpPr>
          <p:nvPr/>
        </p:nvCxnSpPr>
        <p:spPr>
          <a:xfrm flipV="1">
            <a:off x="1404518" y="3660786"/>
            <a:ext cx="1635701" cy="79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CFDD303-00A9-3A89-EACE-A044B6DFD23A}"/>
              </a:ext>
            </a:extLst>
          </p:cNvPr>
          <p:cNvCxnSpPr>
            <a:cxnSpLocks/>
            <a:stCxn id="27" idx="3"/>
            <a:endCxn id="70" idx="1"/>
          </p:cNvCxnSpPr>
          <p:nvPr/>
        </p:nvCxnSpPr>
        <p:spPr>
          <a:xfrm>
            <a:off x="1404518" y="4639731"/>
            <a:ext cx="1635701" cy="21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CF868849-E273-1904-7FAA-0D463D35FF4D}"/>
              </a:ext>
            </a:extLst>
          </p:cNvPr>
          <p:cNvGrpSpPr/>
          <p:nvPr/>
        </p:nvGrpSpPr>
        <p:grpSpPr>
          <a:xfrm>
            <a:off x="5134948" y="726760"/>
            <a:ext cx="1937667" cy="1122628"/>
            <a:chOff x="4866583" y="227004"/>
            <a:chExt cx="1937667" cy="1122628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1BEC484-5271-1B86-B017-9ECBEE951B73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지급대상확인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지급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EC2236A0-805B-5286-0E52-94E48F53B3E6}"/>
                </a:ext>
              </a:extLst>
            </p:cNvPr>
            <p:cNvSpPr/>
            <p:nvPr/>
          </p:nvSpPr>
          <p:spPr>
            <a:xfrm>
              <a:off x="4866583" y="435279"/>
              <a:ext cx="1937666" cy="914353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 lnSpcReduction="10000"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Long id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지급전표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approver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승인자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DateTime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반출시간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Date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replacementDate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재지급일자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List&lt;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&gt;list;</a:t>
              </a: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D39F21E7-D26E-A7C6-7855-935B0694B73C}"/>
              </a:ext>
            </a:extLst>
          </p:cNvPr>
          <p:cNvCxnSpPr>
            <a:cxnSpLocks/>
            <a:endCxn id="128" idx="1"/>
          </p:cNvCxnSpPr>
          <p:nvPr/>
        </p:nvCxnSpPr>
        <p:spPr>
          <a:xfrm flipV="1">
            <a:off x="1403647" y="1392212"/>
            <a:ext cx="3731301" cy="241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E855D1-929F-E614-0A66-CDE67F6AD4FD}"/>
              </a:ext>
            </a:extLst>
          </p:cNvPr>
          <p:cNvSpPr/>
          <p:nvPr/>
        </p:nvSpPr>
        <p:spPr>
          <a:xfrm>
            <a:off x="107503" y="3557835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지급 전표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49AA13-2BF4-6B6F-CA8E-E57B10D7DEB8}"/>
              </a:ext>
            </a:extLst>
          </p:cNvPr>
          <p:cNvSpPr/>
          <p:nvPr/>
        </p:nvSpPr>
        <p:spPr>
          <a:xfrm>
            <a:off x="251519" y="372716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지급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A38425-4C90-CAE3-483E-262545B15E18}"/>
              </a:ext>
            </a:extLst>
          </p:cNvPr>
          <p:cNvSpPr/>
          <p:nvPr/>
        </p:nvSpPr>
        <p:spPr>
          <a:xfrm>
            <a:off x="251519" y="3916024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지급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205CB9-2DFA-80FC-D173-C1A5D418C439}"/>
              </a:ext>
            </a:extLst>
          </p:cNvPr>
          <p:cNvSpPr/>
          <p:nvPr/>
        </p:nvSpPr>
        <p:spPr>
          <a:xfrm>
            <a:off x="108374" y="4205907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매입 전표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7C5F4E-A0E8-DDF9-A5E9-187BADFA3E9A}"/>
              </a:ext>
            </a:extLst>
          </p:cNvPr>
          <p:cNvSpPr/>
          <p:nvPr/>
        </p:nvSpPr>
        <p:spPr>
          <a:xfrm>
            <a:off x="252390" y="4375234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파일선택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업로드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1ACDEC-0C28-7BA3-18B4-B108B4F3E903}"/>
              </a:ext>
            </a:extLst>
          </p:cNvPr>
          <p:cNvSpPr/>
          <p:nvPr/>
        </p:nvSpPr>
        <p:spPr>
          <a:xfrm>
            <a:off x="252390" y="4564096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매입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265EE83-A0B7-9DAA-A907-2DD9ECF3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5718" y="238600"/>
            <a:ext cx="1278951" cy="67749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270C40B7-303C-4FE1-5E66-8C0259B2E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10501" y="941326"/>
            <a:ext cx="1272037" cy="66021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ED0C415E-32B1-41AD-D3DB-8976650A0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4648" y="2537324"/>
            <a:ext cx="1275494" cy="1686832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1798DE02-EAED-D321-311E-34E6C1882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14648" y="4250207"/>
            <a:ext cx="1272037" cy="843416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123A2B8-0CA6-4B4D-C5EF-9B5813C8F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04254" y="1673193"/>
            <a:ext cx="1275494" cy="78119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E8FE4D70-6900-1590-3D19-9D68CBF3BB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21595" y="5156997"/>
            <a:ext cx="1272037" cy="781197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E07C63E-9671-BC53-7F6E-22CD5BCE2B3F}"/>
              </a:ext>
            </a:extLst>
          </p:cNvPr>
          <p:cNvCxnSpPr/>
          <p:nvPr/>
        </p:nvCxnSpPr>
        <p:spPr>
          <a:xfrm>
            <a:off x="1475658" y="112930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1916BFC9-EE3F-A862-CBC3-6AF653765F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6017" y="266475"/>
            <a:ext cx="942725" cy="9938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769F1FC-BF34-1BB2-5172-DFBAD623FE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6017" y="2206675"/>
            <a:ext cx="942725" cy="99382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DCB3C33-A316-275A-D0ED-B613925BA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6016" y="3259974"/>
            <a:ext cx="942725" cy="80732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A4DBC07-8C2A-1EC3-9E21-871F0E3BA4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36017" y="1324567"/>
            <a:ext cx="942725" cy="80732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38DF26A-5C51-EB78-B63A-73991411009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36015" y="4139302"/>
            <a:ext cx="942725" cy="138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8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BB9A7-382E-94E2-B6D0-8EBE1C25714B}"/>
              </a:ext>
            </a:extLst>
          </p:cNvPr>
          <p:cNvSpPr txBox="1"/>
          <p:nvPr/>
        </p:nvSpPr>
        <p:spPr>
          <a:xfrm>
            <a:off x="108475" y="201202"/>
            <a:ext cx="539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7.1.1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직원등록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F73806-ACD8-201C-5EBE-F45134FB1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306427"/>
              </p:ext>
            </p:extLst>
          </p:nvPr>
        </p:nvGraphicFramePr>
        <p:xfrm>
          <a:off x="6979021" y="0"/>
          <a:ext cx="2164979" cy="3049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(member)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성명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직번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신규직원 추가 등록 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Pop-up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en-US" altLang="ko-KR" sz="800" b="1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Horizontal Form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/form-layout.html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Reset Password </a:t>
                      </a:r>
                      <a:r>
                        <a:rPr lang="ko-KR" altLang="en-US" sz="700" b="1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필요시</a:t>
                      </a:r>
                      <a:endParaRPr lang="en-US" altLang="ko-KR" sz="700" b="1" i="0" dirty="0">
                        <a:solidFill>
                          <a:srgbClr val="333333"/>
                        </a:solidFill>
                        <a:effectLst/>
                        <a:latin typeface="PT Sans" panose="020B0503020203020204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 err="1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Dashboard_Full</a:t>
                      </a:r>
                      <a:r>
                        <a:rPr lang="en-US" altLang="ko-KR" sz="700" b="0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/Dashboard/Light/</a:t>
                      </a:r>
                      <a:r>
                        <a:rPr lang="en-US" altLang="ko-KR" sz="700" b="0" i="0" dirty="0" err="1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Dashmin_html</a:t>
                      </a:r>
                      <a:r>
                        <a:rPr lang="en-US" altLang="ko-KR" sz="700" b="0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/pages/pages/authentication/reset-pass.html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0FCC9D7-E20C-C6C2-607E-A06D67281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9BE7ECF-102E-F847-4FC4-4EE3BE7B4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AFAD16-8C67-855B-E080-C2B248710BA9}"/>
              </a:ext>
            </a:extLst>
          </p:cNvPr>
          <p:cNvSpPr txBox="1"/>
          <p:nvPr/>
        </p:nvSpPr>
        <p:spPr>
          <a:xfrm>
            <a:off x="271618" y="1008596"/>
            <a:ext cx="106002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51CBD31-7E60-798A-5C37-5CD0638C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89424"/>
            <a:ext cx="5256584" cy="31828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E093F6-1E3F-F71A-4CAF-721C220E1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08" y="1751005"/>
            <a:ext cx="165983" cy="14971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3162F70-E9DB-AD82-7929-C05258F77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25" y="4569008"/>
            <a:ext cx="200373" cy="16356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47345D2-3426-E1F2-16F6-352F4C3851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960" y="1205121"/>
            <a:ext cx="165983" cy="15768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7761F19-8C4A-E1D5-C621-68B7650C8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959" y="2887494"/>
            <a:ext cx="166246" cy="15901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A240DBB-D431-B574-A429-6F12DAF829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327420" y="2314503"/>
            <a:ext cx="162281" cy="15522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E4BF519-5BEF-001E-E6B5-72C11776E8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322960" y="4013215"/>
            <a:ext cx="185536" cy="14018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6143B20-A38B-A252-5E81-4D8B4D3F00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362" y="3449734"/>
            <a:ext cx="174190" cy="16231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9895C7D-7FFA-F8F7-DF65-6CA3B55719FA}"/>
              </a:ext>
            </a:extLst>
          </p:cNvPr>
          <p:cNvSpPr/>
          <p:nvPr/>
        </p:nvSpPr>
        <p:spPr>
          <a:xfrm>
            <a:off x="298425" y="1205121"/>
            <a:ext cx="1033215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B0D2F2-5513-4FA4-5669-4B49F11832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0377" y="944037"/>
            <a:ext cx="5218324" cy="45420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C0A8A3-62BF-165C-861D-D0B696E1B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5" y="965678"/>
            <a:ext cx="4752527" cy="307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60C1E9-7AA7-B98D-9F22-600806786616}"/>
              </a:ext>
            </a:extLst>
          </p:cNvPr>
          <p:cNvSpPr txBox="1"/>
          <p:nvPr/>
        </p:nvSpPr>
        <p:spPr>
          <a:xfrm>
            <a:off x="1770235" y="989677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직원 신규등록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62B9C7-8BBA-1690-ACBA-46FADF3A9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5137367"/>
            <a:ext cx="5004875" cy="307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467077-9294-C802-F490-80D9DC06A5BC}"/>
              </a:ext>
            </a:extLst>
          </p:cNvPr>
          <p:cNvSpPr txBox="1"/>
          <p:nvPr/>
        </p:nvSpPr>
        <p:spPr>
          <a:xfrm>
            <a:off x="2998771" y="5183502"/>
            <a:ext cx="19223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&lt; 1.  2.  3.  4.  5.  6.  7.  8.  9.  10 &gt; </a:t>
            </a:r>
            <a:endParaRPr lang="ko-KR" altLang="en-US" sz="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F8E58E-CE0F-D369-FAE5-3AA81A1D85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65602" y="2831488"/>
            <a:ext cx="2098820" cy="17171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E5811D-9954-0D18-ACFC-99CC775AF8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1960" y="2807630"/>
            <a:ext cx="1998464" cy="174096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F9F3E9-E6CC-F4C7-772E-7C2E1428610C}"/>
              </a:ext>
            </a:extLst>
          </p:cNvPr>
          <p:cNvSpPr txBox="1"/>
          <p:nvPr/>
        </p:nvSpPr>
        <p:spPr>
          <a:xfrm>
            <a:off x="6044072" y="4312412"/>
            <a:ext cx="199865" cy="108011"/>
          </a:xfrm>
          <a:prstGeom prst="rect">
            <a:avLst/>
          </a:prstGeom>
          <a:solidFill>
            <a:srgbClr val="6045E2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5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43E404-97A5-3467-E2AE-3350C8121F4D}"/>
              </a:ext>
            </a:extLst>
          </p:cNvPr>
          <p:cNvSpPr/>
          <p:nvPr/>
        </p:nvSpPr>
        <p:spPr>
          <a:xfrm>
            <a:off x="1531427" y="942488"/>
            <a:ext cx="291527" cy="35402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7B71D6-A83B-0FBE-5B59-09E38092A169}"/>
              </a:ext>
            </a:extLst>
          </p:cNvPr>
          <p:cNvSpPr/>
          <p:nvPr/>
        </p:nvSpPr>
        <p:spPr>
          <a:xfrm>
            <a:off x="6197451" y="1633364"/>
            <a:ext cx="291527" cy="29465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0E4B3E-F02D-76A2-F623-4624F050F94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5415012" y="1949408"/>
            <a:ext cx="928202" cy="882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539CFCD-C8D5-A2F9-4282-D99F109287B2}"/>
              </a:ext>
            </a:extLst>
          </p:cNvPr>
          <p:cNvCxnSpPr>
            <a:cxnSpLocks/>
            <a:stCxn id="81" idx="2"/>
            <a:endCxn id="11" idx="0"/>
          </p:cNvCxnSpPr>
          <p:nvPr/>
        </p:nvCxnSpPr>
        <p:spPr>
          <a:xfrm>
            <a:off x="1677191" y="1296514"/>
            <a:ext cx="1004001" cy="1511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46A72A-E26C-6522-C16F-96777F84F226}"/>
              </a:ext>
            </a:extLst>
          </p:cNvPr>
          <p:cNvSpPr txBox="1"/>
          <p:nvPr/>
        </p:nvSpPr>
        <p:spPr>
          <a:xfrm>
            <a:off x="2483768" y="4052144"/>
            <a:ext cx="415498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관리자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5C764D-E013-BF39-5A34-F5DF2996D170}"/>
              </a:ext>
            </a:extLst>
          </p:cNvPr>
          <p:cNvSpPr txBox="1"/>
          <p:nvPr/>
        </p:nvSpPr>
        <p:spPr>
          <a:xfrm>
            <a:off x="5207263" y="4049189"/>
            <a:ext cx="415498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관리자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E4A1468-2F25-2504-3E40-8BC3540857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37987" y="3845541"/>
            <a:ext cx="2164980" cy="1406108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3D3EC83B-E0BC-CA81-EE11-957E3AFCA9AC}"/>
              </a:ext>
            </a:extLst>
          </p:cNvPr>
          <p:cNvGrpSpPr/>
          <p:nvPr/>
        </p:nvGrpSpPr>
        <p:grpSpPr>
          <a:xfrm>
            <a:off x="6880850" y="3813160"/>
            <a:ext cx="388720" cy="200055"/>
            <a:chOff x="4727047" y="5307508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9AF1DFF-1F54-1670-D683-36EFC51C458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id="{2E97C980-0043-0D86-7711-373015D70EE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00DA8D49-E05B-A4A5-0A7C-9DD994A6D9A7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52824"/>
          <a:stretch/>
        </p:blipFill>
        <p:spPr>
          <a:xfrm>
            <a:off x="4772297" y="971334"/>
            <a:ext cx="1800200" cy="250245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F62C8F8A-3C27-5428-6FDD-0D56646DE5CD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0E634AB-0BC5-3AFE-A4D0-31282190F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3B50E55-8067-B9E3-04C0-10337149A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A7DA14-92CE-4BC7-A322-A18620BB7A5F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8DDC58CD-7732-EDCA-B2C9-781AE01DA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1E74F53C-6371-6C7B-F8F5-9664437A8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46" name="Picture 2" descr="정보 아이콘 3D 모델 - TurboSquid 1649677">
            <a:extLst>
              <a:ext uri="{FF2B5EF4-FFF2-40B4-BE49-F238E27FC236}">
                <a16:creationId xmlns:a16="http://schemas.microsoft.com/office/drawing/2014/main" id="{2864E542-1221-0781-1DFB-200DC2D31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98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32F2A370-2A78-0887-EEF1-2ED62219D1EB}"/>
              </a:ext>
            </a:extLst>
          </p:cNvPr>
          <p:cNvGrpSpPr/>
          <p:nvPr/>
        </p:nvGrpSpPr>
        <p:grpSpPr>
          <a:xfrm>
            <a:off x="1431124" y="2364225"/>
            <a:ext cx="5160829" cy="1364573"/>
            <a:chOff x="1427394" y="949930"/>
            <a:chExt cx="5160829" cy="1364573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A5449EEB-880C-0457-F512-B4E61C064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7394" y="949930"/>
              <a:ext cx="5160829" cy="1364573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E697E71B-1225-3FE2-8E06-966A0DE9B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2437" y="965678"/>
              <a:ext cx="4865786" cy="318285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75C7F5E-FB4D-099D-8439-7E0E1DF9D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4914" y="1493042"/>
              <a:ext cx="4941301" cy="20064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9D30763-62C6-689F-9907-FBC67FD2A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CF8860A-44E7-2D27-DA19-01A29960A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63BB9A7-382E-94E2-B6D0-8EBE1C25714B}"/>
              </a:ext>
            </a:extLst>
          </p:cNvPr>
          <p:cNvSpPr txBox="1"/>
          <p:nvPr/>
        </p:nvSpPr>
        <p:spPr>
          <a:xfrm>
            <a:off x="108475" y="201202"/>
            <a:ext cx="6983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7.2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공기구 관리 구분 분류 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F73806-ACD8-201C-5EBE-F45134FB1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9746"/>
              </p:ext>
            </p:extLst>
          </p:nvPr>
        </p:nvGraphicFramePr>
        <p:xfrm>
          <a:off x="6979021" y="0"/>
          <a:ext cx="2164979" cy="4190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관리구분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태그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개별관리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자산성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공기구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내구성 공기구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소모성 공기구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소모자재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특수용접기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건설공구 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대차및공구함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방폭공구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유압공구        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50,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전동공구 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60,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절삭공구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유압공구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측정공구 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0FCC9D7-E20C-C6C2-607E-A06D67281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9BE7ECF-102E-F847-4FC4-4EE3BE7B4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AFAD16-8C67-855B-E080-C2B248710BA9}"/>
              </a:ext>
            </a:extLst>
          </p:cNvPr>
          <p:cNvSpPr txBox="1"/>
          <p:nvPr/>
        </p:nvSpPr>
        <p:spPr>
          <a:xfrm>
            <a:off x="271618" y="1008596"/>
            <a:ext cx="106002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51CBD31-7E60-798A-5C37-5CD0638C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89424"/>
            <a:ext cx="5256584" cy="31828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E093F6-1E3F-F71A-4CAF-721C220E1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608" y="1751005"/>
            <a:ext cx="165983" cy="14971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3162F70-E9DB-AD82-7929-C05258F77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425" y="4569008"/>
            <a:ext cx="200373" cy="16356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47345D2-3426-E1F2-16F6-352F4C385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960" y="1205121"/>
            <a:ext cx="165983" cy="15768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7761F19-8C4A-E1D5-C621-68B7650C8C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959" y="2887494"/>
            <a:ext cx="166246" cy="15901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A240DBB-D431-B574-A429-6F12DAF829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327420" y="2314503"/>
            <a:ext cx="162281" cy="15522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E4BF519-5BEF-001E-E6B5-72C11776E8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322960" y="4013215"/>
            <a:ext cx="185536" cy="14018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6143B20-A38B-A252-5E81-4D8B4D3F00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362" y="3449734"/>
            <a:ext cx="174190" cy="16231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9895C7D-7FFA-F8F7-DF65-6CA3B55719FA}"/>
              </a:ext>
            </a:extLst>
          </p:cNvPr>
          <p:cNvSpPr/>
          <p:nvPr/>
        </p:nvSpPr>
        <p:spPr>
          <a:xfrm>
            <a:off x="302696" y="1751005"/>
            <a:ext cx="1033215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9C85F81-502C-E689-005F-C1EAE5B0D0F1}"/>
              </a:ext>
            </a:extLst>
          </p:cNvPr>
          <p:cNvGrpSpPr/>
          <p:nvPr/>
        </p:nvGrpSpPr>
        <p:grpSpPr>
          <a:xfrm>
            <a:off x="1427394" y="949930"/>
            <a:ext cx="5160829" cy="1364573"/>
            <a:chOff x="1427394" y="949930"/>
            <a:chExt cx="5160829" cy="1364573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A17BB3AB-F052-6D55-86F8-3A22DA82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7394" y="949930"/>
              <a:ext cx="5160829" cy="136457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BE17321F-0A01-496E-01A9-6650CEA4C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2437" y="965678"/>
              <a:ext cx="4865786" cy="318285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AA2233B0-5ACC-3676-A0CC-EA4FA6809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4914" y="1493042"/>
              <a:ext cx="4941301" cy="200643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479BC46F-DA12-71C3-49F2-603D0AC74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748A49C7-299B-BAA3-1F6A-5C740B24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EC79E39-7636-8274-3426-61EE8C63608F}"/>
              </a:ext>
            </a:extLst>
          </p:cNvPr>
          <p:cNvSpPr txBox="1"/>
          <p:nvPr/>
        </p:nvSpPr>
        <p:spPr>
          <a:xfrm>
            <a:off x="1626682" y="1465318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공기구 관리구분명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4FD94E-5941-B3BC-338D-A8232B17716D}"/>
              </a:ext>
            </a:extLst>
          </p:cNvPr>
          <p:cNvSpPr txBox="1"/>
          <p:nvPr/>
        </p:nvSpPr>
        <p:spPr>
          <a:xfrm>
            <a:off x="1722436" y="1001860"/>
            <a:ext cx="1218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공기구 관리구분 등록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EC2347-0A4E-35F2-107D-814F1833901D}"/>
              </a:ext>
            </a:extLst>
          </p:cNvPr>
          <p:cNvSpPr txBox="1"/>
          <p:nvPr/>
        </p:nvSpPr>
        <p:spPr>
          <a:xfrm>
            <a:off x="1684735" y="1782119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태그</a:t>
            </a:r>
            <a:r>
              <a:rPr lang="en-US" altLang="ko-KR" sz="800" dirty="0"/>
              <a:t>(</a:t>
            </a:r>
            <a:r>
              <a:rPr lang="ko-KR" altLang="en-US" sz="800" dirty="0"/>
              <a:t>개별관리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315962-4AB9-92A4-C8FB-391CC98B2109}"/>
              </a:ext>
            </a:extLst>
          </p:cNvPr>
          <p:cNvSpPr txBox="1"/>
          <p:nvPr/>
        </p:nvSpPr>
        <p:spPr>
          <a:xfrm>
            <a:off x="1684735" y="2049360"/>
            <a:ext cx="688009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개별관리</a:t>
            </a:r>
            <a:r>
              <a:rPr lang="en-US" altLang="ko-KR" sz="800" dirty="0"/>
              <a:t>??</a:t>
            </a:r>
            <a:endParaRPr lang="ko-KR" altLang="en-US" sz="8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9589A95-8BD9-0CEA-65E8-795128B5309D}"/>
              </a:ext>
            </a:extLst>
          </p:cNvPr>
          <p:cNvSpPr/>
          <p:nvPr/>
        </p:nvSpPr>
        <p:spPr>
          <a:xfrm>
            <a:off x="1416307" y="970214"/>
            <a:ext cx="420751" cy="35402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43E404-97A5-3467-E2AE-3350C8121F4D}"/>
              </a:ext>
            </a:extLst>
          </p:cNvPr>
          <p:cNvSpPr/>
          <p:nvPr/>
        </p:nvSpPr>
        <p:spPr>
          <a:xfrm>
            <a:off x="6156176" y="1649414"/>
            <a:ext cx="210375" cy="35402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4E79214-C16B-B5B9-0F4E-7AFBB6FD264C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1626683" y="1324240"/>
            <a:ext cx="2534047" cy="1055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0E4B3E-F02D-76A2-F623-4624F050F94D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4329924" y="1826427"/>
            <a:ext cx="1826252" cy="580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7AEA5FE-3297-2502-C24B-B0D11713698C}"/>
              </a:ext>
            </a:extLst>
          </p:cNvPr>
          <p:cNvGrpSpPr/>
          <p:nvPr/>
        </p:nvGrpSpPr>
        <p:grpSpPr>
          <a:xfrm>
            <a:off x="3471771" y="2453124"/>
            <a:ext cx="1769162" cy="849233"/>
            <a:chOff x="6793224" y="4410626"/>
            <a:chExt cx="1769162" cy="849233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AB37A9ED-4F81-2546-BDFA-EE4FC0BDBD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3916" t="73134" r="12082"/>
            <a:stretch/>
          </p:blipFill>
          <p:spPr>
            <a:xfrm>
              <a:off x="6793224" y="4410626"/>
              <a:ext cx="1769162" cy="84923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A8FB4CC7-A594-E853-508E-4655E11E9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0875" y="4451747"/>
              <a:ext cx="805647" cy="124464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2E1EF11-22FE-6114-7C5A-862D40CF8AD2}"/>
                </a:ext>
              </a:extLst>
            </p:cNvPr>
            <p:cNvSpPr txBox="1"/>
            <p:nvPr/>
          </p:nvSpPr>
          <p:spPr>
            <a:xfrm>
              <a:off x="6979021" y="4415945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이름입력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A43172B-A9DC-1B3E-8806-8B924E3A9EB9}"/>
                </a:ext>
              </a:extLst>
            </p:cNvPr>
            <p:cNvSpPr txBox="1"/>
            <p:nvPr/>
          </p:nvSpPr>
          <p:spPr>
            <a:xfrm>
              <a:off x="7134159" y="4931224"/>
              <a:ext cx="390894" cy="184666"/>
            </a:xfrm>
            <a:prstGeom prst="rect">
              <a:avLst/>
            </a:prstGeom>
            <a:solidFill>
              <a:srgbClr val="6045E2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FB06B92-9A1D-0D1D-2AC5-062424B4E2F7}"/>
              </a:ext>
            </a:extLst>
          </p:cNvPr>
          <p:cNvSpPr txBox="1"/>
          <p:nvPr/>
        </p:nvSpPr>
        <p:spPr>
          <a:xfrm>
            <a:off x="1700608" y="2438648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공기구 대분류 등록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D7A045-9E60-7CA1-6D34-C97B1D9F9FAA}"/>
              </a:ext>
            </a:extLst>
          </p:cNvPr>
          <p:cNvSpPr txBox="1"/>
          <p:nvPr/>
        </p:nvSpPr>
        <p:spPr>
          <a:xfrm>
            <a:off x="1636125" y="2917740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공기구 대분류 </a:t>
            </a:r>
            <a:r>
              <a:rPr lang="ko-KR" altLang="en-US" sz="800" dirty="0" err="1"/>
              <a:t>구분명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96ABFA-700D-1E81-1355-B39B0B3E0B7A}"/>
              </a:ext>
            </a:extLst>
          </p:cNvPr>
          <p:cNvSpPr txBox="1"/>
          <p:nvPr/>
        </p:nvSpPr>
        <p:spPr>
          <a:xfrm>
            <a:off x="1623376" y="3194635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자산성</a:t>
            </a:r>
            <a:r>
              <a:rPr lang="ko-KR" altLang="en-US" sz="800" dirty="0"/>
              <a:t> 공기구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371365-83F8-2407-6080-6BB25A0EC69E}"/>
              </a:ext>
            </a:extLst>
          </p:cNvPr>
          <p:cNvSpPr txBox="1"/>
          <p:nvPr/>
        </p:nvSpPr>
        <p:spPr>
          <a:xfrm>
            <a:off x="1623375" y="3467275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내구성 공기구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58CEBC2-1417-AD49-4269-464BCED17FB6}"/>
              </a:ext>
            </a:extLst>
          </p:cNvPr>
          <p:cNvGrpSpPr/>
          <p:nvPr/>
        </p:nvGrpSpPr>
        <p:grpSpPr>
          <a:xfrm>
            <a:off x="1427393" y="3718026"/>
            <a:ext cx="5160829" cy="590377"/>
            <a:chOff x="1427394" y="1724126"/>
            <a:chExt cx="5160829" cy="590377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7B9738D7-D7EE-3B4A-92B4-E19CF59453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735"/>
            <a:stretch/>
          </p:blipFill>
          <p:spPr>
            <a:xfrm>
              <a:off x="1427394" y="1724126"/>
              <a:ext cx="5160829" cy="590377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39E42AAA-F008-8D73-2630-A88AC447A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90C231A6-47FA-D81C-823D-A3493934E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A9740BA7-4729-55D3-A594-5EC49DF3DC60}"/>
              </a:ext>
            </a:extLst>
          </p:cNvPr>
          <p:cNvSpPr txBox="1"/>
          <p:nvPr/>
        </p:nvSpPr>
        <p:spPr>
          <a:xfrm>
            <a:off x="1608631" y="3766814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소모성 공기구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C2FA6E-B168-FD14-F51C-39CC3520CFFA}"/>
              </a:ext>
            </a:extLst>
          </p:cNvPr>
          <p:cNvSpPr txBox="1"/>
          <p:nvPr/>
        </p:nvSpPr>
        <p:spPr>
          <a:xfrm>
            <a:off x="1608631" y="4056466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소모자재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57CCB53-431A-5B13-6A95-54C67C016026}"/>
              </a:ext>
            </a:extLst>
          </p:cNvPr>
          <p:cNvGrpSpPr/>
          <p:nvPr/>
        </p:nvGrpSpPr>
        <p:grpSpPr>
          <a:xfrm>
            <a:off x="1416307" y="4345011"/>
            <a:ext cx="5160829" cy="1364573"/>
            <a:chOff x="1427394" y="949930"/>
            <a:chExt cx="5160829" cy="1364573"/>
          </a:xfrm>
        </p:grpSpPr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06D69CF2-5F3E-A358-8B12-249B02151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7394" y="949930"/>
              <a:ext cx="5160829" cy="1364573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AC588ABA-6C13-7B2D-D7F1-324C4780C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2437" y="965678"/>
              <a:ext cx="4865786" cy="318285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80261A75-D1C7-95BE-9748-B9BFC5BAD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4914" y="1493042"/>
              <a:ext cx="4941301" cy="200643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5880F9E6-2811-35B9-7FEB-7844C9F31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F49893BE-ADCC-D317-CABB-C58AC7AB0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9523A008-0063-219C-53EE-FEE6149147AC}"/>
              </a:ext>
            </a:extLst>
          </p:cNvPr>
          <p:cNvSpPr txBox="1"/>
          <p:nvPr/>
        </p:nvSpPr>
        <p:spPr>
          <a:xfrm>
            <a:off x="1682003" y="4428985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공기구 중분류 등록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677CF8E-1438-D720-BFD0-4ECFB940903E}"/>
              </a:ext>
            </a:extLst>
          </p:cNvPr>
          <p:cNvGrpSpPr/>
          <p:nvPr/>
        </p:nvGrpSpPr>
        <p:grpSpPr>
          <a:xfrm>
            <a:off x="1421069" y="5715000"/>
            <a:ext cx="5160829" cy="590377"/>
            <a:chOff x="1427394" y="1724126"/>
            <a:chExt cx="5160829" cy="590377"/>
          </a:xfrm>
        </p:grpSpPr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79A8715C-F273-2217-407B-9F6F697C93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735"/>
            <a:stretch/>
          </p:blipFill>
          <p:spPr>
            <a:xfrm>
              <a:off x="1427394" y="1724126"/>
              <a:ext cx="5160829" cy="590377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71FB5CB6-CF3F-A3BC-C3A6-D3FC590B7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51E9FC98-72F4-BF46-95CC-0E8FCB8B5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1A627B4D-C629-D383-C4A0-7CA7A34E70D1}"/>
              </a:ext>
            </a:extLst>
          </p:cNvPr>
          <p:cNvSpPr txBox="1"/>
          <p:nvPr/>
        </p:nvSpPr>
        <p:spPr>
          <a:xfrm>
            <a:off x="1631291" y="4897475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 </a:t>
            </a:r>
            <a:r>
              <a:rPr lang="ko-KR" altLang="en-US" sz="800" dirty="0" err="1"/>
              <a:t>특수용접기</a:t>
            </a:r>
            <a:endParaRPr lang="ko-KR" altLang="en-US" sz="8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272396C-06F5-0177-79FE-49B9B84062A7}"/>
              </a:ext>
            </a:extLst>
          </p:cNvPr>
          <p:cNvSpPr txBox="1"/>
          <p:nvPr/>
        </p:nvSpPr>
        <p:spPr>
          <a:xfrm>
            <a:off x="1631290" y="5170115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20. </a:t>
            </a:r>
            <a:r>
              <a:rPr lang="ko-KR" altLang="en-US" sz="800" dirty="0"/>
              <a:t>건설공구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2B0DBB6-2DF4-E371-6EDF-C2D3B70BB03F}"/>
              </a:ext>
            </a:extLst>
          </p:cNvPr>
          <p:cNvSpPr txBox="1"/>
          <p:nvPr/>
        </p:nvSpPr>
        <p:spPr>
          <a:xfrm>
            <a:off x="1616546" y="5469654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30. </a:t>
            </a:r>
            <a:r>
              <a:rPr lang="ko-KR" altLang="en-US" sz="800" dirty="0" err="1"/>
              <a:t>대차및공구함</a:t>
            </a:r>
            <a:endParaRPr lang="ko-KR" altLang="en-US" sz="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83A818F-FF46-BDB1-407F-CD33C0F2E26D}"/>
              </a:ext>
            </a:extLst>
          </p:cNvPr>
          <p:cNvSpPr txBox="1"/>
          <p:nvPr/>
        </p:nvSpPr>
        <p:spPr>
          <a:xfrm>
            <a:off x="1599494" y="6049433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50.</a:t>
            </a:r>
            <a:r>
              <a:rPr lang="ko-KR" altLang="en-US" sz="800" dirty="0"/>
              <a:t>전동공구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9FD63A7-0DFD-DDAF-1BC7-A19B6161873D}"/>
              </a:ext>
            </a:extLst>
          </p:cNvPr>
          <p:cNvSpPr txBox="1"/>
          <p:nvPr/>
        </p:nvSpPr>
        <p:spPr>
          <a:xfrm>
            <a:off x="1617343" y="5772456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/>
              <a:t>40.</a:t>
            </a:r>
            <a:r>
              <a:rPr lang="ko-KR" altLang="en-US" sz="800" dirty="0"/>
              <a:t>유압공구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29DFB55B-9D07-DB8B-D739-3B17A937A55E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AA1080FF-9DCC-8005-7656-CB23E8A09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6CF44554-AF51-0447-4BA8-5FFD70E20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8456B9C-666D-17D2-CC26-843809F16695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3C67CFD8-BC26-AA8E-9DD2-C79F3F00B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91DCC6A9-AD98-0908-1D22-270E44BA3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121" name="Picture 2" descr="정보 아이콘 3D 모델 - TurboSquid 1649677">
            <a:extLst>
              <a:ext uri="{FF2B5EF4-FFF2-40B4-BE49-F238E27FC236}">
                <a16:creationId xmlns:a16="http://schemas.microsoft.com/office/drawing/2014/main" id="{F9DA51F8-E36D-08D7-119E-298A260E4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9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BB9A7-382E-94E2-B6D0-8EBE1C25714B}"/>
              </a:ext>
            </a:extLst>
          </p:cNvPr>
          <p:cNvSpPr txBox="1"/>
          <p:nvPr/>
        </p:nvSpPr>
        <p:spPr>
          <a:xfrm>
            <a:off x="108475" y="201202"/>
            <a:ext cx="6191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7.2.1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공기구 분류 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F73806-ACD8-201C-5EBE-F45134FB1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439330"/>
              </p:ext>
            </p:extLst>
          </p:nvPr>
        </p:nvGraphicFramePr>
        <p:xfrm>
          <a:off x="6979021" y="0"/>
          <a:ext cx="2164979" cy="3870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(Toolbox)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관리구분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한글명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규격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수량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창고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_Toolbox)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사용유무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9.QR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태그코드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체크용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매입단가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매입일자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영문명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품목코드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0FCC9D7-E20C-C6C2-607E-A06D67281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9BE7ECF-102E-F847-4FC4-4EE3BE7B4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AFAD16-8C67-855B-E080-C2B248710BA9}"/>
              </a:ext>
            </a:extLst>
          </p:cNvPr>
          <p:cNvSpPr txBox="1"/>
          <p:nvPr/>
        </p:nvSpPr>
        <p:spPr>
          <a:xfrm>
            <a:off x="271618" y="1008596"/>
            <a:ext cx="106002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51CBD31-7E60-798A-5C37-5CD0638C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89424"/>
            <a:ext cx="5256584" cy="31828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E093F6-1E3F-F71A-4CAF-721C220E1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08" y="1751005"/>
            <a:ext cx="165983" cy="14971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3162F70-E9DB-AD82-7929-C05258F77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25" y="4569008"/>
            <a:ext cx="200373" cy="16356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47345D2-3426-E1F2-16F6-352F4C3851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960" y="1205121"/>
            <a:ext cx="165983" cy="15768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7761F19-8C4A-E1D5-C621-68B7650C8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959" y="2887494"/>
            <a:ext cx="166246" cy="15901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A240DBB-D431-B574-A429-6F12DAF829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327420" y="2314503"/>
            <a:ext cx="162281" cy="15522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E4BF519-5BEF-001E-E6B5-72C11776E8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322960" y="4013215"/>
            <a:ext cx="185536" cy="14018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6143B20-A38B-A252-5E81-4D8B4D3F00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362" y="3449734"/>
            <a:ext cx="174190" cy="16231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9895C7D-7FFA-F8F7-DF65-6CA3B55719FA}"/>
              </a:ext>
            </a:extLst>
          </p:cNvPr>
          <p:cNvSpPr/>
          <p:nvPr/>
        </p:nvSpPr>
        <p:spPr>
          <a:xfrm>
            <a:off x="302696" y="1751005"/>
            <a:ext cx="1033215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9C85F81-502C-E689-005F-C1EAE5B0D0F1}"/>
              </a:ext>
            </a:extLst>
          </p:cNvPr>
          <p:cNvGrpSpPr/>
          <p:nvPr/>
        </p:nvGrpSpPr>
        <p:grpSpPr>
          <a:xfrm>
            <a:off x="1427394" y="949930"/>
            <a:ext cx="5160829" cy="1364573"/>
            <a:chOff x="1427394" y="949930"/>
            <a:chExt cx="5160829" cy="1364573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A17BB3AB-F052-6D55-86F8-3A22DA82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27394" y="949930"/>
              <a:ext cx="5160829" cy="136457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BE17321F-0A01-496E-01A9-6650CEA4C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2437" y="965678"/>
              <a:ext cx="4865786" cy="318285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AA2233B0-5ACC-3676-A0CC-EA4FA6809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4914" y="1493042"/>
              <a:ext cx="4941301" cy="200643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479BC46F-DA12-71C3-49F2-603D0AC74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748A49C7-299B-BAA3-1F6A-5C740B24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EC79E39-7636-8274-3426-61EE8C63608F}"/>
              </a:ext>
            </a:extLst>
          </p:cNvPr>
          <p:cNvSpPr txBox="1"/>
          <p:nvPr/>
        </p:nvSpPr>
        <p:spPr>
          <a:xfrm>
            <a:off x="1729686" y="1465318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공기구 분류명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4FD94E-5941-B3BC-338D-A8232B17716D}"/>
              </a:ext>
            </a:extLst>
          </p:cNvPr>
          <p:cNvSpPr txBox="1"/>
          <p:nvPr/>
        </p:nvSpPr>
        <p:spPr>
          <a:xfrm>
            <a:off x="1722436" y="1001860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공기구 분류 등록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EC2347-0A4E-35F2-107D-814F1833901D}"/>
              </a:ext>
            </a:extLst>
          </p:cNvPr>
          <p:cNvSpPr txBox="1"/>
          <p:nvPr/>
        </p:nvSpPr>
        <p:spPr>
          <a:xfrm>
            <a:off x="1684735" y="17821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관리구분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315962-4AB9-92A4-C8FB-391CC98B2109}"/>
              </a:ext>
            </a:extLst>
          </p:cNvPr>
          <p:cNvSpPr txBox="1"/>
          <p:nvPr/>
        </p:nvSpPr>
        <p:spPr>
          <a:xfrm>
            <a:off x="1684735" y="203152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한글명</a:t>
            </a:r>
            <a:endParaRPr lang="ko-KR" altLang="en-US" sz="8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9589A95-8BD9-0CEA-65E8-795128B5309D}"/>
              </a:ext>
            </a:extLst>
          </p:cNvPr>
          <p:cNvSpPr/>
          <p:nvPr/>
        </p:nvSpPr>
        <p:spPr>
          <a:xfrm>
            <a:off x="1416307" y="970214"/>
            <a:ext cx="420751" cy="35402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43E404-97A5-3467-E2AE-3350C8121F4D}"/>
              </a:ext>
            </a:extLst>
          </p:cNvPr>
          <p:cNvSpPr/>
          <p:nvPr/>
        </p:nvSpPr>
        <p:spPr>
          <a:xfrm>
            <a:off x="6156176" y="1649414"/>
            <a:ext cx="210375" cy="35402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4E79214-C16B-B5B9-0F4E-7AFBB6FD264C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1626683" y="1324240"/>
            <a:ext cx="2534047" cy="1055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0E4B3E-F02D-76A2-F623-4624F050F94D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4329924" y="1826427"/>
            <a:ext cx="1826252" cy="580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20B5AE28-E5D3-E31C-4B68-0988E3029510}"/>
              </a:ext>
            </a:extLst>
          </p:cNvPr>
          <p:cNvGrpSpPr/>
          <p:nvPr/>
        </p:nvGrpSpPr>
        <p:grpSpPr>
          <a:xfrm>
            <a:off x="1425017" y="2314321"/>
            <a:ext cx="5160829" cy="590377"/>
            <a:chOff x="1427394" y="1724126"/>
            <a:chExt cx="5160829" cy="59037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406BD64-939E-C18C-E0A8-854B6A704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56735"/>
            <a:stretch/>
          </p:blipFill>
          <p:spPr>
            <a:xfrm>
              <a:off x="1427394" y="1724126"/>
              <a:ext cx="5160829" cy="59037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0E189B4-1482-AF05-4E0A-EBFA5919A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D6E2583-8C09-6B71-36DA-B2C4D7CD8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62E3C93-2FD4-5273-D93D-E2F6B563FBA9}"/>
              </a:ext>
            </a:extLst>
          </p:cNvPr>
          <p:cNvGrpSpPr/>
          <p:nvPr/>
        </p:nvGrpSpPr>
        <p:grpSpPr>
          <a:xfrm>
            <a:off x="1427393" y="2877740"/>
            <a:ext cx="5160829" cy="590377"/>
            <a:chOff x="1427394" y="1724126"/>
            <a:chExt cx="5160829" cy="59037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A157A03-3426-AF5C-68A3-F6B1440D2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56735"/>
            <a:stretch/>
          </p:blipFill>
          <p:spPr>
            <a:xfrm>
              <a:off x="1427394" y="1724126"/>
              <a:ext cx="5160829" cy="590377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F39F227-2EA9-E953-02F3-BC0545A76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DD3015F-A34E-105E-4B85-93318CBAE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7AEA5FE-3297-2502-C24B-B0D11713698C}"/>
              </a:ext>
            </a:extLst>
          </p:cNvPr>
          <p:cNvGrpSpPr/>
          <p:nvPr/>
        </p:nvGrpSpPr>
        <p:grpSpPr>
          <a:xfrm>
            <a:off x="3471771" y="2453124"/>
            <a:ext cx="1769162" cy="849233"/>
            <a:chOff x="6793224" y="4410626"/>
            <a:chExt cx="1769162" cy="849233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AB37A9ED-4F81-2546-BDFA-EE4FC0BDBD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3916" t="73134" r="12082"/>
            <a:stretch/>
          </p:blipFill>
          <p:spPr>
            <a:xfrm>
              <a:off x="6793224" y="4410626"/>
              <a:ext cx="1769162" cy="84923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A8FB4CC7-A594-E853-508E-4655E11E9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0875" y="4451747"/>
              <a:ext cx="805647" cy="124464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2E1EF11-22FE-6114-7C5A-862D40CF8AD2}"/>
                </a:ext>
              </a:extLst>
            </p:cNvPr>
            <p:cNvSpPr txBox="1"/>
            <p:nvPr/>
          </p:nvSpPr>
          <p:spPr>
            <a:xfrm>
              <a:off x="6979021" y="4415945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이름입력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A43172B-A9DC-1B3E-8806-8B924E3A9EB9}"/>
                </a:ext>
              </a:extLst>
            </p:cNvPr>
            <p:cNvSpPr txBox="1"/>
            <p:nvPr/>
          </p:nvSpPr>
          <p:spPr>
            <a:xfrm>
              <a:off x="7115107" y="4926461"/>
              <a:ext cx="390894" cy="184666"/>
            </a:xfrm>
            <a:prstGeom prst="rect">
              <a:avLst/>
            </a:prstGeom>
            <a:solidFill>
              <a:srgbClr val="6045E2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1A46198-DE8C-9443-5E3F-6EE636D7313D}"/>
              </a:ext>
            </a:extLst>
          </p:cNvPr>
          <p:cNvGrpSpPr/>
          <p:nvPr/>
        </p:nvGrpSpPr>
        <p:grpSpPr>
          <a:xfrm>
            <a:off x="1425873" y="3468737"/>
            <a:ext cx="5160829" cy="590377"/>
            <a:chOff x="1427394" y="1724126"/>
            <a:chExt cx="5160829" cy="590377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3F83930-79B0-CF63-A6B4-413D3D06A6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56735"/>
            <a:stretch/>
          </p:blipFill>
          <p:spPr>
            <a:xfrm>
              <a:off x="1427394" y="1724126"/>
              <a:ext cx="5160829" cy="590377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C778DC2-E3DC-D268-886F-8AFF8C5C7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DC217400-ED37-337A-1F9A-62914DA51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3F54769-D52F-8665-1AD1-9A7F27CF85CA}"/>
              </a:ext>
            </a:extLst>
          </p:cNvPr>
          <p:cNvGrpSpPr/>
          <p:nvPr/>
        </p:nvGrpSpPr>
        <p:grpSpPr>
          <a:xfrm>
            <a:off x="1425017" y="4060415"/>
            <a:ext cx="5160829" cy="590377"/>
            <a:chOff x="1427394" y="1724126"/>
            <a:chExt cx="5160829" cy="590377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B3994C6-45AA-303A-558A-4A9F9CE14F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56735"/>
            <a:stretch/>
          </p:blipFill>
          <p:spPr>
            <a:xfrm>
              <a:off x="1427394" y="1724126"/>
              <a:ext cx="5160829" cy="590377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9492E5B-7EAA-D884-F8C5-499A0BB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A9B58FD-2CC5-0150-323E-C939C0739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9F30244-EE55-8C95-FF2C-A1B790AF3A66}"/>
              </a:ext>
            </a:extLst>
          </p:cNvPr>
          <p:cNvSpPr txBox="1"/>
          <p:nvPr/>
        </p:nvSpPr>
        <p:spPr>
          <a:xfrm>
            <a:off x="1670100" y="238233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규격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E042-DE32-B9DF-08AD-DBA01A56A2C4}"/>
              </a:ext>
            </a:extLst>
          </p:cNvPr>
          <p:cNvSpPr txBox="1"/>
          <p:nvPr/>
        </p:nvSpPr>
        <p:spPr>
          <a:xfrm>
            <a:off x="1670100" y="263173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수량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76D58F-25ED-A7C1-66FC-5C723E38A4F1}"/>
              </a:ext>
            </a:extLst>
          </p:cNvPr>
          <p:cNvSpPr txBox="1"/>
          <p:nvPr/>
        </p:nvSpPr>
        <p:spPr>
          <a:xfrm>
            <a:off x="1684735" y="294321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단위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428D1C-152F-C351-430F-CD4CC0D6601C}"/>
              </a:ext>
            </a:extLst>
          </p:cNvPr>
          <p:cNvSpPr txBox="1"/>
          <p:nvPr/>
        </p:nvSpPr>
        <p:spPr>
          <a:xfrm>
            <a:off x="1684735" y="3192611"/>
            <a:ext cx="11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창고</a:t>
            </a:r>
            <a:r>
              <a:rPr lang="en-US" altLang="ko-KR" sz="800" dirty="0"/>
              <a:t>(</a:t>
            </a:r>
            <a:r>
              <a:rPr lang="ko-KR" altLang="en-US" sz="800" dirty="0" err="1"/>
              <a:t>정비실</a:t>
            </a:r>
            <a:r>
              <a:rPr lang="en-US" altLang="ko-KR" sz="800" dirty="0"/>
              <a:t>_Toolbox)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C9556E-80DA-FA5D-8A42-C042DC67C394}"/>
              </a:ext>
            </a:extLst>
          </p:cNvPr>
          <p:cNvSpPr txBox="1"/>
          <p:nvPr/>
        </p:nvSpPr>
        <p:spPr>
          <a:xfrm>
            <a:off x="1670100" y="354342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위치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DAC00E-3AB8-EFD3-9EA6-82DC41B7CCAA}"/>
              </a:ext>
            </a:extLst>
          </p:cNvPr>
          <p:cNvSpPr txBox="1"/>
          <p:nvPr/>
        </p:nvSpPr>
        <p:spPr>
          <a:xfrm>
            <a:off x="1670100" y="379282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사용유무</a:t>
            </a:r>
            <a:endParaRPr lang="ko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687BA5-BC8C-D9F2-A77F-A986A242BE9E}"/>
              </a:ext>
            </a:extLst>
          </p:cNvPr>
          <p:cNvSpPr txBox="1"/>
          <p:nvPr/>
        </p:nvSpPr>
        <p:spPr>
          <a:xfrm>
            <a:off x="1670099" y="4110230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QR</a:t>
            </a:r>
            <a:r>
              <a:rPr lang="ko-KR" altLang="en-US" sz="800" dirty="0"/>
              <a:t>코드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36AFBA-9470-4A71-14D3-B79F74928CB9}"/>
              </a:ext>
            </a:extLst>
          </p:cNvPr>
          <p:cNvSpPr txBox="1"/>
          <p:nvPr/>
        </p:nvSpPr>
        <p:spPr>
          <a:xfrm>
            <a:off x="1664697" y="438744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태그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669CCCC-41E6-4005-8486-20FC55FC4051}"/>
              </a:ext>
            </a:extLst>
          </p:cNvPr>
          <p:cNvGrpSpPr/>
          <p:nvPr/>
        </p:nvGrpSpPr>
        <p:grpSpPr>
          <a:xfrm>
            <a:off x="1425017" y="4652434"/>
            <a:ext cx="5160829" cy="590377"/>
            <a:chOff x="1427394" y="1724126"/>
            <a:chExt cx="5160829" cy="590377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7E2666AA-9A60-7263-B259-443B01847E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56735"/>
            <a:stretch/>
          </p:blipFill>
          <p:spPr>
            <a:xfrm>
              <a:off x="1427394" y="1724126"/>
              <a:ext cx="5160829" cy="590377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3AD1EA90-31B2-77A6-5968-1C5B02A43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DC0DF6A7-F0C7-FF71-B4C2-DADFC552E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8663CD1-FC16-2F96-ED16-8860A655BDD8}"/>
              </a:ext>
            </a:extLst>
          </p:cNvPr>
          <p:cNvSpPr txBox="1"/>
          <p:nvPr/>
        </p:nvSpPr>
        <p:spPr>
          <a:xfrm>
            <a:off x="1670099" y="470224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대분류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7E5CA9-6BD2-93EF-D43A-733D230136BF}"/>
              </a:ext>
            </a:extLst>
          </p:cNvPr>
          <p:cNvSpPr txBox="1"/>
          <p:nvPr/>
        </p:nvSpPr>
        <p:spPr>
          <a:xfrm>
            <a:off x="1664697" y="497946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중분류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8C84B33-E6A4-5F4B-DAC3-6249BB43600F}"/>
              </a:ext>
            </a:extLst>
          </p:cNvPr>
          <p:cNvGrpSpPr/>
          <p:nvPr/>
        </p:nvGrpSpPr>
        <p:grpSpPr>
          <a:xfrm>
            <a:off x="1425230" y="5250685"/>
            <a:ext cx="5160829" cy="590377"/>
            <a:chOff x="1427394" y="1724126"/>
            <a:chExt cx="5160829" cy="5903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2922D65-4C5B-2412-F7CC-C659CB067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56735"/>
            <a:stretch/>
          </p:blipFill>
          <p:spPr>
            <a:xfrm>
              <a:off x="1427394" y="1724126"/>
              <a:ext cx="5160829" cy="590377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C444CB01-2D7D-23A8-50D4-11015ACD4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B9E175F7-F640-F089-425C-C65F216DC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E469EC16-8F6F-7EED-9C76-020639BEE112}"/>
              </a:ext>
            </a:extLst>
          </p:cNvPr>
          <p:cNvSpPr txBox="1"/>
          <p:nvPr/>
        </p:nvSpPr>
        <p:spPr>
          <a:xfrm>
            <a:off x="1670312" y="530050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매입단가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089547-2CF2-3918-AA92-03693DCFA042}"/>
              </a:ext>
            </a:extLst>
          </p:cNvPr>
          <p:cNvSpPr txBox="1"/>
          <p:nvPr/>
        </p:nvSpPr>
        <p:spPr>
          <a:xfrm>
            <a:off x="1664910" y="557771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매입일자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30CC32A-86E5-3870-F220-9B0A832C5092}"/>
              </a:ext>
            </a:extLst>
          </p:cNvPr>
          <p:cNvGrpSpPr/>
          <p:nvPr/>
        </p:nvGrpSpPr>
        <p:grpSpPr>
          <a:xfrm>
            <a:off x="1425833" y="5846087"/>
            <a:ext cx="5160829" cy="590377"/>
            <a:chOff x="1427394" y="1724126"/>
            <a:chExt cx="5160829" cy="590377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CCD6685F-E2C1-E73A-D512-2CB2E0BF7F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56735"/>
            <a:stretch/>
          </p:blipFill>
          <p:spPr>
            <a:xfrm>
              <a:off x="1427394" y="1724126"/>
              <a:ext cx="5160829" cy="590377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C3F15AA7-69F7-140B-2AC9-1084CAA13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91543A69-06B3-5D11-C42C-83D0E1C80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1C046F9-333A-760C-0878-ECA4587D2617}"/>
              </a:ext>
            </a:extLst>
          </p:cNvPr>
          <p:cNvSpPr txBox="1"/>
          <p:nvPr/>
        </p:nvSpPr>
        <p:spPr>
          <a:xfrm>
            <a:off x="1670915" y="589590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영문명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21B435-38DE-57D1-9B13-4C87E236579A}"/>
              </a:ext>
            </a:extLst>
          </p:cNvPr>
          <p:cNvSpPr txBox="1"/>
          <p:nvPr/>
        </p:nvSpPr>
        <p:spPr>
          <a:xfrm>
            <a:off x="1665513" y="61731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품목코드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C8461C0-A06C-EC4C-CF59-0F426BBD35EF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22EFB1C2-57FC-A0A0-1268-DF67B44CF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FC5FE969-E86E-48F0-EBD5-40D8A1905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244AC0-0533-8F34-6BD0-803C6BD35BF4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B7AC651A-7D5F-97A2-382F-39ADFE655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A0B1B171-ABAB-4E42-6C5A-A817188D7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75" name="Picture 2" descr="정보 아이콘 3D 모델 - TurboSquid 1649677">
            <a:extLst>
              <a:ext uri="{FF2B5EF4-FFF2-40B4-BE49-F238E27FC236}">
                <a16:creationId xmlns:a16="http://schemas.microsoft.com/office/drawing/2014/main" id="{A79F8419-2450-3B84-04B7-D83D8AF32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59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BB9A7-382E-94E2-B6D0-8EBE1C25714B}"/>
              </a:ext>
            </a:extLst>
          </p:cNvPr>
          <p:cNvSpPr txBox="1"/>
          <p:nvPr/>
        </p:nvSpPr>
        <p:spPr>
          <a:xfrm>
            <a:off x="108475" y="201202"/>
            <a:ext cx="539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7.2.2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공기구 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F73806-ACD8-201C-5EBE-F45134FB1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15227"/>
              </p:ext>
            </p:extLst>
          </p:nvPr>
        </p:nvGraphicFramePr>
        <p:xfrm>
          <a:off x="6979021" y="0"/>
          <a:ext cx="2164979" cy="294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 신규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 등록 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Pop-up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en-US" altLang="ko-KR" sz="800" b="1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Horizontal Form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/form-layout.html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0FCC9D7-E20C-C6C2-607E-A06D67281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9BE7ECF-102E-F847-4FC4-4EE3BE7B4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AFAD16-8C67-855B-E080-C2B248710BA9}"/>
              </a:ext>
            </a:extLst>
          </p:cNvPr>
          <p:cNvSpPr txBox="1"/>
          <p:nvPr/>
        </p:nvSpPr>
        <p:spPr>
          <a:xfrm>
            <a:off x="271618" y="1008596"/>
            <a:ext cx="106002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51CBD31-7E60-798A-5C37-5CD0638C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89424"/>
            <a:ext cx="5256584" cy="31828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E093F6-1E3F-F71A-4CAF-721C220E1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08" y="1751005"/>
            <a:ext cx="165983" cy="14971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3162F70-E9DB-AD82-7929-C05258F77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25" y="4569008"/>
            <a:ext cx="200373" cy="16356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47345D2-3426-E1F2-16F6-352F4C3851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960" y="1205121"/>
            <a:ext cx="165983" cy="15768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7761F19-8C4A-E1D5-C621-68B7650C8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959" y="2887494"/>
            <a:ext cx="166246" cy="15901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A240DBB-D431-B574-A429-6F12DAF829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327420" y="2314503"/>
            <a:ext cx="162281" cy="15522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E4BF519-5BEF-001E-E6B5-72C11776E8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322960" y="4013215"/>
            <a:ext cx="185536" cy="14018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6143B20-A38B-A252-5E81-4D8B4D3F00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362" y="3449734"/>
            <a:ext cx="174190" cy="16231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9895C7D-7FFA-F8F7-DF65-6CA3B55719FA}"/>
              </a:ext>
            </a:extLst>
          </p:cNvPr>
          <p:cNvSpPr/>
          <p:nvPr/>
        </p:nvSpPr>
        <p:spPr>
          <a:xfrm>
            <a:off x="312959" y="1751794"/>
            <a:ext cx="1033215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B0D2F2-5513-4FA4-5669-4B49F11832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0377" y="944037"/>
            <a:ext cx="5218324" cy="45420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C0A8A3-62BF-165C-861D-D0B696E1B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5" y="965678"/>
            <a:ext cx="4752527" cy="307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60C1E9-7AA7-B98D-9F22-600806786616}"/>
              </a:ext>
            </a:extLst>
          </p:cNvPr>
          <p:cNvSpPr txBox="1"/>
          <p:nvPr/>
        </p:nvSpPr>
        <p:spPr>
          <a:xfrm>
            <a:off x="1770235" y="989677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공기구 신규등록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62B9C7-8BBA-1690-ACBA-46FADF3A9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5137367"/>
            <a:ext cx="5004875" cy="3076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F9F3E9-E6CC-F4C7-772E-7C2E1428610C}"/>
              </a:ext>
            </a:extLst>
          </p:cNvPr>
          <p:cNvSpPr txBox="1"/>
          <p:nvPr/>
        </p:nvSpPr>
        <p:spPr>
          <a:xfrm>
            <a:off x="6044072" y="4312412"/>
            <a:ext cx="199865" cy="108011"/>
          </a:xfrm>
          <a:prstGeom prst="rect">
            <a:avLst/>
          </a:prstGeom>
          <a:solidFill>
            <a:srgbClr val="6045E2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5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43E404-97A5-3467-E2AE-3350C8121F4D}"/>
              </a:ext>
            </a:extLst>
          </p:cNvPr>
          <p:cNvSpPr/>
          <p:nvPr/>
        </p:nvSpPr>
        <p:spPr>
          <a:xfrm>
            <a:off x="1531427" y="942488"/>
            <a:ext cx="291527" cy="35402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7B71D6-A83B-0FBE-5B59-09E38092A169}"/>
              </a:ext>
            </a:extLst>
          </p:cNvPr>
          <p:cNvSpPr/>
          <p:nvPr/>
        </p:nvSpPr>
        <p:spPr>
          <a:xfrm>
            <a:off x="6197451" y="1633364"/>
            <a:ext cx="291527" cy="29465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0E4B3E-F02D-76A2-F623-4624F050F94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5415012" y="1949408"/>
            <a:ext cx="928202" cy="882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1C2990-572B-6AF8-6329-AFEB918967D1}"/>
              </a:ext>
            </a:extLst>
          </p:cNvPr>
          <p:cNvSpPr txBox="1"/>
          <p:nvPr/>
        </p:nvSpPr>
        <p:spPr>
          <a:xfrm>
            <a:off x="2240074" y="1394691"/>
            <a:ext cx="117979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/>
              <a:t>공기구 명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1E6CC6-B310-9DAE-0377-10EF636E98C5}"/>
              </a:ext>
            </a:extLst>
          </p:cNvPr>
          <p:cNvSpPr txBox="1"/>
          <p:nvPr/>
        </p:nvSpPr>
        <p:spPr>
          <a:xfrm>
            <a:off x="3811868" y="1399454"/>
            <a:ext cx="111042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품목코드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2690B5-C920-18AC-5648-0A0B3E7B0AE8}"/>
              </a:ext>
            </a:extLst>
          </p:cNvPr>
          <p:cNvSpPr txBox="1"/>
          <p:nvPr/>
        </p:nvSpPr>
        <p:spPr>
          <a:xfrm>
            <a:off x="4890788" y="1400416"/>
            <a:ext cx="61731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QR</a:t>
            </a:r>
            <a:r>
              <a:rPr lang="ko-KR" altLang="en-US" sz="800" dirty="0"/>
              <a:t>코드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70092E-79D8-3770-A18B-DA0A79035943}"/>
              </a:ext>
            </a:extLst>
          </p:cNvPr>
          <p:cNvSpPr txBox="1"/>
          <p:nvPr/>
        </p:nvSpPr>
        <p:spPr>
          <a:xfrm>
            <a:off x="5469739" y="1411589"/>
            <a:ext cx="61731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태그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E0E81A-D5FF-3645-E179-1E7B1C98DC91}"/>
              </a:ext>
            </a:extLst>
          </p:cNvPr>
          <p:cNvSpPr txBox="1"/>
          <p:nvPr/>
        </p:nvSpPr>
        <p:spPr>
          <a:xfrm>
            <a:off x="4398640" y="2867816"/>
            <a:ext cx="125818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공기구 수정 등록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CC494-0E55-D3D1-C2BA-10EB9C2E7AB4}"/>
              </a:ext>
            </a:extLst>
          </p:cNvPr>
          <p:cNvSpPr txBox="1"/>
          <p:nvPr/>
        </p:nvSpPr>
        <p:spPr>
          <a:xfrm>
            <a:off x="4425509" y="3062870"/>
            <a:ext cx="56951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/>
              <a:t>공기구 명</a:t>
            </a:r>
            <a:endParaRPr lang="ko-KR" altLang="en-US" sz="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6A235D-8A38-5E88-7AD7-B81E6FC49A77}"/>
              </a:ext>
            </a:extLst>
          </p:cNvPr>
          <p:cNvSpPr txBox="1"/>
          <p:nvPr/>
        </p:nvSpPr>
        <p:spPr>
          <a:xfrm>
            <a:off x="4425509" y="3293654"/>
            <a:ext cx="56951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품목코드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CB63B4-9BDB-ED90-1EB2-F0708076A20B}"/>
              </a:ext>
            </a:extLst>
          </p:cNvPr>
          <p:cNvSpPr txBox="1"/>
          <p:nvPr/>
        </p:nvSpPr>
        <p:spPr>
          <a:xfrm>
            <a:off x="4425508" y="3543665"/>
            <a:ext cx="56951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QR</a:t>
            </a:r>
            <a:r>
              <a:rPr lang="ko-KR" altLang="en-US" sz="600" dirty="0"/>
              <a:t>코드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DEAE9F-FD81-741D-C8E0-6255A8B362BC}"/>
              </a:ext>
            </a:extLst>
          </p:cNvPr>
          <p:cNvSpPr txBox="1"/>
          <p:nvPr/>
        </p:nvSpPr>
        <p:spPr>
          <a:xfrm>
            <a:off x="4425507" y="3783454"/>
            <a:ext cx="56951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태그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F2B7D1-D5C2-8072-F89E-E1C7873210D1}"/>
              </a:ext>
            </a:extLst>
          </p:cNvPr>
          <p:cNvSpPr txBox="1"/>
          <p:nvPr/>
        </p:nvSpPr>
        <p:spPr>
          <a:xfrm>
            <a:off x="5226619" y="4056296"/>
            <a:ext cx="353493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태그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1402F8-A005-0025-C11C-01A6F0750369}"/>
              </a:ext>
            </a:extLst>
          </p:cNvPr>
          <p:cNvSpPr txBox="1"/>
          <p:nvPr/>
        </p:nvSpPr>
        <p:spPr>
          <a:xfrm>
            <a:off x="1670625" y="1646651"/>
            <a:ext cx="367303" cy="35139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ko-KR" altLang="en-US" sz="800" dirty="0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12513C7-214E-AD3F-4A12-B66CDC8A1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83935"/>
              </p:ext>
            </p:extLst>
          </p:nvPr>
        </p:nvGraphicFramePr>
        <p:xfrm>
          <a:off x="2031280" y="1708312"/>
          <a:ext cx="2004881" cy="35228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4881">
                  <a:extLst>
                    <a:ext uri="{9D8B030D-6E8A-4147-A177-3AD203B41FA5}">
                      <a16:colId xmlns:a16="http://schemas.microsoft.com/office/drawing/2014/main" val="1659526081"/>
                    </a:ext>
                  </a:extLst>
                </a:gridCol>
              </a:tblGrid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 err="1">
                          <a:effectLst/>
                        </a:rPr>
                        <a:t>면보루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009551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작업선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38748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AC</a:t>
                      </a:r>
                      <a:r>
                        <a:rPr lang="ko-KR" altLang="en-US" sz="800" u="none" strike="noStrike" dirty="0">
                          <a:effectLst/>
                        </a:rPr>
                        <a:t>화구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389111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CO2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용접기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피더케이블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871426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CO2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용접기홀더셋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871070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CO2</a:t>
                      </a:r>
                      <a:r>
                        <a:rPr lang="ko-KR" altLang="en-US" sz="800" u="none" strike="noStrike" dirty="0">
                          <a:effectLst/>
                        </a:rPr>
                        <a:t>팁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687066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LED</a:t>
                      </a:r>
                      <a:r>
                        <a:rPr lang="ko-KR" altLang="en-US" sz="800" u="none" strike="noStrike" dirty="0">
                          <a:effectLst/>
                        </a:rPr>
                        <a:t>작업등부품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10486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LED</a:t>
                      </a:r>
                      <a:r>
                        <a:rPr lang="ko-KR" altLang="en-US" sz="800" u="none" strike="noStrike" dirty="0">
                          <a:effectLst/>
                        </a:rPr>
                        <a:t>작업등수리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73577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LED</a:t>
                      </a:r>
                      <a:r>
                        <a:rPr lang="ko-KR" altLang="en-US" sz="800" u="none" strike="noStrike" dirty="0">
                          <a:effectLst/>
                        </a:rPr>
                        <a:t>작업등유리커버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168373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PP ROPE</a:t>
                      </a:r>
                    </a:p>
                    <a:p>
                      <a:pPr algn="l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988531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PP ROPE</a:t>
                      </a:r>
                    </a:p>
                    <a:p>
                      <a:pPr algn="l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087143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PVC</a:t>
                      </a:r>
                      <a:r>
                        <a:rPr lang="ko-KR" altLang="en-US" sz="800" u="none" strike="noStrike" dirty="0">
                          <a:effectLst/>
                        </a:rPr>
                        <a:t>코팅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비산방지포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73304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PVC</a:t>
                      </a:r>
                      <a:r>
                        <a:rPr lang="ko-KR" altLang="en-US" sz="800" u="none" strike="noStrike" dirty="0">
                          <a:effectLst/>
                        </a:rPr>
                        <a:t>코팅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비산방지포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151819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 err="1">
                          <a:effectLst/>
                        </a:rPr>
                        <a:t>가스체크스프레이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31639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1DE5811D-9954-0D18-ACFC-99CC775AF8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1960" y="2807630"/>
            <a:ext cx="1998464" cy="174096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0C0C435-B2BE-405E-88D4-F235F7CF1E32}"/>
              </a:ext>
            </a:extLst>
          </p:cNvPr>
          <p:cNvSpPr txBox="1"/>
          <p:nvPr/>
        </p:nvSpPr>
        <p:spPr>
          <a:xfrm>
            <a:off x="1801647" y="2843958"/>
            <a:ext cx="125818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공기구 신규등록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23336C-113B-61FA-3605-21F0C7E0CA0F}"/>
              </a:ext>
            </a:extLst>
          </p:cNvPr>
          <p:cNvSpPr txBox="1"/>
          <p:nvPr/>
        </p:nvSpPr>
        <p:spPr>
          <a:xfrm>
            <a:off x="1732059" y="3083260"/>
            <a:ext cx="56951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공기구 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98752C-6FD5-B63F-032F-0AE7F34EC64F}"/>
              </a:ext>
            </a:extLst>
          </p:cNvPr>
          <p:cNvSpPr txBox="1"/>
          <p:nvPr/>
        </p:nvSpPr>
        <p:spPr>
          <a:xfrm>
            <a:off x="1732059" y="3314044"/>
            <a:ext cx="56951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품목코드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DCD85B-410A-E212-D740-735FF1766225}"/>
              </a:ext>
            </a:extLst>
          </p:cNvPr>
          <p:cNvSpPr txBox="1"/>
          <p:nvPr/>
        </p:nvSpPr>
        <p:spPr>
          <a:xfrm>
            <a:off x="1732058" y="3564055"/>
            <a:ext cx="56951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QR</a:t>
            </a:r>
            <a:r>
              <a:rPr lang="ko-KR" altLang="en-US" sz="600" dirty="0"/>
              <a:t>코드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20C414-8B4A-1AA7-F9F3-0DC47620A0E8}"/>
              </a:ext>
            </a:extLst>
          </p:cNvPr>
          <p:cNvSpPr txBox="1"/>
          <p:nvPr/>
        </p:nvSpPr>
        <p:spPr>
          <a:xfrm>
            <a:off x="1732057" y="3803844"/>
            <a:ext cx="56951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태그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1DCC24-3703-6138-03BD-7F6B19F82439}"/>
              </a:ext>
            </a:extLst>
          </p:cNvPr>
          <p:cNvSpPr txBox="1"/>
          <p:nvPr/>
        </p:nvSpPr>
        <p:spPr>
          <a:xfrm>
            <a:off x="2533169" y="4076686"/>
            <a:ext cx="353493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태그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539CFCD-C8D5-A2F9-4282-D99F109287B2}"/>
              </a:ext>
            </a:extLst>
          </p:cNvPr>
          <p:cNvCxnSpPr>
            <a:cxnSpLocks/>
            <a:stCxn id="81" idx="2"/>
            <a:endCxn id="11" idx="0"/>
          </p:cNvCxnSpPr>
          <p:nvPr/>
        </p:nvCxnSpPr>
        <p:spPr>
          <a:xfrm>
            <a:off x="1677191" y="1296514"/>
            <a:ext cx="1004001" cy="1511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6AD9D9A3-5308-E2B7-C530-BE1B3F80E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0366"/>
              </p:ext>
            </p:extLst>
          </p:nvPr>
        </p:nvGraphicFramePr>
        <p:xfrm>
          <a:off x="3953597" y="1674114"/>
          <a:ext cx="899620" cy="36214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9620">
                  <a:extLst>
                    <a:ext uri="{9D8B030D-6E8A-4147-A177-3AD203B41FA5}">
                      <a16:colId xmlns:a16="http://schemas.microsoft.com/office/drawing/2014/main" val="538457189"/>
                    </a:ext>
                  </a:extLst>
                </a:gridCol>
              </a:tblGrid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C900082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624028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D940146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507084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A100014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522808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A100016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186394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A100012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490808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A100010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101354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C200064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886732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C200063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355968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C200032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371946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C900032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375004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C900127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5894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C900088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671376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B600002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132066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B500028</a:t>
                      </a:r>
                    </a:p>
                    <a:p>
                      <a:pPr algn="ctr" fontAlgn="ctr"/>
                      <a:endParaRPr lang="en-US" sz="900" u="none" strike="noStrike" dirty="0">
                        <a:effectLst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>
                          <a:effectLst/>
                        </a:rPr>
                        <a:t>C900088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20674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3CF8E58E-CE0F-D369-FAE5-3AA81A1D85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65602" y="2831488"/>
            <a:ext cx="2098820" cy="171710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467077-9294-C802-F490-80D9DC06A5BC}"/>
              </a:ext>
            </a:extLst>
          </p:cNvPr>
          <p:cNvSpPr txBox="1"/>
          <p:nvPr/>
        </p:nvSpPr>
        <p:spPr>
          <a:xfrm>
            <a:off x="2998771" y="5183502"/>
            <a:ext cx="19223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&lt; 1.  2.  3.  4.  5.  6.  7.  8.  9.  10 &gt; </a:t>
            </a:r>
            <a:endParaRPr lang="ko-KR" altLang="en-US" sz="80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178C232-EDCA-7607-39C7-FB06997A9E1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52824"/>
          <a:stretch/>
        </p:blipFill>
        <p:spPr>
          <a:xfrm>
            <a:off x="4772297" y="971334"/>
            <a:ext cx="1800200" cy="250245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AE6180D6-4C83-6C6D-92E3-299D38F62BCA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14566BE0-4498-FD0E-373A-77EE7E0D8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D2105DA6-E98A-90D8-E37E-0F6B09EC0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6F26B37-D67A-0AC8-BF13-499390C2F6E3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6EC3DECD-A161-2C67-FCD6-B5D648063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0AB02635-D72A-D975-C0AF-788AB25B6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55" name="Picture 2" descr="정보 아이콘 3D 모델 - TurboSquid 1649677">
            <a:extLst>
              <a:ext uri="{FF2B5EF4-FFF2-40B4-BE49-F238E27FC236}">
                <a16:creationId xmlns:a16="http://schemas.microsoft.com/office/drawing/2014/main" id="{5C1AAF7D-2964-EB1A-E437-9ECC3499A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E85D872-72F5-14FF-8792-8B76969D2DB1}"/>
              </a:ext>
            </a:extLst>
          </p:cNvPr>
          <p:cNvSpPr txBox="1"/>
          <p:nvPr/>
        </p:nvSpPr>
        <p:spPr>
          <a:xfrm>
            <a:off x="4414212" y="2852878"/>
            <a:ext cx="125818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공기구 수정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64D6C9-CC71-D144-1F40-452CA88772EC}"/>
              </a:ext>
            </a:extLst>
          </p:cNvPr>
          <p:cNvSpPr txBox="1"/>
          <p:nvPr/>
        </p:nvSpPr>
        <p:spPr>
          <a:xfrm>
            <a:off x="4377709" y="3095077"/>
            <a:ext cx="56951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공기구 명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7D380E-C160-1840-F452-B88AC947885A}"/>
              </a:ext>
            </a:extLst>
          </p:cNvPr>
          <p:cNvSpPr txBox="1"/>
          <p:nvPr/>
        </p:nvSpPr>
        <p:spPr>
          <a:xfrm>
            <a:off x="4377709" y="3325861"/>
            <a:ext cx="56951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품목코드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B9D1B7-DC9A-51E7-353A-CC0ABADD0C7A}"/>
              </a:ext>
            </a:extLst>
          </p:cNvPr>
          <p:cNvSpPr txBox="1"/>
          <p:nvPr/>
        </p:nvSpPr>
        <p:spPr>
          <a:xfrm>
            <a:off x="4377708" y="3575872"/>
            <a:ext cx="56951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QR</a:t>
            </a:r>
            <a:r>
              <a:rPr lang="ko-KR" altLang="en-US" sz="600" dirty="0"/>
              <a:t>코드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287A82-6C3F-DD21-BB38-28969AA77AF1}"/>
              </a:ext>
            </a:extLst>
          </p:cNvPr>
          <p:cNvSpPr txBox="1"/>
          <p:nvPr/>
        </p:nvSpPr>
        <p:spPr>
          <a:xfrm>
            <a:off x="4377707" y="3815661"/>
            <a:ext cx="56951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태그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FF56B7-9267-3838-D5AE-133A016855AA}"/>
              </a:ext>
            </a:extLst>
          </p:cNvPr>
          <p:cNvSpPr txBox="1"/>
          <p:nvPr/>
        </p:nvSpPr>
        <p:spPr>
          <a:xfrm>
            <a:off x="6051632" y="4287896"/>
            <a:ext cx="192305" cy="114583"/>
          </a:xfrm>
          <a:prstGeom prst="rect">
            <a:avLst/>
          </a:prstGeom>
          <a:solidFill>
            <a:srgbClr val="6045E2"/>
          </a:solidFill>
        </p:spPr>
        <p:txBody>
          <a:bodyPr wrap="none" lIns="0" rtlCol="0">
            <a:noAutofit/>
          </a:bodyPr>
          <a:lstStyle/>
          <a:p>
            <a:r>
              <a:rPr lang="ko-KR" altLang="en-US" sz="600" b="1" dirty="0">
                <a:solidFill>
                  <a:schemeClr val="bg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25076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B6F44D8D-432B-2F27-AFE6-A1896F6FB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64" y="3907782"/>
            <a:ext cx="5167503" cy="3600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7B9087-FE2A-8E4D-15C1-B3064B8CD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64" y="917736"/>
            <a:ext cx="5205859" cy="6509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22B274-4361-DDE3-9470-8A766B71D088}"/>
              </a:ext>
            </a:extLst>
          </p:cNvPr>
          <p:cNvSpPr txBox="1"/>
          <p:nvPr/>
        </p:nvSpPr>
        <p:spPr>
          <a:xfrm>
            <a:off x="220677" y="265212"/>
            <a:ext cx="651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7.3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대여 리스트 작성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저장버튼은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_App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페이지의 경우 대여신청 버튼 적용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DBB88B-48F0-5269-B512-051B97C71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87545"/>
              </p:ext>
            </p:extLst>
          </p:nvPr>
        </p:nvGraphicFramePr>
        <p:xfrm>
          <a:off x="6979021" y="0"/>
          <a:ext cx="2185261" cy="5413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u="sng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작업명</a:t>
                      </a:r>
                      <a:r>
                        <a:rPr lang="ko-KR" altLang="en-US" sz="700" b="1" u="sng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입력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작업명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_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박스내 입력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)</a:t>
                      </a:r>
                      <a:endParaRPr lang="en-US" altLang="ko-KR" sz="700" b="1" u="sng" dirty="0">
                        <a:solidFill>
                          <a:schemeClr val="bg1">
                            <a:lumMod val="9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/form-elements/base-input.html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bg1">
                            <a:lumMod val="9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bg1">
                            <a:lumMod val="9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정비실의 관리자가 </a:t>
                      </a:r>
                      <a:r>
                        <a:rPr lang="ko-KR" altLang="en-US" sz="700" b="0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정비실간의</a:t>
                      </a:r>
                      <a:r>
                        <a:rPr lang="ko-KR" altLang="en-US" sz="700" b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공기구 이동이 필요할 경우</a:t>
                      </a:r>
                      <a:r>
                        <a:rPr lang="en-US" altLang="ko-KR" sz="700" b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정비실의 관리자는</a:t>
                      </a:r>
                      <a:endParaRPr lang="en-US" altLang="ko-KR" sz="700" b="0" baseline="0" dirty="0">
                        <a:solidFill>
                          <a:schemeClr val="bg1">
                            <a:lumMod val="9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b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작업자의 반출 리스트 작성과 </a:t>
                      </a:r>
                      <a:r>
                        <a:rPr lang="ko-KR" altLang="en-US" sz="700" b="0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동일하게사용</a:t>
                      </a:r>
                      <a:endParaRPr lang="en-US" altLang="ko-KR" sz="700" b="0" baseline="0" dirty="0">
                        <a:solidFill>
                          <a:schemeClr val="bg1">
                            <a:lumMod val="9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 선택</a:t>
                      </a:r>
                      <a:endParaRPr lang="en-US" altLang="ko-KR" sz="700" b="0" baseline="0" dirty="0">
                        <a:solidFill>
                          <a:schemeClr val="bg1">
                            <a:lumMod val="9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 보관장소</a:t>
                      </a:r>
                      <a:r>
                        <a:rPr lang="en-US" altLang="ko-KR" sz="700" b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보관위치 확인</a:t>
                      </a:r>
                      <a:endParaRPr lang="en-US" altLang="ko-KR" sz="700" b="0" baseline="0" dirty="0">
                        <a:solidFill>
                          <a:schemeClr val="bg1">
                            <a:lumMod val="9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 신청을 하고</a:t>
                      </a:r>
                      <a:r>
                        <a:rPr lang="en-US" altLang="ko-KR" sz="700" b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스스로 반출 승인을 함</a:t>
                      </a:r>
                      <a:endParaRPr lang="en-US" altLang="ko-KR" sz="700" b="0" baseline="0" dirty="0">
                        <a:solidFill>
                          <a:schemeClr val="bg1">
                            <a:lumMod val="9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작업리더 조회</a:t>
                      </a:r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작업리더명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박스내 입력 후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조회 버튼</a:t>
                      </a:r>
                      <a:r>
                        <a:rPr lang="en-US" altLang="ko-KR" sz="700" dirty="0"/>
                        <a:t>_</a:t>
                      </a:r>
                      <a:r>
                        <a:rPr lang="en-US" altLang="ko-KR" sz="700" dirty="0" err="1"/>
                        <a:t>Pupup</a:t>
                      </a:r>
                      <a:r>
                        <a:rPr lang="ko-KR" altLang="en-US" sz="700" dirty="0"/>
                        <a:t>선택</a:t>
                      </a:r>
                      <a:r>
                        <a:rPr lang="en-US" altLang="ko-KR" sz="700" dirty="0"/>
                        <a:t>))</a:t>
                      </a:r>
                      <a:endParaRPr lang="en-US" altLang="ko-KR" sz="700" b="1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/form-elements/input-group.html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 조회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공기구 이름 입력</a:t>
                      </a:r>
                      <a:r>
                        <a:rPr lang="en-US" altLang="ko-KR" sz="700" dirty="0"/>
                        <a:t> _</a:t>
                      </a:r>
                      <a:r>
                        <a:rPr lang="ko-KR" altLang="en-US" sz="700" dirty="0"/>
                        <a:t>박스내 입력 후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조회 버튼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정비실 선택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수량선택</a:t>
                      </a:r>
                      <a:r>
                        <a:rPr lang="en-US" altLang="ko-KR" sz="70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/pages/apps/contact/contact-list_3.html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 완료된 공기구의 반출 가능여부가 포함된 정비실별 정보를 선택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선택수량포함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 저장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저장된 정보는 각 정비실별 반출 저장 리스트에 저장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 환경에서 반출신청시는 반출수량 체크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공기구 수량 선택</a:t>
                      </a:r>
                      <a:endParaRPr lang="en-US" altLang="ko-KR" sz="700" b="1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/form-elements/base-input.html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 카드에서 공기구 조회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저장이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된후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새로운 공기구 선택 카드가 생성됨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Web(PC)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저장 또는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비치 전용단말기에서 대여 신청하고 해당 정비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실의 관리자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에게 반출 신청을 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 받음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2FB184-BE8F-B60C-A39A-37BB0C254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981" y="942269"/>
            <a:ext cx="1800200" cy="5760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A5E6044-C762-6D96-230B-760DE2963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817" y="1589914"/>
            <a:ext cx="5201050" cy="53797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36982DC-4123-9881-5ACE-F1C13E449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24"/>
          <a:stretch/>
        </p:blipFill>
        <p:spPr>
          <a:xfrm>
            <a:off x="1544043" y="1793203"/>
            <a:ext cx="1800200" cy="250245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ABDE48B9-B0F6-F8BF-8E97-99956B6FBB87}"/>
              </a:ext>
            </a:extLst>
          </p:cNvPr>
          <p:cNvGrpSpPr/>
          <p:nvPr/>
        </p:nvGrpSpPr>
        <p:grpSpPr>
          <a:xfrm>
            <a:off x="5855129" y="3973855"/>
            <a:ext cx="648072" cy="227894"/>
            <a:chOff x="5799454" y="5175892"/>
            <a:chExt cx="648072" cy="22789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290F334-CD9E-BE05-4922-2D34520A72ED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A550A5-BCFD-8976-55D2-03FACCAE9FDD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8F933AC-91C5-D00E-99C0-C5D0CCB14431}"/>
              </a:ext>
            </a:extLst>
          </p:cNvPr>
          <p:cNvSpPr/>
          <p:nvPr/>
        </p:nvSpPr>
        <p:spPr>
          <a:xfrm>
            <a:off x="1536371" y="932392"/>
            <a:ext cx="1512168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 조회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59ED2D3-DE2D-9037-5E63-A251D6177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630" y="2151412"/>
            <a:ext cx="5223238" cy="1728193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F3FE823D-6ECD-50C6-81A6-8FDB2C68B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937" y="2565192"/>
            <a:ext cx="624970" cy="53797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C0B2C59-DF19-E51E-C444-F40043F3F0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7063" y="2459804"/>
            <a:ext cx="446638" cy="1036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BF8DFB-2069-4964-D293-9594179F78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220704-C7A2-BEC1-450D-413CCFD72F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1640" y="589424"/>
            <a:ext cx="5256584" cy="3182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FEF226-366D-FFA2-9309-3A7340F225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713" y="927978"/>
            <a:ext cx="1091758" cy="4542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CF83EB-585F-CB83-FA53-F0C611A8C701}"/>
              </a:ext>
            </a:extLst>
          </p:cNvPr>
          <p:cNvSpPr txBox="1"/>
          <p:nvPr/>
        </p:nvSpPr>
        <p:spPr>
          <a:xfrm>
            <a:off x="252098" y="992537"/>
            <a:ext cx="106002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544FD4-8D11-2151-5F75-6324070DED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5088" y="1734946"/>
            <a:ext cx="165983" cy="1497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5D2C95-1C65-0BE1-0550-3B7979D825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8905" y="4552949"/>
            <a:ext cx="200373" cy="1635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1EE60C9-3B9B-BBDB-1EFF-7372C9FC21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3440" y="1189062"/>
            <a:ext cx="165983" cy="1576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23CE066-1839-317D-92D0-70C5D770F28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3439" y="2871435"/>
            <a:ext cx="166246" cy="1590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BE140FF-82F5-FE4E-B20E-9C074580B0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0800000">
            <a:off x="307900" y="2298444"/>
            <a:ext cx="162281" cy="1552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43ED32F-3BCE-C1AA-83A2-E802AE7BD9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303440" y="3997156"/>
            <a:ext cx="185536" cy="14018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E2585F-936E-5D97-EB90-0ECDD34CA7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5842" y="3433675"/>
            <a:ext cx="174190" cy="16231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6135A7-EAC9-E8B1-4341-7A04C6D589FB}"/>
              </a:ext>
            </a:extLst>
          </p:cNvPr>
          <p:cNvSpPr/>
          <p:nvPr/>
        </p:nvSpPr>
        <p:spPr>
          <a:xfrm>
            <a:off x="273006" y="2313449"/>
            <a:ext cx="1033215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7363AD1-C91C-C2EC-A2F6-27890BDCFF06}"/>
              </a:ext>
            </a:extLst>
          </p:cNvPr>
          <p:cNvGrpSpPr/>
          <p:nvPr/>
        </p:nvGrpSpPr>
        <p:grpSpPr>
          <a:xfrm>
            <a:off x="1187724" y="915088"/>
            <a:ext cx="388720" cy="200055"/>
            <a:chOff x="4727047" y="5307508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66CE817-2A20-492B-FCE2-69087062A18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ED5F704C-1428-E407-F332-0D51A0ECB55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454D788-25A4-3B89-6340-39863CE3FCAA}"/>
              </a:ext>
            </a:extLst>
          </p:cNvPr>
          <p:cNvSpPr txBox="1"/>
          <p:nvPr/>
        </p:nvSpPr>
        <p:spPr>
          <a:xfrm>
            <a:off x="1536371" y="1598880"/>
            <a:ext cx="801823" cy="2052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900" dirty="0"/>
              <a:t>공기구 조회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3AA4EE-2A93-7352-F270-7ACDEB281CC4}"/>
              </a:ext>
            </a:extLst>
          </p:cNvPr>
          <p:cNvSpPr txBox="1"/>
          <p:nvPr/>
        </p:nvSpPr>
        <p:spPr>
          <a:xfrm>
            <a:off x="3383868" y="2237311"/>
            <a:ext cx="576064" cy="1050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500" b="1"/>
              <a:t>공기구 위치</a:t>
            </a:r>
            <a:endParaRPr lang="ko-KR" altLang="en-US" sz="500" b="1" dirty="0"/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7B5C4D6-E415-E59C-9EFF-D96A20BCC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95983"/>
              </p:ext>
            </p:extLst>
          </p:nvPr>
        </p:nvGraphicFramePr>
        <p:xfrm>
          <a:off x="3344243" y="2428245"/>
          <a:ext cx="576064" cy="1451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859177045"/>
                    </a:ext>
                  </a:extLst>
                </a:gridCol>
              </a:tblGrid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10114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01088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0325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873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6-D-1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98215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Desk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22108"/>
                  </a:ext>
                </a:extLst>
              </a:tr>
            </a:tbl>
          </a:graphicData>
        </a:graphic>
      </p:graphicFrame>
      <p:sp>
        <p:nvSpPr>
          <p:cNvPr id="38" name="타원 37">
            <a:extLst>
              <a:ext uri="{FF2B5EF4-FFF2-40B4-BE49-F238E27FC236}">
                <a16:creationId xmlns:a16="http://schemas.microsoft.com/office/drawing/2014/main" id="{51D656C9-A867-6F07-9550-18E00E9DB69F}"/>
              </a:ext>
            </a:extLst>
          </p:cNvPr>
          <p:cNvSpPr/>
          <p:nvPr/>
        </p:nvSpPr>
        <p:spPr>
          <a:xfrm>
            <a:off x="1532951" y="2494230"/>
            <a:ext cx="122601" cy="69194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F4D0CF0-4D1A-2347-D882-E7065721E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551" y="6049753"/>
            <a:ext cx="5167503" cy="360040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9A0BEE5C-D2E6-13BC-A029-354B2692A94E}"/>
              </a:ext>
            </a:extLst>
          </p:cNvPr>
          <p:cNvGrpSpPr/>
          <p:nvPr/>
        </p:nvGrpSpPr>
        <p:grpSpPr>
          <a:xfrm>
            <a:off x="5877316" y="6115826"/>
            <a:ext cx="648072" cy="227894"/>
            <a:chOff x="5799454" y="5175892"/>
            <a:chExt cx="648072" cy="22789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2EF8DAF-03F4-FA83-E61A-5BFC1FF4ECEB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3E73F8-50C3-E28A-F03C-CDE2EDDDDAB5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CF72AF0B-A2D0-C293-D1C4-2CD14CE24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817" y="4293383"/>
            <a:ext cx="5223238" cy="172819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EF69DDEF-BE16-544B-41C5-A35C67887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418" y="4932079"/>
            <a:ext cx="624970" cy="53797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E849C5D2-1264-4C29-512C-041EB5C7D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0085" y="4855148"/>
            <a:ext cx="446638" cy="1036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CC2A2AF-BCA2-39A0-D7EF-1552E1DFFB77}"/>
              </a:ext>
            </a:extLst>
          </p:cNvPr>
          <p:cNvSpPr txBox="1"/>
          <p:nvPr/>
        </p:nvSpPr>
        <p:spPr>
          <a:xfrm>
            <a:off x="3406055" y="4379282"/>
            <a:ext cx="576064" cy="1050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500" b="1"/>
              <a:t>공기구 위치</a:t>
            </a:r>
            <a:endParaRPr lang="ko-KR" altLang="en-US" sz="500" b="1" dirty="0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61BCFEEA-C9BC-6BE2-688D-07A3A7013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95983"/>
              </p:ext>
            </p:extLst>
          </p:nvPr>
        </p:nvGraphicFramePr>
        <p:xfrm>
          <a:off x="3366430" y="4570216"/>
          <a:ext cx="576064" cy="1451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859177045"/>
                    </a:ext>
                  </a:extLst>
                </a:gridCol>
              </a:tblGrid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10114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01088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0325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873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6-D-1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98215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Desk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22108"/>
                  </a:ext>
                </a:extLst>
              </a:tr>
            </a:tbl>
          </a:graphicData>
        </a:graphic>
      </p:graphicFrame>
      <p:sp>
        <p:nvSpPr>
          <p:cNvPr id="48" name="타원 47">
            <a:extLst>
              <a:ext uri="{FF2B5EF4-FFF2-40B4-BE49-F238E27FC236}">
                <a16:creationId xmlns:a16="http://schemas.microsoft.com/office/drawing/2014/main" id="{B568082B-C79A-9A23-2D6E-3C419CFA3D17}"/>
              </a:ext>
            </a:extLst>
          </p:cNvPr>
          <p:cNvSpPr/>
          <p:nvPr/>
        </p:nvSpPr>
        <p:spPr>
          <a:xfrm>
            <a:off x="1551770" y="4906958"/>
            <a:ext cx="122601" cy="69194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D42148F-6B10-11C4-657F-C0F4550FB364}"/>
              </a:ext>
            </a:extLst>
          </p:cNvPr>
          <p:cNvGrpSpPr/>
          <p:nvPr/>
        </p:nvGrpSpPr>
        <p:grpSpPr>
          <a:xfrm>
            <a:off x="1213272" y="2368641"/>
            <a:ext cx="388720" cy="200055"/>
            <a:chOff x="4727047" y="5307508"/>
            <a:chExt cx="388720" cy="20005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B5D9CBD-8CD3-0CAB-47B0-7AD2B87CC3C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D29D2A01-496D-16B0-C379-7EAEB8666C6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EBA9554-33D3-F1D9-C9EA-3A5403048829}"/>
              </a:ext>
            </a:extLst>
          </p:cNvPr>
          <p:cNvGrpSpPr/>
          <p:nvPr/>
        </p:nvGrpSpPr>
        <p:grpSpPr>
          <a:xfrm>
            <a:off x="1224350" y="4290734"/>
            <a:ext cx="388720" cy="200055"/>
            <a:chOff x="4727047" y="5307508"/>
            <a:chExt cx="388720" cy="20005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3CC9E8C-7E36-CE8A-3C9C-30CAE31244A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9021B0F4-A5CB-94CE-6981-60C1F492AA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D02EFB5-80F2-A147-B48F-EB3181248037}"/>
              </a:ext>
            </a:extLst>
          </p:cNvPr>
          <p:cNvSpPr/>
          <p:nvPr/>
        </p:nvSpPr>
        <p:spPr>
          <a:xfrm>
            <a:off x="5494856" y="2289827"/>
            <a:ext cx="405562" cy="1551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BB9E3E7-75C5-947E-E6A4-2D45439E68C0}"/>
              </a:ext>
            </a:extLst>
          </p:cNvPr>
          <p:cNvSpPr/>
          <p:nvPr/>
        </p:nvSpPr>
        <p:spPr>
          <a:xfrm>
            <a:off x="5481165" y="4425127"/>
            <a:ext cx="405562" cy="1551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8E6ECC3-1B6A-125B-2E32-1AC41C3E3C1E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7A91E947-F966-C4F0-C94F-C3C478053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26F41CC7-D458-9339-E23A-1EBE869F7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104A482-B99D-1277-9B23-255E6244037E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16B343B1-FCDA-9339-4A93-2EAB5858A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0D7646B7-CC6A-0179-02C4-C33634BFF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63" name="Picture 2" descr="정보 아이콘 3D 모델 - TurboSquid 1649677">
            <a:extLst>
              <a:ext uri="{FF2B5EF4-FFF2-40B4-BE49-F238E27FC236}">
                <a16:creationId xmlns:a16="http://schemas.microsoft.com/office/drawing/2014/main" id="{BCBC626C-7557-7DF8-255E-4202A3081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54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2_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3_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30365</TotalTime>
  <Words>8706</Words>
  <Application>Microsoft Office PowerPoint</Application>
  <PresentationFormat>화면 슬라이드 쇼(16:10)</PresentationFormat>
  <Paragraphs>2707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44</vt:i4>
      </vt:variant>
    </vt:vector>
  </HeadingPairs>
  <TitlesOfParts>
    <vt:vector size="58" baseType="lpstr">
      <vt:lpstr>나눔고딕</vt:lpstr>
      <vt:lpstr>맑은 고딕</vt:lpstr>
      <vt:lpstr>여기어때 잘난체 OTF</vt:lpstr>
      <vt:lpstr>Arial</vt:lpstr>
      <vt:lpstr>Calibri</vt:lpstr>
      <vt:lpstr>PT Sans</vt:lpstr>
      <vt:lpstr>Segoe UI</vt:lpstr>
      <vt:lpstr>Stencil</vt:lpstr>
      <vt:lpstr>Wingdings</vt:lpstr>
      <vt:lpstr>Office 테마</vt:lpstr>
      <vt:lpstr>디자인 사용자 지정</vt:lpstr>
      <vt:lpstr>1_Office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기정 김</cp:lastModifiedBy>
  <cp:revision>1541</cp:revision>
  <cp:lastPrinted>2020-01-08T09:16:57Z</cp:lastPrinted>
  <dcterms:created xsi:type="dcterms:W3CDTF">2018-01-08T06:52:41Z</dcterms:created>
  <dcterms:modified xsi:type="dcterms:W3CDTF">2023-10-18T19:10:37Z</dcterms:modified>
</cp:coreProperties>
</file>