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  <p:sldMasterId id="2147483687" r:id="rId3"/>
    <p:sldMasterId id="2147483693" r:id="rId4"/>
    <p:sldMasterId id="2147483699" r:id="rId5"/>
    <p:sldMasterId id="2147483705" r:id="rId6"/>
  </p:sldMasterIdLst>
  <p:notesMasterIdLst>
    <p:notesMasterId r:id="rId61"/>
  </p:notesMasterIdLst>
  <p:handoutMasterIdLst>
    <p:handoutMasterId r:id="rId62"/>
  </p:handoutMasterIdLst>
  <p:sldIdLst>
    <p:sldId id="488" r:id="rId7"/>
    <p:sldId id="521" r:id="rId8"/>
    <p:sldId id="461" r:id="rId9"/>
    <p:sldId id="489" r:id="rId10"/>
    <p:sldId id="497" r:id="rId11"/>
    <p:sldId id="522" r:id="rId12"/>
    <p:sldId id="499" r:id="rId13"/>
    <p:sldId id="500" r:id="rId14"/>
    <p:sldId id="498" r:id="rId15"/>
    <p:sldId id="529" r:id="rId16"/>
    <p:sldId id="462" r:id="rId17"/>
    <p:sldId id="528" r:id="rId18"/>
    <p:sldId id="527" r:id="rId19"/>
    <p:sldId id="474" r:id="rId20"/>
    <p:sldId id="530" r:id="rId21"/>
    <p:sldId id="526" r:id="rId22"/>
    <p:sldId id="464" r:id="rId23"/>
    <p:sldId id="531" r:id="rId24"/>
    <p:sldId id="532" r:id="rId25"/>
    <p:sldId id="501" r:id="rId26"/>
    <p:sldId id="502" r:id="rId27"/>
    <p:sldId id="533" r:id="rId28"/>
    <p:sldId id="495" r:id="rId29"/>
    <p:sldId id="469" r:id="rId30"/>
    <p:sldId id="523" r:id="rId31"/>
    <p:sldId id="463" r:id="rId32"/>
    <p:sldId id="524" r:id="rId33"/>
    <p:sldId id="441" r:id="rId34"/>
    <p:sldId id="504" r:id="rId35"/>
    <p:sldId id="429" r:id="rId36"/>
    <p:sldId id="505" r:id="rId37"/>
    <p:sldId id="508" r:id="rId38"/>
    <p:sldId id="512" r:id="rId39"/>
    <p:sldId id="511" r:id="rId40"/>
    <p:sldId id="510" r:id="rId41"/>
    <p:sldId id="515" r:id="rId42"/>
    <p:sldId id="519" r:id="rId43"/>
    <p:sldId id="520" r:id="rId44"/>
    <p:sldId id="516" r:id="rId45"/>
    <p:sldId id="412" r:id="rId46"/>
    <p:sldId id="507" r:id="rId47"/>
    <p:sldId id="513" r:id="rId48"/>
    <p:sldId id="514" r:id="rId49"/>
    <p:sldId id="517" r:id="rId50"/>
    <p:sldId id="470" r:id="rId51"/>
    <p:sldId id="426" r:id="rId52"/>
    <p:sldId id="476" r:id="rId53"/>
    <p:sldId id="477" r:id="rId54"/>
    <p:sldId id="479" r:id="rId55"/>
    <p:sldId id="480" r:id="rId56"/>
    <p:sldId id="482" r:id="rId57"/>
    <p:sldId id="487" r:id="rId58"/>
    <p:sldId id="485" r:id="rId59"/>
    <p:sldId id="486" r:id="rId60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0000FF"/>
    <a:srgbClr val="0078D7"/>
    <a:srgbClr val="F0F0F0"/>
    <a:srgbClr val="FFFFFF"/>
    <a:srgbClr val="6045E2"/>
    <a:srgbClr val="E0BBA0"/>
    <a:srgbClr val="8291B2"/>
    <a:srgbClr val="FCFCFC"/>
    <a:srgbClr val="E9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2" autoAdjust="0"/>
    <p:restoredTop sz="96336" autoAdjust="0"/>
  </p:normalViewPr>
  <p:slideViewPr>
    <p:cSldViewPr>
      <p:cViewPr varScale="1">
        <p:scale>
          <a:sx n="131" d="100"/>
          <a:sy n="131" d="100"/>
        </p:scale>
        <p:origin x="1548" y="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commentAuthors" Target="commentAuthor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 b="1" dirty="0"/>
              <a:t>반출</a:t>
            </a:r>
            <a:r>
              <a:rPr lang="en-US" altLang="ko-KR" sz="1100" b="1" dirty="0"/>
              <a:t>25%</a:t>
            </a:r>
            <a:endParaRPr lang="ko-KR" altLang="en-US" sz="1100" b="1" dirty="0"/>
          </a:p>
        </c:rich>
      </c:tx>
      <c:layout>
        <c:manualLayout>
          <c:xMode val="edge"/>
          <c:yMode val="edge"/>
          <c:x val="0.30855379325902127"/>
          <c:y val="0.44823392210093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반출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F8-4718-9433-366D3B9231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F8-4718-9433-366D3B92317B}"/>
              </c:ext>
            </c:extLst>
          </c:dPt>
          <c:cat>
            <c:strRef>
              <c:f>Sheet1!$A$2:$A$3</c:f>
              <c:strCache>
                <c:ptCount val="2"/>
                <c:pt idx="0">
                  <c:v>반출중</c:v>
                </c:pt>
                <c:pt idx="1">
                  <c:v>정비실재고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987</c:v>
                </c:pt>
                <c:pt idx="1">
                  <c:v>2568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F8-4718-9433-366D3B9231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 b="1" dirty="0"/>
              <a:t>반입</a:t>
            </a:r>
            <a:r>
              <a:rPr lang="en-US" altLang="ko-KR" sz="1100" b="1" dirty="0"/>
              <a:t>3%</a:t>
            </a:r>
            <a:endParaRPr lang="ko-KR" altLang="en-US" sz="1100" b="1" dirty="0"/>
          </a:p>
        </c:rich>
      </c:tx>
      <c:layout>
        <c:manualLayout>
          <c:xMode val="edge"/>
          <c:yMode val="edge"/>
          <c:x val="0.30855379325902127"/>
          <c:y val="0.44823392210093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반입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D5A-4E9D-BDDD-FB7E2C9B8B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D5A-4E9D-BDDD-FB7E2C9B8B07}"/>
              </c:ext>
            </c:extLst>
          </c:dPt>
          <c:cat>
            <c:strRef>
              <c:f>Sheet1!$A$2:$A$3</c:f>
              <c:strCache>
                <c:ptCount val="2"/>
                <c:pt idx="0">
                  <c:v>반입중</c:v>
                </c:pt>
                <c:pt idx="1">
                  <c:v>정비실재고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5A-4E9D-BDDD-FB7E2C9B8B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 b="1" dirty="0"/>
              <a:t>지급</a:t>
            </a:r>
            <a:r>
              <a:rPr lang="en-US" altLang="ko-KR" sz="1100" b="1" dirty="0"/>
              <a:t>50%</a:t>
            </a:r>
            <a:endParaRPr lang="ko-KR" altLang="en-US" sz="1100" b="1" dirty="0"/>
          </a:p>
        </c:rich>
      </c:tx>
      <c:layout>
        <c:manualLayout>
          <c:xMode val="edge"/>
          <c:yMode val="edge"/>
          <c:x val="0.30855379325902127"/>
          <c:y val="0.44823392210093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지급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F8-4718-9433-366D3B9231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F8-4718-9433-366D3B92317B}"/>
              </c:ext>
            </c:extLst>
          </c:dPt>
          <c:cat>
            <c:strRef>
              <c:f>Sheet1!$A$2:$A$3</c:f>
              <c:strCache>
                <c:ptCount val="2"/>
                <c:pt idx="0">
                  <c:v>지급중</c:v>
                </c:pt>
                <c:pt idx="1">
                  <c:v>지급재고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F8-4718-9433-366D3B9231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 b="1" dirty="0"/>
              <a:t>매입</a:t>
            </a:r>
            <a:r>
              <a:rPr lang="en-US" altLang="ko-KR" sz="1100" b="1" dirty="0"/>
              <a:t>100%</a:t>
            </a:r>
            <a:endParaRPr lang="ko-KR" altLang="en-US" sz="1100" b="1" dirty="0"/>
          </a:p>
        </c:rich>
      </c:tx>
      <c:layout>
        <c:manualLayout>
          <c:xMode val="edge"/>
          <c:yMode val="edge"/>
          <c:x val="0.29208898257841526"/>
          <c:y val="0.44823392210093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매입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F8-4718-9433-366D3B9231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F8-4718-9433-366D3B92317B}"/>
              </c:ext>
            </c:extLst>
          </c:dPt>
          <c:cat>
            <c:strRef>
              <c:f>Sheet1!$A$2:$A$3</c:f>
              <c:strCache>
                <c:ptCount val="2"/>
                <c:pt idx="0">
                  <c:v>매입중</c:v>
                </c:pt>
                <c:pt idx="1">
                  <c:v>정비실재고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87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F8-4718-9433-366D3B9231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BA3040-C477-EE43-C084-96747F4F8F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52536" y="3041932"/>
            <a:ext cx="216024" cy="23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55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B06F01-D445-09F9-E9D6-BB1C30A33F87}"/>
              </a:ext>
            </a:extLst>
          </p:cNvPr>
          <p:cNvSpPr/>
          <p:nvPr userDrawn="1"/>
        </p:nvSpPr>
        <p:spPr>
          <a:xfrm>
            <a:off x="251520" y="571505"/>
            <a:ext cx="6408712" cy="4928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740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BA3040-C477-EE43-C084-96747F4F8F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52536" y="3041932"/>
            <a:ext cx="216024" cy="23227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5B06F01-D445-09F9-E9D6-BB1C30A33F87}"/>
              </a:ext>
            </a:extLst>
          </p:cNvPr>
          <p:cNvSpPr/>
          <p:nvPr userDrawn="1"/>
        </p:nvSpPr>
        <p:spPr>
          <a:xfrm>
            <a:off x="251520" y="571505"/>
            <a:ext cx="6408712" cy="4928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3762F7-770F-A11A-B107-F26D3948FB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438" y="985292"/>
            <a:ext cx="5535546" cy="452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0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B06F01-D445-09F9-E9D6-BB1C30A33F87}"/>
              </a:ext>
            </a:extLst>
          </p:cNvPr>
          <p:cNvSpPr/>
          <p:nvPr userDrawn="1"/>
        </p:nvSpPr>
        <p:spPr>
          <a:xfrm>
            <a:off x="251520" y="571505"/>
            <a:ext cx="6408712" cy="4928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463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292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973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BA3040-C477-EE43-C084-96747F4F8F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52536" y="3041932"/>
            <a:ext cx="216024" cy="23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54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B06F01-D445-09F9-E9D6-BB1C30A33F87}"/>
              </a:ext>
            </a:extLst>
          </p:cNvPr>
          <p:cNvSpPr/>
          <p:nvPr userDrawn="1"/>
        </p:nvSpPr>
        <p:spPr>
          <a:xfrm>
            <a:off x="251520" y="571505"/>
            <a:ext cx="6408712" cy="4928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802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BA3040-C477-EE43-C084-96747F4F8F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52536" y="3041932"/>
            <a:ext cx="216024" cy="23227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5B06F01-D445-09F9-E9D6-BB1C30A33F87}"/>
              </a:ext>
            </a:extLst>
          </p:cNvPr>
          <p:cNvSpPr/>
          <p:nvPr userDrawn="1"/>
        </p:nvSpPr>
        <p:spPr>
          <a:xfrm>
            <a:off x="251520" y="571505"/>
            <a:ext cx="6408712" cy="4928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3762F7-770F-A11A-B107-F26D3948FB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438" y="985292"/>
            <a:ext cx="5535546" cy="452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24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4626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175546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818064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B06F01-D445-09F9-E9D6-BB1C30A33F87}"/>
              </a:ext>
            </a:extLst>
          </p:cNvPr>
          <p:cNvSpPr/>
          <p:nvPr userDrawn="1"/>
        </p:nvSpPr>
        <p:spPr>
          <a:xfrm>
            <a:off x="251520" y="571505"/>
            <a:ext cx="6408712" cy="4928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6658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B06F01-D445-09F9-E9D6-BB1C30A33F87}"/>
              </a:ext>
            </a:extLst>
          </p:cNvPr>
          <p:cNvSpPr/>
          <p:nvPr userDrawn="1"/>
        </p:nvSpPr>
        <p:spPr>
          <a:xfrm>
            <a:off x="251520" y="571505"/>
            <a:ext cx="6408712" cy="4928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3762F7-770F-A11A-B107-F26D3948FB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438" y="985292"/>
            <a:ext cx="5535546" cy="452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7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B06F01-D445-09F9-E9D6-BB1C30A33F87}"/>
              </a:ext>
            </a:extLst>
          </p:cNvPr>
          <p:cNvSpPr/>
          <p:nvPr userDrawn="1"/>
        </p:nvSpPr>
        <p:spPr>
          <a:xfrm>
            <a:off x="251520" y="571505"/>
            <a:ext cx="6408712" cy="4928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3762F7-770F-A11A-B107-F26D3948FB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438" y="985292"/>
            <a:ext cx="5535546" cy="452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099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73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552145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03836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B06F01-D445-09F9-E9D6-BB1C30A33F87}"/>
              </a:ext>
            </a:extLst>
          </p:cNvPr>
          <p:cNvSpPr/>
          <p:nvPr userDrawn="1"/>
        </p:nvSpPr>
        <p:spPr>
          <a:xfrm>
            <a:off x="251520" y="571505"/>
            <a:ext cx="6408712" cy="4928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9208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B06F01-D445-09F9-E9D6-BB1C30A33F87}"/>
              </a:ext>
            </a:extLst>
          </p:cNvPr>
          <p:cNvSpPr/>
          <p:nvPr userDrawn="1"/>
        </p:nvSpPr>
        <p:spPr>
          <a:xfrm>
            <a:off x="251520" y="571505"/>
            <a:ext cx="6408712" cy="4928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3762F7-770F-A11A-B107-F26D3948FB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438" y="985292"/>
            <a:ext cx="5535546" cy="452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54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1536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7515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07904249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똑똑한 공기구관리시스템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김기정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2023-10-01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5" r:id="rId2"/>
    <p:sldLayoutId id="2147483686" r:id="rId3"/>
    <p:sldLayoutId id="2147483655" r:id="rId4"/>
    <p:sldLayoutId id="2147483672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07904249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똑똑한 공기구관리시스템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김기정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2023-10-01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95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07904249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똑똑한 공기구관리시스템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김기정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2023-10-01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8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07904249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똑똑한 공기구관리시스템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김기정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2023-10-01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80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07904249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똑똑한 공기구관리시스템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김기정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2023-10-01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45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1.wdp"/><Relationship Id="rId18" Type="http://schemas.openxmlformats.org/officeDocument/2006/relationships/image" Target="../media/image34.png"/><Relationship Id="rId26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17" Type="http://schemas.openxmlformats.org/officeDocument/2006/relationships/image" Target="../media/image33.png"/><Relationship Id="rId25" Type="http://schemas.openxmlformats.org/officeDocument/2006/relationships/image" Target="../media/image19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24" Type="http://schemas.openxmlformats.org/officeDocument/2006/relationships/image" Target="../media/image18.png"/><Relationship Id="rId5" Type="http://schemas.openxmlformats.org/officeDocument/2006/relationships/image" Target="../media/image29.png"/><Relationship Id="rId15" Type="http://schemas.openxmlformats.org/officeDocument/2006/relationships/image" Target="../media/image31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image" Target="../media/image12.png"/><Relationship Id="rId19" Type="http://schemas.openxmlformats.org/officeDocument/2006/relationships/image" Target="../media/image35.png"/><Relationship Id="rId4" Type="http://schemas.openxmlformats.org/officeDocument/2006/relationships/image" Target="../media/image25.png"/><Relationship Id="rId9" Type="http://schemas.openxmlformats.org/officeDocument/2006/relationships/image" Target="../media/image11.png"/><Relationship Id="rId14" Type="http://schemas.openxmlformats.org/officeDocument/2006/relationships/image" Target="../media/image30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18" Type="http://schemas.openxmlformats.org/officeDocument/2006/relationships/image" Target="../media/image33.png"/><Relationship Id="rId26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34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32.png"/><Relationship Id="rId25" Type="http://schemas.openxmlformats.org/officeDocument/2006/relationships/image" Target="../media/image16.png"/><Relationship Id="rId2" Type="http://schemas.openxmlformats.org/officeDocument/2006/relationships/image" Target="../media/image28.png"/><Relationship Id="rId16" Type="http://schemas.openxmlformats.org/officeDocument/2006/relationships/image" Target="../media/image31.png"/><Relationship Id="rId20" Type="http://schemas.openxmlformats.org/officeDocument/2006/relationships/image" Target="../media/image39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12.png"/><Relationship Id="rId24" Type="http://schemas.openxmlformats.org/officeDocument/2006/relationships/image" Target="../media/image15.png"/><Relationship Id="rId5" Type="http://schemas.openxmlformats.org/officeDocument/2006/relationships/image" Target="../media/image29.png"/><Relationship Id="rId15" Type="http://schemas.openxmlformats.org/officeDocument/2006/relationships/image" Target="../media/image30.png"/><Relationship Id="rId23" Type="http://schemas.openxmlformats.org/officeDocument/2006/relationships/image" Target="../media/image36.png"/><Relationship Id="rId28" Type="http://schemas.openxmlformats.org/officeDocument/2006/relationships/image" Target="../media/image19.png"/><Relationship Id="rId10" Type="http://schemas.openxmlformats.org/officeDocument/2006/relationships/image" Target="../media/image11.png"/><Relationship Id="rId19" Type="http://schemas.openxmlformats.org/officeDocument/2006/relationships/image" Target="../media/image38.png"/><Relationship Id="rId31" Type="http://schemas.openxmlformats.org/officeDocument/2006/relationships/image" Target="../media/image22.png"/><Relationship Id="rId4" Type="http://schemas.openxmlformats.org/officeDocument/2006/relationships/image" Target="../media/image25.png"/><Relationship Id="rId9" Type="http://schemas.openxmlformats.org/officeDocument/2006/relationships/image" Target="../media/image10.png"/><Relationship Id="rId14" Type="http://schemas.microsoft.com/office/2007/relationships/hdphoto" Target="../media/hdphoto1.wdp"/><Relationship Id="rId22" Type="http://schemas.openxmlformats.org/officeDocument/2006/relationships/image" Target="../media/image35.png"/><Relationship Id="rId27" Type="http://schemas.openxmlformats.org/officeDocument/2006/relationships/image" Target="../media/image18.png"/><Relationship Id="rId30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0.png"/><Relationship Id="rId18" Type="http://schemas.openxmlformats.org/officeDocument/2006/relationships/image" Target="../media/image38.png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35.png"/><Relationship Id="rId7" Type="http://schemas.openxmlformats.org/officeDocument/2006/relationships/image" Target="../media/image10.png"/><Relationship Id="rId12" Type="http://schemas.microsoft.com/office/2007/relationships/hdphoto" Target="../media/hdphoto1.wdp"/><Relationship Id="rId17" Type="http://schemas.openxmlformats.org/officeDocument/2006/relationships/image" Target="../media/image29.png"/><Relationship Id="rId25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3.png"/><Relationship Id="rId20" Type="http://schemas.openxmlformats.org/officeDocument/2006/relationships/image" Target="../media/image34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24" Type="http://schemas.openxmlformats.org/officeDocument/2006/relationships/image" Target="../media/image17.png"/><Relationship Id="rId5" Type="http://schemas.openxmlformats.org/officeDocument/2006/relationships/image" Target="../media/image6.png"/><Relationship Id="rId15" Type="http://schemas.openxmlformats.org/officeDocument/2006/relationships/image" Target="../media/image32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10" Type="http://schemas.openxmlformats.org/officeDocument/2006/relationships/image" Target="../media/image13.pn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12.png"/><Relationship Id="rId14" Type="http://schemas.openxmlformats.org/officeDocument/2006/relationships/image" Target="../media/image31.png"/><Relationship Id="rId22" Type="http://schemas.openxmlformats.org/officeDocument/2006/relationships/image" Target="../media/image15.png"/><Relationship Id="rId27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0.png"/><Relationship Id="rId18" Type="http://schemas.openxmlformats.org/officeDocument/2006/relationships/image" Target="../media/image18.png"/><Relationship Id="rId3" Type="http://schemas.openxmlformats.org/officeDocument/2006/relationships/image" Target="../media/image29.png"/><Relationship Id="rId21" Type="http://schemas.openxmlformats.org/officeDocument/2006/relationships/image" Target="../media/image21.png"/><Relationship Id="rId7" Type="http://schemas.openxmlformats.org/officeDocument/2006/relationships/image" Target="../media/image10.png"/><Relationship Id="rId12" Type="http://schemas.microsoft.com/office/2007/relationships/hdphoto" Target="../media/hdphoto1.wdp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13.png"/><Relationship Id="rId19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37.png"/><Relationship Id="rId2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7.png"/><Relationship Id="rId18" Type="http://schemas.openxmlformats.org/officeDocument/2006/relationships/image" Target="../media/image18.png"/><Relationship Id="rId3" Type="http://schemas.openxmlformats.org/officeDocument/2006/relationships/image" Target="../media/image29.png"/><Relationship Id="rId21" Type="http://schemas.openxmlformats.org/officeDocument/2006/relationships/image" Target="../media/image21.png"/><Relationship Id="rId7" Type="http://schemas.openxmlformats.org/officeDocument/2006/relationships/image" Target="../media/image10.png"/><Relationship Id="rId12" Type="http://schemas.microsoft.com/office/2007/relationships/hdphoto" Target="../media/hdphoto1.wdp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13.png"/><Relationship Id="rId19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30.png"/><Relationship Id="rId2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18" Type="http://schemas.openxmlformats.org/officeDocument/2006/relationships/image" Target="../media/image33.png"/><Relationship Id="rId26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34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32.png"/><Relationship Id="rId25" Type="http://schemas.openxmlformats.org/officeDocument/2006/relationships/image" Target="../media/image16.png"/><Relationship Id="rId2" Type="http://schemas.openxmlformats.org/officeDocument/2006/relationships/image" Target="../media/image28.png"/><Relationship Id="rId16" Type="http://schemas.openxmlformats.org/officeDocument/2006/relationships/image" Target="../media/image31.png"/><Relationship Id="rId20" Type="http://schemas.openxmlformats.org/officeDocument/2006/relationships/image" Target="../media/image39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12.png"/><Relationship Id="rId24" Type="http://schemas.openxmlformats.org/officeDocument/2006/relationships/image" Target="../media/image15.png"/><Relationship Id="rId5" Type="http://schemas.openxmlformats.org/officeDocument/2006/relationships/image" Target="../media/image29.png"/><Relationship Id="rId15" Type="http://schemas.openxmlformats.org/officeDocument/2006/relationships/image" Target="../media/image30.png"/><Relationship Id="rId23" Type="http://schemas.openxmlformats.org/officeDocument/2006/relationships/image" Target="../media/image36.png"/><Relationship Id="rId28" Type="http://schemas.openxmlformats.org/officeDocument/2006/relationships/image" Target="../media/image19.png"/><Relationship Id="rId10" Type="http://schemas.openxmlformats.org/officeDocument/2006/relationships/image" Target="../media/image11.png"/><Relationship Id="rId19" Type="http://schemas.openxmlformats.org/officeDocument/2006/relationships/image" Target="../media/image38.png"/><Relationship Id="rId4" Type="http://schemas.openxmlformats.org/officeDocument/2006/relationships/image" Target="../media/image25.png"/><Relationship Id="rId9" Type="http://schemas.openxmlformats.org/officeDocument/2006/relationships/image" Target="../media/image10.png"/><Relationship Id="rId14" Type="http://schemas.microsoft.com/office/2007/relationships/hdphoto" Target="../media/hdphoto1.wdp"/><Relationship Id="rId22" Type="http://schemas.openxmlformats.org/officeDocument/2006/relationships/image" Target="../media/image35.png"/><Relationship Id="rId27" Type="http://schemas.openxmlformats.org/officeDocument/2006/relationships/image" Target="../media/image18.png"/><Relationship Id="rId30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.png"/><Relationship Id="rId17" Type="http://schemas.openxmlformats.org/officeDocument/2006/relationships/image" Target="../media/image19.png"/><Relationship Id="rId2" Type="http://schemas.openxmlformats.org/officeDocument/2006/relationships/image" Target="../media/image41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microsoft.com/office/2007/relationships/hdphoto" Target="../media/hdphoto1.wdp"/><Relationship Id="rId19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4.png"/><Relationship Id="rId1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.png"/><Relationship Id="rId17" Type="http://schemas.openxmlformats.org/officeDocument/2006/relationships/image" Target="../media/image19.png"/><Relationship Id="rId2" Type="http://schemas.openxmlformats.org/officeDocument/2006/relationships/image" Target="../media/image41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microsoft.com/office/2007/relationships/hdphoto" Target="../media/hdphoto1.wdp"/><Relationship Id="rId19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4.png"/><Relationship Id="rId1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0.png"/><Relationship Id="rId18" Type="http://schemas.openxmlformats.org/officeDocument/2006/relationships/image" Target="../media/image19.png"/><Relationship Id="rId3" Type="http://schemas.openxmlformats.org/officeDocument/2006/relationships/image" Target="../media/image29.png"/><Relationship Id="rId21" Type="http://schemas.openxmlformats.org/officeDocument/2006/relationships/image" Target="../media/image22.png"/><Relationship Id="rId7" Type="http://schemas.openxmlformats.org/officeDocument/2006/relationships/image" Target="../media/image10.png"/><Relationship Id="rId12" Type="http://schemas.microsoft.com/office/2007/relationships/hdphoto" Target="../media/hdphoto1.wdp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3.png"/><Relationship Id="rId19" Type="http://schemas.openxmlformats.org/officeDocument/2006/relationships/image" Target="../media/image20.png"/><Relationship Id="rId4" Type="http://schemas.openxmlformats.org/officeDocument/2006/relationships/image" Target="../media/image3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9.png"/><Relationship Id="rId18" Type="http://schemas.openxmlformats.org/officeDocument/2006/relationships/image" Target="../media/image18.png"/><Relationship Id="rId3" Type="http://schemas.openxmlformats.org/officeDocument/2006/relationships/image" Target="../media/image6.png"/><Relationship Id="rId21" Type="http://schemas.openxmlformats.org/officeDocument/2006/relationships/image" Target="../media/image21.png"/><Relationship Id="rId7" Type="http://schemas.openxmlformats.org/officeDocument/2006/relationships/image" Target="../media/image11.png"/><Relationship Id="rId12" Type="http://schemas.openxmlformats.org/officeDocument/2006/relationships/image" Target="../media/image41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1.wdp"/><Relationship Id="rId5" Type="http://schemas.openxmlformats.org/officeDocument/2006/relationships/image" Target="../media/image40.png"/><Relationship Id="rId15" Type="http://schemas.openxmlformats.org/officeDocument/2006/relationships/image" Target="../media/image15.png"/><Relationship Id="rId10" Type="http://schemas.openxmlformats.org/officeDocument/2006/relationships/image" Target="../media/image14.png"/><Relationship Id="rId19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37.png"/><Relationship Id="rId2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1.wdp"/><Relationship Id="rId18" Type="http://schemas.openxmlformats.org/officeDocument/2006/relationships/image" Target="../media/image16.png"/><Relationship Id="rId3" Type="http://schemas.openxmlformats.org/officeDocument/2006/relationships/image" Target="../media/image7.png"/><Relationship Id="rId21" Type="http://schemas.openxmlformats.org/officeDocument/2006/relationships/image" Target="../media/image19.png"/><Relationship Id="rId7" Type="http://schemas.openxmlformats.org/officeDocument/2006/relationships/image" Target="../media/image44.png"/><Relationship Id="rId12" Type="http://schemas.openxmlformats.org/officeDocument/2006/relationships/image" Target="../media/image14.png"/><Relationship Id="rId17" Type="http://schemas.openxmlformats.org/officeDocument/2006/relationships/image" Target="../media/image15.png"/><Relationship Id="rId2" Type="http://schemas.openxmlformats.org/officeDocument/2006/relationships/image" Target="../media/image6.png"/><Relationship Id="rId16" Type="http://schemas.openxmlformats.org/officeDocument/2006/relationships/image" Target="../media/image4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3.png"/><Relationship Id="rId5" Type="http://schemas.openxmlformats.org/officeDocument/2006/relationships/image" Target="../media/image43.png"/><Relationship Id="rId15" Type="http://schemas.openxmlformats.org/officeDocument/2006/relationships/image" Target="../media/image41.png"/><Relationship Id="rId23" Type="http://schemas.openxmlformats.org/officeDocument/2006/relationships/image" Target="../media/image21.png"/><Relationship Id="rId10" Type="http://schemas.openxmlformats.org/officeDocument/2006/relationships/image" Target="../media/image12.png"/><Relationship Id="rId19" Type="http://schemas.openxmlformats.org/officeDocument/2006/relationships/image" Target="../media/image17.png"/><Relationship Id="rId4" Type="http://schemas.openxmlformats.org/officeDocument/2006/relationships/image" Target="../media/image42.png"/><Relationship Id="rId9" Type="http://schemas.openxmlformats.org/officeDocument/2006/relationships/image" Target="../media/image11.png"/><Relationship Id="rId14" Type="http://schemas.openxmlformats.org/officeDocument/2006/relationships/image" Target="../media/image24.png"/><Relationship Id="rId2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12" Type="http://schemas.openxmlformats.org/officeDocument/2006/relationships/image" Target="../media/image11.png"/><Relationship Id="rId2" Type="http://schemas.openxmlformats.org/officeDocument/2006/relationships/image" Target="../media/image46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Relationship Id="rId1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image" Target="../media/image48.png"/><Relationship Id="rId3" Type="http://schemas.openxmlformats.org/officeDocument/2006/relationships/image" Target="../media/image7.png"/><Relationship Id="rId21" Type="http://schemas.openxmlformats.org/officeDocument/2006/relationships/image" Target="../media/image42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24" Type="http://schemas.microsoft.com/office/2007/relationships/hdphoto" Target="../media/hdphoto2.wdp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23" Type="http://schemas.openxmlformats.org/officeDocument/2006/relationships/image" Target="../media/image51.png"/><Relationship Id="rId10" Type="http://schemas.openxmlformats.org/officeDocument/2006/relationships/image" Target="../media/image47.png"/><Relationship Id="rId19" Type="http://schemas.openxmlformats.org/officeDocument/2006/relationships/image" Target="../media/image49.png"/><Relationship Id="rId4" Type="http://schemas.openxmlformats.org/officeDocument/2006/relationships/image" Target="../media/image10.png"/><Relationship Id="rId9" Type="http://schemas.microsoft.com/office/2007/relationships/hdphoto" Target="../media/hdphoto1.wdp"/><Relationship Id="rId14" Type="http://schemas.openxmlformats.org/officeDocument/2006/relationships/image" Target="../media/image18.png"/><Relationship Id="rId22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53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2.png"/><Relationship Id="rId16" Type="http://schemas.openxmlformats.org/officeDocument/2006/relationships/image" Target="../media/image1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19" Type="http://schemas.openxmlformats.org/officeDocument/2006/relationships/image" Target="../media/image42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56.png"/><Relationship Id="rId7" Type="http://schemas.openxmlformats.org/officeDocument/2006/relationships/image" Target="../media/image13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microsoft.com/office/2007/relationships/hdphoto" Target="../media/hdphoto1.wdp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19" Type="http://schemas.openxmlformats.org/officeDocument/2006/relationships/image" Target="../media/image54.png"/><Relationship Id="rId4" Type="http://schemas.openxmlformats.org/officeDocument/2006/relationships/image" Target="../media/image10.png"/><Relationship Id="rId9" Type="http://schemas.openxmlformats.org/officeDocument/2006/relationships/image" Target="../media/image43.png"/><Relationship Id="rId1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.png"/><Relationship Id="rId18" Type="http://schemas.openxmlformats.org/officeDocument/2006/relationships/image" Target="../media/image14.png"/><Relationship Id="rId3" Type="http://schemas.openxmlformats.org/officeDocument/2006/relationships/chart" Target="../charts/chart2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13.png"/><Relationship Id="rId2" Type="http://schemas.openxmlformats.org/officeDocument/2006/relationships/chart" Target="../charts/chart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chart" Target="../charts/chart4.xml"/><Relationship Id="rId15" Type="http://schemas.openxmlformats.org/officeDocument/2006/relationships/image" Target="../media/image11.png"/><Relationship Id="rId10" Type="http://schemas.openxmlformats.org/officeDocument/2006/relationships/image" Target="../media/image18.png"/><Relationship Id="rId19" Type="http://schemas.microsoft.com/office/2007/relationships/hdphoto" Target="../media/hdphoto1.wdp"/><Relationship Id="rId4" Type="http://schemas.openxmlformats.org/officeDocument/2006/relationships/chart" Target="../charts/chart3.xml"/><Relationship Id="rId9" Type="http://schemas.openxmlformats.org/officeDocument/2006/relationships/image" Target="../media/image17.png"/><Relationship Id="rId1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0.png"/><Relationship Id="rId7" Type="http://schemas.openxmlformats.org/officeDocument/2006/relationships/image" Target="../media/image1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61.png"/><Relationship Id="rId9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1.png"/><Relationship Id="rId7" Type="http://schemas.openxmlformats.org/officeDocument/2006/relationships/image" Target="../media/image17.png"/><Relationship Id="rId12" Type="http://schemas.openxmlformats.org/officeDocument/2006/relationships/image" Target="../media/image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62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1.png"/><Relationship Id="rId7" Type="http://schemas.openxmlformats.org/officeDocument/2006/relationships/image" Target="../media/image1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63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1.png"/><Relationship Id="rId7" Type="http://schemas.openxmlformats.org/officeDocument/2006/relationships/image" Target="../media/image1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64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1.png"/><Relationship Id="rId7" Type="http://schemas.openxmlformats.org/officeDocument/2006/relationships/image" Target="../media/image1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65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1.png"/><Relationship Id="rId7" Type="http://schemas.openxmlformats.org/officeDocument/2006/relationships/image" Target="../media/image1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6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1.png"/><Relationship Id="rId7" Type="http://schemas.openxmlformats.org/officeDocument/2006/relationships/image" Target="../media/image1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67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1.png"/><Relationship Id="rId7" Type="http://schemas.openxmlformats.org/officeDocument/2006/relationships/image" Target="../media/image1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68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1.wdp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19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1.png"/><Relationship Id="rId7" Type="http://schemas.openxmlformats.org/officeDocument/2006/relationships/image" Target="../media/image1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70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1.png"/><Relationship Id="rId7" Type="http://schemas.openxmlformats.org/officeDocument/2006/relationships/image" Target="../media/image1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7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1.png"/><Relationship Id="rId7" Type="http://schemas.openxmlformats.org/officeDocument/2006/relationships/image" Target="../media/image1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7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1.png"/><Relationship Id="rId7" Type="http://schemas.openxmlformats.org/officeDocument/2006/relationships/image" Target="../media/image17.png"/><Relationship Id="rId12" Type="http://schemas.openxmlformats.org/officeDocument/2006/relationships/image" Target="../media/image7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1.wdp"/><Relationship Id="rId18" Type="http://schemas.openxmlformats.org/officeDocument/2006/relationships/image" Target="../media/image19.png"/><Relationship Id="rId3" Type="http://schemas.openxmlformats.org/officeDocument/2006/relationships/image" Target="../media/image7.png"/><Relationship Id="rId21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image" Target="../media/image6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24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19" Type="http://schemas.openxmlformats.org/officeDocument/2006/relationships/image" Target="../media/image20.png"/><Relationship Id="rId4" Type="http://schemas.openxmlformats.org/officeDocument/2006/relationships/image" Target="../media/image23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82.png"/><Relationship Id="rId7" Type="http://schemas.openxmlformats.org/officeDocument/2006/relationships/image" Target="../media/image9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80.png"/><Relationship Id="rId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83.png"/><Relationship Id="rId9" Type="http://schemas.openxmlformats.org/officeDocument/2006/relationships/image" Target="../media/image7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2.png"/><Relationship Id="rId7" Type="http://schemas.openxmlformats.org/officeDocument/2006/relationships/image" Target="../media/image95.png"/><Relationship Id="rId12" Type="http://schemas.openxmlformats.org/officeDocument/2006/relationships/image" Target="../media/image93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92.png"/><Relationship Id="rId5" Type="http://schemas.openxmlformats.org/officeDocument/2006/relationships/image" Target="../media/image84.png"/><Relationship Id="rId10" Type="http://schemas.openxmlformats.org/officeDocument/2006/relationships/image" Target="../media/image91.png"/><Relationship Id="rId4" Type="http://schemas.openxmlformats.org/officeDocument/2006/relationships/image" Target="../media/image83.png"/><Relationship Id="rId9" Type="http://schemas.openxmlformats.org/officeDocument/2006/relationships/image" Target="../media/image9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2.png"/><Relationship Id="rId7" Type="http://schemas.openxmlformats.org/officeDocument/2006/relationships/image" Target="../media/image95.png"/><Relationship Id="rId12" Type="http://schemas.openxmlformats.org/officeDocument/2006/relationships/image" Target="../media/image93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92.png"/><Relationship Id="rId5" Type="http://schemas.openxmlformats.org/officeDocument/2006/relationships/image" Target="../media/image84.png"/><Relationship Id="rId10" Type="http://schemas.openxmlformats.org/officeDocument/2006/relationships/image" Target="../media/image91.png"/><Relationship Id="rId4" Type="http://schemas.openxmlformats.org/officeDocument/2006/relationships/image" Target="../media/image83.png"/><Relationship Id="rId9" Type="http://schemas.openxmlformats.org/officeDocument/2006/relationships/image" Target="../media/image9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82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99.png"/><Relationship Id="rId5" Type="http://schemas.openxmlformats.org/officeDocument/2006/relationships/image" Target="../media/image84.png"/><Relationship Id="rId10" Type="http://schemas.openxmlformats.org/officeDocument/2006/relationships/image" Target="../media/image98.png"/><Relationship Id="rId4" Type="http://schemas.openxmlformats.org/officeDocument/2006/relationships/image" Target="../media/image83.png"/><Relationship Id="rId9" Type="http://schemas.openxmlformats.org/officeDocument/2006/relationships/image" Target="../media/image9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5" Type="http://schemas.openxmlformats.org/officeDocument/2006/relationships/image" Target="../media/image18.png"/><Relationship Id="rId10" Type="http://schemas.microsoft.com/office/2007/relationships/hdphoto" Target="../media/hdphoto1.wdp"/><Relationship Id="rId19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1.wdp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19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6.png"/><Relationship Id="rId18" Type="http://schemas.openxmlformats.org/officeDocument/2006/relationships/image" Target="../media/image18.png"/><Relationship Id="rId3" Type="http://schemas.openxmlformats.org/officeDocument/2006/relationships/image" Target="../media/image7.png"/><Relationship Id="rId21" Type="http://schemas.openxmlformats.org/officeDocument/2006/relationships/image" Target="../media/image21.png"/><Relationship Id="rId7" Type="http://schemas.openxmlformats.org/officeDocument/2006/relationships/image" Target="../media/image11.png"/><Relationship Id="rId12" Type="http://schemas.openxmlformats.org/officeDocument/2006/relationships/image" Target="../media/image24.png"/><Relationship Id="rId17" Type="http://schemas.openxmlformats.org/officeDocument/2006/relationships/image" Target="../media/image17.png"/><Relationship Id="rId2" Type="http://schemas.openxmlformats.org/officeDocument/2006/relationships/image" Target="../media/image6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1.wdp"/><Relationship Id="rId5" Type="http://schemas.openxmlformats.org/officeDocument/2006/relationships/image" Target="../media/image25.png"/><Relationship Id="rId15" Type="http://schemas.openxmlformats.org/officeDocument/2006/relationships/image" Target="../media/image15.png"/><Relationship Id="rId10" Type="http://schemas.openxmlformats.org/officeDocument/2006/relationships/image" Target="../media/image14.png"/><Relationship Id="rId19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../media/image13.png"/><Relationship Id="rId14" Type="http://schemas.openxmlformats.org/officeDocument/2006/relationships/image" Target="../media/image27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9C19B16F-5244-1EB9-5419-DE976F41BE0E}"/>
              </a:ext>
            </a:extLst>
          </p:cNvPr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똑똑이</a:t>
            </a:r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Web &amp; App </a:t>
            </a:r>
            <a:r>
              <a:rPr lang="ko-KR" altLang="en-US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5245A-AD2C-A511-5457-D3BF91DCDB5D}"/>
              </a:ext>
            </a:extLst>
          </p:cNvPr>
          <p:cNvSpPr txBox="1"/>
          <p:nvPr/>
        </p:nvSpPr>
        <p:spPr>
          <a:xfrm>
            <a:off x="2267744" y="2425452"/>
            <a:ext cx="49423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</a:rPr>
              <a:t>Web</a:t>
            </a:r>
            <a:r>
              <a:rPr lang="ko-KR" altLang="en-US" sz="2800" b="1" dirty="0">
                <a:solidFill>
                  <a:schemeClr val="bg1"/>
                </a:solidFill>
              </a:rPr>
              <a:t>화면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</a:rPr>
              <a:t>App</a:t>
            </a:r>
            <a:r>
              <a:rPr lang="ko-KR" altLang="en-US" sz="2800" b="1" dirty="0">
                <a:solidFill>
                  <a:schemeClr val="bg1"/>
                </a:solidFill>
              </a:rPr>
              <a:t>화면</a:t>
            </a:r>
            <a:r>
              <a:rPr lang="en-US" altLang="ko-KR" sz="2800" b="1" dirty="0">
                <a:solidFill>
                  <a:schemeClr val="bg1"/>
                </a:solidFill>
              </a:rPr>
              <a:t>_</a:t>
            </a:r>
            <a:r>
              <a:rPr lang="ko-KR" altLang="en-US" sz="2800" b="1" dirty="0">
                <a:solidFill>
                  <a:schemeClr val="bg1"/>
                </a:solidFill>
              </a:rPr>
              <a:t>기준정보</a:t>
            </a:r>
            <a:r>
              <a:rPr lang="en-US" altLang="ko-KR" sz="2800" b="1" dirty="0">
                <a:solidFill>
                  <a:schemeClr val="bg1"/>
                </a:solidFill>
              </a:rPr>
              <a:t>_</a:t>
            </a:r>
            <a:r>
              <a:rPr lang="ko-KR" altLang="en-US" sz="2800" b="1" dirty="0">
                <a:solidFill>
                  <a:schemeClr val="bg1"/>
                </a:solidFill>
              </a:rPr>
              <a:t>관리자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</a:rPr>
              <a:t>App</a:t>
            </a:r>
            <a:r>
              <a:rPr lang="ko-KR" altLang="en-US" sz="2800" b="1" dirty="0">
                <a:solidFill>
                  <a:schemeClr val="bg1"/>
                </a:solidFill>
              </a:rPr>
              <a:t>화면</a:t>
            </a:r>
            <a:r>
              <a:rPr lang="en-US" altLang="ko-KR" sz="2800" b="1" dirty="0">
                <a:solidFill>
                  <a:schemeClr val="bg1"/>
                </a:solidFill>
              </a:rPr>
              <a:t>_</a:t>
            </a:r>
            <a:r>
              <a:rPr lang="ko-KR" altLang="en-US" sz="2800" b="1" dirty="0">
                <a:solidFill>
                  <a:schemeClr val="bg1"/>
                </a:solidFill>
              </a:rPr>
              <a:t>작업자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</a:rPr>
              <a:t>#. DTO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99CF9-D316-4772-849B-BF8087E37CF4}"/>
              </a:ext>
            </a:extLst>
          </p:cNvPr>
          <p:cNvSpPr txBox="1"/>
          <p:nvPr/>
        </p:nvSpPr>
        <p:spPr>
          <a:xfrm>
            <a:off x="753547" y="4369668"/>
            <a:ext cx="82109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참조 </a:t>
            </a:r>
            <a:r>
              <a:rPr lang="en-US" altLang="ko-KR" sz="1100" b="1" dirty="0">
                <a:solidFill>
                  <a:schemeClr val="bg1"/>
                </a:solidFill>
              </a:rPr>
              <a:t>: App</a:t>
            </a:r>
            <a:r>
              <a:rPr lang="ko-KR" altLang="en-US" sz="1100" b="1" dirty="0">
                <a:solidFill>
                  <a:schemeClr val="bg1"/>
                </a:solidFill>
              </a:rPr>
              <a:t>화면은 </a:t>
            </a:r>
            <a:r>
              <a:rPr lang="en-US" altLang="ko-KR" sz="1100" b="1" dirty="0">
                <a:solidFill>
                  <a:schemeClr val="bg1"/>
                </a:solidFill>
              </a:rPr>
              <a:t>Web UI/UX</a:t>
            </a:r>
            <a:r>
              <a:rPr lang="ko-KR" altLang="en-US" sz="1100" b="1" dirty="0">
                <a:solidFill>
                  <a:schemeClr val="bg1"/>
                </a:solidFill>
              </a:rPr>
              <a:t>가 검증되는 시점에서 </a:t>
            </a:r>
            <a:r>
              <a:rPr lang="en-US" altLang="ko-KR" sz="1100" b="1" dirty="0">
                <a:solidFill>
                  <a:schemeClr val="bg1"/>
                </a:solidFill>
              </a:rPr>
              <a:t>App</a:t>
            </a:r>
            <a:r>
              <a:rPr lang="ko-KR" altLang="en-US" sz="1100" b="1" dirty="0">
                <a:solidFill>
                  <a:schemeClr val="bg1"/>
                </a:solidFill>
              </a:rPr>
              <a:t>화면 이미지</a:t>
            </a:r>
            <a:r>
              <a:rPr lang="en-US" altLang="ko-KR" sz="1100" b="1" dirty="0">
                <a:solidFill>
                  <a:schemeClr val="bg1"/>
                </a:solidFill>
              </a:rPr>
              <a:t>(Web page</a:t>
            </a:r>
            <a:r>
              <a:rPr lang="ko-KR" altLang="en-US" sz="1100" b="1" dirty="0">
                <a:solidFill>
                  <a:schemeClr val="bg1"/>
                </a:solidFill>
              </a:rPr>
              <a:t>에서의 조각 파일</a:t>
            </a:r>
            <a:r>
              <a:rPr lang="en-US" altLang="ko-KR" sz="1100" b="1" dirty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100" b="1" dirty="0" err="1">
                <a:solidFill>
                  <a:schemeClr val="bg1"/>
                </a:solidFill>
              </a:rPr>
              <a:t>png</a:t>
            </a:r>
            <a:r>
              <a:rPr lang="ko-KR" altLang="en-US" sz="1100" b="1" dirty="0">
                <a:solidFill>
                  <a:schemeClr val="bg1"/>
                </a:solidFill>
              </a:rPr>
              <a:t>파일 구성</a:t>
            </a:r>
            <a:r>
              <a:rPr lang="en-US" altLang="ko-KR" sz="1100" b="1" dirty="0">
                <a:solidFill>
                  <a:schemeClr val="bg1"/>
                </a:solidFill>
              </a:rPr>
              <a:t>)</a:t>
            </a:r>
            <a:r>
              <a:rPr lang="ko-KR" altLang="en-US" sz="1100" b="1" dirty="0">
                <a:solidFill>
                  <a:schemeClr val="bg1"/>
                </a:solidFill>
              </a:rPr>
              <a:t>를</a:t>
            </a:r>
            <a:endParaRPr lang="en-US" altLang="ko-KR" sz="1100" b="1" dirty="0">
              <a:solidFill>
                <a:schemeClr val="bg1"/>
              </a:solidFill>
            </a:endParaRPr>
          </a:p>
          <a:p>
            <a:r>
              <a:rPr lang="en-US" altLang="ko-KR" sz="1100" b="1" dirty="0">
                <a:solidFill>
                  <a:schemeClr val="bg1"/>
                </a:solidFill>
              </a:rPr>
              <a:t>        </a:t>
            </a:r>
            <a:r>
              <a:rPr lang="ko-KR" altLang="en-US" sz="1100" b="1" dirty="0">
                <a:solidFill>
                  <a:schemeClr val="bg1"/>
                </a:solidFill>
              </a:rPr>
              <a:t>따올 계획이므로</a:t>
            </a:r>
            <a:r>
              <a:rPr lang="en-US" altLang="ko-KR" sz="1100" b="1" dirty="0">
                <a:solidFill>
                  <a:schemeClr val="bg1"/>
                </a:solidFill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</a:rPr>
              <a:t>일단 </a:t>
            </a:r>
            <a:r>
              <a:rPr lang="en-US" altLang="ko-KR" sz="1100" b="1" dirty="0">
                <a:solidFill>
                  <a:schemeClr val="bg1"/>
                </a:solidFill>
              </a:rPr>
              <a:t>Web</a:t>
            </a:r>
            <a:r>
              <a:rPr lang="ko-KR" altLang="en-US" sz="1100" b="1" dirty="0">
                <a:solidFill>
                  <a:schemeClr val="bg1"/>
                </a:solidFill>
              </a:rPr>
              <a:t>이미지와 만 동일하게 하였으므로</a:t>
            </a:r>
            <a:r>
              <a:rPr lang="en-US" altLang="ko-KR" sz="1100" b="1" dirty="0">
                <a:solidFill>
                  <a:schemeClr val="bg1"/>
                </a:solidFill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</a:rPr>
              <a:t>폰 사이즈에는 부적합하게 보일 수 있습니다</a:t>
            </a:r>
            <a:r>
              <a:rPr lang="en-US" altLang="ko-KR" sz="1100" b="1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b="1" dirty="0">
                <a:solidFill>
                  <a:schemeClr val="bg1"/>
                </a:solidFill>
              </a:rPr>
              <a:t>        </a:t>
            </a:r>
            <a:r>
              <a:rPr lang="ko-KR" altLang="en-US" sz="1100" b="1" dirty="0">
                <a:solidFill>
                  <a:schemeClr val="bg1"/>
                </a:solidFill>
              </a:rPr>
              <a:t>모든 화면이 구성 </a:t>
            </a:r>
            <a:r>
              <a:rPr lang="ko-KR" altLang="en-US" sz="1100" b="1" dirty="0" err="1">
                <a:solidFill>
                  <a:schemeClr val="bg1"/>
                </a:solidFill>
              </a:rPr>
              <a:t>결정이되는</a:t>
            </a:r>
            <a:r>
              <a:rPr lang="ko-KR" altLang="en-US" sz="1100" b="1" dirty="0">
                <a:solidFill>
                  <a:schemeClr val="bg1"/>
                </a:solidFill>
              </a:rPr>
              <a:t> 즉시</a:t>
            </a:r>
            <a:r>
              <a:rPr lang="en-US" altLang="ko-KR" sz="1100" b="1" dirty="0">
                <a:solidFill>
                  <a:schemeClr val="bg1"/>
                </a:solidFill>
              </a:rPr>
              <a:t>, </a:t>
            </a:r>
            <a:r>
              <a:rPr lang="en-US" altLang="ko-KR" sz="1100" b="1" dirty="0" err="1">
                <a:solidFill>
                  <a:schemeClr val="bg1"/>
                </a:solidFill>
              </a:rPr>
              <a:t>png</a:t>
            </a:r>
            <a:r>
              <a:rPr lang="ko-KR" altLang="en-US" sz="1100" b="1" dirty="0">
                <a:solidFill>
                  <a:schemeClr val="bg1"/>
                </a:solidFill>
              </a:rPr>
              <a:t>파일 구성할 계획입니다</a:t>
            </a:r>
            <a:r>
              <a:rPr lang="en-US" altLang="ko-KR" sz="11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930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9C19B16F-5244-1EB9-5419-DE976F41BE0E}"/>
              </a:ext>
            </a:extLst>
          </p:cNvPr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7.3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.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공기구 대여 신청 리스트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5245A-AD2C-A511-5457-D3BF91DCDB5D}"/>
              </a:ext>
            </a:extLst>
          </p:cNvPr>
          <p:cNvSpPr txBox="1"/>
          <p:nvPr/>
        </p:nvSpPr>
        <p:spPr>
          <a:xfrm>
            <a:off x="2267744" y="2425452"/>
            <a:ext cx="3520516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FFCC99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기준정보 등록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수정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FFCC99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작업자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(Web &amp; App)</a:t>
            </a: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반입 페이지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관리자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(Web &amp; App)</a:t>
            </a: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기준정보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반입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지급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매입 전표 페이지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FFCC99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화면 구성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기본안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00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그림 90">
            <a:extLst>
              <a:ext uri="{FF2B5EF4-FFF2-40B4-BE49-F238E27FC236}">
                <a16:creationId xmlns:a16="http://schemas.microsoft.com/office/drawing/2014/main" id="{5453F714-BD61-D92F-7E0F-983A2602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043" y="914702"/>
            <a:ext cx="2974824" cy="65094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6F44D8D-432B-2F27-AFE6-A1896F6FB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364" y="3164872"/>
            <a:ext cx="5167503" cy="4062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7B9087-FE2A-8E4D-15C1-B3064B8CD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364" y="917736"/>
            <a:ext cx="2194781" cy="6509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22B274-4361-DDE3-9470-8A766B71D088}"/>
              </a:ext>
            </a:extLst>
          </p:cNvPr>
          <p:cNvSpPr txBox="1"/>
          <p:nvPr/>
        </p:nvSpPr>
        <p:spPr>
          <a:xfrm>
            <a:off x="220677" y="265212"/>
            <a:ext cx="6943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7.3.1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공기구 대여 신청 리스트 작성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작업리더 조회 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DBB88B-48F0-5269-B512-051B97C71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859496"/>
              </p:ext>
            </p:extLst>
          </p:nvPr>
        </p:nvGraphicFramePr>
        <p:xfrm>
          <a:off x="6979021" y="0"/>
          <a:ext cx="2185261" cy="2081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u="sng" dirty="0">
                          <a:solidFill>
                            <a:srgbClr val="0000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부서의 동명이인 경우</a:t>
                      </a:r>
                      <a:endParaRPr lang="en-US" altLang="ko-KR" sz="700" b="1" u="sng" dirty="0">
                        <a:solidFill>
                          <a:srgbClr val="0000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rgbClr val="0000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</a:t>
                      </a:r>
                      <a:r>
                        <a:rPr lang="en-US" altLang="ko-KR" sz="700" b="0" baseline="0" dirty="0">
                          <a:solidFill>
                            <a:srgbClr val="0000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b="0" baseline="0" dirty="0">
                          <a:solidFill>
                            <a:srgbClr val="0000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 이외 직원번호 확인으로 선택</a:t>
                      </a:r>
                      <a:endParaRPr lang="en-US" altLang="ko-KR" sz="700" b="0" baseline="0" dirty="0">
                        <a:solidFill>
                          <a:srgbClr val="0000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작업리더 명 조회</a:t>
                      </a:r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 </a:t>
                      </a: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</a:t>
                      </a:r>
                      <a:endParaRPr lang="en-US" altLang="ko-KR" sz="700" b="1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/form-elements/input-group.html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이름으로 조회된 부서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 페이지 노출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부서확인</a:t>
                      </a:r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직원번호 확인선택</a:t>
                      </a:r>
                      <a:endParaRPr lang="en-US" altLang="ko-KR" sz="700" b="1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/form-elements/base-input.html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리더명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선택완료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2FB184-BE8F-B60C-A39A-37BB0C254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981" y="942269"/>
            <a:ext cx="1800200" cy="5760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A5E6044-C762-6D96-230B-760DE2963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817" y="1589914"/>
            <a:ext cx="5201050" cy="537978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ABDE48B9-B0F6-F8BF-8E97-99956B6FBB87}"/>
              </a:ext>
            </a:extLst>
          </p:cNvPr>
          <p:cNvGrpSpPr/>
          <p:nvPr/>
        </p:nvGrpSpPr>
        <p:grpSpPr>
          <a:xfrm>
            <a:off x="5958694" y="3277193"/>
            <a:ext cx="480804" cy="168993"/>
            <a:chOff x="5799454" y="5175892"/>
            <a:chExt cx="648072" cy="22789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290F334-CD9E-BE05-4922-2D34520A72ED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A550A5-BCFD-8976-55D2-03FACCAE9FDD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700" b="1">
                  <a:solidFill>
                    <a:schemeClr val="bg1"/>
                  </a:solidFill>
                </a:rPr>
                <a:t>선택완료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8F933AC-91C5-D00E-99C0-C5D0CCB14431}"/>
              </a:ext>
            </a:extLst>
          </p:cNvPr>
          <p:cNvSpPr/>
          <p:nvPr/>
        </p:nvSpPr>
        <p:spPr>
          <a:xfrm>
            <a:off x="1536371" y="932392"/>
            <a:ext cx="1512168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 조회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59ED2D3-DE2D-9037-5E63-A251D6177E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1372"/>
          <a:stretch/>
        </p:blipFill>
        <p:spPr>
          <a:xfrm>
            <a:off x="1359630" y="2181310"/>
            <a:ext cx="5223238" cy="10132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BF8DFB-2069-4964-D293-9594179F78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220704-C7A2-BEC1-450D-413CCFD72F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640" y="589424"/>
            <a:ext cx="5256584" cy="3182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54D788-25A4-3B89-6340-39863CE3FCAA}"/>
              </a:ext>
            </a:extLst>
          </p:cNvPr>
          <p:cNvSpPr txBox="1"/>
          <p:nvPr/>
        </p:nvSpPr>
        <p:spPr>
          <a:xfrm>
            <a:off x="1584706" y="1787131"/>
            <a:ext cx="801823" cy="2052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ko-KR" altLang="en-US" sz="850" b="1" dirty="0"/>
              <a:t>공기구 조회 및 추가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D656C9-A867-6F07-9550-18E00E9DB69F}"/>
              </a:ext>
            </a:extLst>
          </p:cNvPr>
          <p:cNvSpPr/>
          <p:nvPr/>
        </p:nvSpPr>
        <p:spPr>
          <a:xfrm>
            <a:off x="1532951" y="2524128"/>
            <a:ext cx="122601" cy="69194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8E6ECC3-1B6A-125B-2E32-1AC41C3E3C1E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7A91E947-F966-C4F0-C94F-C3C478053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26F41CC7-D458-9339-E23A-1EBE869F7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104A482-B99D-1277-9B23-255E6244037E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16B343B1-FCDA-9339-4A93-2EAB5858A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0D7646B7-CC6A-0179-02C4-C33634BFF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63" name="Picture 2" descr="정보 아이콘 3D 모델 - TurboSquid 1649677">
            <a:extLst>
              <a:ext uri="{FF2B5EF4-FFF2-40B4-BE49-F238E27FC236}">
                <a16:creationId xmlns:a16="http://schemas.microsoft.com/office/drawing/2014/main" id="{BCBC626C-7557-7DF8-255E-4202A3081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9D3F8AA-2EDD-7839-E169-9C7BB6A5E556}"/>
              </a:ext>
            </a:extLst>
          </p:cNvPr>
          <p:cNvSpPr/>
          <p:nvPr/>
        </p:nvSpPr>
        <p:spPr>
          <a:xfrm>
            <a:off x="3699334" y="944037"/>
            <a:ext cx="1512168" cy="3650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 명 입력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4AD68C-D2BA-27E3-5D59-6D7CA415720E}"/>
              </a:ext>
            </a:extLst>
          </p:cNvPr>
          <p:cNvGrpSpPr/>
          <p:nvPr/>
        </p:nvGrpSpPr>
        <p:grpSpPr>
          <a:xfrm>
            <a:off x="5958694" y="1308059"/>
            <a:ext cx="485314" cy="178800"/>
            <a:chOff x="5799454" y="5175892"/>
            <a:chExt cx="648072" cy="227894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009B8BC-4F26-54AC-D85F-FF301832DCC1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8F65D4-3F07-F789-9BE1-090EFD591A39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8E68219-3EBD-4BE0-167B-2F21120711C7}"/>
              </a:ext>
            </a:extLst>
          </p:cNvPr>
          <p:cNvSpPr txBox="1"/>
          <p:nvPr/>
        </p:nvSpPr>
        <p:spPr>
          <a:xfrm>
            <a:off x="2005105" y="2255886"/>
            <a:ext cx="1130297" cy="14265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ko-KR" altLang="en-US" sz="600" dirty="0"/>
              <a:t>정비실 명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7363AD1-C91C-C2EC-A2F6-27890BDCFF06}"/>
              </a:ext>
            </a:extLst>
          </p:cNvPr>
          <p:cNvGrpSpPr/>
          <p:nvPr/>
        </p:nvGrpSpPr>
        <p:grpSpPr>
          <a:xfrm>
            <a:off x="2739801" y="1089723"/>
            <a:ext cx="388720" cy="200055"/>
            <a:chOff x="4727047" y="5307508"/>
            <a:chExt cx="388720" cy="20005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66CE817-2A20-492B-FCE2-69087062A18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ED5F704C-1428-E407-F332-0D51A0ECB55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D1FBDA7-0BCA-0008-D469-323BA408B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63693"/>
              </p:ext>
            </p:extLst>
          </p:nvPr>
        </p:nvGraphicFramePr>
        <p:xfrm>
          <a:off x="1629981" y="2244002"/>
          <a:ext cx="485412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955">
                  <a:extLst>
                    <a:ext uri="{9D8B030D-6E8A-4147-A177-3AD203B41FA5}">
                      <a16:colId xmlns:a16="http://schemas.microsoft.com/office/drawing/2014/main" val="419506567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241678077"/>
                    </a:ext>
                  </a:extLst>
                </a:gridCol>
                <a:gridCol w="1552065">
                  <a:extLst>
                    <a:ext uri="{9D8B030D-6E8A-4147-A177-3AD203B41FA5}">
                      <a16:colId xmlns:a16="http://schemas.microsoft.com/office/drawing/2014/main" val="1941259552"/>
                    </a:ext>
                  </a:extLst>
                </a:gridCol>
              </a:tblGrid>
              <a:tr h="138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부서명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직원이름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직원번호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6828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CBEAE5D-2684-8943-8190-3C833C74F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985780"/>
              </p:ext>
            </p:extLst>
          </p:nvPr>
        </p:nvGraphicFramePr>
        <p:xfrm>
          <a:off x="1683542" y="2438766"/>
          <a:ext cx="4871775" cy="697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354">
                  <a:extLst>
                    <a:ext uri="{9D8B030D-6E8A-4147-A177-3AD203B41FA5}">
                      <a16:colId xmlns:a16="http://schemas.microsoft.com/office/drawing/2014/main" val="392537705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893754909"/>
                    </a:ext>
                  </a:extLst>
                </a:gridCol>
                <a:gridCol w="1263237">
                  <a:extLst>
                    <a:ext uri="{9D8B030D-6E8A-4147-A177-3AD203B41FA5}">
                      <a16:colId xmlns:a16="http://schemas.microsoft.com/office/drawing/2014/main" val="2829485354"/>
                    </a:ext>
                  </a:extLst>
                </a:gridCol>
              </a:tblGrid>
              <a:tr h="2325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선강정비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정비안전지원그룹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정비안전지원섹션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강감찬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10123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7223"/>
                  </a:ext>
                </a:extLst>
              </a:tr>
              <a:tr h="2325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선강정비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정비안전지원그룹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정비안전지원섹션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강감찬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10485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34459"/>
                  </a:ext>
                </a:extLst>
              </a:tr>
              <a:tr h="2325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선강정비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정비안전지원그룹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정비안전지원섹션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강감찬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21562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90621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C2C5E737-807E-88B6-BB08-0196222397D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32266" y="954155"/>
            <a:ext cx="214343" cy="242922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4A0FB171-6A79-BD04-5351-32E925E35F9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1526610" y="540858"/>
            <a:ext cx="1286281" cy="1488461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12EDBC1F-5582-C7B8-B68B-09F0E240593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1532225" y="2105282"/>
            <a:ext cx="1286281" cy="1112258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C4170822-F920-748E-3C94-CFBB5AF7555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1534226" y="3320019"/>
            <a:ext cx="1286281" cy="970716"/>
          </a:xfrm>
          <a:prstGeom prst="rect">
            <a:avLst/>
          </a:prstGeom>
        </p:spPr>
      </p:pic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6638C95B-0575-EB69-8A4C-A99BD16AAB59}"/>
              </a:ext>
            </a:extLst>
          </p:cNvPr>
          <p:cNvSpPr/>
          <p:nvPr/>
        </p:nvSpPr>
        <p:spPr>
          <a:xfrm>
            <a:off x="1640200" y="1314172"/>
            <a:ext cx="1311942" cy="135051"/>
          </a:xfrm>
          <a:prstGeom prst="roundRect">
            <a:avLst/>
          </a:prstGeom>
          <a:solidFill>
            <a:srgbClr val="F0F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리더이름을 입력하세요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A96F830F-84F8-291A-6108-974895041792}"/>
              </a:ext>
            </a:extLst>
          </p:cNvPr>
          <p:cNvSpPr/>
          <p:nvPr/>
        </p:nvSpPr>
        <p:spPr>
          <a:xfrm>
            <a:off x="3830081" y="1334599"/>
            <a:ext cx="1311942" cy="135051"/>
          </a:xfrm>
          <a:prstGeom prst="roundRect">
            <a:avLst/>
          </a:prstGeom>
          <a:solidFill>
            <a:srgbClr val="F0F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자주 찾으실 작업 이름을 입력하세요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4DBE9D5-479E-00D6-A0B5-6FC9E1847959}"/>
              </a:ext>
            </a:extLst>
          </p:cNvPr>
          <p:cNvSpPr/>
          <p:nvPr/>
        </p:nvSpPr>
        <p:spPr>
          <a:xfrm>
            <a:off x="5907799" y="3241391"/>
            <a:ext cx="576306" cy="25070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726D2E5-B606-A669-38D3-9A50C5B7800E}"/>
              </a:ext>
            </a:extLst>
          </p:cNvPr>
          <p:cNvSpPr/>
          <p:nvPr/>
        </p:nvSpPr>
        <p:spPr>
          <a:xfrm>
            <a:off x="1422331" y="2183772"/>
            <a:ext cx="5160536" cy="138738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0" name="그림 159">
            <a:extLst>
              <a:ext uri="{FF2B5EF4-FFF2-40B4-BE49-F238E27FC236}">
                <a16:creationId xmlns:a16="http://schemas.microsoft.com/office/drawing/2014/main" id="{A30114CE-C25F-60B5-620B-FB53FB2A7D7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37900" y="1799282"/>
            <a:ext cx="214221" cy="222305"/>
          </a:xfrm>
          <a:prstGeom prst="rect">
            <a:avLst/>
          </a:prstGeom>
        </p:spPr>
      </p:pic>
      <p:pic>
        <p:nvPicPr>
          <p:cNvPr id="164" name="그림 163">
            <a:extLst>
              <a:ext uri="{FF2B5EF4-FFF2-40B4-BE49-F238E27FC236}">
                <a16:creationId xmlns:a16="http://schemas.microsoft.com/office/drawing/2014/main" id="{04A91C23-DA56-857B-26E5-4B55AE05651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811259" y="1820929"/>
            <a:ext cx="250000" cy="250000"/>
          </a:xfrm>
          <a:prstGeom prst="rect">
            <a:avLst/>
          </a:prstGeom>
        </p:spPr>
      </p:pic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E087E18D-322B-CD14-F43B-E0310D4C750D}"/>
              </a:ext>
            </a:extLst>
          </p:cNvPr>
          <p:cNvGrpSpPr/>
          <p:nvPr/>
        </p:nvGrpSpPr>
        <p:grpSpPr>
          <a:xfrm>
            <a:off x="3342939" y="1357723"/>
            <a:ext cx="1434833" cy="690774"/>
            <a:chOff x="8458857" y="242003"/>
            <a:chExt cx="1624166" cy="831573"/>
          </a:xfrm>
        </p:grpSpPr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id="{EA2CB52A-2201-B7A5-1C20-FA809A583C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37067" t="71163" r="15409" b="3729"/>
            <a:stretch/>
          </p:blipFill>
          <p:spPr>
            <a:xfrm>
              <a:off x="8458857" y="242003"/>
              <a:ext cx="1624166" cy="831573"/>
            </a:xfrm>
            <a:prstGeom prst="rect">
              <a:avLst/>
            </a:prstGeom>
            <a:ln w="3175">
              <a:solidFill>
                <a:srgbClr val="FF0000"/>
              </a:solidFill>
            </a:ln>
          </p:spPr>
        </p:pic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7CE590-E6DE-6524-AAD5-2148C88DDC39}"/>
                </a:ext>
              </a:extLst>
            </p:cNvPr>
            <p:cNvSpPr txBox="1"/>
            <p:nvPr/>
          </p:nvSpPr>
          <p:spPr>
            <a:xfrm>
              <a:off x="8458857" y="263022"/>
              <a:ext cx="801823" cy="20526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noAutofit/>
            </a:bodyPr>
            <a:lstStyle/>
            <a:p>
              <a:r>
                <a:rPr lang="ko-KR" altLang="en-US" sz="850" b="1" dirty="0"/>
                <a:t>직원이름을 입력하세요</a:t>
              </a:r>
            </a:p>
          </p:txBody>
        </p: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87F39088-21AC-F3F1-B29A-59F6733BC32B}"/>
                </a:ext>
              </a:extLst>
            </p:cNvPr>
            <p:cNvSpPr/>
            <p:nvPr/>
          </p:nvSpPr>
          <p:spPr>
            <a:xfrm>
              <a:off x="8649963" y="512773"/>
              <a:ext cx="1311942" cy="135051"/>
            </a:xfrm>
            <a:prstGeom prst="roundRect">
              <a:avLst/>
            </a:prstGeom>
            <a:solidFill>
              <a:srgbClr val="F0F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직원 이름을 입력하세요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24FDFD62-F26C-D676-5597-1B2EC5FF5220}"/>
                </a:ext>
              </a:extLst>
            </p:cNvPr>
            <p:cNvSpPr txBox="1"/>
            <p:nvPr/>
          </p:nvSpPr>
          <p:spPr>
            <a:xfrm>
              <a:off x="8620798" y="854472"/>
              <a:ext cx="495937" cy="13505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확인</a:t>
              </a:r>
            </a:p>
          </p:txBody>
        </p:sp>
      </p:grp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94E5C461-5984-2C88-58DF-55CF6BEB3325}"/>
              </a:ext>
            </a:extLst>
          </p:cNvPr>
          <p:cNvSpPr/>
          <p:nvPr/>
        </p:nvSpPr>
        <p:spPr>
          <a:xfrm>
            <a:off x="1465865" y="2462832"/>
            <a:ext cx="230885" cy="22434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B8FFAD36-0DA3-FD68-3572-2EE86CE048BE}"/>
              </a:ext>
            </a:extLst>
          </p:cNvPr>
          <p:cNvGrpSpPr/>
          <p:nvPr/>
        </p:nvGrpSpPr>
        <p:grpSpPr>
          <a:xfrm>
            <a:off x="1476840" y="2323768"/>
            <a:ext cx="388720" cy="200055"/>
            <a:chOff x="4727047" y="5307508"/>
            <a:chExt cx="388720" cy="200055"/>
          </a:xfrm>
        </p:grpSpPr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77BB9B30-96FD-AAB4-66E4-FE01658AB79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8" name="TextBox 27">
              <a:extLst>
                <a:ext uri="{FF2B5EF4-FFF2-40B4-BE49-F238E27FC236}">
                  <a16:creationId xmlns:a16="http://schemas.microsoft.com/office/drawing/2014/main" id="{05564047-EBCB-BC8E-90FF-144AA4605C1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721F6AE5-F943-498F-3318-C910F66974D7}"/>
              </a:ext>
            </a:extLst>
          </p:cNvPr>
          <p:cNvGrpSpPr/>
          <p:nvPr/>
        </p:nvGrpSpPr>
        <p:grpSpPr>
          <a:xfrm>
            <a:off x="5637474" y="3194519"/>
            <a:ext cx="388720" cy="200055"/>
            <a:chOff x="4727047" y="5307508"/>
            <a:chExt cx="388720" cy="200055"/>
          </a:xfrm>
        </p:grpSpPr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C617DB10-40DF-8DD1-4B2D-408FD189874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2" name="TextBox 27">
              <a:extLst>
                <a:ext uri="{FF2B5EF4-FFF2-40B4-BE49-F238E27FC236}">
                  <a16:creationId xmlns:a16="http://schemas.microsoft.com/office/drawing/2014/main" id="{20489D14-21C9-76A2-11B9-40DBA2D9B1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A64D98CC-3F6E-BDD2-A96E-6D8C21AD102C}"/>
              </a:ext>
            </a:extLst>
          </p:cNvPr>
          <p:cNvGrpSpPr/>
          <p:nvPr/>
        </p:nvGrpSpPr>
        <p:grpSpPr>
          <a:xfrm>
            <a:off x="6070003" y="1846290"/>
            <a:ext cx="485314" cy="178800"/>
            <a:chOff x="5799454" y="5175892"/>
            <a:chExt cx="648072" cy="227894"/>
          </a:xfrm>
        </p:grpSpPr>
        <p:sp>
          <p:nvSpPr>
            <p:cNvPr id="217" name="사각형: 둥근 모서리 216">
              <a:extLst>
                <a:ext uri="{FF2B5EF4-FFF2-40B4-BE49-F238E27FC236}">
                  <a16:creationId xmlns:a16="http://schemas.microsoft.com/office/drawing/2014/main" id="{CD50C128-C04E-4515-730B-88A707A950BF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83E37FC-A32E-AE28-AA25-1956CD0E6E9B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6CB0F84-20B9-B105-2499-FFC11E015ACB}"/>
              </a:ext>
            </a:extLst>
          </p:cNvPr>
          <p:cNvSpPr/>
          <p:nvPr/>
        </p:nvSpPr>
        <p:spPr>
          <a:xfrm>
            <a:off x="3000009" y="1277455"/>
            <a:ext cx="230885" cy="22434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0B36AE5B-1290-3542-4607-341238898267}"/>
              </a:ext>
            </a:extLst>
          </p:cNvPr>
          <p:cNvCxnSpPr>
            <a:cxnSpLocks/>
            <a:endCxn id="170" idx="1"/>
          </p:cNvCxnSpPr>
          <p:nvPr/>
        </p:nvCxnSpPr>
        <p:spPr>
          <a:xfrm>
            <a:off x="3118291" y="1509447"/>
            <a:ext cx="224648" cy="193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2" name="그림 241">
            <a:extLst>
              <a:ext uri="{FF2B5EF4-FFF2-40B4-BE49-F238E27FC236}">
                <a16:creationId xmlns:a16="http://schemas.microsoft.com/office/drawing/2014/main" id="{5A8D0606-9D0C-38F4-EAB0-AB47814925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233" y="944037"/>
            <a:ext cx="1091758" cy="4542079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12AB5F16-85C5-C884-96BF-BF0E421B1ACE}"/>
              </a:ext>
            </a:extLst>
          </p:cNvPr>
          <p:cNvSpPr txBox="1"/>
          <p:nvPr/>
        </p:nvSpPr>
        <p:spPr>
          <a:xfrm>
            <a:off x="271618" y="1008596"/>
            <a:ext cx="106002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정비실 정보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pPr algn="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작업공구함 리스트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소모자재    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소모자재 지급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소모자재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44" name="그림 243">
            <a:extLst>
              <a:ext uri="{FF2B5EF4-FFF2-40B4-BE49-F238E27FC236}">
                <a16:creationId xmlns:a16="http://schemas.microsoft.com/office/drawing/2014/main" id="{40AC46C9-4CD5-69C2-35D7-0EF2038C4BF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4608" y="2203930"/>
            <a:ext cx="165983" cy="149710"/>
          </a:xfrm>
          <a:prstGeom prst="rect">
            <a:avLst/>
          </a:prstGeom>
        </p:spPr>
      </p:pic>
      <p:pic>
        <p:nvPicPr>
          <p:cNvPr id="245" name="그림 244">
            <a:extLst>
              <a:ext uri="{FF2B5EF4-FFF2-40B4-BE49-F238E27FC236}">
                <a16:creationId xmlns:a16="http://schemas.microsoft.com/office/drawing/2014/main" id="{C82D6E35-BA45-47DE-54DB-BD90DB2562E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5764" y="1020551"/>
            <a:ext cx="200373" cy="163569"/>
          </a:xfrm>
          <a:prstGeom prst="rect">
            <a:avLst/>
          </a:prstGeom>
        </p:spPr>
      </p:pic>
      <p:pic>
        <p:nvPicPr>
          <p:cNvPr id="246" name="그림 245">
            <a:extLst>
              <a:ext uri="{FF2B5EF4-FFF2-40B4-BE49-F238E27FC236}">
                <a16:creationId xmlns:a16="http://schemas.microsoft.com/office/drawing/2014/main" id="{4E7408F8-6355-4800-5504-BE94CF9C822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22960" y="1439829"/>
            <a:ext cx="165983" cy="157684"/>
          </a:xfrm>
          <a:prstGeom prst="rect">
            <a:avLst/>
          </a:prstGeom>
        </p:spPr>
      </p:pic>
      <p:pic>
        <p:nvPicPr>
          <p:cNvPr id="247" name="그림 246">
            <a:extLst>
              <a:ext uri="{FF2B5EF4-FFF2-40B4-BE49-F238E27FC236}">
                <a16:creationId xmlns:a16="http://schemas.microsoft.com/office/drawing/2014/main" id="{B2D689F8-CBF5-C029-6904-8E910D49E06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12959" y="3196576"/>
            <a:ext cx="166246" cy="159018"/>
          </a:xfrm>
          <a:prstGeom prst="rect">
            <a:avLst/>
          </a:prstGeom>
        </p:spPr>
      </p:pic>
      <p:pic>
        <p:nvPicPr>
          <p:cNvPr id="248" name="그림 247">
            <a:extLst>
              <a:ext uri="{FF2B5EF4-FFF2-40B4-BE49-F238E27FC236}">
                <a16:creationId xmlns:a16="http://schemas.microsoft.com/office/drawing/2014/main" id="{93CD8090-E8AF-A646-EAAC-4EE402EBD65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10800000">
            <a:off x="327420" y="2444136"/>
            <a:ext cx="162281" cy="155225"/>
          </a:xfrm>
          <a:prstGeom prst="rect">
            <a:avLst/>
          </a:prstGeom>
        </p:spPr>
      </p:pic>
      <p:pic>
        <p:nvPicPr>
          <p:cNvPr id="249" name="그림 248">
            <a:extLst>
              <a:ext uri="{FF2B5EF4-FFF2-40B4-BE49-F238E27FC236}">
                <a16:creationId xmlns:a16="http://schemas.microsoft.com/office/drawing/2014/main" id="{7A73F0A3-1501-C039-4F6F-1DAE1DD58149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10800000">
            <a:off x="322960" y="4322297"/>
            <a:ext cx="185536" cy="140182"/>
          </a:xfrm>
          <a:prstGeom prst="rect">
            <a:avLst/>
          </a:prstGeom>
        </p:spPr>
      </p:pic>
      <p:pic>
        <p:nvPicPr>
          <p:cNvPr id="250" name="그림 249">
            <a:extLst>
              <a:ext uri="{FF2B5EF4-FFF2-40B4-BE49-F238E27FC236}">
                <a16:creationId xmlns:a16="http://schemas.microsoft.com/office/drawing/2014/main" id="{C25CB373-69A2-8EDC-6515-642E19EB172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05362" y="3758816"/>
            <a:ext cx="174190" cy="162314"/>
          </a:xfrm>
          <a:prstGeom prst="rect">
            <a:avLst/>
          </a:prstGeom>
        </p:spPr>
      </p:pic>
      <p:pic>
        <p:nvPicPr>
          <p:cNvPr id="251" name="그림 250">
            <a:extLst>
              <a:ext uri="{FF2B5EF4-FFF2-40B4-BE49-F238E27FC236}">
                <a16:creationId xmlns:a16="http://schemas.microsoft.com/office/drawing/2014/main" id="{DE532B26-343C-F52D-6B47-1A13769F6CE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31190" y="1831818"/>
            <a:ext cx="149522" cy="149522"/>
          </a:xfrm>
          <a:prstGeom prst="rect">
            <a:avLst/>
          </a:prstGeom>
        </p:spPr>
      </p:pic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AABB4B41-6BB7-74D2-9696-02CBF5052F54}"/>
              </a:ext>
            </a:extLst>
          </p:cNvPr>
          <p:cNvSpPr/>
          <p:nvPr/>
        </p:nvSpPr>
        <p:spPr>
          <a:xfrm>
            <a:off x="455680" y="2641476"/>
            <a:ext cx="820567" cy="1460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4" name="그림 253">
            <a:extLst>
              <a:ext uri="{FF2B5EF4-FFF2-40B4-BE49-F238E27FC236}">
                <a16:creationId xmlns:a16="http://schemas.microsoft.com/office/drawing/2014/main" id="{E35842F1-6703-6434-8A86-0CA7AD42480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12959" y="2985034"/>
            <a:ext cx="141371" cy="1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49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그림 90">
            <a:extLst>
              <a:ext uri="{FF2B5EF4-FFF2-40B4-BE49-F238E27FC236}">
                <a16:creationId xmlns:a16="http://schemas.microsoft.com/office/drawing/2014/main" id="{5453F714-BD61-D92F-7E0F-983A2602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043" y="914702"/>
            <a:ext cx="2974824" cy="65094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6F44D8D-432B-2F27-AFE6-A1896F6FB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364" y="4894416"/>
            <a:ext cx="5167503" cy="4062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7B9087-FE2A-8E4D-15C1-B3064B8CD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364" y="917736"/>
            <a:ext cx="2194781" cy="6509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22B274-4361-DDE3-9470-8A766B71D088}"/>
              </a:ext>
            </a:extLst>
          </p:cNvPr>
          <p:cNvSpPr txBox="1"/>
          <p:nvPr/>
        </p:nvSpPr>
        <p:spPr>
          <a:xfrm>
            <a:off x="220677" y="265212"/>
            <a:ext cx="6943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7.3.2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공기구 대여 신청 리스트 작성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공기구 조회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④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공기구 대여 수량선택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DBB88B-48F0-5269-B512-051B97C71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82479"/>
              </p:ext>
            </p:extLst>
          </p:nvPr>
        </p:nvGraphicFramePr>
        <p:xfrm>
          <a:off x="6979021" y="0"/>
          <a:ext cx="2185261" cy="5115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u="sng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정비실간 공구이동</a:t>
                      </a:r>
                      <a:endParaRPr lang="en-US" altLang="ko-KR" sz="700" b="1" u="sng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정비실의 관리자가 </a:t>
                      </a:r>
                      <a:r>
                        <a:rPr lang="ko-KR" altLang="en-US" sz="700" b="0" baseline="0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간의 공기구 이동이 필요할 경우</a:t>
                      </a:r>
                      <a:r>
                        <a:rPr lang="en-US" altLang="ko-KR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정비실의 관리자는</a:t>
                      </a:r>
                      <a:endParaRPr lang="en-US" altLang="ko-KR" sz="700" b="0" baseline="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작업자의 대여 리스트 작성과 동일하게 사용</a:t>
                      </a:r>
                      <a:endParaRPr lang="en-US" altLang="ko-KR" sz="700" b="0" baseline="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</a:t>
                      </a:r>
                      <a:r>
                        <a:rPr lang="ko-KR" altLang="en-US" sz="700" b="0" baseline="0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선택과 이동시킬 공기구</a:t>
                      </a:r>
                      <a:r>
                        <a:rPr lang="en-US" altLang="ko-KR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수량 </a:t>
                      </a:r>
                      <a:r>
                        <a:rPr lang="ko-KR" altLang="en-US" sz="700" b="0" baseline="0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선택후</a:t>
                      </a:r>
                      <a:r>
                        <a:rPr lang="en-US" altLang="ko-KR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스스로 대여 신청</a:t>
                      </a:r>
                      <a:r>
                        <a:rPr lang="en-US" altLang="ko-KR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대여 승인</a:t>
                      </a:r>
                      <a:endParaRPr lang="en-US" altLang="ko-KR" sz="700" b="0" baseline="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 명 입력</a:t>
                      </a:r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(popup)</a:t>
                      </a: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확인</a:t>
                      </a:r>
                      <a:endParaRPr lang="en-US" altLang="ko-KR" sz="700" b="1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/form-elements/input-group.html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 조회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완료창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노출 및 선택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 완료 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공기후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조회창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반복 노출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/pages/apps/contact/contact-list_3.html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 완료 페이지에서 정비실명의 재고수량을 확인하고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반출할 신청 수량을 선택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저장된 정보는 각 정비실별 반출 신청리스트에 저장됨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 환경에서는 저장버튼이 대여 신청 버튼임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공기구 수량 선택</a:t>
                      </a:r>
                      <a:endParaRPr lang="en-US" altLang="ko-KR" sz="700" b="1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/form-elements/base-input.html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수량을 잘못 선택할 수도 있으니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선택완료 버튼 필요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공기구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선택완료하면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대여 리스트에 추가 생성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신청수량 변경은 공기구 수량만 가능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/form-elements/input-group.html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320876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Web(PC)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저장 또는 정비실 비치 전용단말기에서 대여 신청하고 해당 정비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실의 관리자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에게 반출 신청을 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 받음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28722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2FB184-BE8F-B60C-A39A-37BB0C254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981" y="942269"/>
            <a:ext cx="1800200" cy="5760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A5E6044-C762-6D96-230B-760DE2963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817" y="1589914"/>
            <a:ext cx="5201050" cy="537978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ABDE48B9-B0F6-F8BF-8E97-99956B6FBB87}"/>
              </a:ext>
            </a:extLst>
          </p:cNvPr>
          <p:cNvGrpSpPr/>
          <p:nvPr/>
        </p:nvGrpSpPr>
        <p:grpSpPr>
          <a:xfrm>
            <a:off x="5958694" y="5006737"/>
            <a:ext cx="480804" cy="168993"/>
            <a:chOff x="5799454" y="5175892"/>
            <a:chExt cx="648072" cy="22789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290F334-CD9E-BE05-4922-2D34520A72ED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A550A5-BCFD-8976-55D2-03FACCAE9FDD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700" b="1">
                  <a:solidFill>
                    <a:schemeClr val="bg1"/>
                  </a:solidFill>
                </a:rPr>
                <a:t>선택완료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8F933AC-91C5-D00E-99C0-C5D0CCB14431}"/>
              </a:ext>
            </a:extLst>
          </p:cNvPr>
          <p:cNvSpPr/>
          <p:nvPr/>
        </p:nvSpPr>
        <p:spPr>
          <a:xfrm>
            <a:off x="1536371" y="932392"/>
            <a:ext cx="1512168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 조회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59ED2D3-DE2D-9037-5E63-A251D6177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9630" y="3184294"/>
            <a:ext cx="5223238" cy="1728193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F3FE823D-6ECD-50C6-81A6-8FDB2C68B2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115"/>
          <a:stretch/>
        </p:blipFill>
        <p:spPr>
          <a:xfrm>
            <a:off x="5886727" y="3465647"/>
            <a:ext cx="624970" cy="4728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BF8DFB-2069-4964-D293-9594179F78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220704-C7A2-BEC1-450D-413CCFD72F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1640" y="589424"/>
            <a:ext cx="5256584" cy="3182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54D788-25A4-3B89-6340-39863CE3FCAA}"/>
              </a:ext>
            </a:extLst>
          </p:cNvPr>
          <p:cNvSpPr txBox="1"/>
          <p:nvPr/>
        </p:nvSpPr>
        <p:spPr>
          <a:xfrm>
            <a:off x="1584706" y="1787131"/>
            <a:ext cx="801823" cy="2052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ko-KR" altLang="en-US" sz="850" b="1" dirty="0"/>
              <a:t>공기구 조회 및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3AA4EE-2A93-7352-F270-7ACDEB281CC4}"/>
              </a:ext>
            </a:extLst>
          </p:cNvPr>
          <p:cNvSpPr txBox="1"/>
          <p:nvPr/>
        </p:nvSpPr>
        <p:spPr>
          <a:xfrm>
            <a:off x="3383868" y="3270193"/>
            <a:ext cx="576064" cy="1050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ko-KR" altLang="en-US" sz="500" b="1" dirty="0"/>
              <a:t>공기구 위치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7B5C4D6-E415-E59C-9EFF-D96A20BCC8B7}"/>
              </a:ext>
            </a:extLst>
          </p:cNvPr>
          <p:cNvGraphicFramePr>
            <a:graphicFrameLocks noGrp="1"/>
          </p:cNvGraphicFramePr>
          <p:nvPr/>
        </p:nvGraphicFramePr>
        <p:xfrm>
          <a:off x="3344243" y="3461127"/>
          <a:ext cx="576064" cy="1451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859177045"/>
                    </a:ext>
                  </a:extLst>
                </a:gridCol>
              </a:tblGrid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11-J-3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10114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01088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0325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6873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6-D-1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98215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Desk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22108"/>
                  </a:ext>
                </a:extLst>
              </a:tr>
            </a:tbl>
          </a:graphicData>
        </a:graphic>
      </p:graphicFrame>
      <p:sp>
        <p:nvSpPr>
          <p:cNvPr id="38" name="타원 37">
            <a:extLst>
              <a:ext uri="{FF2B5EF4-FFF2-40B4-BE49-F238E27FC236}">
                <a16:creationId xmlns:a16="http://schemas.microsoft.com/office/drawing/2014/main" id="{51D656C9-A867-6F07-9550-18E00E9DB69F}"/>
              </a:ext>
            </a:extLst>
          </p:cNvPr>
          <p:cNvSpPr/>
          <p:nvPr/>
        </p:nvSpPr>
        <p:spPr>
          <a:xfrm>
            <a:off x="1532951" y="3527112"/>
            <a:ext cx="122601" cy="69194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D02EFB5-80F2-A147-B48F-EB3181248037}"/>
              </a:ext>
            </a:extLst>
          </p:cNvPr>
          <p:cNvSpPr/>
          <p:nvPr/>
        </p:nvSpPr>
        <p:spPr>
          <a:xfrm>
            <a:off x="5494856" y="3322709"/>
            <a:ext cx="405562" cy="1551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8E6ECC3-1B6A-125B-2E32-1AC41C3E3C1E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7A91E947-F966-C4F0-C94F-C3C478053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26F41CC7-D458-9339-E23A-1EBE869F7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104A482-B99D-1277-9B23-255E6244037E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16B343B1-FCDA-9339-4A93-2EAB5858A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0D7646B7-CC6A-0179-02C4-C33634BFF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63" name="Picture 2" descr="정보 아이콘 3D 모델 - TurboSquid 1649677">
            <a:extLst>
              <a:ext uri="{FF2B5EF4-FFF2-40B4-BE49-F238E27FC236}">
                <a16:creationId xmlns:a16="http://schemas.microsoft.com/office/drawing/2014/main" id="{BCBC626C-7557-7DF8-255E-4202A3081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9D3F8AA-2EDD-7839-E169-9C7BB6A5E556}"/>
              </a:ext>
            </a:extLst>
          </p:cNvPr>
          <p:cNvSpPr/>
          <p:nvPr/>
        </p:nvSpPr>
        <p:spPr>
          <a:xfrm>
            <a:off x="3699334" y="944037"/>
            <a:ext cx="1512168" cy="3650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 명 입력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4AD68C-D2BA-27E3-5D59-6D7CA415720E}"/>
              </a:ext>
            </a:extLst>
          </p:cNvPr>
          <p:cNvGrpSpPr/>
          <p:nvPr/>
        </p:nvGrpSpPr>
        <p:grpSpPr>
          <a:xfrm>
            <a:off x="5958694" y="1308059"/>
            <a:ext cx="485314" cy="178800"/>
            <a:chOff x="5799454" y="5175892"/>
            <a:chExt cx="648072" cy="227894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009B8BC-4F26-54AC-D85F-FF301832DCC1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8F65D4-3F07-F789-9BE1-090EFD591A39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8E68219-3EBD-4BE0-167B-2F21120711C7}"/>
              </a:ext>
            </a:extLst>
          </p:cNvPr>
          <p:cNvSpPr txBox="1"/>
          <p:nvPr/>
        </p:nvSpPr>
        <p:spPr>
          <a:xfrm>
            <a:off x="2005105" y="3258870"/>
            <a:ext cx="1130297" cy="14265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ko-KR" altLang="en-US" sz="600" dirty="0"/>
              <a:t>정비실 명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D1FBDA7-0BCA-0008-D469-323BA408BABE}"/>
              </a:ext>
            </a:extLst>
          </p:cNvPr>
          <p:cNvGraphicFramePr>
            <a:graphicFrameLocks noGrp="1"/>
          </p:cNvGraphicFramePr>
          <p:nvPr/>
        </p:nvGraphicFramePr>
        <p:xfrm>
          <a:off x="1629982" y="3246986"/>
          <a:ext cx="402093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040">
                  <a:extLst>
                    <a:ext uri="{9D8B030D-6E8A-4147-A177-3AD203B41FA5}">
                      <a16:colId xmlns:a16="http://schemas.microsoft.com/office/drawing/2014/main" val="4195065676"/>
                    </a:ext>
                  </a:extLst>
                </a:gridCol>
                <a:gridCol w="551981">
                  <a:extLst>
                    <a:ext uri="{9D8B030D-6E8A-4147-A177-3AD203B41FA5}">
                      <a16:colId xmlns:a16="http://schemas.microsoft.com/office/drawing/2014/main" val="1241678077"/>
                    </a:ext>
                  </a:extLst>
                </a:gridCol>
                <a:gridCol w="465845">
                  <a:extLst>
                    <a:ext uri="{9D8B030D-6E8A-4147-A177-3AD203B41FA5}">
                      <a16:colId xmlns:a16="http://schemas.microsoft.com/office/drawing/2014/main" val="194125955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9083195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51049484"/>
                    </a:ext>
                  </a:extLst>
                </a:gridCol>
                <a:gridCol w="718872">
                  <a:extLst>
                    <a:ext uri="{9D8B030D-6E8A-4147-A177-3AD203B41FA5}">
                      <a16:colId xmlns:a16="http://schemas.microsoft.com/office/drawing/2014/main" val="2853921298"/>
                    </a:ext>
                  </a:extLst>
                </a:gridCol>
              </a:tblGrid>
              <a:tr h="138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정비실명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공구위치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영문이름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규격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재고수량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6828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CBEAE5D-2684-8943-8190-3C833C74FFFE}"/>
              </a:ext>
            </a:extLst>
          </p:cNvPr>
          <p:cNvGraphicFramePr>
            <a:graphicFrameLocks noGrp="1"/>
          </p:cNvGraphicFramePr>
          <p:nvPr/>
        </p:nvGraphicFramePr>
        <p:xfrm>
          <a:off x="1686847" y="3441750"/>
          <a:ext cx="4020929" cy="1533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12">
                  <a:extLst>
                    <a:ext uri="{9D8B030D-6E8A-4147-A177-3AD203B41FA5}">
                      <a16:colId xmlns:a16="http://schemas.microsoft.com/office/drawing/2014/main" val="3925377050"/>
                    </a:ext>
                  </a:extLst>
                </a:gridCol>
                <a:gridCol w="658203">
                  <a:extLst>
                    <a:ext uri="{9D8B030D-6E8A-4147-A177-3AD203B41FA5}">
                      <a16:colId xmlns:a16="http://schemas.microsoft.com/office/drawing/2014/main" val="3893754909"/>
                    </a:ext>
                  </a:extLst>
                </a:gridCol>
                <a:gridCol w="468121">
                  <a:extLst>
                    <a:ext uri="{9D8B030D-6E8A-4147-A177-3AD203B41FA5}">
                      <a16:colId xmlns:a16="http://schemas.microsoft.com/office/drawing/2014/main" val="2829485354"/>
                    </a:ext>
                  </a:extLst>
                </a:gridCol>
                <a:gridCol w="732519">
                  <a:extLst>
                    <a:ext uri="{9D8B030D-6E8A-4147-A177-3AD203B41FA5}">
                      <a16:colId xmlns:a16="http://schemas.microsoft.com/office/drawing/2014/main" val="2476963431"/>
                    </a:ext>
                  </a:extLst>
                </a:gridCol>
                <a:gridCol w="872637">
                  <a:extLst>
                    <a:ext uri="{9D8B030D-6E8A-4147-A177-3AD203B41FA5}">
                      <a16:colId xmlns:a16="http://schemas.microsoft.com/office/drawing/2014/main" val="658509176"/>
                    </a:ext>
                  </a:extLst>
                </a:gridCol>
                <a:gridCol w="872637">
                  <a:extLst>
                    <a:ext uri="{9D8B030D-6E8A-4147-A177-3AD203B41FA5}">
                      <a16:colId xmlns:a16="http://schemas.microsoft.com/office/drawing/2014/main" val="1134049820"/>
                    </a:ext>
                  </a:extLst>
                </a:gridCol>
              </a:tblGrid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220V/500A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7223"/>
                  </a:ext>
                </a:extLst>
              </a:tr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600A 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웰드라인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34459"/>
                  </a:ext>
                </a:extLst>
              </a:tr>
              <a:tr h="2190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</a:t>
                      </a:r>
                      <a:endParaRPr lang="ko-KR" alt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600A 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휘더케이블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90621"/>
                  </a:ext>
                </a:extLst>
              </a:tr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500A 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웰드라인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374199"/>
                  </a:ext>
                </a:extLst>
              </a:tr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이동공구차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11-I-1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600A 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휘더케이블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65866"/>
                  </a:ext>
                </a:extLst>
              </a:tr>
              <a:tr h="2190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팀공구함</a:t>
                      </a:r>
                      <a:endParaRPr lang="ko-KR" alt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11-I-2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600A 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휘더케이블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938976"/>
                  </a:ext>
                </a:extLst>
              </a:tr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11-I-3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500A 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웰드라인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88761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C2C5E737-807E-88B6-BB08-0196222397D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32266" y="954155"/>
            <a:ext cx="214343" cy="242922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4A0FB171-6A79-BD04-5351-32E925E35F9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1526610" y="540858"/>
            <a:ext cx="1286281" cy="1488461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12EDBC1F-5582-C7B8-B68B-09F0E240593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1532225" y="2105282"/>
            <a:ext cx="1286281" cy="1112258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C4170822-F920-748E-3C94-CFBB5AF7555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1534226" y="3320019"/>
            <a:ext cx="1286281" cy="970716"/>
          </a:xfrm>
          <a:prstGeom prst="rect">
            <a:avLst/>
          </a:prstGeom>
        </p:spPr>
      </p:pic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5C07DB6C-3BD5-12DF-B41C-D64091F9CF26}"/>
              </a:ext>
            </a:extLst>
          </p:cNvPr>
          <p:cNvGraphicFramePr>
            <a:graphicFrameLocks noGrp="1"/>
          </p:cNvGraphicFramePr>
          <p:nvPr/>
        </p:nvGraphicFramePr>
        <p:xfrm>
          <a:off x="5823675" y="3260464"/>
          <a:ext cx="7188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872">
                  <a:extLst>
                    <a:ext uri="{9D8B030D-6E8A-4147-A177-3AD203B41FA5}">
                      <a16:colId xmlns:a16="http://schemas.microsoft.com/office/drawing/2014/main" val="2853921298"/>
                    </a:ext>
                  </a:extLst>
                </a:gridCol>
              </a:tblGrid>
              <a:tr h="138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신청 수량선택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68289"/>
                  </a:ext>
                </a:extLst>
              </a:tr>
            </a:tbl>
          </a:graphicData>
        </a:graphic>
      </p:graphicFrame>
      <p:pic>
        <p:nvPicPr>
          <p:cNvPr id="107" name="그림 106">
            <a:extLst>
              <a:ext uri="{FF2B5EF4-FFF2-40B4-BE49-F238E27FC236}">
                <a16:creationId xmlns:a16="http://schemas.microsoft.com/office/drawing/2014/main" id="{3477A67A-B648-3A8A-5D10-259298839F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2096"/>
          <a:stretch/>
        </p:blipFill>
        <p:spPr>
          <a:xfrm>
            <a:off x="1369366" y="2148764"/>
            <a:ext cx="5223238" cy="827854"/>
          </a:xfrm>
          <a:prstGeom prst="rect">
            <a:avLst/>
          </a:prstGeom>
        </p:spPr>
      </p:pic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B8DB74F4-3B99-7CBC-992C-C05A7F6FAAB1}"/>
              </a:ext>
            </a:extLst>
          </p:cNvPr>
          <p:cNvGraphicFramePr>
            <a:graphicFrameLocks noGrp="1"/>
          </p:cNvGraphicFramePr>
          <p:nvPr/>
        </p:nvGraphicFramePr>
        <p:xfrm>
          <a:off x="1672891" y="2195782"/>
          <a:ext cx="3271901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68">
                  <a:extLst>
                    <a:ext uri="{9D8B030D-6E8A-4147-A177-3AD203B41FA5}">
                      <a16:colId xmlns:a16="http://schemas.microsoft.com/office/drawing/2014/main" val="4195065676"/>
                    </a:ext>
                  </a:extLst>
                </a:gridCol>
                <a:gridCol w="514668">
                  <a:extLst>
                    <a:ext uri="{9D8B030D-6E8A-4147-A177-3AD203B41FA5}">
                      <a16:colId xmlns:a16="http://schemas.microsoft.com/office/drawing/2014/main" val="1241678077"/>
                    </a:ext>
                  </a:extLst>
                </a:gridCol>
                <a:gridCol w="476148">
                  <a:extLst>
                    <a:ext uri="{9D8B030D-6E8A-4147-A177-3AD203B41FA5}">
                      <a16:colId xmlns:a16="http://schemas.microsoft.com/office/drawing/2014/main" val="1941259552"/>
                    </a:ext>
                  </a:extLst>
                </a:gridCol>
                <a:gridCol w="809608">
                  <a:extLst>
                    <a:ext uri="{9D8B030D-6E8A-4147-A177-3AD203B41FA5}">
                      <a16:colId xmlns:a16="http://schemas.microsoft.com/office/drawing/2014/main" val="3908319504"/>
                    </a:ext>
                  </a:extLst>
                </a:gridCol>
                <a:gridCol w="956809">
                  <a:extLst>
                    <a:ext uri="{9D8B030D-6E8A-4147-A177-3AD203B41FA5}">
                      <a16:colId xmlns:a16="http://schemas.microsoft.com/office/drawing/2014/main" val="451049484"/>
                    </a:ext>
                  </a:extLst>
                </a:gridCol>
              </a:tblGrid>
              <a:tr h="138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정비실명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공구위치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영문이름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규격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68289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AF22F18C-7789-BF83-4805-D54801561F80}"/>
              </a:ext>
            </a:extLst>
          </p:cNvPr>
          <p:cNvGraphicFramePr>
            <a:graphicFrameLocks noGrp="1"/>
          </p:cNvGraphicFramePr>
          <p:nvPr/>
        </p:nvGraphicFramePr>
        <p:xfrm>
          <a:off x="5174486" y="2201104"/>
          <a:ext cx="1409813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val="2853921298"/>
                    </a:ext>
                  </a:extLst>
                </a:gridCol>
                <a:gridCol w="434079">
                  <a:extLst>
                    <a:ext uri="{9D8B030D-6E8A-4147-A177-3AD203B41FA5}">
                      <a16:colId xmlns:a16="http://schemas.microsoft.com/office/drawing/2014/main" val="4293958147"/>
                    </a:ext>
                  </a:extLst>
                </a:gridCol>
                <a:gridCol w="434079">
                  <a:extLst>
                    <a:ext uri="{9D8B030D-6E8A-4147-A177-3AD203B41FA5}">
                      <a16:colId xmlns:a16="http://schemas.microsoft.com/office/drawing/2014/main" val="934231045"/>
                    </a:ext>
                  </a:extLst>
                </a:gridCol>
              </a:tblGrid>
              <a:tr h="138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신청 수량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68289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9CDEF4CA-B08C-2D60-4426-2BABAFD950BC}"/>
              </a:ext>
            </a:extLst>
          </p:cNvPr>
          <p:cNvGraphicFramePr>
            <a:graphicFrameLocks noGrp="1"/>
          </p:cNvGraphicFramePr>
          <p:nvPr/>
        </p:nvGraphicFramePr>
        <p:xfrm>
          <a:off x="1686847" y="2425680"/>
          <a:ext cx="4109288" cy="219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71">
                  <a:extLst>
                    <a:ext uri="{9D8B030D-6E8A-4147-A177-3AD203B41FA5}">
                      <a16:colId xmlns:a16="http://schemas.microsoft.com/office/drawing/2014/main" val="3925377050"/>
                    </a:ext>
                  </a:extLst>
                </a:gridCol>
                <a:gridCol w="672667">
                  <a:extLst>
                    <a:ext uri="{9D8B030D-6E8A-4147-A177-3AD203B41FA5}">
                      <a16:colId xmlns:a16="http://schemas.microsoft.com/office/drawing/2014/main" val="3893754909"/>
                    </a:ext>
                  </a:extLst>
                </a:gridCol>
                <a:gridCol w="478408">
                  <a:extLst>
                    <a:ext uri="{9D8B030D-6E8A-4147-A177-3AD203B41FA5}">
                      <a16:colId xmlns:a16="http://schemas.microsoft.com/office/drawing/2014/main" val="2829485354"/>
                    </a:ext>
                  </a:extLst>
                </a:gridCol>
                <a:gridCol w="748616">
                  <a:extLst>
                    <a:ext uri="{9D8B030D-6E8A-4147-A177-3AD203B41FA5}">
                      <a16:colId xmlns:a16="http://schemas.microsoft.com/office/drawing/2014/main" val="2476963431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658509176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1134049820"/>
                    </a:ext>
                  </a:extLst>
                </a:gridCol>
              </a:tblGrid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기자재창고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 사다리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StapLadder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7223"/>
                  </a:ext>
                </a:extLst>
              </a:tr>
            </a:tbl>
          </a:graphicData>
        </a:graphic>
      </p:graphicFrame>
      <p:pic>
        <p:nvPicPr>
          <p:cNvPr id="112" name="그림 111">
            <a:extLst>
              <a:ext uri="{FF2B5EF4-FFF2-40B4-BE49-F238E27FC236}">
                <a16:creationId xmlns:a16="http://schemas.microsoft.com/office/drawing/2014/main" id="{FFB51728-506B-BF1F-C721-D9D523B76C3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52904" y="2472666"/>
            <a:ext cx="267645" cy="182881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633E4985-C5AB-4822-B37A-FD14AF91D92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06787" y="2410369"/>
            <a:ext cx="267645" cy="261951"/>
          </a:xfrm>
          <a:prstGeom prst="rect">
            <a:avLst/>
          </a:prstGeom>
        </p:spPr>
      </p:pic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8425335-F427-0283-116B-E29C435C66F1}"/>
              </a:ext>
            </a:extLst>
          </p:cNvPr>
          <p:cNvCxnSpPr>
            <a:cxnSpLocks/>
            <a:stCxn id="98" idx="3"/>
            <a:endCxn id="170" idx="1"/>
          </p:cNvCxnSpPr>
          <p:nvPr/>
        </p:nvCxnSpPr>
        <p:spPr>
          <a:xfrm flipV="1">
            <a:off x="1652121" y="1638459"/>
            <a:ext cx="1314673" cy="251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6638C95B-0575-EB69-8A4C-A99BD16AAB59}"/>
              </a:ext>
            </a:extLst>
          </p:cNvPr>
          <p:cNvSpPr/>
          <p:nvPr/>
        </p:nvSpPr>
        <p:spPr>
          <a:xfrm>
            <a:off x="1640200" y="1314172"/>
            <a:ext cx="1311942" cy="135051"/>
          </a:xfrm>
          <a:prstGeom prst="roundRect">
            <a:avLst/>
          </a:prstGeom>
          <a:solidFill>
            <a:srgbClr val="F0F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리더이름을 입력하세요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A96F830F-84F8-291A-6108-974895041792}"/>
              </a:ext>
            </a:extLst>
          </p:cNvPr>
          <p:cNvSpPr/>
          <p:nvPr/>
        </p:nvSpPr>
        <p:spPr>
          <a:xfrm>
            <a:off x="3830081" y="1334599"/>
            <a:ext cx="1311942" cy="135051"/>
          </a:xfrm>
          <a:prstGeom prst="roundRect">
            <a:avLst/>
          </a:prstGeom>
          <a:solidFill>
            <a:srgbClr val="F0F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자주 찾으실 작업 이름을 입력하세요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4DBE9D5-479E-00D6-A0B5-6FC9E1847959}"/>
              </a:ext>
            </a:extLst>
          </p:cNvPr>
          <p:cNvSpPr/>
          <p:nvPr/>
        </p:nvSpPr>
        <p:spPr>
          <a:xfrm>
            <a:off x="5907799" y="4970935"/>
            <a:ext cx="576306" cy="25070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726D2E5-B606-A669-38D3-9A50C5B7800E}"/>
              </a:ext>
            </a:extLst>
          </p:cNvPr>
          <p:cNvSpPr/>
          <p:nvPr/>
        </p:nvSpPr>
        <p:spPr>
          <a:xfrm>
            <a:off x="1422331" y="3186756"/>
            <a:ext cx="5160536" cy="212395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0" name="그림 159">
            <a:extLst>
              <a:ext uri="{FF2B5EF4-FFF2-40B4-BE49-F238E27FC236}">
                <a16:creationId xmlns:a16="http://schemas.microsoft.com/office/drawing/2014/main" id="{A30114CE-C25F-60B5-620B-FB53FB2A7D7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37900" y="1799282"/>
            <a:ext cx="214221" cy="222305"/>
          </a:xfrm>
          <a:prstGeom prst="rect">
            <a:avLst/>
          </a:prstGeom>
        </p:spPr>
      </p:pic>
      <p:sp>
        <p:nvSpPr>
          <p:cNvPr id="98" name="직사각형 97">
            <a:extLst>
              <a:ext uri="{FF2B5EF4-FFF2-40B4-BE49-F238E27FC236}">
                <a16:creationId xmlns:a16="http://schemas.microsoft.com/office/drawing/2014/main" id="{3DEAB518-943B-5E62-AFDD-6C336CCA0DEB}"/>
              </a:ext>
            </a:extLst>
          </p:cNvPr>
          <p:cNvSpPr/>
          <p:nvPr/>
        </p:nvSpPr>
        <p:spPr>
          <a:xfrm>
            <a:off x="1421236" y="1764396"/>
            <a:ext cx="230885" cy="25070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4" name="그림 163">
            <a:extLst>
              <a:ext uri="{FF2B5EF4-FFF2-40B4-BE49-F238E27FC236}">
                <a16:creationId xmlns:a16="http://schemas.microsoft.com/office/drawing/2014/main" id="{04A91C23-DA56-857B-26E5-4B55AE05651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811259" y="1820929"/>
            <a:ext cx="250000" cy="250000"/>
          </a:xfrm>
          <a:prstGeom prst="rect">
            <a:avLst/>
          </a:prstGeom>
        </p:spPr>
      </p:pic>
      <p:graphicFrame>
        <p:nvGraphicFramePr>
          <p:cNvPr id="167" name="표 166">
            <a:extLst>
              <a:ext uri="{FF2B5EF4-FFF2-40B4-BE49-F238E27FC236}">
                <a16:creationId xmlns:a16="http://schemas.microsoft.com/office/drawing/2014/main" id="{F3A4AB2F-078B-9F12-D1EE-716C6BB09BFB}"/>
              </a:ext>
            </a:extLst>
          </p:cNvPr>
          <p:cNvGraphicFramePr>
            <a:graphicFrameLocks noGrp="1"/>
          </p:cNvGraphicFramePr>
          <p:nvPr/>
        </p:nvGraphicFramePr>
        <p:xfrm>
          <a:off x="1694818" y="2675280"/>
          <a:ext cx="4109288" cy="219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71">
                  <a:extLst>
                    <a:ext uri="{9D8B030D-6E8A-4147-A177-3AD203B41FA5}">
                      <a16:colId xmlns:a16="http://schemas.microsoft.com/office/drawing/2014/main" val="3925377050"/>
                    </a:ext>
                  </a:extLst>
                </a:gridCol>
                <a:gridCol w="672667">
                  <a:extLst>
                    <a:ext uri="{9D8B030D-6E8A-4147-A177-3AD203B41FA5}">
                      <a16:colId xmlns:a16="http://schemas.microsoft.com/office/drawing/2014/main" val="3893754909"/>
                    </a:ext>
                  </a:extLst>
                </a:gridCol>
                <a:gridCol w="478408">
                  <a:extLst>
                    <a:ext uri="{9D8B030D-6E8A-4147-A177-3AD203B41FA5}">
                      <a16:colId xmlns:a16="http://schemas.microsoft.com/office/drawing/2014/main" val="2829485354"/>
                    </a:ext>
                  </a:extLst>
                </a:gridCol>
                <a:gridCol w="748616">
                  <a:extLst>
                    <a:ext uri="{9D8B030D-6E8A-4147-A177-3AD203B41FA5}">
                      <a16:colId xmlns:a16="http://schemas.microsoft.com/office/drawing/2014/main" val="2476963431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658509176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1134049820"/>
                    </a:ext>
                  </a:extLst>
                </a:gridCol>
              </a:tblGrid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220V/500A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7223"/>
                  </a:ext>
                </a:extLst>
              </a:tr>
            </a:tbl>
          </a:graphicData>
        </a:graphic>
      </p:graphicFrame>
      <p:pic>
        <p:nvPicPr>
          <p:cNvPr id="168" name="그림 167">
            <a:extLst>
              <a:ext uri="{FF2B5EF4-FFF2-40B4-BE49-F238E27FC236}">
                <a16:creationId xmlns:a16="http://schemas.microsoft.com/office/drawing/2014/main" id="{1FF677F6-ADB4-9B0E-B911-E83F43F0AEA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44933" y="2714112"/>
            <a:ext cx="267645" cy="182881"/>
          </a:xfrm>
          <a:prstGeom prst="rect">
            <a:avLst/>
          </a:prstGeom>
        </p:spPr>
      </p:pic>
      <p:pic>
        <p:nvPicPr>
          <p:cNvPr id="169" name="그림 168">
            <a:extLst>
              <a:ext uri="{FF2B5EF4-FFF2-40B4-BE49-F238E27FC236}">
                <a16:creationId xmlns:a16="http://schemas.microsoft.com/office/drawing/2014/main" id="{9F816B1B-870A-2E32-AC98-F25EC7C9A09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98816" y="2651815"/>
            <a:ext cx="267645" cy="261951"/>
          </a:xfrm>
          <a:prstGeom prst="rect">
            <a:avLst/>
          </a:prstGeom>
        </p:spPr>
      </p:pic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E087E18D-322B-CD14-F43B-E0310D4C750D}"/>
              </a:ext>
            </a:extLst>
          </p:cNvPr>
          <p:cNvGrpSpPr/>
          <p:nvPr/>
        </p:nvGrpSpPr>
        <p:grpSpPr>
          <a:xfrm>
            <a:off x="2966794" y="1293072"/>
            <a:ext cx="1434833" cy="690774"/>
            <a:chOff x="8458857" y="242003"/>
            <a:chExt cx="1624166" cy="831573"/>
          </a:xfrm>
        </p:grpSpPr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id="{EA2CB52A-2201-B7A5-1C20-FA809A583C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37067" t="71163" r="15409" b="3729"/>
            <a:stretch/>
          </p:blipFill>
          <p:spPr>
            <a:xfrm>
              <a:off x="8458857" y="242003"/>
              <a:ext cx="1624166" cy="831573"/>
            </a:xfrm>
            <a:prstGeom prst="rect">
              <a:avLst/>
            </a:prstGeom>
            <a:ln w="3175">
              <a:solidFill>
                <a:srgbClr val="FF0000"/>
              </a:solidFill>
            </a:ln>
          </p:spPr>
        </p:pic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7CE590-E6DE-6524-AAD5-2148C88DDC39}"/>
                </a:ext>
              </a:extLst>
            </p:cNvPr>
            <p:cNvSpPr txBox="1"/>
            <p:nvPr/>
          </p:nvSpPr>
          <p:spPr>
            <a:xfrm>
              <a:off x="8458857" y="263022"/>
              <a:ext cx="801823" cy="20526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noAutofit/>
            </a:bodyPr>
            <a:lstStyle/>
            <a:p>
              <a:r>
                <a:rPr lang="ko-KR" altLang="en-US" sz="850" b="1" dirty="0"/>
                <a:t>공기구 명 입력</a:t>
              </a:r>
            </a:p>
          </p:txBody>
        </p: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87F39088-21AC-F3F1-B29A-59F6733BC32B}"/>
                </a:ext>
              </a:extLst>
            </p:cNvPr>
            <p:cNvSpPr/>
            <p:nvPr/>
          </p:nvSpPr>
          <p:spPr>
            <a:xfrm>
              <a:off x="8649963" y="512773"/>
              <a:ext cx="1311942" cy="135051"/>
            </a:xfrm>
            <a:prstGeom prst="roundRect">
              <a:avLst/>
            </a:prstGeom>
            <a:solidFill>
              <a:srgbClr val="F0F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공기구 이름을 입력하세요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24FDFD62-F26C-D676-5597-1B2EC5FF5220}"/>
                </a:ext>
              </a:extLst>
            </p:cNvPr>
            <p:cNvSpPr txBox="1"/>
            <p:nvPr/>
          </p:nvSpPr>
          <p:spPr>
            <a:xfrm>
              <a:off x="8620798" y="854472"/>
              <a:ext cx="495937" cy="13505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확인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801C7CD-55E1-0C85-FCBA-05EA7958A842}"/>
              </a:ext>
            </a:extLst>
          </p:cNvPr>
          <p:cNvSpPr/>
          <p:nvPr/>
        </p:nvSpPr>
        <p:spPr>
          <a:xfrm>
            <a:off x="1402970" y="2704507"/>
            <a:ext cx="5189633" cy="25692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94E5C461-5984-2C88-58DF-55CF6BEB3325}"/>
              </a:ext>
            </a:extLst>
          </p:cNvPr>
          <p:cNvSpPr/>
          <p:nvPr/>
        </p:nvSpPr>
        <p:spPr>
          <a:xfrm>
            <a:off x="1465865" y="3465816"/>
            <a:ext cx="230885" cy="22434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B8EAD7D5-E423-AA63-5028-4BF4FFF1C747}"/>
              </a:ext>
            </a:extLst>
          </p:cNvPr>
          <p:cNvSpPr/>
          <p:nvPr/>
        </p:nvSpPr>
        <p:spPr>
          <a:xfrm>
            <a:off x="5873044" y="3231378"/>
            <a:ext cx="637355" cy="77547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1680A034-25EE-81CD-A6EB-8BC53FFAF0BB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6188595" y="4033206"/>
            <a:ext cx="7357" cy="9377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359971AE-8A0A-94AD-1A59-100957E9F4A2}"/>
              </a:ext>
            </a:extLst>
          </p:cNvPr>
          <p:cNvCxnSpPr>
            <a:cxnSpLocks/>
            <a:endCxn id="137" idx="2"/>
          </p:cNvCxnSpPr>
          <p:nvPr/>
        </p:nvCxnSpPr>
        <p:spPr>
          <a:xfrm flipH="1" flipV="1">
            <a:off x="3997787" y="2961430"/>
            <a:ext cx="2184363" cy="1983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B8FFAD36-0DA3-FD68-3572-2EE86CE048BE}"/>
              </a:ext>
            </a:extLst>
          </p:cNvPr>
          <p:cNvGrpSpPr/>
          <p:nvPr/>
        </p:nvGrpSpPr>
        <p:grpSpPr>
          <a:xfrm>
            <a:off x="1476840" y="3326752"/>
            <a:ext cx="388720" cy="200055"/>
            <a:chOff x="4727047" y="5307508"/>
            <a:chExt cx="388720" cy="200055"/>
          </a:xfrm>
        </p:grpSpPr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77BB9B30-96FD-AAB4-66E4-FE01658AB79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8" name="TextBox 27">
              <a:extLst>
                <a:ext uri="{FF2B5EF4-FFF2-40B4-BE49-F238E27FC236}">
                  <a16:creationId xmlns:a16="http://schemas.microsoft.com/office/drawing/2014/main" id="{05564047-EBCB-BC8E-90FF-144AA4605C1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721F6AE5-F943-498F-3318-C910F66974D7}"/>
              </a:ext>
            </a:extLst>
          </p:cNvPr>
          <p:cNvGrpSpPr/>
          <p:nvPr/>
        </p:nvGrpSpPr>
        <p:grpSpPr>
          <a:xfrm>
            <a:off x="5812630" y="4731060"/>
            <a:ext cx="388720" cy="200055"/>
            <a:chOff x="4727047" y="5307508"/>
            <a:chExt cx="388720" cy="200055"/>
          </a:xfrm>
        </p:grpSpPr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C617DB10-40DF-8DD1-4B2D-408FD189874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2" name="TextBox 27">
              <a:extLst>
                <a:ext uri="{FF2B5EF4-FFF2-40B4-BE49-F238E27FC236}">
                  <a16:creationId xmlns:a16="http://schemas.microsoft.com/office/drawing/2014/main" id="{20489D14-21C9-76A2-11B9-40DBA2D9B1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B4FDDC9C-BF0D-96C9-20E8-A2DC0680327C}"/>
              </a:ext>
            </a:extLst>
          </p:cNvPr>
          <p:cNvGrpSpPr/>
          <p:nvPr/>
        </p:nvGrpSpPr>
        <p:grpSpPr>
          <a:xfrm>
            <a:off x="5535504" y="2316059"/>
            <a:ext cx="388720" cy="200055"/>
            <a:chOff x="4727047" y="5307508"/>
            <a:chExt cx="388720" cy="200055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A20E202B-CE79-1BB7-6646-3C3B3E96475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3" name="TextBox 27">
              <a:extLst>
                <a:ext uri="{FF2B5EF4-FFF2-40B4-BE49-F238E27FC236}">
                  <a16:creationId xmlns:a16="http://schemas.microsoft.com/office/drawing/2014/main" id="{BE59923B-58D9-91DF-9E09-A3331ADF46E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A64D98CC-3F6E-BDD2-A96E-6D8C21AD102C}"/>
              </a:ext>
            </a:extLst>
          </p:cNvPr>
          <p:cNvGrpSpPr/>
          <p:nvPr/>
        </p:nvGrpSpPr>
        <p:grpSpPr>
          <a:xfrm>
            <a:off x="6070003" y="1846290"/>
            <a:ext cx="485314" cy="178800"/>
            <a:chOff x="5799454" y="5175892"/>
            <a:chExt cx="648072" cy="227894"/>
          </a:xfrm>
        </p:grpSpPr>
        <p:sp>
          <p:nvSpPr>
            <p:cNvPr id="217" name="사각형: 둥근 모서리 216">
              <a:extLst>
                <a:ext uri="{FF2B5EF4-FFF2-40B4-BE49-F238E27FC236}">
                  <a16:creationId xmlns:a16="http://schemas.microsoft.com/office/drawing/2014/main" id="{CD50C128-C04E-4515-730B-88A707A950BF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83E37FC-A32E-AE28-AA25-1956CD0E6E9B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D1BD9F-DF74-B9F5-0D4E-E450FCF88AC0}"/>
              </a:ext>
            </a:extLst>
          </p:cNvPr>
          <p:cNvSpPr/>
          <p:nvPr/>
        </p:nvSpPr>
        <p:spPr>
          <a:xfrm>
            <a:off x="5768852" y="2439704"/>
            <a:ext cx="230885" cy="21171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F300839-7999-A782-7F92-C3DF04207CF9}"/>
              </a:ext>
            </a:extLst>
          </p:cNvPr>
          <p:cNvCxnSpPr>
            <a:cxnSpLocks/>
            <a:stCxn id="17" idx="2"/>
            <a:endCxn id="183" idx="0"/>
          </p:cNvCxnSpPr>
          <p:nvPr/>
        </p:nvCxnSpPr>
        <p:spPr>
          <a:xfrm>
            <a:off x="5884295" y="2651422"/>
            <a:ext cx="307427" cy="579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D42148F-6B10-11C4-657F-C0F4550FB364}"/>
              </a:ext>
            </a:extLst>
          </p:cNvPr>
          <p:cNvGrpSpPr/>
          <p:nvPr/>
        </p:nvGrpSpPr>
        <p:grpSpPr>
          <a:xfrm>
            <a:off x="1170137" y="1608121"/>
            <a:ext cx="388720" cy="200055"/>
            <a:chOff x="4727047" y="5307508"/>
            <a:chExt cx="388720" cy="20005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B5D9CBD-8CD3-0CAB-47B0-7AD2B87CC3C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D29D2A01-496D-16B0-C379-7EAEB8666C6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D2876964-F459-ACE1-8F80-FF1BCEC7FC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33" y="944037"/>
            <a:ext cx="1091758" cy="4542079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519B5239-88E9-B6AC-87E4-58EBA228C87C}"/>
              </a:ext>
            </a:extLst>
          </p:cNvPr>
          <p:cNvSpPr txBox="1"/>
          <p:nvPr/>
        </p:nvSpPr>
        <p:spPr>
          <a:xfrm>
            <a:off x="271618" y="1008596"/>
            <a:ext cx="106002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정비실 정보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pPr algn="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작업공구함 리스트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소모자재    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소모자재 지급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소모자재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79753CBF-67B2-D150-9899-6AE4D33F6E1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14608" y="2203930"/>
            <a:ext cx="165983" cy="14971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48B2E8C2-BB64-C5A3-84E8-39FA5907927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05764" y="1020551"/>
            <a:ext cx="200373" cy="163569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EDFFFB08-E7AC-7C2B-B63B-19885AE3E7E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22960" y="1439829"/>
            <a:ext cx="165983" cy="157684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ED67C2EA-9DAF-E4BF-B8EC-7D54BB4FCBA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12959" y="3196576"/>
            <a:ext cx="166246" cy="159018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F91A6F25-F31B-F9EF-D169-EC709A40046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10800000">
            <a:off x="327420" y="2444136"/>
            <a:ext cx="162281" cy="155225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CDE857E0-EE5B-571B-B8A3-551053F2AAC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10800000">
            <a:off x="322960" y="4322297"/>
            <a:ext cx="185536" cy="140182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41BDEA2E-8CDF-75EF-7D51-F670F5205B4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05362" y="3758816"/>
            <a:ext cx="174190" cy="162314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348A68B3-142C-E50F-8D7F-6B5D21F3754F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31190" y="1831818"/>
            <a:ext cx="149522" cy="149522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id="{D04377C7-F0A3-E0FD-8C6B-DBAD1B1F3B4A}"/>
              </a:ext>
            </a:extLst>
          </p:cNvPr>
          <p:cNvSpPr/>
          <p:nvPr/>
        </p:nvSpPr>
        <p:spPr>
          <a:xfrm>
            <a:off x="455680" y="2641476"/>
            <a:ext cx="820567" cy="1460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DA3E18AC-E29B-4281-F863-D607D54C7C4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2959" y="2985034"/>
            <a:ext cx="141371" cy="1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5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그림 90">
            <a:extLst>
              <a:ext uri="{FF2B5EF4-FFF2-40B4-BE49-F238E27FC236}">
                <a16:creationId xmlns:a16="http://schemas.microsoft.com/office/drawing/2014/main" id="{5453F714-BD61-D92F-7E0F-983A2602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043" y="914702"/>
            <a:ext cx="2974824" cy="6509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7B9087-FE2A-8E4D-15C1-B3064B8CD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364" y="917736"/>
            <a:ext cx="2194781" cy="6509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22B274-4361-DDE3-9470-8A766B71D088}"/>
              </a:ext>
            </a:extLst>
          </p:cNvPr>
          <p:cNvSpPr txBox="1"/>
          <p:nvPr/>
        </p:nvSpPr>
        <p:spPr>
          <a:xfrm>
            <a:off x="220677" y="265212"/>
            <a:ext cx="6943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7.3.3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공기구 대여 신청 리스트 작성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작업리더 조회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③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작업공기구함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DBB88B-48F0-5269-B512-051B97C71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545775"/>
              </p:ext>
            </p:extLst>
          </p:nvPr>
        </p:nvGraphicFramePr>
        <p:xfrm>
          <a:off x="6979021" y="0"/>
          <a:ext cx="2185261" cy="397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u="sng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정비실간 공구이동</a:t>
                      </a:r>
                      <a:endParaRPr lang="en-US" altLang="ko-KR" sz="700" b="1" u="sng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정비실의 관리자가 </a:t>
                      </a:r>
                      <a:r>
                        <a:rPr lang="ko-KR" altLang="en-US" sz="700" b="0" baseline="0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간의 공기구 이동이 필요할 경우</a:t>
                      </a:r>
                      <a:r>
                        <a:rPr lang="en-US" altLang="ko-KR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정비실의 관리자는</a:t>
                      </a:r>
                      <a:endParaRPr lang="en-US" altLang="ko-KR" sz="700" b="0" baseline="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작업자의 대여 리스트 작성과 동일하게 사용</a:t>
                      </a:r>
                      <a:endParaRPr lang="en-US" altLang="ko-KR" sz="700" b="0" baseline="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</a:t>
                      </a:r>
                      <a:r>
                        <a:rPr lang="ko-KR" altLang="en-US" sz="700" b="0" baseline="0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선택과 이동시킬 공기구</a:t>
                      </a:r>
                      <a:r>
                        <a:rPr lang="en-US" altLang="ko-KR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수량 </a:t>
                      </a:r>
                      <a:r>
                        <a:rPr lang="ko-KR" altLang="en-US" sz="700" b="0" baseline="0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선택후</a:t>
                      </a:r>
                      <a:r>
                        <a:rPr lang="en-US" altLang="ko-KR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스스로 대여 신청</a:t>
                      </a:r>
                      <a:r>
                        <a:rPr lang="en-US" altLang="ko-KR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대여 승인</a:t>
                      </a:r>
                      <a:endParaRPr lang="en-US" altLang="ko-KR" sz="700" b="0" baseline="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대여 신청 리스트 최종 확인</a:t>
                      </a:r>
                      <a:endParaRPr lang="en-US" altLang="ko-KR" sz="700" b="1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/form-elements/input-group.html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8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 대여 신청 리스트 저장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rgbClr val="0078D7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1" dirty="0">
                          <a:solidFill>
                            <a:srgbClr val="0078D7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 저장버튼은</a:t>
                      </a:r>
                      <a:r>
                        <a:rPr lang="en-US" altLang="ko-KR" sz="700" b="1" dirty="0">
                          <a:solidFill>
                            <a:srgbClr val="0078D7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_App</a:t>
                      </a:r>
                      <a:r>
                        <a:rPr lang="ko-KR" altLang="en-US" sz="700" b="1" dirty="0">
                          <a:solidFill>
                            <a:srgbClr val="0078D7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페이지의 경우 대여신청 버튼으로 적용</a:t>
                      </a:r>
                      <a:r>
                        <a:rPr lang="en-US" altLang="ko-KR" sz="700" b="1" dirty="0">
                          <a:solidFill>
                            <a:srgbClr val="0078D7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600" b="0" baseline="0" dirty="0">
                        <a:solidFill>
                          <a:srgbClr val="0078D7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/pages/apps/contact/contact-list_3.html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저장된 정보는 각 정비실별 반출 신청 리스트에 저장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정비실에 비치된 전용 단말기에서 작업자가 로그인 시에는 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해당 정비실의 반출 신청 리스트만 노출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작업명을 입력하고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저장을 누르면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즐겨찾기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색이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반전되도록하며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대여리스트 목록은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저장되어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공기구대여 기록 조회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＂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페이지에서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보도록 함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/form-elements/input-group.html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작업명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입력후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저장되면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공기구 대여 신청 리스트의 정보는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작업공구함 리스트로 이동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320876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2FB184-BE8F-B60C-A39A-37BB0C254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981" y="942269"/>
            <a:ext cx="1800200" cy="5760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A5E6044-C762-6D96-230B-760DE2963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817" y="1589914"/>
            <a:ext cx="5201050" cy="537978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88F933AC-91C5-D00E-99C0-C5D0CCB14431}"/>
              </a:ext>
            </a:extLst>
          </p:cNvPr>
          <p:cNvSpPr/>
          <p:nvPr/>
        </p:nvSpPr>
        <p:spPr>
          <a:xfrm>
            <a:off x="1536371" y="932392"/>
            <a:ext cx="1512168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BF8DFB-2069-4964-D293-9594179F78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220704-C7A2-BEC1-450D-413CCFD72F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40" y="589424"/>
            <a:ext cx="5256584" cy="3182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54D788-25A4-3B89-6340-39863CE3FCAA}"/>
              </a:ext>
            </a:extLst>
          </p:cNvPr>
          <p:cNvSpPr txBox="1"/>
          <p:nvPr/>
        </p:nvSpPr>
        <p:spPr>
          <a:xfrm>
            <a:off x="1584706" y="1787131"/>
            <a:ext cx="801823" cy="2052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ko-KR" altLang="en-US" sz="850" b="1" dirty="0"/>
              <a:t>공기구 조회 및 추가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8E6ECC3-1B6A-125B-2E32-1AC41C3E3C1E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7A91E947-F966-C4F0-C94F-C3C478053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26F41CC7-D458-9339-E23A-1EBE869F7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104A482-B99D-1277-9B23-255E6244037E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16B343B1-FCDA-9339-4A93-2EAB5858A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0D7646B7-CC6A-0179-02C4-C33634BFF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63" name="Picture 2" descr="정보 아이콘 3D 모델 - TurboSquid 1649677">
            <a:extLst>
              <a:ext uri="{FF2B5EF4-FFF2-40B4-BE49-F238E27FC236}">
                <a16:creationId xmlns:a16="http://schemas.microsoft.com/office/drawing/2014/main" id="{BCBC626C-7557-7DF8-255E-4202A3081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9D3F8AA-2EDD-7839-E169-9C7BB6A5E556}"/>
              </a:ext>
            </a:extLst>
          </p:cNvPr>
          <p:cNvSpPr/>
          <p:nvPr/>
        </p:nvSpPr>
        <p:spPr>
          <a:xfrm>
            <a:off x="3699334" y="944037"/>
            <a:ext cx="1512168" cy="3650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 명 입력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4AD68C-D2BA-27E3-5D59-6D7CA415720E}"/>
              </a:ext>
            </a:extLst>
          </p:cNvPr>
          <p:cNvGrpSpPr/>
          <p:nvPr/>
        </p:nvGrpSpPr>
        <p:grpSpPr>
          <a:xfrm>
            <a:off x="5958694" y="1308059"/>
            <a:ext cx="485314" cy="178800"/>
            <a:chOff x="5799454" y="5175892"/>
            <a:chExt cx="648072" cy="227894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009B8BC-4F26-54AC-D85F-FF301832DCC1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8F65D4-3F07-F789-9BE1-090EFD591A39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C2C5E737-807E-88B6-BB08-0196222397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32266" y="954155"/>
            <a:ext cx="214343" cy="242922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EFB9F4E5-9498-10A6-3CC0-F0D51E85363A}"/>
              </a:ext>
            </a:extLst>
          </p:cNvPr>
          <p:cNvGrpSpPr/>
          <p:nvPr/>
        </p:nvGrpSpPr>
        <p:grpSpPr>
          <a:xfrm>
            <a:off x="5818067" y="116065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7A882A0-1D46-6FD2-34EE-EE4C26036F2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04ADA563-453F-927A-879C-8D57D8DBD00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4A0FB171-6A79-BD04-5351-32E925E35F9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1526610" y="540858"/>
            <a:ext cx="1286281" cy="1488461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12EDBC1F-5582-C7B8-B68B-09F0E240593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1532225" y="2105282"/>
            <a:ext cx="1286281" cy="1112258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C4170822-F920-748E-3C94-CFBB5AF7555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1534226" y="3320019"/>
            <a:ext cx="1286281" cy="970716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3477A67A-B648-3A8A-5D10-259298839F20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t="1" b="13067"/>
          <a:stretch/>
        </p:blipFill>
        <p:spPr>
          <a:xfrm>
            <a:off x="1369366" y="2148764"/>
            <a:ext cx="5223238" cy="1502310"/>
          </a:xfrm>
          <a:prstGeom prst="rect">
            <a:avLst/>
          </a:prstGeom>
        </p:spPr>
      </p:pic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B8DB74F4-3B99-7CBC-992C-C05A7F6FAAB1}"/>
              </a:ext>
            </a:extLst>
          </p:cNvPr>
          <p:cNvGraphicFramePr>
            <a:graphicFrameLocks noGrp="1"/>
          </p:cNvGraphicFramePr>
          <p:nvPr/>
        </p:nvGraphicFramePr>
        <p:xfrm>
          <a:off x="1672891" y="2195782"/>
          <a:ext cx="3271901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68">
                  <a:extLst>
                    <a:ext uri="{9D8B030D-6E8A-4147-A177-3AD203B41FA5}">
                      <a16:colId xmlns:a16="http://schemas.microsoft.com/office/drawing/2014/main" val="4195065676"/>
                    </a:ext>
                  </a:extLst>
                </a:gridCol>
                <a:gridCol w="514668">
                  <a:extLst>
                    <a:ext uri="{9D8B030D-6E8A-4147-A177-3AD203B41FA5}">
                      <a16:colId xmlns:a16="http://schemas.microsoft.com/office/drawing/2014/main" val="1241678077"/>
                    </a:ext>
                  </a:extLst>
                </a:gridCol>
                <a:gridCol w="476148">
                  <a:extLst>
                    <a:ext uri="{9D8B030D-6E8A-4147-A177-3AD203B41FA5}">
                      <a16:colId xmlns:a16="http://schemas.microsoft.com/office/drawing/2014/main" val="1941259552"/>
                    </a:ext>
                  </a:extLst>
                </a:gridCol>
                <a:gridCol w="809608">
                  <a:extLst>
                    <a:ext uri="{9D8B030D-6E8A-4147-A177-3AD203B41FA5}">
                      <a16:colId xmlns:a16="http://schemas.microsoft.com/office/drawing/2014/main" val="3908319504"/>
                    </a:ext>
                  </a:extLst>
                </a:gridCol>
                <a:gridCol w="956809">
                  <a:extLst>
                    <a:ext uri="{9D8B030D-6E8A-4147-A177-3AD203B41FA5}">
                      <a16:colId xmlns:a16="http://schemas.microsoft.com/office/drawing/2014/main" val="451049484"/>
                    </a:ext>
                  </a:extLst>
                </a:gridCol>
              </a:tblGrid>
              <a:tr h="138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정비실명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공구위치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영문이름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규격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68289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AF22F18C-7789-BF83-4805-D54801561F80}"/>
              </a:ext>
            </a:extLst>
          </p:cNvPr>
          <p:cNvGraphicFramePr>
            <a:graphicFrameLocks noGrp="1"/>
          </p:cNvGraphicFramePr>
          <p:nvPr/>
        </p:nvGraphicFramePr>
        <p:xfrm>
          <a:off x="5174486" y="2201104"/>
          <a:ext cx="1409813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val="2853921298"/>
                    </a:ext>
                  </a:extLst>
                </a:gridCol>
                <a:gridCol w="434079">
                  <a:extLst>
                    <a:ext uri="{9D8B030D-6E8A-4147-A177-3AD203B41FA5}">
                      <a16:colId xmlns:a16="http://schemas.microsoft.com/office/drawing/2014/main" val="4293958147"/>
                    </a:ext>
                  </a:extLst>
                </a:gridCol>
                <a:gridCol w="434079">
                  <a:extLst>
                    <a:ext uri="{9D8B030D-6E8A-4147-A177-3AD203B41FA5}">
                      <a16:colId xmlns:a16="http://schemas.microsoft.com/office/drawing/2014/main" val="934231045"/>
                    </a:ext>
                  </a:extLst>
                </a:gridCol>
              </a:tblGrid>
              <a:tr h="138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신청 수량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68289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9CDEF4CA-B08C-2D60-4426-2BABAFD95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626853"/>
              </p:ext>
            </p:extLst>
          </p:nvPr>
        </p:nvGraphicFramePr>
        <p:xfrm>
          <a:off x="1686847" y="2425680"/>
          <a:ext cx="4109288" cy="219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71">
                  <a:extLst>
                    <a:ext uri="{9D8B030D-6E8A-4147-A177-3AD203B41FA5}">
                      <a16:colId xmlns:a16="http://schemas.microsoft.com/office/drawing/2014/main" val="3925377050"/>
                    </a:ext>
                  </a:extLst>
                </a:gridCol>
                <a:gridCol w="672667">
                  <a:extLst>
                    <a:ext uri="{9D8B030D-6E8A-4147-A177-3AD203B41FA5}">
                      <a16:colId xmlns:a16="http://schemas.microsoft.com/office/drawing/2014/main" val="3893754909"/>
                    </a:ext>
                  </a:extLst>
                </a:gridCol>
                <a:gridCol w="478408">
                  <a:extLst>
                    <a:ext uri="{9D8B030D-6E8A-4147-A177-3AD203B41FA5}">
                      <a16:colId xmlns:a16="http://schemas.microsoft.com/office/drawing/2014/main" val="2829485354"/>
                    </a:ext>
                  </a:extLst>
                </a:gridCol>
                <a:gridCol w="748616">
                  <a:extLst>
                    <a:ext uri="{9D8B030D-6E8A-4147-A177-3AD203B41FA5}">
                      <a16:colId xmlns:a16="http://schemas.microsoft.com/office/drawing/2014/main" val="2476963431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658509176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1134049820"/>
                    </a:ext>
                  </a:extLst>
                </a:gridCol>
              </a:tblGrid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기자재창고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 사다리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StapLadder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7223"/>
                  </a:ext>
                </a:extLst>
              </a:tr>
            </a:tbl>
          </a:graphicData>
        </a:graphic>
      </p:graphicFrame>
      <p:pic>
        <p:nvPicPr>
          <p:cNvPr id="112" name="그림 111">
            <a:extLst>
              <a:ext uri="{FF2B5EF4-FFF2-40B4-BE49-F238E27FC236}">
                <a16:creationId xmlns:a16="http://schemas.microsoft.com/office/drawing/2014/main" id="{FFB51728-506B-BF1F-C721-D9D523B76C3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52904" y="2472666"/>
            <a:ext cx="267645" cy="182881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633E4985-C5AB-4822-B37A-FD14AF91D92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06787" y="2410369"/>
            <a:ext cx="267645" cy="261951"/>
          </a:xfrm>
          <a:prstGeom prst="rect">
            <a:avLst/>
          </a:prstGeom>
        </p:spPr>
      </p:pic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6638C95B-0575-EB69-8A4C-A99BD16AAB59}"/>
              </a:ext>
            </a:extLst>
          </p:cNvPr>
          <p:cNvSpPr/>
          <p:nvPr/>
        </p:nvSpPr>
        <p:spPr>
          <a:xfrm>
            <a:off x="1640200" y="1314172"/>
            <a:ext cx="1311942" cy="135051"/>
          </a:xfrm>
          <a:prstGeom prst="roundRect">
            <a:avLst/>
          </a:prstGeom>
          <a:solidFill>
            <a:srgbClr val="F0F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리더이름을 입력하세요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A96F830F-84F8-291A-6108-974895041792}"/>
              </a:ext>
            </a:extLst>
          </p:cNvPr>
          <p:cNvSpPr/>
          <p:nvPr/>
        </p:nvSpPr>
        <p:spPr>
          <a:xfrm>
            <a:off x="3830081" y="1334599"/>
            <a:ext cx="1311942" cy="135051"/>
          </a:xfrm>
          <a:prstGeom prst="roundRect">
            <a:avLst/>
          </a:prstGeom>
          <a:solidFill>
            <a:srgbClr val="F0F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자주 찾으실 작업 이름을 입력하세요</a:t>
            </a:r>
          </a:p>
        </p:txBody>
      </p:sp>
      <p:pic>
        <p:nvPicPr>
          <p:cNvPr id="160" name="그림 159">
            <a:extLst>
              <a:ext uri="{FF2B5EF4-FFF2-40B4-BE49-F238E27FC236}">
                <a16:creationId xmlns:a16="http://schemas.microsoft.com/office/drawing/2014/main" id="{A30114CE-C25F-60B5-620B-FB53FB2A7D7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37900" y="1799282"/>
            <a:ext cx="214221" cy="222305"/>
          </a:xfrm>
          <a:prstGeom prst="rect">
            <a:avLst/>
          </a:prstGeom>
        </p:spPr>
      </p:pic>
      <p:pic>
        <p:nvPicPr>
          <p:cNvPr id="164" name="그림 163">
            <a:extLst>
              <a:ext uri="{FF2B5EF4-FFF2-40B4-BE49-F238E27FC236}">
                <a16:creationId xmlns:a16="http://schemas.microsoft.com/office/drawing/2014/main" id="{04A91C23-DA56-857B-26E5-4B55AE05651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811259" y="1820929"/>
            <a:ext cx="250000" cy="250000"/>
          </a:xfrm>
          <a:prstGeom prst="rect">
            <a:avLst/>
          </a:prstGeom>
        </p:spPr>
      </p:pic>
      <p:graphicFrame>
        <p:nvGraphicFramePr>
          <p:cNvPr id="167" name="표 166">
            <a:extLst>
              <a:ext uri="{FF2B5EF4-FFF2-40B4-BE49-F238E27FC236}">
                <a16:creationId xmlns:a16="http://schemas.microsoft.com/office/drawing/2014/main" id="{F3A4AB2F-078B-9F12-D1EE-716C6BB09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057213"/>
              </p:ext>
            </p:extLst>
          </p:nvPr>
        </p:nvGraphicFramePr>
        <p:xfrm>
          <a:off x="1686847" y="2675280"/>
          <a:ext cx="4109288" cy="219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71">
                  <a:extLst>
                    <a:ext uri="{9D8B030D-6E8A-4147-A177-3AD203B41FA5}">
                      <a16:colId xmlns:a16="http://schemas.microsoft.com/office/drawing/2014/main" val="3925377050"/>
                    </a:ext>
                  </a:extLst>
                </a:gridCol>
                <a:gridCol w="672667">
                  <a:extLst>
                    <a:ext uri="{9D8B030D-6E8A-4147-A177-3AD203B41FA5}">
                      <a16:colId xmlns:a16="http://schemas.microsoft.com/office/drawing/2014/main" val="3893754909"/>
                    </a:ext>
                  </a:extLst>
                </a:gridCol>
                <a:gridCol w="478408">
                  <a:extLst>
                    <a:ext uri="{9D8B030D-6E8A-4147-A177-3AD203B41FA5}">
                      <a16:colId xmlns:a16="http://schemas.microsoft.com/office/drawing/2014/main" val="2829485354"/>
                    </a:ext>
                  </a:extLst>
                </a:gridCol>
                <a:gridCol w="748616">
                  <a:extLst>
                    <a:ext uri="{9D8B030D-6E8A-4147-A177-3AD203B41FA5}">
                      <a16:colId xmlns:a16="http://schemas.microsoft.com/office/drawing/2014/main" val="2476963431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658509176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1134049820"/>
                    </a:ext>
                  </a:extLst>
                </a:gridCol>
              </a:tblGrid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220V/500A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7223"/>
                  </a:ext>
                </a:extLst>
              </a:tr>
            </a:tbl>
          </a:graphicData>
        </a:graphic>
      </p:graphicFrame>
      <p:pic>
        <p:nvPicPr>
          <p:cNvPr id="168" name="그림 167">
            <a:extLst>
              <a:ext uri="{FF2B5EF4-FFF2-40B4-BE49-F238E27FC236}">
                <a16:creationId xmlns:a16="http://schemas.microsoft.com/office/drawing/2014/main" id="{1FF677F6-ADB4-9B0E-B911-E83F43F0AEA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44933" y="2714112"/>
            <a:ext cx="267645" cy="182881"/>
          </a:xfrm>
          <a:prstGeom prst="rect">
            <a:avLst/>
          </a:prstGeom>
        </p:spPr>
      </p:pic>
      <p:pic>
        <p:nvPicPr>
          <p:cNvPr id="169" name="그림 168">
            <a:extLst>
              <a:ext uri="{FF2B5EF4-FFF2-40B4-BE49-F238E27FC236}">
                <a16:creationId xmlns:a16="http://schemas.microsoft.com/office/drawing/2014/main" id="{9F816B1B-870A-2E32-AC98-F25EC7C9A09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98816" y="2651815"/>
            <a:ext cx="267645" cy="261951"/>
          </a:xfrm>
          <a:prstGeom prst="rect">
            <a:avLst/>
          </a:prstGeom>
        </p:spPr>
      </p:pic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A64D98CC-3F6E-BDD2-A96E-6D8C21AD102C}"/>
              </a:ext>
            </a:extLst>
          </p:cNvPr>
          <p:cNvGrpSpPr/>
          <p:nvPr/>
        </p:nvGrpSpPr>
        <p:grpSpPr>
          <a:xfrm>
            <a:off x="6070003" y="1846290"/>
            <a:ext cx="485314" cy="178800"/>
            <a:chOff x="5799454" y="5175892"/>
            <a:chExt cx="648072" cy="227894"/>
          </a:xfrm>
        </p:grpSpPr>
        <p:sp>
          <p:nvSpPr>
            <p:cNvPr id="217" name="사각형: 둥근 모서리 216">
              <a:extLst>
                <a:ext uri="{FF2B5EF4-FFF2-40B4-BE49-F238E27FC236}">
                  <a16:creationId xmlns:a16="http://schemas.microsoft.com/office/drawing/2014/main" id="{CD50C128-C04E-4515-730B-88A707A950BF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83E37FC-A32E-AE28-AA25-1956CD0E6E9B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8906510C-EDC3-61C3-26A3-5831864C79DE}"/>
              </a:ext>
            </a:extLst>
          </p:cNvPr>
          <p:cNvGrpSpPr/>
          <p:nvPr/>
        </p:nvGrpSpPr>
        <p:grpSpPr>
          <a:xfrm>
            <a:off x="5601189" y="1775154"/>
            <a:ext cx="388720" cy="200055"/>
            <a:chOff x="4727047" y="5307508"/>
            <a:chExt cx="388720" cy="200055"/>
          </a:xfrm>
        </p:grpSpPr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C94818F5-C2C6-2BE1-423C-1178831E075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1" name="TextBox 27">
              <a:extLst>
                <a:ext uri="{FF2B5EF4-FFF2-40B4-BE49-F238E27FC236}">
                  <a16:creationId xmlns:a16="http://schemas.microsoft.com/office/drawing/2014/main" id="{52F3DAF7-EC1F-EEB8-3BC8-6E9B9416790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8797C0-43FD-A923-9F62-03FFFB3D1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618425"/>
              </p:ext>
            </p:extLst>
          </p:nvPr>
        </p:nvGraphicFramePr>
        <p:xfrm>
          <a:off x="1686847" y="2931682"/>
          <a:ext cx="4109288" cy="219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71">
                  <a:extLst>
                    <a:ext uri="{9D8B030D-6E8A-4147-A177-3AD203B41FA5}">
                      <a16:colId xmlns:a16="http://schemas.microsoft.com/office/drawing/2014/main" val="3925377050"/>
                    </a:ext>
                  </a:extLst>
                </a:gridCol>
                <a:gridCol w="672667">
                  <a:extLst>
                    <a:ext uri="{9D8B030D-6E8A-4147-A177-3AD203B41FA5}">
                      <a16:colId xmlns:a16="http://schemas.microsoft.com/office/drawing/2014/main" val="3893754909"/>
                    </a:ext>
                  </a:extLst>
                </a:gridCol>
                <a:gridCol w="478408">
                  <a:extLst>
                    <a:ext uri="{9D8B030D-6E8A-4147-A177-3AD203B41FA5}">
                      <a16:colId xmlns:a16="http://schemas.microsoft.com/office/drawing/2014/main" val="2829485354"/>
                    </a:ext>
                  </a:extLst>
                </a:gridCol>
                <a:gridCol w="748616">
                  <a:extLst>
                    <a:ext uri="{9D8B030D-6E8A-4147-A177-3AD203B41FA5}">
                      <a16:colId xmlns:a16="http://schemas.microsoft.com/office/drawing/2014/main" val="2476963431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658509176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1134049820"/>
                    </a:ext>
                  </a:extLst>
                </a:gridCol>
              </a:tblGrid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11-9-1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공구쎌빙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Tool Shelving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1200*600*600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722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57B0B4D-5B74-18E2-D234-6A9137062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183410"/>
              </p:ext>
            </p:extLst>
          </p:nvPr>
        </p:nvGraphicFramePr>
        <p:xfrm>
          <a:off x="1686847" y="3179461"/>
          <a:ext cx="4109288" cy="219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71">
                  <a:extLst>
                    <a:ext uri="{9D8B030D-6E8A-4147-A177-3AD203B41FA5}">
                      <a16:colId xmlns:a16="http://schemas.microsoft.com/office/drawing/2014/main" val="3925377050"/>
                    </a:ext>
                  </a:extLst>
                </a:gridCol>
                <a:gridCol w="672667">
                  <a:extLst>
                    <a:ext uri="{9D8B030D-6E8A-4147-A177-3AD203B41FA5}">
                      <a16:colId xmlns:a16="http://schemas.microsoft.com/office/drawing/2014/main" val="3893754909"/>
                    </a:ext>
                  </a:extLst>
                </a:gridCol>
                <a:gridCol w="478408">
                  <a:extLst>
                    <a:ext uri="{9D8B030D-6E8A-4147-A177-3AD203B41FA5}">
                      <a16:colId xmlns:a16="http://schemas.microsoft.com/office/drawing/2014/main" val="2829485354"/>
                    </a:ext>
                  </a:extLst>
                </a:gridCol>
                <a:gridCol w="748616">
                  <a:extLst>
                    <a:ext uri="{9D8B030D-6E8A-4147-A177-3AD203B41FA5}">
                      <a16:colId xmlns:a16="http://schemas.microsoft.com/office/drawing/2014/main" val="2476963431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658509176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1134049820"/>
                    </a:ext>
                  </a:extLst>
                </a:gridCol>
              </a:tblGrid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11-P-1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수동 스틸굿지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Grease Pump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CP96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722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6F2F3D7-3657-C3FD-15B1-1673228E1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13174"/>
              </p:ext>
            </p:extLst>
          </p:nvPr>
        </p:nvGraphicFramePr>
        <p:xfrm>
          <a:off x="1686847" y="3421729"/>
          <a:ext cx="4109288" cy="219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71">
                  <a:extLst>
                    <a:ext uri="{9D8B030D-6E8A-4147-A177-3AD203B41FA5}">
                      <a16:colId xmlns:a16="http://schemas.microsoft.com/office/drawing/2014/main" val="3925377050"/>
                    </a:ext>
                  </a:extLst>
                </a:gridCol>
                <a:gridCol w="672667">
                  <a:extLst>
                    <a:ext uri="{9D8B030D-6E8A-4147-A177-3AD203B41FA5}">
                      <a16:colId xmlns:a16="http://schemas.microsoft.com/office/drawing/2014/main" val="3893754909"/>
                    </a:ext>
                  </a:extLst>
                </a:gridCol>
                <a:gridCol w="478408">
                  <a:extLst>
                    <a:ext uri="{9D8B030D-6E8A-4147-A177-3AD203B41FA5}">
                      <a16:colId xmlns:a16="http://schemas.microsoft.com/office/drawing/2014/main" val="2829485354"/>
                    </a:ext>
                  </a:extLst>
                </a:gridCol>
                <a:gridCol w="748616">
                  <a:extLst>
                    <a:ext uri="{9D8B030D-6E8A-4147-A177-3AD203B41FA5}">
                      <a16:colId xmlns:a16="http://schemas.microsoft.com/office/drawing/2014/main" val="2476963431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658509176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1134049820"/>
                    </a:ext>
                  </a:extLst>
                </a:gridCol>
              </a:tblGrid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11-S-5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AL-55 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니토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Alr Grinder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7223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C3B059CE-A981-584E-EFD2-955DB03CD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42267" y="2933890"/>
            <a:ext cx="267645" cy="18288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F509EA0-2BAD-51D6-C940-855F299BB9B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96150" y="2871593"/>
            <a:ext cx="267645" cy="26195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57BE2BF-F81E-9ECC-3203-9E5205381F5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34296" y="3175336"/>
            <a:ext cx="267645" cy="18288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EA139B4-F213-84C8-9438-7B9538DFCFC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88179" y="3113039"/>
            <a:ext cx="267645" cy="26195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0986027F-D239-17CA-863A-1A93BE936C4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41045" y="3408498"/>
            <a:ext cx="267645" cy="182881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49E8AD4-DC2C-79F7-D3DB-F59048D4B13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94928" y="3346201"/>
            <a:ext cx="267645" cy="261951"/>
          </a:xfrm>
          <a:prstGeom prst="rect">
            <a:avLst/>
          </a:prstGeom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E7B157E6-7F0B-BD76-0D5E-44CCF2B9A0EB}"/>
              </a:ext>
            </a:extLst>
          </p:cNvPr>
          <p:cNvSpPr/>
          <p:nvPr/>
        </p:nvSpPr>
        <p:spPr>
          <a:xfrm>
            <a:off x="1549209" y="2275200"/>
            <a:ext cx="71147" cy="7844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1511695-AB5F-E53A-9E74-0819B281621C}"/>
              </a:ext>
            </a:extLst>
          </p:cNvPr>
          <p:cNvGrpSpPr/>
          <p:nvPr/>
        </p:nvGrpSpPr>
        <p:grpSpPr>
          <a:xfrm>
            <a:off x="1314467" y="2076720"/>
            <a:ext cx="388720" cy="200055"/>
            <a:chOff x="4727047" y="5307508"/>
            <a:chExt cx="388720" cy="20005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291E5DF-AAD4-87F7-9C68-9F0161AC69F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27">
              <a:extLst>
                <a:ext uri="{FF2B5EF4-FFF2-40B4-BE49-F238E27FC236}">
                  <a16:creationId xmlns:a16="http://schemas.microsoft.com/office/drawing/2014/main" id="{E3A682D6-1D78-FC69-71F9-8015BD9C468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85" name="그림 84">
            <a:extLst>
              <a:ext uri="{FF2B5EF4-FFF2-40B4-BE49-F238E27FC236}">
                <a16:creationId xmlns:a16="http://schemas.microsoft.com/office/drawing/2014/main" id="{C563EE5F-4091-F295-B6FC-4B191B8DE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233" y="944037"/>
            <a:ext cx="1091758" cy="4542079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95638EA-478C-B70F-8673-EC7B68CED7E6}"/>
              </a:ext>
            </a:extLst>
          </p:cNvPr>
          <p:cNvSpPr txBox="1"/>
          <p:nvPr/>
        </p:nvSpPr>
        <p:spPr>
          <a:xfrm>
            <a:off x="271618" y="1008596"/>
            <a:ext cx="106002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정비실 정보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pPr algn="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작업공구함 리스트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소모자재    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소모자재 지급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소모자재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00607546-2663-B447-E1BF-82A1401CB43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4608" y="2203930"/>
            <a:ext cx="165983" cy="14971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B582346A-5239-6B71-1F74-5164D9E7EA2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05764" y="1020551"/>
            <a:ext cx="200373" cy="163569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4AA472E-FED0-0756-B6B1-5F930E31C5B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22960" y="1439829"/>
            <a:ext cx="165983" cy="157684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2C363693-E3AD-83D4-2DF3-FFC322278C6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12959" y="3196576"/>
            <a:ext cx="166246" cy="159018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14EE665C-B7F6-F1D5-5720-C95488BDDC6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10800000">
            <a:off x="327420" y="2444136"/>
            <a:ext cx="162281" cy="155225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D98B520C-11EF-A012-0AE3-64CFE400467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10800000">
            <a:off x="322960" y="4322297"/>
            <a:ext cx="185536" cy="140182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2B8CA828-B341-7B04-8E12-7B91488141E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05362" y="3758816"/>
            <a:ext cx="174190" cy="162314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2117F4D1-D519-C3EE-8B95-D6C4BEBE9CCD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31190" y="1831818"/>
            <a:ext cx="149522" cy="149522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267BF5D-7851-314D-E0EF-14C1015F35C7}"/>
              </a:ext>
            </a:extLst>
          </p:cNvPr>
          <p:cNvSpPr/>
          <p:nvPr/>
        </p:nvSpPr>
        <p:spPr>
          <a:xfrm>
            <a:off x="455680" y="2635303"/>
            <a:ext cx="820567" cy="1460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1CFCDC42-1451-A171-6237-80A57DD3B094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12959" y="2985034"/>
            <a:ext cx="141371" cy="1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01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2B274-4361-DDE3-9470-8A766B71D088}"/>
              </a:ext>
            </a:extLst>
          </p:cNvPr>
          <p:cNvSpPr txBox="1"/>
          <p:nvPr/>
        </p:nvSpPr>
        <p:spPr>
          <a:xfrm>
            <a:off x="220677" y="265212"/>
            <a:ext cx="672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7.3.4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공기구 대여 내역 리스트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대여 신청 완료된 리스트 및 </a:t>
            </a:r>
            <a:r>
              <a:rPr lang="ko-KR" altLang="en-US" sz="700" b="1" dirty="0" err="1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미반입</a:t>
            </a:r>
            <a:r>
              <a:rPr lang="ko-KR" altLang="en-US" sz="7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대여</a:t>
            </a:r>
            <a:r>
              <a:rPr lang="en-US" altLang="ko-KR" sz="7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반출</a:t>
            </a:r>
            <a:r>
              <a:rPr lang="en-US" altLang="ko-KR" sz="7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7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리스트 조회 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DBB88B-48F0-5269-B512-051B97C71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277776"/>
              </p:ext>
            </p:extLst>
          </p:nvPr>
        </p:nvGraphicFramePr>
        <p:xfrm>
          <a:off x="6979021" y="0"/>
          <a:ext cx="2185261" cy="144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웹페이지에서 보는 작업자 페이지 이므로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과거 대여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리스트에서 내역 확인 기능만 있음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정비실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비치 작업자 전용단말기에서는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반입 신청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”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버튼으로 적용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u="sng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미반입된</a:t>
                      </a: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수량만 수정할 수 있음</a:t>
                      </a:r>
                      <a:endParaRPr lang="en-US" altLang="ko-KR" sz="700" b="1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u="sng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미반입</a:t>
                      </a: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수량 전체를 반납하지 못하고</a:t>
                      </a:r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수량을 수정하여</a:t>
                      </a:r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반납할 경우</a:t>
                      </a:r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여전히</a:t>
                      </a:r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1" u="sng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미반입</a:t>
                      </a: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리스트에는 </a:t>
                      </a:r>
                      <a:r>
                        <a:rPr lang="ko-KR" altLang="en-US" sz="700" b="1" u="sng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미반납</a:t>
                      </a: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 만큼 </a:t>
                      </a:r>
                      <a:endParaRPr lang="en-US" altLang="ko-KR" sz="700" b="1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u="sng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미반입리스트에</a:t>
                      </a: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잔존</a:t>
                      </a:r>
                      <a:endParaRPr lang="en-US" altLang="ko-KR" sz="700" b="1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26184407-1C86-ACC0-5921-D7C23B35E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55" y="2298172"/>
            <a:ext cx="5167503" cy="395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99E1C2-DE28-E275-64F5-8558982D9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65" y="917737"/>
            <a:ext cx="5170836" cy="33008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EDA6C9-5FB0-2C41-13D8-134CF8AA694C}"/>
              </a:ext>
            </a:extLst>
          </p:cNvPr>
          <p:cNvSpPr/>
          <p:nvPr/>
        </p:nvSpPr>
        <p:spPr>
          <a:xfrm>
            <a:off x="1536370" y="932392"/>
            <a:ext cx="2487697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2023.10.22. 08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30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작업자 유덕화 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 홍길동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136BA15-CF0D-7D9E-7AA4-1FF8BDE4A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915"/>
          <a:stretch/>
        </p:blipFill>
        <p:spPr>
          <a:xfrm>
            <a:off x="1341114" y="1273325"/>
            <a:ext cx="5223238" cy="105566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E448C26-AE73-86FF-FE32-DF840AE14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C27BD29-AE90-8238-D947-1B0A46F13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589424"/>
            <a:ext cx="5232711" cy="31828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4B43773A-9CAE-5117-F29D-FA4DB2B9A3D2}"/>
              </a:ext>
            </a:extLst>
          </p:cNvPr>
          <p:cNvGrpSpPr/>
          <p:nvPr/>
        </p:nvGrpSpPr>
        <p:grpSpPr>
          <a:xfrm>
            <a:off x="5840676" y="2391380"/>
            <a:ext cx="648072" cy="227894"/>
            <a:chOff x="5799454" y="5175892"/>
            <a:chExt cx="648072" cy="22789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290F334-CD9E-BE05-4922-2D34520A72ED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A550A5-BCFD-8976-55D2-03FACCAE9FDD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확인</a:t>
              </a:r>
            </a:p>
          </p:txBody>
        </p:sp>
      </p:grpSp>
      <p:pic>
        <p:nvPicPr>
          <p:cNvPr id="68" name="그림 67">
            <a:extLst>
              <a:ext uri="{FF2B5EF4-FFF2-40B4-BE49-F238E27FC236}">
                <a16:creationId xmlns:a16="http://schemas.microsoft.com/office/drawing/2014/main" id="{341A0561-67E1-1067-A763-90214FB8C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2421" y="973081"/>
            <a:ext cx="277611" cy="225963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002C2802-D66E-9714-ED90-5A030EC94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39" y="4532303"/>
            <a:ext cx="5167503" cy="36004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5608FB09-4575-CB10-487C-0E0C836F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55" y="2729485"/>
            <a:ext cx="5205859" cy="330086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6D8303C5-FD51-C42A-84C4-ECDFC3E0AA41}"/>
              </a:ext>
            </a:extLst>
          </p:cNvPr>
          <p:cNvSpPr/>
          <p:nvPr/>
        </p:nvSpPr>
        <p:spPr>
          <a:xfrm>
            <a:off x="1543562" y="2744140"/>
            <a:ext cx="1857090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2023.10.15. 08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30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작업자 유덕화 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 강감찬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E425F201-8F09-76CE-5D24-420EB43C6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654"/>
          <a:stretch/>
        </p:blipFill>
        <p:spPr>
          <a:xfrm>
            <a:off x="1348305" y="3085072"/>
            <a:ext cx="5223238" cy="1509507"/>
          </a:xfrm>
          <a:prstGeom prst="rect">
            <a:avLst/>
          </a:prstGeom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76068CE7-33F9-E89F-11EA-471412D6D467}"/>
              </a:ext>
            </a:extLst>
          </p:cNvPr>
          <p:cNvGrpSpPr/>
          <p:nvPr/>
        </p:nvGrpSpPr>
        <p:grpSpPr>
          <a:xfrm>
            <a:off x="5855160" y="4589976"/>
            <a:ext cx="648072" cy="227894"/>
            <a:chOff x="5799454" y="5175892"/>
            <a:chExt cx="648072" cy="227894"/>
          </a:xfrm>
        </p:grpSpPr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780779A3-84F3-FF4E-3A5E-6840F90ECFF0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2747AD5-DBC9-7743-D4F1-4D4E16460149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확인</a:t>
              </a:r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9A3ECA35-71C7-B78B-B8D4-1C6923C88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604" y="2784829"/>
            <a:ext cx="277611" cy="225963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B13F221B-0466-4516-02A5-118A4C0BA069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54ACAAA0-0761-0699-082A-3584ADF94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C7CD341A-1535-0E60-BC83-2B2FB02C6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9B7AEC1-DEF6-7B1B-D950-E31AC02F62D7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4F1473F1-F388-A2AF-5DE7-0FDABA9F6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33E628B1-DAC5-E21F-2E19-54C246FB6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97" name="Picture 2" descr="정보 아이콘 3D 모델 - TurboSquid 1649677">
            <a:extLst>
              <a:ext uri="{FF2B5EF4-FFF2-40B4-BE49-F238E27FC236}">
                <a16:creationId xmlns:a16="http://schemas.microsoft.com/office/drawing/2014/main" id="{F70B8B3D-ADDA-46D7-0721-C8599789B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E891E7D-7916-71EC-1691-3FA207ABE7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41263" y="2768640"/>
            <a:ext cx="214343" cy="242922"/>
          </a:xfrm>
          <a:prstGeom prst="rect">
            <a:avLst/>
          </a:prstGeom>
        </p:spPr>
      </p:pic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60EDC165-4ACC-92E8-03D1-B5FDAA334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21114"/>
              </p:ext>
            </p:extLst>
          </p:nvPr>
        </p:nvGraphicFramePr>
        <p:xfrm>
          <a:off x="1629702" y="1331351"/>
          <a:ext cx="4343094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78">
                  <a:extLst>
                    <a:ext uri="{9D8B030D-6E8A-4147-A177-3AD203B41FA5}">
                      <a16:colId xmlns:a16="http://schemas.microsoft.com/office/drawing/2014/main" val="4195065676"/>
                    </a:ext>
                  </a:extLst>
                </a:gridCol>
                <a:gridCol w="662478">
                  <a:extLst>
                    <a:ext uri="{9D8B030D-6E8A-4147-A177-3AD203B41FA5}">
                      <a16:colId xmlns:a16="http://schemas.microsoft.com/office/drawing/2014/main" val="1241678077"/>
                    </a:ext>
                  </a:extLst>
                </a:gridCol>
                <a:gridCol w="466310">
                  <a:extLst>
                    <a:ext uri="{9D8B030D-6E8A-4147-A177-3AD203B41FA5}">
                      <a16:colId xmlns:a16="http://schemas.microsoft.com/office/drawing/2014/main" val="1941259552"/>
                    </a:ext>
                  </a:extLst>
                </a:gridCol>
                <a:gridCol w="662478">
                  <a:extLst>
                    <a:ext uri="{9D8B030D-6E8A-4147-A177-3AD203B41FA5}">
                      <a16:colId xmlns:a16="http://schemas.microsoft.com/office/drawing/2014/main" val="3908319504"/>
                    </a:ext>
                  </a:extLst>
                </a:gridCol>
                <a:gridCol w="466310">
                  <a:extLst>
                    <a:ext uri="{9D8B030D-6E8A-4147-A177-3AD203B41FA5}">
                      <a16:colId xmlns:a16="http://schemas.microsoft.com/office/drawing/2014/main" val="451049484"/>
                    </a:ext>
                  </a:extLst>
                </a:gridCol>
                <a:gridCol w="662478">
                  <a:extLst>
                    <a:ext uri="{9D8B030D-6E8A-4147-A177-3AD203B41FA5}">
                      <a16:colId xmlns:a16="http://schemas.microsoft.com/office/drawing/2014/main" val="3116949914"/>
                    </a:ext>
                  </a:extLst>
                </a:gridCol>
                <a:gridCol w="760562">
                  <a:extLst>
                    <a:ext uri="{9D8B030D-6E8A-4147-A177-3AD203B41FA5}">
                      <a16:colId xmlns:a16="http://schemas.microsoft.com/office/drawing/2014/main" val="1744748421"/>
                    </a:ext>
                  </a:extLst>
                </a:gridCol>
              </a:tblGrid>
              <a:tr h="138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정비실명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공구위치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영문이름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규격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신청수량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>
                          <a:solidFill>
                            <a:schemeClr val="tx1"/>
                          </a:solidFill>
                        </a:rPr>
                        <a:t>미반입수량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68289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AA4B184C-0F5A-92A6-19D3-E6B4A6747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86477"/>
              </p:ext>
            </p:extLst>
          </p:nvPr>
        </p:nvGraphicFramePr>
        <p:xfrm>
          <a:off x="5972796" y="1337958"/>
          <a:ext cx="535346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46">
                  <a:extLst>
                    <a:ext uri="{9D8B030D-6E8A-4147-A177-3AD203B41FA5}">
                      <a16:colId xmlns:a16="http://schemas.microsoft.com/office/drawing/2014/main" val="2853921298"/>
                    </a:ext>
                  </a:extLst>
                </a:gridCol>
              </a:tblGrid>
              <a:tr h="138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68289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1262F2BA-BC5A-A34D-8DC7-3FF152BB0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089793"/>
              </p:ext>
            </p:extLst>
          </p:nvPr>
        </p:nvGraphicFramePr>
        <p:xfrm>
          <a:off x="1643659" y="1539338"/>
          <a:ext cx="4302594" cy="219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59">
                  <a:extLst>
                    <a:ext uri="{9D8B030D-6E8A-4147-A177-3AD203B41FA5}">
                      <a16:colId xmlns:a16="http://schemas.microsoft.com/office/drawing/2014/main" val="3925377050"/>
                    </a:ext>
                  </a:extLst>
                </a:gridCol>
                <a:gridCol w="784006">
                  <a:extLst>
                    <a:ext uri="{9D8B030D-6E8A-4147-A177-3AD203B41FA5}">
                      <a16:colId xmlns:a16="http://schemas.microsoft.com/office/drawing/2014/main" val="38937549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948535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7696343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658509176"/>
                    </a:ext>
                  </a:extLst>
                </a:gridCol>
                <a:gridCol w="400576">
                  <a:extLst>
                    <a:ext uri="{9D8B030D-6E8A-4147-A177-3AD203B41FA5}">
                      <a16:colId xmlns:a16="http://schemas.microsoft.com/office/drawing/2014/main" val="1134049820"/>
                    </a:ext>
                  </a:extLst>
                </a:gridCol>
                <a:gridCol w="757653">
                  <a:extLst>
                    <a:ext uri="{9D8B030D-6E8A-4147-A177-3AD203B41FA5}">
                      <a16:colId xmlns:a16="http://schemas.microsoft.com/office/drawing/2014/main" val="931687840"/>
                    </a:ext>
                  </a:extLst>
                </a:gridCol>
              </a:tblGrid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기자재창고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 사다리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StapLadder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7223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47AD7D04-C757-B588-46AF-08ACFD119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971888"/>
              </p:ext>
            </p:extLst>
          </p:nvPr>
        </p:nvGraphicFramePr>
        <p:xfrm>
          <a:off x="1651630" y="1810849"/>
          <a:ext cx="4156394" cy="219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72">
                  <a:extLst>
                    <a:ext uri="{9D8B030D-6E8A-4147-A177-3AD203B41FA5}">
                      <a16:colId xmlns:a16="http://schemas.microsoft.com/office/drawing/2014/main" val="3925377050"/>
                    </a:ext>
                  </a:extLst>
                </a:gridCol>
                <a:gridCol w="712114">
                  <a:extLst>
                    <a:ext uri="{9D8B030D-6E8A-4147-A177-3AD203B41FA5}">
                      <a16:colId xmlns:a16="http://schemas.microsoft.com/office/drawing/2014/main" val="38937549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9485354"/>
                    </a:ext>
                  </a:extLst>
                </a:gridCol>
                <a:gridCol w="900404">
                  <a:extLst>
                    <a:ext uri="{9D8B030D-6E8A-4147-A177-3AD203B41FA5}">
                      <a16:colId xmlns:a16="http://schemas.microsoft.com/office/drawing/2014/main" val="2476963431"/>
                    </a:ext>
                  </a:extLst>
                </a:gridCol>
                <a:gridCol w="467748">
                  <a:extLst>
                    <a:ext uri="{9D8B030D-6E8A-4147-A177-3AD203B41FA5}">
                      <a16:colId xmlns:a16="http://schemas.microsoft.com/office/drawing/2014/main" val="65850917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134049820"/>
                    </a:ext>
                  </a:extLst>
                </a:gridCol>
                <a:gridCol w="515944">
                  <a:extLst>
                    <a:ext uri="{9D8B030D-6E8A-4147-A177-3AD203B41FA5}">
                      <a16:colId xmlns:a16="http://schemas.microsoft.com/office/drawing/2014/main" val="1713089560"/>
                    </a:ext>
                  </a:extLst>
                </a:gridCol>
              </a:tblGrid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220V/500A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7223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0563DBDF-BD93-0334-BE96-9A7E39A82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02470"/>
              </p:ext>
            </p:extLst>
          </p:nvPr>
        </p:nvGraphicFramePr>
        <p:xfrm>
          <a:off x="1643659" y="2043373"/>
          <a:ext cx="4142256" cy="219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59">
                  <a:extLst>
                    <a:ext uri="{9D8B030D-6E8A-4147-A177-3AD203B41FA5}">
                      <a16:colId xmlns:a16="http://schemas.microsoft.com/office/drawing/2014/main" val="3925377050"/>
                    </a:ext>
                  </a:extLst>
                </a:gridCol>
                <a:gridCol w="711998">
                  <a:extLst>
                    <a:ext uri="{9D8B030D-6E8A-4147-A177-3AD203B41FA5}">
                      <a16:colId xmlns:a16="http://schemas.microsoft.com/office/drawing/2014/main" val="38937549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948535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47696343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65850917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134049820"/>
                    </a:ext>
                  </a:extLst>
                </a:gridCol>
                <a:gridCol w="493835">
                  <a:extLst>
                    <a:ext uri="{9D8B030D-6E8A-4147-A177-3AD203B41FA5}">
                      <a16:colId xmlns:a16="http://schemas.microsoft.com/office/drawing/2014/main" val="4100683365"/>
                    </a:ext>
                  </a:extLst>
                </a:gridCol>
              </a:tblGrid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11-s-1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빔 </a:t>
                      </a:r>
                      <a:r>
                        <a:rPr lang="ko-KR" alt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클램프</a:t>
                      </a:r>
                      <a:endParaRPr lang="ko-KR" alt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Horizontal </a:t>
                      </a:r>
                    </a:p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Lifting Clamp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HLC-1Ton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7223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CF744D65-7FDE-E75F-A457-9C0D64D1255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1065"/>
          <a:stretch/>
        </p:blipFill>
        <p:spPr>
          <a:xfrm>
            <a:off x="5892421" y="1746632"/>
            <a:ext cx="624970" cy="47845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CD667B30-4E92-CFF4-4AC8-FAC1BD3D1F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701" y="1514551"/>
            <a:ext cx="277611" cy="225963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6DFEAB81-3957-AD78-516B-EA763E642917}"/>
              </a:ext>
            </a:extLst>
          </p:cNvPr>
          <p:cNvGrpSpPr/>
          <p:nvPr/>
        </p:nvGrpSpPr>
        <p:grpSpPr>
          <a:xfrm>
            <a:off x="5698061" y="2310001"/>
            <a:ext cx="388720" cy="200055"/>
            <a:chOff x="4727047" y="5307508"/>
            <a:chExt cx="388720" cy="200055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448C484-8AC0-3A6C-AAE2-0D167FC091A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TextBox 27">
              <a:extLst>
                <a:ext uri="{FF2B5EF4-FFF2-40B4-BE49-F238E27FC236}">
                  <a16:creationId xmlns:a16="http://schemas.microsoft.com/office/drawing/2014/main" id="{1AAABCEE-EC34-FE07-59DC-C6D3B6ADD2F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E9244285-1033-B715-247A-AC67A24AD625}"/>
              </a:ext>
            </a:extLst>
          </p:cNvPr>
          <p:cNvSpPr/>
          <p:nvPr/>
        </p:nvSpPr>
        <p:spPr>
          <a:xfrm>
            <a:off x="1534579" y="1883679"/>
            <a:ext cx="71147" cy="7844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6FFE0A6D-1433-70AD-C05C-9AFEDF42F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886744"/>
              </p:ext>
            </p:extLst>
          </p:nvPr>
        </p:nvGraphicFramePr>
        <p:xfrm>
          <a:off x="1556518" y="3158489"/>
          <a:ext cx="4343094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210">
                  <a:extLst>
                    <a:ext uri="{9D8B030D-6E8A-4147-A177-3AD203B41FA5}">
                      <a16:colId xmlns:a16="http://schemas.microsoft.com/office/drawing/2014/main" val="419506567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24167807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94125955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9083195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451049484"/>
                    </a:ext>
                  </a:extLst>
                </a:gridCol>
                <a:gridCol w="783074">
                  <a:extLst>
                    <a:ext uri="{9D8B030D-6E8A-4147-A177-3AD203B41FA5}">
                      <a16:colId xmlns:a16="http://schemas.microsoft.com/office/drawing/2014/main" val="3116949914"/>
                    </a:ext>
                  </a:extLst>
                </a:gridCol>
                <a:gridCol w="760562">
                  <a:extLst>
                    <a:ext uri="{9D8B030D-6E8A-4147-A177-3AD203B41FA5}">
                      <a16:colId xmlns:a16="http://schemas.microsoft.com/office/drawing/2014/main" val="1744748421"/>
                    </a:ext>
                  </a:extLst>
                </a:gridCol>
              </a:tblGrid>
              <a:tr h="138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정비실명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공구위치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영문이름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규격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신청수량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>
                          <a:solidFill>
                            <a:schemeClr val="tx1"/>
                          </a:solidFill>
                        </a:rPr>
                        <a:t>미반입수량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68289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7BB7D609-2E11-F82B-287F-E2B5A33F2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473787"/>
              </p:ext>
            </p:extLst>
          </p:nvPr>
        </p:nvGraphicFramePr>
        <p:xfrm>
          <a:off x="5899612" y="3165096"/>
          <a:ext cx="535346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46">
                  <a:extLst>
                    <a:ext uri="{9D8B030D-6E8A-4147-A177-3AD203B41FA5}">
                      <a16:colId xmlns:a16="http://schemas.microsoft.com/office/drawing/2014/main" val="2853921298"/>
                    </a:ext>
                  </a:extLst>
                </a:gridCol>
              </a:tblGrid>
              <a:tr h="138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68289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685FB75B-4E51-C7C7-C28C-7E03CBD6D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026192"/>
              </p:ext>
            </p:extLst>
          </p:nvPr>
        </p:nvGraphicFramePr>
        <p:xfrm>
          <a:off x="1629702" y="3347920"/>
          <a:ext cx="4209389" cy="1242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37">
                  <a:extLst>
                    <a:ext uri="{9D8B030D-6E8A-4147-A177-3AD203B41FA5}">
                      <a16:colId xmlns:a16="http://schemas.microsoft.com/office/drawing/2014/main" val="3925377050"/>
                    </a:ext>
                  </a:extLst>
                </a:gridCol>
                <a:gridCol w="566179">
                  <a:extLst>
                    <a:ext uri="{9D8B030D-6E8A-4147-A177-3AD203B41FA5}">
                      <a16:colId xmlns:a16="http://schemas.microsoft.com/office/drawing/2014/main" val="3893754909"/>
                    </a:ext>
                  </a:extLst>
                </a:gridCol>
                <a:gridCol w="402672">
                  <a:extLst>
                    <a:ext uri="{9D8B030D-6E8A-4147-A177-3AD203B41FA5}">
                      <a16:colId xmlns:a16="http://schemas.microsoft.com/office/drawing/2014/main" val="2829485354"/>
                    </a:ext>
                  </a:extLst>
                </a:gridCol>
                <a:gridCol w="630105">
                  <a:extLst>
                    <a:ext uri="{9D8B030D-6E8A-4147-A177-3AD203B41FA5}">
                      <a16:colId xmlns:a16="http://schemas.microsoft.com/office/drawing/2014/main" val="2476963431"/>
                    </a:ext>
                  </a:extLst>
                </a:gridCol>
                <a:gridCol w="750632">
                  <a:extLst>
                    <a:ext uri="{9D8B030D-6E8A-4147-A177-3AD203B41FA5}">
                      <a16:colId xmlns:a16="http://schemas.microsoft.com/office/drawing/2014/main" val="658509176"/>
                    </a:ext>
                  </a:extLst>
                </a:gridCol>
                <a:gridCol w="750632">
                  <a:extLst>
                    <a:ext uri="{9D8B030D-6E8A-4147-A177-3AD203B41FA5}">
                      <a16:colId xmlns:a16="http://schemas.microsoft.com/office/drawing/2014/main" val="1134049820"/>
                    </a:ext>
                  </a:extLst>
                </a:gridCol>
                <a:gridCol w="750632">
                  <a:extLst>
                    <a:ext uri="{9D8B030D-6E8A-4147-A177-3AD203B41FA5}">
                      <a16:colId xmlns:a16="http://schemas.microsoft.com/office/drawing/2014/main" val="3576112402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220V/500A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7223"/>
                  </a:ext>
                </a:extLst>
              </a:tr>
              <a:tr h="248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600A 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웰드라인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34459"/>
                  </a:ext>
                </a:extLst>
              </a:tr>
              <a:tr h="2484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</a:t>
                      </a:r>
                      <a:endParaRPr lang="ko-KR" alt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600A 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휘더케이블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90621"/>
                  </a:ext>
                </a:extLst>
              </a:tr>
              <a:tr h="248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500A 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웰드라인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374199"/>
                  </a:ext>
                </a:extLst>
              </a:tr>
              <a:tr h="248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이동공구차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11-I-1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600A 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휘더케이블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65866"/>
                  </a:ext>
                </a:extLst>
              </a:tr>
            </a:tbl>
          </a:graphicData>
        </a:graphic>
      </p:graphicFrame>
      <p:pic>
        <p:nvPicPr>
          <p:cNvPr id="101" name="그림 100">
            <a:extLst>
              <a:ext uri="{FF2B5EF4-FFF2-40B4-BE49-F238E27FC236}">
                <a16:creationId xmlns:a16="http://schemas.microsoft.com/office/drawing/2014/main" id="{787DE0C4-D4F3-FFF8-651F-C655F86670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9139" y="3296427"/>
            <a:ext cx="277611" cy="22596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85A7B926-A384-7D40-722C-A280ED15F36A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1065"/>
          <a:stretch/>
        </p:blipFill>
        <p:spPr>
          <a:xfrm>
            <a:off x="5899612" y="3431521"/>
            <a:ext cx="624970" cy="478450"/>
          </a:xfrm>
          <a:prstGeom prst="rect">
            <a:avLst/>
          </a:prstGeom>
        </p:spPr>
      </p:pic>
      <p:sp>
        <p:nvSpPr>
          <p:cNvPr id="102" name="타원 101">
            <a:extLst>
              <a:ext uri="{FF2B5EF4-FFF2-40B4-BE49-F238E27FC236}">
                <a16:creationId xmlns:a16="http://schemas.microsoft.com/office/drawing/2014/main" id="{A1DE2EEB-FD18-CDA0-5BD8-A551B948A207}"/>
              </a:ext>
            </a:extLst>
          </p:cNvPr>
          <p:cNvSpPr/>
          <p:nvPr/>
        </p:nvSpPr>
        <p:spPr>
          <a:xfrm>
            <a:off x="1534579" y="3691028"/>
            <a:ext cx="71147" cy="7844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314A8712-80D4-980B-21AA-15EA639345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33" y="944037"/>
            <a:ext cx="1091758" cy="4542079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9E6F667-E978-59FE-A0D6-B5AA5A080CB1}"/>
              </a:ext>
            </a:extLst>
          </p:cNvPr>
          <p:cNvSpPr txBox="1"/>
          <p:nvPr/>
        </p:nvSpPr>
        <p:spPr>
          <a:xfrm>
            <a:off x="271618" y="1008596"/>
            <a:ext cx="106002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정비실 정보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pPr algn="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작업공구함 리스트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소모자재    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소모자재 지급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소모자재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DCF586F6-7947-FCFD-E98E-CB31815730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4608" y="2203930"/>
            <a:ext cx="165983" cy="14971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D7B4AB0B-691F-98E2-9538-DE57992BC2C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5764" y="1020551"/>
            <a:ext cx="200373" cy="163569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A3543911-70B9-90A9-C98C-22F5CB4F7F5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2960" y="1439829"/>
            <a:ext cx="165983" cy="157684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28D17AF3-2448-B928-5E86-8E1FA974A9F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2959" y="3196576"/>
            <a:ext cx="166246" cy="159018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0127B0ED-1249-A43F-FB9A-F8CD97D08FE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0800000">
            <a:off x="327420" y="2444136"/>
            <a:ext cx="162281" cy="155225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5CFE1251-5270-7552-990D-7D63FF76D10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0800000">
            <a:off x="322960" y="4322297"/>
            <a:ext cx="185536" cy="140182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75A7AFDD-6BA0-F771-7293-03CDD5909D6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05362" y="3758816"/>
            <a:ext cx="174190" cy="162314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7DFD7FF4-824E-B13F-1AC6-327AC701635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31190" y="1831818"/>
            <a:ext cx="149522" cy="149522"/>
          </a:xfrm>
          <a:prstGeom prst="rect">
            <a:avLst/>
          </a:prstGeom>
        </p:spPr>
      </p:pic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0B3B43E-3474-98E8-2A0F-7FE8F0C1827A}"/>
              </a:ext>
            </a:extLst>
          </p:cNvPr>
          <p:cNvSpPr/>
          <p:nvPr/>
        </p:nvSpPr>
        <p:spPr>
          <a:xfrm>
            <a:off x="455680" y="2828240"/>
            <a:ext cx="820567" cy="1460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61C555CC-1DB7-367E-B7EB-61FE32617D7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2959" y="2985034"/>
            <a:ext cx="141371" cy="149687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D9ACF512-BE5F-3C82-6837-C60AF0DE4749}"/>
              </a:ext>
            </a:extLst>
          </p:cNvPr>
          <p:cNvGrpSpPr/>
          <p:nvPr/>
        </p:nvGrpSpPr>
        <p:grpSpPr>
          <a:xfrm>
            <a:off x="1187724" y="915088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3005EC5-6F7D-B04E-9F2B-3F6D59A3906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636E0474-2E38-CA9D-B8F7-68A16CA7C24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5160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2B274-4361-DDE3-9470-8A766B71D088}"/>
              </a:ext>
            </a:extLst>
          </p:cNvPr>
          <p:cNvSpPr txBox="1"/>
          <p:nvPr/>
        </p:nvSpPr>
        <p:spPr>
          <a:xfrm>
            <a:off x="220677" y="265212"/>
            <a:ext cx="672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7.3.5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공기구 대여 내역 리스트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대여 신청 리스트 중</a:t>
            </a:r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즐겨찾기 한 </a:t>
            </a:r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작업공구함 리스트</a:t>
            </a:r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 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페이지에서 확인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DBB88B-48F0-5269-B512-051B97C71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091769"/>
              </p:ext>
            </p:extLst>
          </p:nvPr>
        </p:nvGraphicFramePr>
        <p:xfrm>
          <a:off x="6979021" y="0"/>
          <a:ext cx="2185261" cy="1549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웹페이지에서 보는 작업자 페이지 이므로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과거 대여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리스트에서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즐겨찾기 기능인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작업공구함 리스트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내역 확인 기능만 있음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비치의 작업자 전용단말기에서는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대여 또는 반납 신청 버튼임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26184407-1C86-ACC0-5921-D7C23B35E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48" y="2281436"/>
            <a:ext cx="5167503" cy="395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99E1C2-DE28-E275-64F5-8558982D9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65" y="917737"/>
            <a:ext cx="5170836" cy="33008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EDA6C9-5FB0-2C41-13D8-134CF8AA694C}"/>
              </a:ext>
            </a:extLst>
          </p:cNvPr>
          <p:cNvSpPr/>
          <p:nvPr/>
        </p:nvSpPr>
        <p:spPr>
          <a:xfrm>
            <a:off x="1536370" y="932392"/>
            <a:ext cx="2487697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2023.10.22. 08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30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작업자 유덕화 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 홍길동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136BA15-CF0D-7D9E-7AA4-1FF8BDE4A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915"/>
          <a:stretch/>
        </p:blipFill>
        <p:spPr>
          <a:xfrm>
            <a:off x="1341114" y="1273325"/>
            <a:ext cx="5223238" cy="105566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E448C26-AE73-86FF-FE32-DF840AE14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C27BD29-AE90-8238-D947-1B0A46F13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589424"/>
            <a:ext cx="5232711" cy="31828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4B43773A-9CAE-5117-F29D-FA4DB2B9A3D2}"/>
              </a:ext>
            </a:extLst>
          </p:cNvPr>
          <p:cNvGrpSpPr/>
          <p:nvPr/>
        </p:nvGrpSpPr>
        <p:grpSpPr>
          <a:xfrm>
            <a:off x="5847969" y="2374644"/>
            <a:ext cx="648072" cy="227894"/>
            <a:chOff x="5799454" y="5175892"/>
            <a:chExt cx="648072" cy="22789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290F334-CD9E-BE05-4922-2D34520A72ED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A550A5-BCFD-8976-55D2-03FACCAE9FDD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확인</a:t>
              </a:r>
            </a:p>
          </p:txBody>
        </p:sp>
      </p:grpSp>
      <p:pic>
        <p:nvPicPr>
          <p:cNvPr id="68" name="그림 67">
            <a:extLst>
              <a:ext uri="{FF2B5EF4-FFF2-40B4-BE49-F238E27FC236}">
                <a16:creationId xmlns:a16="http://schemas.microsoft.com/office/drawing/2014/main" id="{341A0561-67E1-1067-A763-90214FB8C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4375" y="981381"/>
            <a:ext cx="277611" cy="225963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002C2802-D66E-9714-ED90-5A030EC94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67" y="4499501"/>
            <a:ext cx="5167503" cy="36004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5608FB09-4575-CB10-487C-0E0C836F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83" y="2696683"/>
            <a:ext cx="5181987" cy="330086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6D8303C5-FD51-C42A-84C4-ECDFC3E0AA41}"/>
              </a:ext>
            </a:extLst>
          </p:cNvPr>
          <p:cNvSpPr/>
          <p:nvPr/>
        </p:nvSpPr>
        <p:spPr>
          <a:xfrm>
            <a:off x="1544190" y="2711338"/>
            <a:ext cx="1857090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2023.10.15. 08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30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작업자 유덕화 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 강감찬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E425F201-8F09-76CE-5D24-420EB43C6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654"/>
          <a:stretch/>
        </p:blipFill>
        <p:spPr>
          <a:xfrm>
            <a:off x="1348933" y="3052270"/>
            <a:ext cx="5223238" cy="1509507"/>
          </a:xfrm>
          <a:prstGeom prst="rect">
            <a:avLst/>
          </a:prstGeom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76068CE7-33F9-E89F-11EA-471412D6D467}"/>
              </a:ext>
            </a:extLst>
          </p:cNvPr>
          <p:cNvGrpSpPr/>
          <p:nvPr/>
        </p:nvGrpSpPr>
        <p:grpSpPr>
          <a:xfrm>
            <a:off x="5855788" y="4557174"/>
            <a:ext cx="648072" cy="227894"/>
            <a:chOff x="5799454" y="5175892"/>
            <a:chExt cx="648072" cy="227894"/>
          </a:xfrm>
        </p:grpSpPr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780779A3-84F3-FF4E-3A5E-6840F90ECFF0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2747AD5-DBC9-7743-D4F1-4D4E16460149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확인</a:t>
              </a:r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9A3ECA35-71C7-B78B-B8D4-1C6923C88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8232" y="2752027"/>
            <a:ext cx="277611" cy="225963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B13F221B-0466-4516-02A5-118A4C0BA069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54ACAAA0-0761-0699-082A-3584ADF94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C7CD341A-1535-0E60-BC83-2B2FB02C6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9B7AEC1-DEF6-7B1B-D950-E31AC02F62D7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4F1473F1-F388-A2AF-5DE7-0FDABA9F6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33E628B1-DAC5-E21F-2E19-54C246FB6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97" name="Picture 2" descr="정보 아이콘 3D 모델 - TurboSquid 1649677">
            <a:extLst>
              <a:ext uri="{FF2B5EF4-FFF2-40B4-BE49-F238E27FC236}">
                <a16:creationId xmlns:a16="http://schemas.microsoft.com/office/drawing/2014/main" id="{F70B8B3D-ADDA-46D7-0721-C8599789B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60EDC165-4ACC-92E8-03D1-B5FDAA334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270418"/>
              </p:ext>
            </p:extLst>
          </p:nvPr>
        </p:nvGraphicFramePr>
        <p:xfrm>
          <a:off x="1629702" y="1331351"/>
          <a:ext cx="3271901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68">
                  <a:extLst>
                    <a:ext uri="{9D8B030D-6E8A-4147-A177-3AD203B41FA5}">
                      <a16:colId xmlns:a16="http://schemas.microsoft.com/office/drawing/2014/main" val="4195065676"/>
                    </a:ext>
                  </a:extLst>
                </a:gridCol>
                <a:gridCol w="514668">
                  <a:extLst>
                    <a:ext uri="{9D8B030D-6E8A-4147-A177-3AD203B41FA5}">
                      <a16:colId xmlns:a16="http://schemas.microsoft.com/office/drawing/2014/main" val="1241678077"/>
                    </a:ext>
                  </a:extLst>
                </a:gridCol>
                <a:gridCol w="476148">
                  <a:extLst>
                    <a:ext uri="{9D8B030D-6E8A-4147-A177-3AD203B41FA5}">
                      <a16:colId xmlns:a16="http://schemas.microsoft.com/office/drawing/2014/main" val="1941259552"/>
                    </a:ext>
                  </a:extLst>
                </a:gridCol>
                <a:gridCol w="809608">
                  <a:extLst>
                    <a:ext uri="{9D8B030D-6E8A-4147-A177-3AD203B41FA5}">
                      <a16:colId xmlns:a16="http://schemas.microsoft.com/office/drawing/2014/main" val="3908319504"/>
                    </a:ext>
                  </a:extLst>
                </a:gridCol>
                <a:gridCol w="956809">
                  <a:extLst>
                    <a:ext uri="{9D8B030D-6E8A-4147-A177-3AD203B41FA5}">
                      <a16:colId xmlns:a16="http://schemas.microsoft.com/office/drawing/2014/main" val="451049484"/>
                    </a:ext>
                  </a:extLst>
                </a:gridCol>
              </a:tblGrid>
              <a:tr h="138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정비실명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공구위치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영문이름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규격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68289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AA4B184C-0F5A-92A6-19D3-E6B4A6747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27706"/>
              </p:ext>
            </p:extLst>
          </p:nvPr>
        </p:nvGraphicFramePr>
        <p:xfrm>
          <a:off x="5131297" y="1336673"/>
          <a:ext cx="1409813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val="2853921298"/>
                    </a:ext>
                  </a:extLst>
                </a:gridCol>
                <a:gridCol w="434079">
                  <a:extLst>
                    <a:ext uri="{9D8B030D-6E8A-4147-A177-3AD203B41FA5}">
                      <a16:colId xmlns:a16="http://schemas.microsoft.com/office/drawing/2014/main" val="4293958147"/>
                    </a:ext>
                  </a:extLst>
                </a:gridCol>
                <a:gridCol w="434079">
                  <a:extLst>
                    <a:ext uri="{9D8B030D-6E8A-4147-A177-3AD203B41FA5}">
                      <a16:colId xmlns:a16="http://schemas.microsoft.com/office/drawing/2014/main" val="934231045"/>
                    </a:ext>
                  </a:extLst>
                </a:gridCol>
              </a:tblGrid>
              <a:tr h="138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신청 수량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68289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1262F2BA-BC5A-A34D-8DC7-3FF152BB05BD}"/>
              </a:ext>
            </a:extLst>
          </p:cNvPr>
          <p:cNvGraphicFramePr>
            <a:graphicFrameLocks noGrp="1"/>
          </p:cNvGraphicFramePr>
          <p:nvPr/>
        </p:nvGraphicFramePr>
        <p:xfrm>
          <a:off x="1643658" y="1561249"/>
          <a:ext cx="4109288" cy="219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71">
                  <a:extLst>
                    <a:ext uri="{9D8B030D-6E8A-4147-A177-3AD203B41FA5}">
                      <a16:colId xmlns:a16="http://schemas.microsoft.com/office/drawing/2014/main" val="3925377050"/>
                    </a:ext>
                  </a:extLst>
                </a:gridCol>
                <a:gridCol w="672667">
                  <a:extLst>
                    <a:ext uri="{9D8B030D-6E8A-4147-A177-3AD203B41FA5}">
                      <a16:colId xmlns:a16="http://schemas.microsoft.com/office/drawing/2014/main" val="3893754909"/>
                    </a:ext>
                  </a:extLst>
                </a:gridCol>
                <a:gridCol w="478408">
                  <a:extLst>
                    <a:ext uri="{9D8B030D-6E8A-4147-A177-3AD203B41FA5}">
                      <a16:colId xmlns:a16="http://schemas.microsoft.com/office/drawing/2014/main" val="2829485354"/>
                    </a:ext>
                  </a:extLst>
                </a:gridCol>
                <a:gridCol w="748616">
                  <a:extLst>
                    <a:ext uri="{9D8B030D-6E8A-4147-A177-3AD203B41FA5}">
                      <a16:colId xmlns:a16="http://schemas.microsoft.com/office/drawing/2014/main" val="2476963431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658509176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1134049820"/>
                    </a:ext>
                  </a:extLst>
                </a:gridCol>
              </a:tblGrid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기자재창고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 사다리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StapLadder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7223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47AD7D04-C757-B588-46AF-08ACFD119158}"/>
              </a:ext>
            </a:extLst>
          </p:cNvPr>
          <p:cNvGraphicFramePr>
            <a:graphicFrameLocks noGrp="1"/>
          </p:cNvGraphicFramePr>
          <p:nvPr/>
        </p:nvGraphicFramePr>
        <p:xfrm>
          <a:off x="1651629" y="1810849"/>
          <a:ext cx="4109288" cy="219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71">
                  <a:extLst>
                    <a:ext uri="{9D8B030D-6E8A-4147-A177-3AD203B41FA5}">
                      <a16:colId xmlns:a16="http://schemas.microsoft.com/office/drawing/2014/main" val="3925377050"/>
                    </a:ext>
                  </a:extLst>
                </a:gridCol>
                <a:gridCol w="672667">
                  <a:extLst>
                    <a:ext uri="{9D8B030D-6E8A-4147-A177-3AD203B41FA5}">
                      <a16:colId xmlns:a16="http://schemas.microsoft.com/office/drawing/2014/main" val="3893754909"/>
                    </a:ext>
                  </a:extLst>
                </a:gridCol>
                <a:gridCol w="478408">
                  <a:extLst>
                    <a:ext uri="{9D8B030D-6E8A-4147-A177-3AD203B41FA5}">
                      <a16:colId xmlns:a16="http://schemas.microsoft.com/office/drawing/2014/main" val="2829485354"/>
                    </a:ext>
                  </a:extLst>
                </a:gridCol>
                <a:gridCol w="748616">
                  <a:extLst>
                    <a:ext uri="{9D8B030D-6E8A-4147-A177-3AD203B41FA5}">
                      <a16:colId xmlns:a16="http://schemas.microsoft.com/office/drawing/2014/main" val="2476963431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658509176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1134049820"/>
                    </a:ext>
                  </a:extLst>
                </a:gridCol>
              </a:tblGrid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220V/500A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7223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3D8C9CB7-4530-950E-B4B3-2F73AE3BF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534884"/>
              </p:ext>
            </p:extLst>
          </p:nvPr>
        </p:nvGraphicFramePr>
        <p:xfrm>
          <a:off x="1668983" y="3346667"/>
          <a:ext cx="4109288" cy="219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71">
                  <a:extLst>
                    <a:ext uri="{9D8B030D-6E8A-4147-A177-3AD203B41FA5}">
                      <a16:colId xmlns:a16="http://schemas.microsoft.com/office/drawing/2014/main" val="3925377050"/>
                    </a:ext>
                  </a:extLst>
                </a:gridCol>
                <a:gridCol w="672667">
                  <a:extLst>
                    <a:ext uri="{9D8B030D-6E8A-4147-A177-3AD203B41FA5}">
                      <a16:colId xmlns:a16="http://schemas.microsoft.com/office/drawing/2014/main" val="3893754909"/>
                    </a:ext>
                  </a:extLst>
                </a:gridCol>
                <a:gridCol w="478408">
                  <a:extLst>
                    <a:ext uri="{9D8B030D-6E8A-4147-A177-3AD203B41FA5}">
                      <a16:colId xmlns:a16="http://schemas.microsoft.com/office/drawing/2014/main" val="2829485354"/>
                    </a:ext>
                  </a:extLst>
                </a:gridCol>
                <a:gridCol w="748616">
                  <a:extLst>
                    <a:ext uri="{9D8B030D-6E8A-4147-A177-3AD203B41FA5}">
                      <a16:colId xmlns:a16="http://schemas.microsoft.com/office/drawing/2014/main" val="2476963431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658509176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1134049820"/>
                    </a:ext>
                  </a:extLst>
                </a:gridCol>
              </a:tblGrid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기자재창고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 사다리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StapLadder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7223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1AE4FE5-4EBE-DA0D-0428-C5C7156BF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18077"/>
              </p:ext>
            </p:extLst>
          </p:nvPr>
        </p:nvGraphicFramePr>
        <p:xfrm>
          <a:off x="1668983" y="3596267"/>
          <a:ext cx="4109288" cy="219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71">
                  <a:extLst>
                    <a:ext uri="{9D8B030D-6E8A-4147-A177-3AD203B41FA5}">
                      <a16:colId xmlns:a16="http://schemas.microsoft.com/office/drawing/2014/main" val="3925377050"/>
                    </a:ext>
                  </a:extLst>
                </a:gridCol>
                <a:gridCol w="672667">
                  <a:extLst>
                    <a:ext uri="{9D8B030D-6E8A-4147-A177-3AD203B41FA5}">
                      <a16:colId xmlns:a16="http://schemas.microsoft.com/office/drawing/2014/main" val="3893754909"/>
                    </a:ext>
                  </a:extLst>
                </a:gridCol>
                <a:gridCol w="478408">
                  <a:extLst>
                    <a:ext uri="{9D8B030D-6E8A-4147-A177-3AD203B41FA5}">
                      <a16:colId xmlns:a16="http://schemas.microsoft.com/office/drawing/2014/main" val="2829485354"/>
                    </a:ext>
                  </a:extLst>
                </a:gridCol>
                <a:gridCol w="748616">
                  <a:extLst>
                    <a:ext uri="{9D8B030D-6E8A-4147-A177-3AD203B41FA5}">
                      <a16:colId xmlns:a16="http://schemas.microsoft.com/office/drawing/2014/main" val="2476963431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658509176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1134049820"/>
                    </a:ext>
                  </a:extLst>
                </a:gridCol>
              </a:tblGrid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220V/500A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7223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090C0C86-698A-3EAB-77FB-D90C9D97F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794909"/>
              </p:ext>
            </p:extLst>
          </p:nvPr>
        </p:nvGraphicFramePr>
        <p:xfrm>
          <a:off x="1668983" y="3852669"/>
          <a:ext cx="4109288" cy="219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71">
                  <a:extLst>
                    <a:ext uri="{9D8B030D-6E8A-4147-A177-3AD203B41FA5}">
                      <a16:colId xmlns:a16="http://schemas.microsoft.com/office/drawing/2014/main" val="3925377050"/>
                    </a:ext>
                  </a:extLst>
                </a:gridCol>
                <a:gridCol w="672667">
                  <a:extLst>
                    <a:ext uri="{9D8B030D-6E8A-4147-A177-3AD203B41FA5}">
                      <a16:colId xmlns:a16="http://schemas.microsoft.com/office/drawing/2014/main" val="3893754909"/>
                    </a:ext>
                  </a:extLst>
                </a:gridCol>
                <a:gridCol w="478408">
                  <a:extLst>
                    <a:ext uri="{9D8B030D-6E8A-4147-A177-3AD203B41FA5}">
                      <a16:colId xmlns:a16="http://schemas.microsoft.com/office/drawing/2014/main" val="2829485354"/>
                    </a:ext>
                  </a:extLst>
                </a:gridCol>
                <a:gridCol w="748616">
                  <a:extLst>
                    <a:ext uri="{9D8B030D-6E8A-4147-A177-3AD203B41FA5}">
                      <a16:colId xmlns:a16="http://schemas.microsoft.com/office/drawing/2014/main" val="2476963431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658509176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1134049820"/>
                    </a:ext>
                  </a:extLst>
                </a:gridCol>
              </a:tblGrid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공구쎌빙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Tool Shelving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220V/500A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7223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424D72B7-993E-C81B-A90A-05DCF0B42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29414"/>
              </p:ext>
            </p:extLst>
          </p:nvPr>
        </p:nvGraphicFramePr>
        <p:xfrm>
          <a:off x="1668983" y="4100448"/>
          <a:ext cx="4109288" cy="219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71">
                  <a:extLst>
                    <a:ext uri="{9D8B030D-6E8A-4147-A177-3AD203B41FA5}">
                      <a16:colId xmlns:a16="http://schemas.microsoft.com/office/drawing/2014/main" val="3925377050"/>
                    </a:ext>
                  </a:extLst>
                </a:gridCol>
                <a:gridCol w="672667">
                  <a:extLst>
                    <a:ext uri="{9D8B030D-6E8A-4147-A177-3AD203B41FA5}">
                      <a16:colId xmlns:a16="http://schemas.microsoft.com/office/drawing/2014/main" val="3893754909"/>
                    </a:ext>
                  </a:extLst>
                </a:gridCol>
                <a:gridCol w="478408">
                  <a:extLst>
                    <a:ext uri="{9D8B030D-6E8A-4147-A177-3AD203B41FA5}">
                      <a16:colId xmlns:a16="http://schemas.microsoft.com/office/drawing/2014/main" val="2829485354"/>
                    </a:ext>
                  </a:extLst>
                </a:gridCol>
                <a:gridCol w="748616">
                  <a:extLst>
                    <a:ext uri="{9D8B030D-6E8A-4147-A177-3AD203B41FA5}">
                      <a16:colId xmlns:a16="http://schemas.microsoft.com/office/drawing/2014/main" val="2476963431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658509176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1134049820"/>
                    </a:ext>
                  </a:extLst>
                </a:gridCol>
              </a:tblGrid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수동 스틸굿지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Grease Pump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220V/500A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7223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5DB02B80-596F-A318-8BD6-752FFAE24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249771"/>
              </p:ext>
            </p:extLst>
          </p:nvPr>
        </p:nvGraphicFramePr>
        <p:xfrm>
          <a:off x="1668983" y="4342716"/>
          <a:ext cx="4109288" cy="219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71">
                  <a:extLst>
                    <a:ext uri="{9D8B030D-6E8A-4147-A177-3AD203B41FA5}">
                      <a16:colId xmlns:a16="http://schemas.microsoft.com/office/drawing/2014/main" val="3925377050"/>
                    </a:ext>
                  </a:extLst>
                </a:gridCol>
                <a:gridCol w="672667">
                  <a:extLst>
                    <a:ext uri="{9D8B030D-6E8A-4147-A177-3AD203B41FA5}">
                      <a16:colId xmlns:a16="http://schemas.microsoft.com/office/drawing/2014/main" val="3893754909"/>
                    </a:ext>
                  </a:extLst>
                </a:gridCol>
                <a:gridCol w="478408">
                  <a:extLst>
                    <a:ext uri="{9D8B030D-6E8A-4147-A177-3AD203B41FA5}">
                      <a16:colId xmlns:a16="http://schemas.microsoft.com/office/drawing/2014/main" val="2829485354"/>
                    </a:ext>
                  </a:extLst>
                </a:gridCol>
                <a:gridCol w="748616">
                  <a:extLst>
                    <a:ext uri="{9D8B030D-6E8A-4147-A177-3AD203B41FA5}">
                      <a16:colId xmlns:a16="http://schemas.microsoft.com/office/drawing/2014/main" val="2476963431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658509176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1134049820"/>
                    </a:ext>
                  </a:extLst>
                </a:gridCol>
              </a:tblGrid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AL-55 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니토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Alr Grinder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220V/500A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7223"/>
                  </a:ext>
                </a:extLst>
              </a:tr>
            </a:tbl>
          </a:graphicData>
        </a:graphic>
      </p:graphicFrame>
      <p:pic>
        <p:nvPicPr>
          <p:cNvPr id="40" name="그림 39">
            <a:extLst>
              <a:ext uri="{FF2B5EF4-FFF2-40B4-BE49-F238E27FC236}">
                <a16:creationId xmlns:a16="http://schemas.microsoft.com/office/drawing/2014/main" id="{85A7B926-A384-7D40-722C-A280ED15F36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1065"/>
          <a:stretch/>
        </p:blipFill>
        <p:spPr>
          <a:xfrm>
            <a:off x="5898254" y="3603186"/>
            <a:ext cx="624970" cy="478450"/>
          </a:xfrm>
          <a:prstGeom prst="rect">
            <a:avLst/>
          </a:prstGeom>
        </p:spPr>
      </p:pic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0563DBDF-BD93-0334-BE96-9A7E39A8246E}"/>
              </a:ext>
            </a:extLst>
          </p:cNvPr>
          <p:cNvGraphicFramePr>
            <a:graphicFrameLocks noGrp="1"/>
          </p:cNvGraphicFramePr>
          <p:nvPr/>
        </p:nvGraphicFramePr>
        <p:xfrm>
          <a:off x="1643658" y="2043373"/>
          <a:ext cx="4109288" cy="219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71">
                  <a:extLst>
                    <a:ext uri="{9D8B030D-6E8A-4147-A177-3AD203B41FA5}">
                      <a16:colId xmlns:a16="http://schemas.microsoft.com/office/drawing/2014/main" val="3925377050"/>
                    </a:ext>
                  </a:extLst>
                </a:gridCol>
                <a:gridCol w="672667">
                  <a:extLst>
                    <a:ext uri="{9D8B030D-6E8A-4147-A177-3AD203B41FA5}">
                      <a16:colId xmlns:a16="http://schemas.microsoft.com/office/drawing/2014/main" val="3893754909"/>
                    </a:ext>
                  </a:extLst>
                </a:gridCol>
                <a:gridCol w="478408">
                  <a:extLst>
                    <a:ext uri="{9D8B030D-6E8A-4147-A177-3AD203B41FA5}">
                      <a16:colId xmlns:a16="http://schemas.microsoft.com/office/drawing/2014/main" val="2829485354"/>
                    </a:ext>
                  </a:extLst>
                </a:gridCol>
                <a:gridCol w="748616">
                  <a:extLst>
                    <a:ext uri="{9D8B030D-6E8A-4147-A177-3AD203B41FA5}">
                      <a16:colId xmlns:a16="http://schemas.microsoft.com/office/drawing/2014/main" val="2476963431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658509176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1134049820"/>
                    </a:ext>
                  </a:extLst>
                </a:gridCol>
              </a:tblGrid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11-s-1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빔 </a:t>
                      </a:r>
                      <a:r>
                        <a:rPr lang="ko-KR" alt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클램프</a:t>
                      </a:r>
                      <a:endParaRPr lang="ko-KR" alt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Horizontal Lifting Clamp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HLC-1Ton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7223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4850898F-BD17-CA4D-7D2F-AED4A8103374}"/>
              </a:ext>
            </a:extLst>
          </p:cNvPr>
          <p:cNvSpPr/>
          <p:nvPr/>
        </p:nvSpPr>
        <p:spPr>
          <a:xfrm>
            <a:off x="5579484" y="1323899"/>
            <a:ext cx="405562" cy="9385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F744D65-7FDE-E75F-A457-9C0D64D1255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1065"/>
          <a:stretch/>
        </p:blipFill>
        <p:spPr>
          <a:xfrm>
            <a:off x="5892421" y="1746632"/>
            <a:ext cx="624970" cy="4784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2B48345-062C-9097-272F-B8B8AEAD75FA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32266" y="954155"/>
            <a:ext cx="214343" cy="2429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6BA9AFC-32C5-281C-9904-10483170F6A9}"/>
              </a:ext>
            </a:extLst>
          </p:cNvPr>
          <p:cNvSpPr/>
          <p:nvPr/>
        </p:nvSpPr>
        <p:spPr>
          <a:xfrm>
            <a:off x="4649218" y="938702"/>
            <a:ext cx="1395285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작업명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정비실 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 이동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22D2813-F2A5-18B2-AE64-DB06FEEBA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00921"/>
              </p:ext>
            </p:extLst>
          </p:nvPr>
        </p:nvGraphicFramePr>
        <p:xfrm>
          <a:off x="5817538" y="1329074"/>
          <a:ext cx="7188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872">
                  <a:extLst>
                    <a:ext uri="{9D8B030D-6E8A-4147-A177-3AD203B41FA5}">
                      <a16:colId xmlns:a16="http://schemas.microsoft.com/office/drawing/2014/main" val="2853921298"/>
                    </a:ext>
                  </a:extLst>
                </a:gridCol>
              </a:tblGrid>
              <a:tr h="138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신청 수량 수정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68289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7F863F40-63FD-25AA-34C7-F00B73DD9B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4503" y="1514231"/>
            <a:ext cx="277611" cy="2259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4C7305-4D68-744E-A7C1-DA3D9E5D8466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98067" y="2743129"/>
            <a:ext cx="214343" cy="24292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6AFEBE-9D0D-374D-0C3D-50E22A198CA6}"/>
              </a:ext>
            </a:extLst>
          </p:cNvPr>
          <p:cNvSpPr/>
          <p:nvPr/>
        </p:nvSpPr>
        <p:spPr>
          <a:xfrm>
            <a:off x="4736981" y="2738565"/>
            <a:ext cx="1395285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작업명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ko-KR" altLang="en-US" sz="850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정비실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 이동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C26038B-8892-BC85-D3DF-C86EF01D07CE}"/>
              </a:ext>
            </a:extLst>
          </p:cNvPr>
          <p:cNvGrpSpPr/>
          <p:nvPr/>
        </p:nvGrpSpPr>
        <p:grpSpPr>
          <a:xfrm>
            <a:off x="5638231" y="2342398"/>
            <a:ext cx="388720" cy="200055"/>
            <a:chOff x="4727047" y="5307508"/>
            <a:chExt cx="388720" cy="20005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590AC44-05C2-8884-EF10-15BF1DA35FE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79F6CA18-84C3-940C-8A7E-1328C790C33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8AD9C92-4BF8-9268-F7D5-72FF1CCCF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270418"/>
              </p:ext>
            </p:extLst>
          </p:nvPr>
        </p:nvGraphicFramePr>
        <p:xfrm>
          <a:off x="1608635" y="3110301"/>
          <a:ext cx="3271901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68">
                  <a:extLst>
                    <a:ext uri="{9D8B030D-6E8A-4147-A177-3AD203B41FA5}">
                      <a16:colId xmlns:a16="http://schemas.microsoft.com/office/drawing/2014/main" val="4195065676"/>
                    </a:ext>
                  </a:extLst>
                </a:gridCol>
                <a:gridCol w="514668">
                  <a:extLst>
                    <a:ext uri="{9D8B030D-6E8A-4147-A177-3AD203B41FA5}">
                      <a16:colId xmlns:a16="http://schemas.microsoft.com/office/drawing/2014/main" val="1241678077"/>
                    </a:ext>
                  </a:extLst>
                </a:gridCol>
                <a:gridCol w="476148">
                  <a:extLst>
                    <a:ext uri="{9D8B030D-6E8A-4147-A177-3AD203B41FA5}">
                      <a16:colId xmlns:a16="http://schemas.microsoft.com/office/drawing/2014/main" val="1941259552"/>
                    </a:ext>
                  </a:extLst>
                </a:gridCol>
                <a:gridCol w="809608">
                  <a:extLst>
                    <a:ext uri="{9D8B030D-6E8A-4147-A177-3AD203B41FA5}">
                      <a16:colId xmlns:a16="http://schemas.microsoft.com/office/drawing/2014/main" val="3908319504"/>
                    </a:ext>
                  </a:extLst>
                </a:gridCol>
                <a:gridCol w="956809">
                  <a:extLst>
                    <a:ext uri="{9D8B030D-6E8A-4147-A177-3AD203B41FA5}">
                      <a16:colId xmlns:a16="http://schemas.microsoft.com/office/drawing/2014/main" val="451049484"/>
                    </a:ext>
                  </a:extLst>
                </a:gridCol>
              </a:tblGrid>
              <a:tr h="138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정비실명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공구위치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영문이름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규격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6828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D2EEB8D-5266-F798-99B2-06711A28B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27706"/>
              </p:ext>
            </p:extLst>
          </p:nvPr>
        </p:nvGraphicFramePr>
        <p:xfrm>
          <a:off x="5094941" y="3141130"/>
          <a:ext cx="1409813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val="2853921298"/>
                    </a:ext>
                  </a:extLst>
                </a:gridCol>
                <a:gridCol w="434079">
                  <a:extLst>
                    <a:ext uri="{9D8B030D-6E8A-4147-A177-3AD203B41FA5}">
                      <a16:colId xmlns:a16="http://schemas.microsoft.com/office/drawing/2014/main" val="4293958147"/>
                    </a:ext>
                  </a:extLst>
                </a:gridCol>
                <a:gridCol w="434079">
                  <a:extLst>
                    <a:ext uri="{9D8B030D-6E8A-4147-A177-3AD203B41FA5}">
                      <a16:colId xmlns:a16="http://schemas.microsoft.com/office/drawing/2014/main" val="934231045"/>
                    </a:ext>
                  </a:extLst>
                </a:gridCol>
              </a:tblGrid>
              <a:tr h="138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신청 수량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6828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E27E1A5-8621-487D-85F8-587CC2AC2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00921"/>
              </p:ext>
            </p:extLst>
          </p:nvPr>
        </p:nvGraphicFramePr>
        <p:xfrm>
          <a:off x="5781182" y="3133531"/>
          <a:ext cx="7188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872">
                  <a:extLst>
                    <a:ext uri="{9D8B030D-6E8A-4147-A177-3AD203B41FA5}">
                      <a16:colId xmlns:a16="http://schemas.microsoft.com/office/drawing/2014/main" val="2853921298"/>
                    </a:ext>
                  </a:extLst>
                </a:gridCol>
              </a:tblGrid>
              <a:tr h="138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신청 수량 수정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68289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D968EB2D-8A6B-BEC7-9FDB-EC4C2C005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891" y="3315075"/>
            <a:ext cx="277611" cy="2259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D101B7B-FDEC-1CBA-5339-847A36B08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33" y="944037"/>
            <a:ext cx="1091758" cy="45420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358EB95-3BCF-28EC-EF14-615B6A3A48F0}"/>
              </a:ext>
            </a:extLst>
          </p:cNvPr>
          <p:cNvSpPr txBox="1"/>
          <p:nvPr/>
        </p:nvSpPr>
        <p:spPr>
          <a:xfrm>
            <a:off x="271618" y="1008596"/>
            <a:ext cx="106002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정비실 정보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pPr algn="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작업공구함 리스트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소모자재    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소모자재 지급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소모자재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05AF3300-42B5-15E7-C9E2-91D4A034748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4608" y="2203930"/>
            <a:ext cx="165983" cy="14971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BF63556-DFFF-EFC4-6CFE-160B58F515E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5764" y="1020551"/>
            <a:ext cx="200373" cy="163569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A24366CC-8EF2-D9E8-2642-35A61A72B07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2960" y="1439829"/>
            <a:ext cx="165983" cy="157684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521D3B3F-F15B-CB1E-F8C6-19524174AF7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2959" y="3196576"/>
            <a:ext cx="166246" cy="15901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7C9210DB-EECC-AF80-65E9-D0E68CB7C9A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0800000">
            <a:off x="327420" y="2444136"/>
            <a:ext cx="162281" cy="155225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18777B3-8F1E-F105-5FFD-04A17F91275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0800000">
            <a:off x="322960" y="4322297"/>
            <a:ext cx="185536" cy="140182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1138CCE8-9A8C-E8A3-8F2C-A9284F9E0E1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05362" y="3758816"/>
            <a:ext cx="174190" cy="162314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03F6725A-828D-F105-58F7-167BF5DE84E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31190" y="1831818"/>
            <a:ext cx="149522" cy="149522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2E7EBD75-E08D-73AA-7404-2851EBF7DCA1}"/>
              </a:ext>
            </a:extLst>
          </p:cNvPr>
          <p:cNvSpPr/>
          <p:nvPr/>
        </p:nvSpPr>
        <p:spPr>
          <a:xfrm>
            <a:off x="298425" y="2929509"/>
            <a:ext cx="1033215" cy="24895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7F397E9A-3412-E917-054C-EE783EAC891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2959" y="2985034"/>
            <a:ext cx="141371" cy="149687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D9ACF512-BE5F-3C82-6837-C60AF0DE4749}"/>
              </a:ext>
            </a:extLst>
          </p:cNvPr>
          <p:cNvGrpSpPr/>
          <p:nvPr/>
        </p:nvGrpSpPr>
        <p:grpSpPr>
          <a:xfrm>
            <a:off x="1187724" y="915088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3005EC5-6F7D-B04E-9F2B-3F6D59A3906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636E0474-2E38-CA9D-B8F7-68A16CA7C24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FA3F339-C53B-6A07-325E-ECF46078914C}"/>
              </a:ext>
            </a:extLst>
          </p:cNvPr>
          <p:cNvGrpSpPr/>
          <p:nvPr/>
        </p:nvGrpSpPr>
        <p:grpSpPr>
          <a:xfrm>
            <a:off x="7280767" y="1115143"/>
            <a:ext cx="648072" cy="227894"/>
            <a:chOff x="5799454" y="5175892"/>
            <a:chExt cx="648072" cy="227894"/>
          </a:xfrm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1444EDC6-DFF4-F672-17DF-312D1B47087D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723069C-34BC-C8A3-997C-DCAAAC46952D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대여신청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98E4207-E858-5953-5617-BCF7C234C2EA}"/>
              </a:ext>
            </a:extLst>
          </p:cNvPr>
          <p:cNvGrpSpPr/>
          <p:nvPr/>
        </p:nvGrpSpPr>
        <p:grpSpPr>
          <a:xfrm>
            <a:off x="8102256" y="1133875"/>
            <a:ext cx="648072" cy="227894"/>
            <a:chOff x="5799454" y="5175892"/>
            <a:chExt cx="648072" cy="227894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002426AC-4340-F33B-8BEC-F11673A0B4EB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278EDCB-9C04-20D1-7DF4-BE322B1D3843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반납신청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4277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그림 90">
            <a:extLst>
              <a:ext uri="{FF2B5EF4-FFF2-40B4-BE49-F238E27FC236}">
                <a16:creationId xmlns:a16="http://schemas.microsoft.com/office/drawing/2014/main" id="{5453F714-BD61-D92F-7E0F-983A2602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043" y="914702"/>
            <a:ext cx="2974824" cy="65094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6F44D8D-432B-2F27-AFE6-A1896F6FB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364" y="4894416"/>
            <a:ext cx="5167503" cy="4062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7B9087-FE2A-8E4D-15C1-B3064B8CD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364" y="917736"/>
            <a:ext cx="2194781" cy="6509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22B274-4361-DDE3-9470-8A766B71D088}"/>
              </a:ext>
            </a:extLst>
          </p:cNvPr>
          <p:cNvSpPr txBox="1"/>
          <p:nvPr/>
        </p:nvSpPr>
        <p:spPr>
          <a:xfrm>
            <a:off x="220677" y="265212"/>
            <a:ext cx="6943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7.3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공기구 대여 신청 리스트 작성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공기구 대여 내역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신청리스트 조회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DBB88B-48F0-5269-B512-051B97C71D70}"/>
              </a:ext>
            </a:extLst>
          </p:cNvPr>
          <p:cNvGraphicFramePr>
            <a:graphicFrameLocks noGrp="1"/>
          </p:cNvGraphicFramePr>
          <p:nvPr/>
        </p:nvGraphicFramePr>
        <p:xfrm>
          <a:off x="6979021" y="0"/>
          <a:ext cx="2185261" cy="548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u="sng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정비실간 공구이동</a:t>
                      </a:r>
                      <a:endParaRPr lang="en-US" altLang="ko-KR" sz="700" b="1" u="sng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정비실의 관리자가 </a:t>
                      </a:r>
                      <a:r>
                        <a:rPr lang="ko-KR" altLang="en-US" sz="700" b="0" baseline="0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간의 공기구 이동이 필요할 경우</a:t>
                      </a:r>
                      <a:r>
                        <a:rPr lang="en-US" altLang="ko-KR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정비실의 관리자는</a:t>
                      </a:r>
                      <a:endParaRPr lang="en-US" altLang="ko-KR" sz="700" b="0" baseline="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작업자의 대여 리스트 작성과 동일하게 사용</a:t>
                      </a:r>
                      <a:endParaRPr lang="en-US" altLang="ko-KR" sz="700" b="0" baseline="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</a:t>
                      </a:r>
                      <a:r>
                        <a:rPr lang="ko-KR" altLang="en-US" sz="700" b="0" baseline="0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선택과 이동시킬 공기구</a:t>
                      </a:r>
                      <a:r>
                        <a:rPr lang="en-US" altLang="ko-KR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수량 </a:t>
                      </a:r>
                      <a:r>
                        <a:rPr lang="ko-KR" altLang="en-US" sz="700" b="0" baseline="0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선택후</a:t>
                      </a:r>
                      <a:r>
                        <a:rPr lang="en-US" altLang="ko-KR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스스로 대여 신청</a:t>
                      </a:r>
                      <a:r>
                        <a:rPr lang="en-US" altLang="ko-KR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대여 승인</a:t>
                      </a:r>
                      <a:endParaRPr lang="en-US" altLang="ko-KR" sz="700" b="0" baseline="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800" b="1" dirty="0">
                          <a:solidFill>
                            <a:srgbClr val="0078D7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저장버튼은</a:t>
                      </a:r>
                      <a:r>
                        <a:rPr lang="en-US" altLang="ko-KR" sz="800" b="1" dirty="0">
                          <a:solidFill>
                            <a:srgbClr val="0078D7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_App</a:t>
                      </a:r>
                      <a:r>
                        <a:rPr lang="ko-KR" altLang="en-US" sz="800" b="1" dirty="0">
                          <a:solidFill>
                            <a:srgbClr val="0078D7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페이지의 경우 대여신청 버튼 적용</a:t>
                      </a:r>
                      <a:endParaRPr lang="en-US" altLang="ko-KR" sz="700" b="0" baseline="0" dirty="0">
                        <a:solidFill>
                          <a:srgbClr val="0078D7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①작업리더 명 조회</a:t>
                      </a:r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 </a:t>
                      </a: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endParaRPr lang="en-US" altLang="ko-KR" sz="700" b="1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/form-elements/input-group.html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 조회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공기구 이름 입력</a:t>
                      </a:r>
                      <a:r>
                        <a:rPr lang="en-US" altLang="ko-KR" sz="700" dirty="0"/>
                        <a:t> _</a:t>
                      </a:r>
                      <a:r>
                        <a:rPr lang="ko-KR" altLang="en-US" sz="700" dirty="0"/>
                        <a:t>박스내 입력 후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조회 버튼</a:t>
                      </a:r>
                      <a:r>
                        <a:rPr lang="en-US" altLang="ko-KR" sz="70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/pages/apps/contact/contact-list_3.html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 완료된 공기구의 반출 가능여부가 포함된 정비실별 정보를 선택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선택수량포함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 저장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저장된 정보는 각 정비실별 반출 저장 리스트에 저장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 환경에서 반출신청시는 반출수량 체크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공기구 수량 선택</a:t>
                      </a:r>
                      <a:endParaRPr lang="en-US" altLang="ko-KR" sz="700" b="1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/form-elements/base-input.html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대여 대상의 조회한 공기구 조회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저장이 된 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다른 공기구 추가 조회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공기구 선택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조회창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반복 노출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작업명을 입력하고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저장을 누르면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즐겨찾기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색이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반전되도록하며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대여리스트 목록은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저장되어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공기구대여 기록 조회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＂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페이지에서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보도록 함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/form-elements/input-group.html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320876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신청한 수량만 수정 가능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Web(PC)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저장 또는 정비실 비치 전용단말기에서 대여 신청하고 해당 정비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실의 관리자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에게 반출 신청을 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 받음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28722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2FB184-BE8F-B60C-A39A-37BB0C254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981" y="942269"/>
            <a:ext cx="1800200" cy="5760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A5E6044-C762-6D96-230B-760DE2963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817" y="1589914"/>
            <a:ext cx="5201050" cy="537978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ABDE48B9-B0F6-F8BF-8E97-99956B6FBB87}"/>
              </a:ext>
            </a:extLst>
          </p:cNvPr>
          <p:cNvGrpSpPr/>
          <p:nvPr/>
        </p:nvGrpSpPr>
        <p:grpSpPr>
          <a:xfrm>
            <a:off x="5958694" y="5006737"/>
            <a:ext cx="480804" cy="168993"/>
            <a:chOff x="5799454" y="5175892"/>
            <a:chExt cx="648072" cy="22789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290F334-CD9E-BE05-4922-2D34520A72ED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A550A5-BCFD-8976-55D2-03FACCAE9FDD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8F933AC-91C5-D00E-99C0-C5D0CCB14431}"/>
              </a:ext>
            </a:extLst>
          </p:cNvPr>
          <p:cNvSpPr/>
          <p:nvPr/>
        </p:nvSpPr>
        <p:spPr>
          <a:xfrm>
            <a:off x="1536371" y="932392"/>
            <a:ext cx="1512168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 조회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59ED2D3-DE2D-9037-5E63-A251D6177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9630" y="3184294"/>
            <a:ext cx="5223238" cy="1728193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F3FE823D-6ECD-50C6-81A6-8FDB2C68B2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115"/>
          <a:stretch/>
        </p:blipFill>
        <p:spPr>
          <a:xfrm>
            <a:off x="5886727" y="3465647"/>
            <a:ext cx="624970" cy="4728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BF8DFB-2069-4964-D293-9594179F78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220704-C7A2-BEC1-450D-413CCFD72F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1640" y="589424"/>
            <a:ext cx="5256584" cy="3182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54D788-25A4-3B89-6340-39863CE3FCAA}"/>
              </a:ext>
            </a:extLst>
          </p:cNvPr>
          <p:cNvSpPr txBox="1"/>
          <p:nvPr/>
        </p:nvSpPr>
        <p:spPr>
          <a:xfrm>
            <a:off x="1584706" y="1787131"/>
            <a:ext cx="801823" cy="2052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ko-KR" altLang="en-US" sz="850" b="1" dirty="0"/>
              <a:t>공기구 조회 및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3AA4EE-2A93-7352-F270-7ACDEB281CC4}"/>
              </a:ext>
            </a:extLst>
          </p:cNvPr>
          <p:cNvSpPr txBox="1"/>
          <p:nvPr/>
        </p:nvSpPr>
        <p:spPr>
          <a:xfrm>
            <a:off x="3383868" y="3270193"/>
            <a:ext cx="576064" cy="1050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ko-KR" altLang="en-US" sz="500" b="1" dirty="0"/>
              <a:t>공기구 위치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7B5C4D6-E415-E59C-9EFF-D96A20BCC8B7}"/>
              </a:ext>
            </a:extLst>
          </p:cNvPr>
          <p:cNvGraphicFramePr>
            <a:graphicFrameLocks noGrp="1"/>
          </p:cNvGraphicFramePr>
          <p:nvPr/>
        </p:nvGraphicFramePr>
        <p:xfrm>
          <a:off x="3344243" y="3461127"/>
          <a:ext cx="576064" cy="1451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859177045"/>
                    </a:ext>
                  </a:extLst>
                </a:gridCol>
              </a:tblGrid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11-J-3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10114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01088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0325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6873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6-D-1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98215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Desk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22108"/>
                  </a:ext>
                </a:extLst>
              </a:tr>
            </a:tbl>
          </a:graphicData>
        </a:graphic>
      </p:graphicFrame>
      <p:sp>
        <p:nvSpPr>
          <p:cNvPr id="38" name="타원 37">
            <a:extLst>
              <a:ext uri="{FF2B5EF4-FFF2-40B4-BE49-F238E27FC236}">
                <a16:creationId xmlns:a16="http://schemas.microsoft.com/office/drawing/2014/main" id="{51D656C9-A867-6F07-9550-18E00E9DB69F}"/>
              </a:ext>
            </a:extLst>
          </p:cNvPr>
          <p:cNvSpPr/>
          <p:nvPr/>
        </p:nvSpPr>
        <p:spPr>
          <a:xfrm>
            <a:off x="1532951" y="3527112"/>
            <a:ext cx="122601" cy="69194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F4D0CF0-4D1A-2347-D882-E7065721E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783" y="7133656"/>
            <a:ext cx="5167504" cy="388219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9A0BEE5C-D2E6-13BC-A029-354B2692A94E}"/>
              </a:ext>
            </a:extLst>
          </p:cNvPr>
          <p:cNvGrpSpPr/>
          <p:nvPr/>
        </p:nvGrpSpPr>
        <p:grpSpPr>
          <a:xfrm>
            <a:off x="5954241" y="7227908"/>
            <a:ext cx="480803" cy="192513"/>
            <a:chOff x="5799454" y="5175892"/>
            <a:chExt cx="648072" cy="22789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2EF8DAF-03F4-FA83-E61A-5BFC1FF4ECEB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3E73F8-50C3-E28A-F03C-CDE2EDDDDAB5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CF72AF0B-A2D0-C293-D1C4-2CD14CE24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364" y="5405465"/>
            <a:ext cx="5223238" cy="172819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CC2A2AF-BCA2-39A0-D7EF-1552E1DFFB77}"/>
              </a:ext>
            </a:extLst>
          </p:cNvPr>
          <p:cNvSpPr txBox="1"/>
          <p:nvPr/>
        </p:nvSpPr>
        <p:spPr>
          <a:xfrm>
            <a:off x="3401602" y="5491364"/>
            <a:ext cx="576064" cy="1050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ko-KR" altLang="en-US" sz="500" b="1"/>
              <a:t>공기구 위치</a:t>
            </a:r>
            <a:endParaRPr lang="ko-KR" altLang="en-US" sz="500" b="1" dirty="0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61BCFEEA-C9BC-6BE2-688D-07A3A70133E6}"/>
              </a:ext>
            </a:extLst>
          </p:cNvPr>
          <p:cNvGraphicFramePr>
            <a:graphicFrameLocks noGrp="1"/>
          </p:cNvGraphicFramePr>
          <p:nvPr/>
        </p:nvGraphicFramePr>
        <p:xfrm>
          <a:off x="3361977" y="5682298"/>
          <a:ext cx="576064" cy="1451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859177045"/>
                    </a:ext>
                  </a:extLst>
                </a:gridCol>
              </a:tblGrid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10114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01088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0325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5-B-1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6873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6-D-1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98215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Desk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22108"/>
                  </a:ext>
                </a:extLst>
              </a:tr>
            </a:tbl>
          </a:graphicData>
        </a:graphic>
      </p:graphicFrame>
      <p:sp>
        <p:nvSpPr>
          <p:cNvPr id="48" name="타원 47">
            <a:extLst>
              <a:ext uri="{FF2B5EF4-FFF2-40B4-BE49-F238E27FC236}">
                <a16:creationId xmlns:a16="http://schemas.microsoft.com/office/drawing/2014/main" id="{B568082B-C79A-9A23-2D6E-3C419CFA3D17}"/>
              </a:ext>
            </a:extLst>
          </p:cNvPr>
          <p:cNvSpPr/>
          <p:nvPr/>
        </p:nvSpPr>
        <p:spPr>
          <a:xfrm>
            <a:off x="1547317" y="6019040"/>
            <a:ext cx="122601" cy="69194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D02EFB5-80F2-A147-B48F-EB3181248037}"/>
              </a:ext>
            </a:extLst>
          </p:cNvPr>
          <p:cNvSpPr/>
          <p:nvPr/>
        </p:nvSpPr>
        <p:spPr>
          <a:xfrm>
            <a:off x="5494856" y="3322709"/>
            <a:ext cx="405562" cy="1551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BB9E3E7-75C5-947E-E6A4-2D45439E68C0}"/>
              </a:ext>
            </a:extLst>
          </p:cNvPr>
          <p:cNvSpPr/>
          <p:nvPr/>
        </p:nvSpPr>
        <p:spPr>
          <a:xfrm>
            <a:off x="5476712" y="5537209"/>
            <a:ext cx="405562" cy="1551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8E6ECC3-1B6A-125B-2E32-1AC41C3E3C1E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7A91E947-F966-C4F0-C94F-C3C478053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26F41CC7-D458-9339-E23A-1EBE869F7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104A482-B99D-1277-9B23-255E6244037E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16B343B1-FCDA-9339-4A93-2EAB5858A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0D7646B7-CC6A-0179-02C4-C33634BFF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63" name="Picture 2" descr="정보 아이콘 3D 모델 - TurboSquid 1649677">
            <a:extLst>
              <a:ext uri="{FF2B5EF4-FFF2-40B4-BE49-F238E27FC236}">
                <a16:creationId xmlns:a16="http://schemas.microsoft.com/office/drawing/2014/main" id="{BCBC626C-7557-7DF8-255E-4202A3081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9D3F8AA-2EDD-7839-E169-9C7BB6A5E556}"/>
              </a:ext>
            </a:extLst>
          </p:cNvPr>
          <p:cNvSpPr/>
          <p:nvPr/>
        </p:nvSpPr>
        <p:spPr>
          <a:xfrm>
            <a:off x="3699334" y="944037"/>
            <a:ext cx="1512168" cy="3650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 명 입력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4AD68C-D2BA-27E3-5D59-6D7CA415720E}"/>
              </a:ext>
            </a:extLst>
          </p:cNvPr>
          <p:cNvGrpSpPr/>
          <p:nvPr/>
        </p:nvGrpSpPr>
        <p:grpSpPr>
          <a:xfrm>
            <a:off x="5958694" y="1308059"/>
            <a:ext cx="485314" cy="178800"/>
            <a:chOff x="5799454" y="5175892"/>
            <a:chExt cx="648072" cy="227894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009B8BC-4F26-54AC-D85F-FF301832DCC1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8F65D4-3F07-F789-9BE1-090EFD591A39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8E68219-3EBD-4BE0-167B-2F21120711C7}"/>
              </a:ext>
            </a:extLst>
          </p:cNvPr>
          <p:cNvSpPr txBox="1"/>
          <p:nvPr/>
        </p:nvSpPr>
        <p:spPr>
          <a:xfrm>
            <a:off x="2005105" y="3258870"/>
            <a:ext cx="1130297" cy="14265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ko-KR" altLang="en-US" sz="600" dirty="0"/>
              <a:t>정비실 명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59F1F60-FDC7-F026-7E07-6EE393A13609}"/>
              </a:ext>
            </a:extLst>
          </p:cNvPr>
          <p:cNvSpPr txBox="1"/>
          <p:nvPr/>
        </p:nvSpPr>
        <p:spPr>
          <a:xfrm>
            <a:off x="2001520" y="5484295"/>
            <a:ext cx="1130297" cy="14265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ko-KR" altLang="en-US" sz="600" dirty="0"/>
              <a:t>정비실 명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D1FBDA7-0BCA-0008-D469-323BA408BABE}"/>
              </a:ext>
            </a:extLst>
          </p:cNvPr>
          <p:cNvGraphicFramePr>
            <a:graphicFrameLocks noGrp="1"/>
          </p:cNvGraphicFramePr>
          <p:nvPr/>
        </p:nvGraphicFramePr>
        <p:xfrm>
          <a:off x="1629982" y="3246986"/>
          <a:ext cx="402093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040">
                  <a:extLst>
                    <a:ext uri="{9D8B030D-6E8A-4147-A177-3AD203B41FA5}">
                      <a16:colId xmlns:a16="http://schemas.microsoft.com/office/drawing/2014/main" val="4195065676"/>
                    </a:ext>
                  </a:extLst>
                </a:gridCol>
                <a:gridCol w="551981">
                  <a:extLst>
                    <a:ext uri="{9D8B030D-6E8A-4147-A177-3AD203B41FA5}">
                      <a16:colId xmlns:a16="http://schemas.microsoft.com/office/drawing/2014/main" val="1241678077"/>
                    </a:ext>
                  </a:extLst>
                </a:gridCol>
                <a:gridCol w="465845">
                  <a:extLst>
                    <a:ext uri="{9D8B030D-6E8A-4147-A177-3AD203B41FA5}">
                      <a16:colId xmlns:a16="http://schemas.microsoft.com/office/drawing/2014/main" val="194125955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9083195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51049484"/>
                    </a:ext>
                  </a:extLst>
                </a:gridCol>
                <a:gridCol w="718872">
                  <a:extLst>
                    <a:ext uri="{9D8B030D-6E8A-4147-A177-3AD203B41FA5}">
                      <a16:colId xmlns:a16="http://schemas.microsoft.com/office/drawing/2014/main" val="2853921298"/>
                    </a:ext>
                  </a:extLst>
                </a:gridCol>
              </a:tblGrid>
              <a:tr h="138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정비실명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공구위치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영문이름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규격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재고수량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6828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CBEAE5D-2684-8943-8190-3C833C74FFFE}"/>
              </a:ext>
            </a:extLst>
          </p:cNvPr>
          <p:cNvGraphicFramePr>
            <a:graphicFrameLocks noGrp="1"/>
          </p:cNvGraphicFramePr>
          <p:nvPr/>
        </p:nvGraphicFramePr>
        <p:xfrm>
          <a:off x="1686847" y="3441750"/>
          <a:ext cx="4020929" cy="1533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12">
                  <a:extLst>
                    <a:ext uri="{9D8B030D-6E8A-4147-A177-3AD203B41FA5}">
                      <a16:colId xmlns:a16="http://schemas.microsoft.com/office/drawing/2014/main" val="3925377050"/>
                    </a:ext>
                  </a:extLst>
                </a:gridCol>
                <a:gridCol w="658203">
                  <a:extLst>
                    <a:ext uri="{9D8B030D-6E8A-4147-A177-3AD203B41FA5}">
                      <a16:colId xmlns:a16="http://schemas.microsoft.com/office/drawing/2014/main" val="3893754909"/>
                    </a:ext>
                  </a:extLst>
                </a:gridCol>
                <a:gridCol w="468121">
                  <a:extLst>
                    <a:ext uri="{9D8B030D-6E8A-4147-A177-3AD203B41FA5}">
                      <a16:colId xmlns:a16="http://schemas.microsoft.com/office/drawing/2014/main" val="2829485354"/>
                    </a:ext>
                  </a:extLst>
                </a:gridCol>
                <a:gridCol w="732519">
                  <a:extLst>
                    <a:ext uri="{9D8B030D-6E8A-4147-A177-3AD203B41FA5}">
                      <a16:colId xmlns:a16="http://schemas.microsoft.com/office/drawing/2014/main" val="2476963431"/>
                    </a:ext>
                  </a:extLst>
                </a:gridCol>
                <a:gridCol w="872637">
                  <a:extLst>
                    <a:ext uri="{9D8B030D-6E8A-4147-A177-3AD203B41FA5}">
                      <a16:colId xmlns:a16="http://schemas.microsoft.com/office/drawing/2014/main" val="658509176"/>
                    </a:ext>
                  </a:extLst>
                </a:gridCol>
                <a:gridCol w="872637">
                  <a:extLst>
                    <a:ext uri="{9D8B030D-6E8A-4147-A177-3AD203B41FA5}">
                      <a16:colId xmlns:a16="http://schemas.microsoft.com/office/drawing/2014/main" val="1134049820"/>
                    </a:ext>
                  </a:extLst>
                </a:gridCol>
              </a:tblGrid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220V/500A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7223"/>
                  </a:ext>
                </a:extLst>
              </a:tr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600A 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웰드라인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34459"/>
                  </a:ext>
                </a:extLst>
              </a:tr>
              <a:tr h="2190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</a:t>
                      </a:r>
                      <a:endParaRPr lang="ko-KR" alt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600A 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휘더케이블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90621"/>
                  </a:ext>
                </a:extLst>
              </a:tr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500A 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웰드라인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374199"/>
                  </a:ext>
                </a:extLst>
              </a:tr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이동공구차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11-I-1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600A 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휘더케이블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65866"/>
                  </a:ext>
                </a:extLst>
              </a:tr>
              <a:tr h="2190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팀공구함</a:t>
                      </a:r>
                      <a:endParaRPr lang="ko-KR" alt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11-I-2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600A 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휘더케이블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938976"/>
                  </a:ext>
                </a:extLst>
              </a:tr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11-I-3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500A 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웰드라인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88761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C2C5E737-807E-88B6-BB08-0196222397D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32266" y="954155"/>
            <a:ext cx="214343" cy="242922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EFB9F4E5-9498-10A6-3CC0-F0D51E85363A}"/>
              </a:ext>
            </a:extLst>
          </p:cNvPr>
          <p:cNvGrpSpPr/>
          <p:nvPr/>
        </p:nvGrpSpPr>
        <p:grpSpPr>
          <a:xfrm>
            <a:off x="5818067" y="116065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7A882A0-1D46-6FD2-34EE-EE4C26036F2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04ADA563-453F-927A-879C-8D57D8DBD00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4A0FB171-6A79-BD04-5351-32E925E35F9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1526610" y="540858"/>
            <a:ext cx="1286281" cy="1488461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12EDBC1F-5582-C7B8-B68B-09F0E240593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1532225" y="2105282"/>
            <a:ext cx="1286281" cy="1112258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C4170822-F920-748E-3C94-CFBB5AF7555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1534226" y="3320019"/>
            <a:ext cx="1286281" cy="970716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id="{BB685E90-AAE2-EF4E-EB6A-9D82A5D3F670}"/>
              </a:ext>
            </a:extLst>
          </p:cNvPr>
          <p:cNvSpPr/>
          <p:nvPr/>
        </p:nvSpPr>
        <p:spPr>
          <a:xfrm>
            <a:off x="1405716" y="5427768"/>
            <a:ext cx="5187571" cy="209410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EBA9554-33D3-F1D9-C9EA-3A5403048829}"/>
              </a:ext>
            </a:extLst>
          </p:cNvPr>
          <p:cNvGrpSpPr/>
          <p:nvPr/>
        </p:nvGrpSpPr>
        <p:grpSpPr>
          <a:xfrm>
            <a:off x="3094042" y="3028619"/>
            <a:ext cx="388720" cy="200055"/>
            <a:chOff x="4727047" y="5307508"/>
            <a:chExt cx="388720" cy="20005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3CC9E8C-7E36-CE8A-3C9C-30CAE31244A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9021B0F4-A5CB-94CE-6981-60C1F492AA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5C07DB6C-3BD5-12DF-B41C-D64091F9CF26}"/>
              </a:ext>
            </a:extLst>
          </p:cNvPr>
          <p:cNvGraphicFramePr>
            <a:graphicFrameLocks noGrp="1"/>
          </p:cNvGraphicFramePr>
          <p:nvPr/>
        </p:nvGraphicFramePr>
        <p:xfrm>
          <a:off x="5823675" y="3260464"/>
          <a:ext cx="7188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872">
                  <a:extLst>
                    <a:ext uri="{9D8B030D-6E8A-4147-A177-3AD203B41FA5}">
                      <a16:colId xmlns:a16="http://schemas.microsoft.com/office/drawing/2014/main" val="2853921298"/>
                    </a:ext>
                  </a:extLst>
                </a:gridCol>
              </a:tblGrid>
              <a:tr h="138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신청 수량선택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68289"/>
                  </a:ext>
                </a:extLst>
              </a:tr>
            </a:tbl>
          </a:graphicData>
        </a:graphic>
      </p:graphicFrame>
      <p:pic>
        <p:nvPicPr>
          <p:cNvPr id="103" name="그림 102">
            <a:extLst>
              <a:ext uri="{FF2B5EF4-FFF2-40B4-BE49-F238E27FC236}">
                <a16:creationId xmlns:a16="http://schemas.microsoft.com/office/drawing/2014/main" id="{EC43A230-A1DF-0552-DE4B-5CA5A22682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115"/>
          <a:stretch/>
        </p:blipFill>
        <p:spPr>
          <a:xfrm>
            <a:off x="5871964" y="5710841"/>
            <a:ext cx="624970" cy="472804"/>
          </a:xfrm>
          <a:prstGeom prst="rect">
            <a:avLst/>
          </a:prstGeom>
        </p:spPr>
      </p:pic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D5DDB51C-CE12-AD5E-937B-59E6755954F2}"/>
              </a:ext>
            </a:extLst>
          </p:cNvPr>
          <p:cNvGraphicFramePr>
            <a:graphicFrameLocks noGrp="1"/>
          </p:cNvGraphicFramePr>
          <p:nvPr/>
        </p:nvGraphicFramePr>
        <p:xfrm>
          <a:off x="1615219" y="5492180"/>
          <a:ext cx="402093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040">
                  <a:extLst>
                    <a:ext uri="{9D8B030D-6E8A-4147-A177-3AD203B41FA5}">
                      <a16:colId xmlns:a16="http://schemas.microsoft.com/office/drawing/2014/main" val="4195065676"/>
                    </a:ext>
                  </a:extLst>
                </a:gridCol>
                <a:gridCol w="551981">
                  <a:extLst>
                    <a:ext uri="{9D8B030D-6E8A-4147-A177-3AD203B41FA5}">
                      <a16:colId xmlns:a16="http://schemas.microsoft.com/office/drawing/2014/main" val="1241678077"/>
                    </a:ext>
                  </a:extLst>
                </a:gridCol>
                <a:gridCol w="465845">
                  <a:extLst>
                    <a:ext uri="{9D8B030D-6E8A-4147-A177-3AD203B41FA5}">
                      <a16:colId xmlns:a16="http://schemas.microsoft.com/office/drawing/2014/main" val="194125955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9083195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51049484"/>
                    </a:ext>
                  </a:extLst>
                </a:gridCol>
                <a:gridCol w="718872">
                  <a:extLst>
                    <a:ext uri="{9D8B030D-6E8A-4147-A177-3AD203B41FA5}">
                      <a16:colId xmlns:a16="http://schemas.microsoft.com/office/drawing/2014/main" val="2853921298"/>
                    </a:ext>
                  </a:extLst>
                </a:gridCol>
              </a:tblGrid>
              <a:tr h="138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정비실명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공구위치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영문이름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규격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재고수량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68289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958786E8-F16A-C9B1-3D18-86D1BA9614CC}"/>
              </a:ext>
            </a:extLst>
          </p:cNvPr>
          <p:cNvGraphicFramePr>
            <a:graphicFrameLocks noGrp="1"/>
          </p:cNvGraphicFramePr>
          <p:nvPr/>
        </p:nvGraphicFramePr>
        <p:xfrm>
          <a:off x="1672084" y="5686944"/>
          <a:ext cx="4020929" cy="1533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12">
                  <a:extLst>
                    <a:ext uri="{9D8B030D-6E8A-4147-A177-3AD203B41FA5}">
                      <a16:colId xmlns:a16="http://schemas.microsoft.com/office/drawing/2014/main" val="3925377050"/>
                    </a:ext>
                  </a:extLst>
                </a:gridCol>
                <a:gridCol w="658203">
                  <a:extLst>
                    <a:ext uri="{9D8B030D-6E8A-4147-A177-3AD203B41FA5}">
                      <a16:colId xmlns:a16="http://schemas.microsoft.com/office/drawing/2014/main" val="3893754909"/>
                    </a:ext>
                  </a:extLst>
                </a:gridCol>
                <a:gridCol w="468121">
                  <a:extLst>
                    <a:ext uri="{9D8B030D-6E8A-4147-A177-3AD203B41FA5}">
                      <a16:colId xmlns:a16="http://schemas.microsoft.com/office/drawing/2014/main" val="2829485354"/>
                    </a:ext>
                  </a:extLst>
                </a:gridCol>
                <a:gridCol w="732519">
                  <a:extLst>
                    <a:ext uri="{9D8B030D-6E8A-4147-A177-3AD203B41FA5}">
                      <a16:colId xmlns:a16="http://schemas.microsoft.com/office/drawing/2014/main" val="2476963431"/>
                    </a:ext>
                  </a:extLst>
                </a:gridCol>
                <a:gridCol w="872637">
                  <a:extLst>
                    <a:ext uri="{9D8B030D-6E8A-4147-A177-3AD203B41FA5}">
                      <a16:colId xmlns:a16="http://schemas.microsoft.com/office/drawing/2014/main" val="658509176"/>
                    </a:ext>
                  </a:extLst>
                </a:gridCol>
                <a:gridCol w="872637">
                  <a:extLst>
                    <a:ext uri="{9D8B030D-6E8A-4147-A177-3AD203B41FA5}">
                      <a16:colId xmlns:a16="http://schemas.microsoft.com/office/drawing/2014/main" val="1134049820"/>
                    </a:ext>
                  </a:extLst>
                </a:gridCol>
              </a:tblGrid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유압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-25-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가스켓펀치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Gasket Hole Punch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10mm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7223"/>
                  </a:ext>
                </a:extLst>
              </a:tr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가스켓펀치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Gasket Hole Punch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12mm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34459"/>
                  </a:ext>
                </a:extLst>
              </a:tr>
              <a:tr h="2190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</a:t>
                      </a:r>
                      <a:endParaRPr lang="ko-KR" alt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유압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27-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가스켓펀치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Gasket Hole Punch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13mm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90621"/>
                  </a:ext>
                </a:extLst>
              </a:tr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유압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27-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가스켓펀치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Gasket Hole Punch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14mm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374199"/>
                  </a:ext>
                </a:extLst>
              </a:tr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이동공구차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4-D-2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가스켓펀치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Gasket Hole Punch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17mm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65866"/>
                  </a:ext>
                </a:extLst>
              </a:tr>
              <a:tr h="2190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팀공구함</a:t>
                      </a:r>
                      <a:endParaRPr lang="ko-KR" alt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가스켓펀치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Gasket Hole Punch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19mm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938976"/>
                  </a:ext>
                </a:extLst>
              </a:tr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6-D-2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가스켓펀치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Gasket Hole Punch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8mm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887612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2B5262C4-4406-5030-ADDB-DFB7A1B2823A}"/>
              </a:ext>
            </a:extLst>
          </p:cNvPr>
          <p:cNvGraphicFramePr>
            <a:graphicFrameLocks noGrp="1"/>
          </p:cNvGraphicFramePr>
          <p:nvPr/>
        </p:nvGraphicFramePr>
        <p:xfrm>
          <a:off x="5808912" y="5505658"/>
          <a:ext cx="7188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872">
                  <a:extLst>
                    <a:ext uri="{9D8B030D-6E8A-4147-A177-3AD203B41FA5}">
                      <a16:colId xmlns:a16="http://schemas.microsoft.com/office/drawing/2014/main" val="2853921298"/>
                    </a:ext>
                  </a:extLst>
                </a:gridCol>
              </a:tblGrid>
              <a:tr h="138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신청 수량선택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68289"/>
                  </a:ext>
                </a:extLst>
              </a:tr>
            </a:tbl>
          </a:graphicData>
        </a:graphic>
      </p:graphicFrame>
      <p:pic>
        <p:nvPicPr>
          <p:cNvPr id="107" name="그림 106">
            <a:extLst>
              <a:ext uri="{FF2B5EF4-FFF2-40B4-BE49-F238E27FC236}">
                <a16:creationId xmlns:a16="http://schemas.microsoft.com/office/drawing/2014/main" id="{3477A67A-B648-3A8A-5D10-259298839F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2096"/>
          <a:stretch/>
        </p:blipFill>
        <p:spPr>
          <a:xfrm>
            <a:off x="1369366" y="2148764"/>
            <a:ext cx="5223238" cy="827854"/>
          </a:xfrm>
          <a:prstGeom prst="rect">
            <a:avLst/>
          </a:prstGeom>
        </p:spPr>
      </p:pic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B8DB74F4-3B99-7CBC-992C-C05A7F6FAAB1}"/>
              </a:ext>
            </a:extLst>
          </p:cNvPr>
          <p:cNvGraphicFramePr>
            <a:graphicFrameLocks noGrp="1"/>
          </p:cNvGraphicFramePr>
          <p:nvPr/>
        </p:nvGraphicFramePr>
        <p:xfrm>
          <a:off x="1672891" y="2195782"/>
          <a:ext cx="3271901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68">
                  <a:extLst>
                    <a:ext uri="{9D8B030D-6E8A-4147-A177-3AD203B41FA5}">
                      <a16:colId xmlns:a16="http://schemas.microsoft.com/office/drawing/2014/main" val="4195065676"/>
                    </a:ext>
                  </a:extLst>
                </a:gridCol>
                <a:gridCol w="514668">
                  <a:extLst>
                    <a:ext uri="{9D8B030D-6E8A-4147-A177-3AD203B41FA5}">
                      <a16:colId xmlns:a16="http://schemas.microsoft.com/office/drawing/2014/main" val="1241678077"/>
                    </a:ext>
                  </a:extLst>
                </a:gridCol>
                <a:gridCol w="476148">
                  <a:extLst>
                    <a:ext uri="{9D8B030D-6E8A-4147-A177-3AD203B41FA5}">
                      <a16:colId xmlns:a16="http://schemas.microsoft.com/office/drawing/2014/main" val="1941259552"/>
                    </a:ext>
                  </a:extLst>
                </a:gridCol>
                <a:gridCol w="809608">
                  <a:extLst>
                    <a:ext uri="{9D8B030D-6E8A-4147-A177-3AD203B41FA5}">
                      <a16:colId xmlns:a16="http://schemas.microsoft.com/office/drawing/2014/main" val="3908319504"/>
                    </a:ext>
                  </a:extLst>
                </a:gridCol>
                <a:gridCol w="956809">
                  <a:extLst>
                    <a:ext uri="{9D8B030D-6E8A-4147-A177-3AD203B41FA5}">
                      <a16:colId xmlns:a16="http://schemas.microsoft.com/office/drawing/2014/main" val="451049484"/>
                    </a:ext>
                  </a:extLst>
                </a:gridCol>
              </a:tblGrid>
              <a:tr h="138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정비실명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공구위치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영문이름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규격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68289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AF22F18C-7789-BF83-4805-D54801561F80}"/>
              </a:ext>
            </a:extLst>
          </p:cNvPr>
          <p:cNvGraphicFramePr>
            <a:graphicFrameLocks noGrp="1"/>
          </p:cNvGraphicFramePr>
          <p:nvPr/>
        </p:nvGraphicFramePr>
        <p:xfrm>
          <a:off x="5174486" y="2201104"/>
          <a:ext cx="1409813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val="2853921298"/>
                    </a:ext>
                  </a:extLst>
                </a:gridCol>
                <a:gridCol w="434079">
                  <a:extLst>
                    <a:ext uri="{9D8B030D-6E8A-4147-A177-3AD203B41FA5}">
                      <a16:colId xmlns:a16="http://schemas.microsoft.com/office/drawing/2014/main" val="4293958147"/>
                    </a:ext>
                  </a:extLst>
                </a:gridCol>
                <a:gridCol w="434079">
                  <a:extLst>
                    <a:ext uri="{9D8B030D-6E8A-4147-A177-3AD203B41FA5}">
                      <a16:colId xmlns:a16="http://schemas.microsoft.com/office/drawing/2014/main" val="934231045"/>
                    </a:ext>
                  </a:extLst>
                </a:gridCol>
              </a:tblGrid>
              <a:tr h="138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신청 수량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68289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9CDEF4CA-B08C-2D60-4426-2BABAFD950BC}"/>
              </a:ext>
            </a:extLst>
          </p:cNvPr>
          <p:cNvGraphicFramePr>
            <a:graphicFrameLocks noGrp="1"/>
          </p:cNvGraphicFramePr>
          <p:nvPr/>
        </p:nvGraphicFramePr>
        <p:xfrm>
          <a:off x="1686847" y="2425680"/>
          <a:ext cx="4109288" cy="219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71">
                  <a:extLst>
                    <a:ext uri="{9D8B030D-6E8A-4147-A177-3AD203B41FA5}">
                      <a16:colId xmlns:a16="http://schemas.microsoft.com/office/drawing/2014/main" val="3925377050"/>
                    </a:ext>
                  </a:extLst>
                </a:gridCol>
                <a:gridCol w="672667">
                  <a:extLst>
                    <a:ext uri="{9D8B030D-6E8A-4147-A177-3AD203B41FA5}">
                      <a16:colId xmlns:a16="http://schemas.microsoft.com/office/drawing/2014/main" val="3893754909"/>
                    </a:ext>
                  </a:extLst>
                </a:gridCol>
                <a:gridCol w="478408">
                  <a:extLst>
                    <a:ext uri="{9D8B030D-6E8A-4147-A177-3AD203B41FA5}">
                      <a16:colId xmlns:a16="http://schemas.microsoft.com/office/drawing/2014/main" val="2829485354"/>
                    </a:ext>
                  </a:extLst>
                </a:gridCol>
                <a:gridCol w="748616">
                  <a:extLst>
                    <a:ext uri="{9D8B030D-6E8A-4147-A177-3AD203B41FA5}">
                      <a16:colId xmlns:a16="http://schemas.microsoft.com/office/drawing/2014/main" val="2476963431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658509176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1134049820"/>
                    </a:ext>
                  </a:extLst>
                </a:gridCol>
              </a:tblGrid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기자재창고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 사다리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StapLadder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7223"/>
                  </a:ext>
                </a:extLst>
              </a:tr>
            </a:tbl>
          </a:graphicData>
        </a:graphic>
      </p:graphicFrame>
      <p:pic>
        <p:nvPicPr>
          <p:cNvPr id="112" name="그림 111">
            <a:extLst>
              <a:ext uri="{FF2B5EF4-FFF2-40B4-BE49-F238E27FC236}">
                <a16:creationId xmlns:a16="http://schemas.microsoft.com/office/drawing/2014/main" id="{FFB51728-506B-BF1F-C721-D9D523B76C3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52904" y="2472666"/>
            <a:ext cx="267645" cy="182881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633E4985-C5AB-4822-B37A-FD14AF91D92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06787" y="2410369"/>
            <a:ext cx="267645" cy="261951"/>
          </a:xfrm>
          <a:prstGeom prst="rect">
            <a:avLst/>
          </a:prstGeom>
        </p:spPr>
      </p:pic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8425335-F427-0283-116B-E29C435C66F1}"/>
              </a:ext>
            </a:extLst>
          </p:cNvPr>
          <p:cNvCxnSpPr>
            <a:cxnSpLocks/>
            <a:stCxn id="98" idx="3"/>
            <a:endCxn id="170" idx="1"/>
          </p:cNvCxnSpPr>
          <p:nvPr/>
        </p:nvCxnSpPr>
        <p:spPr>
          <a:xfrm flipV="1">
            <a:off x="1652121" y="1886111"/>
            <a:ext cx="1082870" cy="3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6638C95B-0575-EB69-8A4C-A99BD16AAB59}"/>
              </a:ext>
            </a:extLst>
          </p:cNvPr>
          <p:cNvSpPr/>
          <p:nvPr/>
        </p:nvSpPr>
        <p:spPr>
          <a:xfrm>
            <a:off x="1640200" y="1314172"/>
            <a:ext cx="1311942" cy="135051"/>
          </a:xfrm>
          <a:prstGeom prst="roundRect">
            <a:avLst/>
          </a:prstGeom>
          <a:solidFill>
            <a:srgbClr val="F0F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리더이름을 입력하세요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A96F830F-84F8-291A-6108-974895041792}"/>
              </a:ext>
            </a:extLst>
          </p:cNvPr>
          <p:cNvSpPr/>
          <p:nvPr/>
        </p:nvSpPr>
        <p:spPr>
          <a:xfrm>
            <a:off x="3830081" y="1334599"/>
            <a:ext cx="1311942" cy="135051"/>
          </a:xfrm>
          <a:prstGeom prst="roundRect">
            <a:avLst/>
          </a:prstGeom>
          <a:solidFill>
            <a:srgbClr val="F0F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자주 찾으실 작업 이름을 입력하세요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4DBE9D5-479E-00D6-A0B5-6FC9E1847959}"/>
              </a:ext>
            </a:extLst>
          </p:cNvPr>
          <p:cNvSpPr/>
          <p:nvPr/>
        </p:nvSpPr>
        <p:spPr>
          <a:xfrm>
            <a:off x="5907799" y="4970935"/>
            <a:ext cx="576306" cy="25070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C66188E-BED7-CD67-0117-7FD05F4C61BC}"/>
              </a:ext>
            </a:extLst>
          </p:cNvPr>
          <p:cNvSpPr/>
          <p:nvPr/>
        </p:nvSpPr>
        <p:spPr>
          <a:xfrm>
            <a:off x="9631664" y="1361505"/>
            <a:ext cx="214220" cy="25070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726D2E5-B606-A669-38D3-9A50C5B7800E}"/>
              </a:ext>
            </a:extLst>
          </p:cNvPr>
          <p:cNvSpPr/>
          <p:nvPr/>
        </p:nvSpPr>
        <p:spPr>
          <a:xfrm>
            <a:off x="1422331" y="3186756"/>
            <a:ext cx="5160536" cy="212395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367ED517-B242-1D35-BF5B-66AC66AE2607}"/>
              </a:ext>
            </a:extLst>
          </p:cNvPr>
          <p:cNvCxnSpPr>
            <a:cxnSpLocks/>
            <a:stCxn id="142" idx="2"/>
          </p:cNvCxnSpPr>
          <p:nvPr/>
        </p:nvCxnSpPr>
        <p:spPr>
          <a:xfrm>
            <a:off x="9738774" y="1612212"/>
            <a:ext cx="0" cy="698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그림 159">
            <a:extLst>
              <a:ext uri="{FF2B5EF4-FFF2-40B4-BE49-F238E27FC236}">
                <a16:creationId xmlns:a16="http://schemas.microsoft.com/office/drawing/2014/main" id="{A30114CE-C25F-60B5-620B-FB53FB2A7D7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37900" y="1799282"/>
            <a:ext cx="214221" cy="222305"/>
          </a:xfrm>
          <a:prstGeom prst="rect">
            <a:avLst/>
          </a:prstGeom>
        </p:spPr>
      </p:pic>
      <p:sp>
        <p:nvSpPr>
          <p:cNvPr id="98" name="직사각형 97">
            <a:extLst>
              <a:ext uri="{FF2B5EF4-FFF2-40B4-BE49-F238E27FC236}">
                <a16:creationId xmlns:a16="http://schemas.microsoft.com/office/drawing/2014/main" id="{3DEAB518-943B-5E62-AFDD-6C336CCA0DEB}"/>
              </a:ext>
            </a:extLst>
          </p:cNvPr>
          <p:cNvSpPr/>
          <p:nvPr/>
        </p:nvSpPr>
        <p:spPr>
          <a:xfrm>
            <a:off x="1421236" y="1764396"/>
            <a:ext cx="230885" cy="25070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4" name="그림 163">
            <a:extLst>
              <a:ext uri="{FF2B5EF4-FFF2-40B4-BE49-F238E27FC236}">
                <a16:creationId xmlns:a16="http://schemas.microsoft.com/office/drawing/2014/main" id="{04A91C23-DA56-857B-26E5-4B55AE05651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811259" y="1820929"/>
            <a:ext cx="250000" cy="250000"/>
          </a:xfrm>
          <a:prstGeom prst="rect">
            <a:avLst/>
          </a:prstGeom>
        </p:spPr>
      </p:pic>
      <p:graphicFrame>
        <p:nvGraphicFramePr>
          <p:cNvPr id="167" name="표 166">
            <a:extLst>
              <a:ext uri="{FF2B5EF4-FFF2-40B4-BE49-F238E27FC236}">
                <a16:creationId xmlns:a16="http://schemas.microsoft.com/office/drawing/2014/main" id="{F3A4AB2F-078B-9F12-D1EE-716C6BB09BFB}"/>
              </a:ext>
            </a:extLst>
          </p:cNvPr>
          <p:cNvGraphicFramePr>
            <a:graphicFrameLocks noGrp="1"/>
          </p:cNvGraphicFramePr>
          <p:nvPr/>
        </p:nvGraphicFramePr>
        <p:xfrm>
          <a:off x="1694818" y="2675280"/>
          <a:ext cx="4109288" cy="219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71">
                  <a:extLst>
                    <a:ext uri="{9D8B030D-6E8A-4147-A177-3AD203B41FA5}">
                      <a16:colId xmlns:a16="http://schemas.microsoft.com/office/drawing/2014/main" val="3925377050"/>
                    </a:ext>
                  </a:extLst>
                </a:gridCol>
                <a:gridCol w="672667">
                  <a:extLst>
                    <a:ext uri="{9D8B030D-6E8A-4147-A177-3AD203B41FA5}">
                      <a16:colId xmlns:a16="http://schemas.microsoft.com/office/drawing/2014/main" val="3893754909"/>
                    </a:ext>
                  </a:extLst>
                </a:gridCol>
                <a:gridCol w="478408">
                  <a:extLst>
                    <a:ext uri="{9D8B030D-6E8A-4147-A177-3AD203B41FA5}">
                      <a16:colId xmlns:a16="http://schemas.microsoft.com/office/drawing/2014/main" val="2829485354"/>
                    </a:ext>
                  </a:extLst>
                </a:gridCol>
                <a:gridCol w="748616">
                  <a:extLst>
                    <a:ext uri="{9D8B030D-6E8A-4147-A177-3AD203B41FA5}">
                      <a16:colId xmlns:a16="http://schemas.microsoft.com/office/drawing/2014/main" val="2476963431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658509176"/>
                    </a:ext>
                  </a:extLst>
                </a:gridCol>
                <a:gridCol w="891813">
                  <a:extLst>
                    <a:ext uri="{9D8B030D-6E8A-4147-A177-3AD203B41FA5}">
                      <a16:colId xmlns:a16="http://schemas.microsoft.com/office/drawing/2014/main" val="1134049820"/>
                    </a:ext>
                  </a:extLst>
                </a:gridCol>
              </a:tblGrid>
              <a:tr h="219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220V/500A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7223"/>
                  </a:ext>
                </a:extLst>
              </a:tr>
            </a:tbl>
          </a:graphicData>
        </a:graphic>
      </p:graphicFrame>
      <p:pic>
        <p:nvPicPr>
          <p:cNvPr id="168" name="그림 167">
            <a:extLst>
              <a:ext uri="{FF2B5EF4-FFF2-40B4-BE49-F238E27FC236}">
                <a16:creationId xmlns:a16="http://schemas.microsoft.com/office/drawing/2014/main" id="{1FF677F6-ADB4-9B0E-B911-E83F43F0AEA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44933" y="2714112"/>
            <a:ext cx="267645" cy="182881"/>
          </a:xfrm>
          <a:prstGeom prst="rect">
            <a:avLst/>
          </a:prstGeom>
        </p:spPr>
      </p:pic>
      <p:pic>
        <p:nvPicPr>
          <p:cNvPr id="169" name="그림 168">
            <a:extLst>
              <a:ext uri="{FF2B5EF4-FFF2-40B4-BE49-F238E27FC236}">
                <a16:creationId xmlns:a16="http://schemas.microsoft.com/office/drawing/2014/main" id="{9F816B1B-870A-2E32-AC98-F25EC7C9A09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98816" y="2651815"/>
            <a:ext cx="267645" cy="261951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5E0FB48C-2973-25A7-0C92-0583AFA7F684}"/>
              </a:ext>
            </a:extLst>
          </p:cNvPr>
          <p:cNvSpPr txBox="1"/>
          <p:nvPr/>
        </p:nvSpPr>
        <p:spPr>
          <a:xfrm>
            <a:off x="10175126" y="1501803"/>
            <a:ext cx="347406" cy="110409"/>
          </a:xfrm>
          <a:prstGeom prst="rect">
            <a:avLst/>
          </a:prstGeom>
          <a:solidFill>
            <a:srgbClr val="6045E2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저장</a:t>
            </a: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E087E18D-322B-CD14-F43B-E0310D4C750D}"/>
              </a:ext>
            </a:extLst>
          </p:cNvPr>
          <p:cNvGrpSpPr/>
          <p:nvPr/>
        </p:nvGrpSpPr>
        <p:grpSpPr>
          <a:xfrm>
            <a:off x="2734991" y="1540724"/>
            <a:ext cx="1434833" cy="690774"/>
            <a:chOff x="8458857" y="242003"/>
            <a:chExt cx="1624166" cy="831573"/>
          </a:xfrm>
        </p:grpSpPr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id="{EA2CB52A-2201-B7A5-1C20-FA809A583C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37067" t="71163" r="15409" b="3729"/>
            <a:stretch/>
          </p:blipFill>
          <p:spPr>
            <a:xfrm>
              <a:off x="8458857" y="242003"/>
              <a:ext cx="1624166" cy="831573"/>
            </a:xfrm>
            <a:prstGeom prst="rect">
              <a:avLst/>
            </a:prstGeom>
            <a:ln w="3175">
              <a:solidFill>
                <a:srgbClr val="FF0000"/>
              </a:solidFill>
            </a:ln>
          </p:spPr>
        </p:pic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7CE590-E6DE-6524-AAD5-2148C88DDC39}"/>
                </a:ext>
              </a:extLst>
            </p:cNvPr>
            <p:cNvSpPr txBox="1"/>
            <p:nvPr/>
          </p:nvSpPr>
          <p:spPr>
            <a:xfrm>
              <a:off x="8458857" y="263022"/>
              <a:ext cx="801823" cy="20526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noAutofit/>
            </a:bodyPr>
            <a:lstStyle/>
            <a:p>
              <a:r>
                <a:rPr lang="ko-KR" altLang="en-US" sz="850" b="1" dirty="0"/>
                <a:t>공기구 조회 및 추가</a:t>
              </a:r>
            </a:p>
          </p:txBody>
        </p: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87F39088-21AC-F3F1-B29A-59F6733BC32B}"/>
                </a:ext>
              </a:extLst>
            </p:cNvPr>
            <p:cNvSpPr/>
            <p:nvPr/>
          </p:nvSpPr>
          <p:spPr>
            <a:xfrm>
              <a:off x="8649963" y="512773"/>
              <a:ext cx="1311942" cy="135051"/>
            </a:xfrm>
            <a:prstGeom prst="roundRect">
              <a:avLst/>
            </a:prstGeom>
            <a:solidFill>
              <a:srgbClr val="F0F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공기구 이름을 입력하세요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24FDFD62-F26C-D676-5597-1B2EC5FF5220}"/>
                </a:ext>
              </a:extLst>
            </p:cNvPr>
            <p:cNvSpPr txBox="1"/>
            <p:nvPr/>
          </p:nvSpPr>
          <p:spPr>
            <a:xfrm>
              <a:off x="8620798" y="854472"/>
              <a:ext cx="495937" cy="13505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확인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801C7CD-55E1-0C85-FCBA-05EA7958A842}"/>
              </a:ext>
            </a:extLst>
          </p:cNvPr>
          <p:cNvSpPr/>
          <p:nvPr/>
        </p:nvSpPr>
        <p:spPr>
          <a:xfrm>
            <a:off x="1402970" y="2704507"/>
            <a:ext cx="5189633" cy="25692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94E5C461-5984-2C88-58DF-55CF6BEB3325}"/>
              </a:ext>
            </a:extLst>
          </p:cNvPr>
          <p:cNvSpPr/>
          <p:nvPr/>
        </p:nvSpPr>
        <p:spPr>
          <a:xfrm>
            <a:off x="1465865" y="3465816"/>
            <a:ext cx="230885" cy="22434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B8EAD7D5-E423-AA63-5028-4BF4FFF1C747}"/>
              </a:ext>
            </a:extLst>
          </p:cNvPr>
          <p:cNvSpPr/>
          <p:nvPr/>
        </p:nvSpPr>
        <p:spPr>
          <a:xfrm>
            <a:off x="5873044" y="3231378"/>
            <a:ext cx="637355" cy="77547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1680A034-25EE-81CD-A6EB-8BC53FFAF0BB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6188595" y="4033206"/>
            <a:ext cx="7357" cy="9377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359971AE-8A0A-94AD-1A59-100957E9F4A2}"/>
              </a:ext>
            </a:extLst>
          </p:cNvPr>
          <p:cNvCxnSpPr>
            <a:cxnSpLocks/>
            <a:endCxn id="137" idx="2"/>
          </p:cNvCxnSpPr>
          <p:nvPr/>
        </p:nvCxnSpPr>
        <p:spPr>
          <a:xfrm flipH="1" flipV="1">
            <a:off x="3997787" y="2961430"/>
            <a:ext cx="2184363" cy="1983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0D8D7701-4EA8-BFD0-221A-127DC3151B85}"/>
              </a:ext>
            </a:extLst>
          </p:cNvPr>
          <p:cNvGrpSpPr/>
          <p:nvPr/>
        </p:nvGrpSpPr>
        <p:grpSpPr>
          <a:xfrm>
            <a:off x="9345385" y="3270193"/>
            <a:ext cx="1639477" cy="909070"/>
            <a:chOff x="7036979" y="4384752"/>
            <a:chExt cx="1639477" cy="909070"/>
          </a:xfrm>
        </p:grpSpPr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F54D3949-E3CE-E804-919E-324A568676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37067" t="72552" r="14961"/>
            <a:stretch/>
          </p:blipFill>
          <p:spPr>
            <a:xfrm>
              <a:off x="7036979" y="4384752"/>
              <a:ext cx="1639477" cy="90907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240B437-D176-BFFA-4343-D3F43B5A9503}"/>
                </a:ext>
              </a:extLst>
            </p:cNvPr>
            <p:cNvSpPr txBox="1"/>
            <p:nvPr/>
          </p:nvSpPr>
          <p:spPr>
            <a:xfrm>
              <a:off x="7117844" y="4384752"/>
              <a:ext cx="727492" cy="15830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r>
                <a:rPr lang="ko-KR" altLang="en-US" sz="600" b="1" dirty="0"/>
                <a:t>공기구 수량만 수정가능 합니다</a:t>
              </a:r>
              <a:r>
                <a:rPr lang="en-US" altLang="ko-KR" sz="600" b="1" dirty="0"/>
                <a:t>.</a:t>
              </a:r>
              <a:endParaRPr lang="ko-KR" altLang="en-US" sz="600" b="1" dirty="0"/>
            </a:p>
          </p:txBody>
        </p:sp>
        <p:pic>
          <p:nvPicPr>
            <p:cNvPr id="193" name="그림 192">
              <a:extLst>
                <a:ext uri="{FF2B5EF4-FFF2-40B4-BE49-F238E27FC236}">
                  <a16:creationId xmlns:a16="http://schemas.microsoft.com/office/drawing/2014/main" id="{CA740F5B-2893-0103-CB37-A23548FD02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2115"/>
            <a:stretch/>
          </p:blipFill>
          <p:spPr>
            <a:xfrm>
              <a:off x="7117843" y="4543053"/>
              <a:ext cx="1524363" cy="331537"/>
            </a:xfrm>
            <a:prstGeom prst="rect">
              <a:avLst/>
            </a:prstGeom>
          </p:spPr>
        </p:pic>
      </p:grp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CC1B3589-ACDB-D0FE-169C-F4B63A6742B9}"/>
              </a:ext>
            </a:extLst>
          </p:cNvPr>
          <p:cNvCxnSpPr>
            <a:cxnSpLocks/>
            <a:stCxn id="108" idx="0"/>
          </p:cNvCxnSpPr>
          <p:nvPr/>
        </p:nvCxnSpPr>
        <p:spPr>
          <a:xfrm flipH="1">
            <a:off x="3298898" y="2195782"/>
            <a:ext cx="9943" cy="832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0165E2B3-5705-ECC6-6D28-AC11D90024AB}"/>
              </a:ext>
            </a:extLst>
          </p:cNvPr>
          <p:cNvCxnSpPr>
            <a:cxnSpLocks/>
          </p:cNvCxnSpPr>
          <p:nvPr/>
        </p:nvCxnSpPr>
        <p:spPr>
          <a:xfrm>
            <a:off x="1712964" y="3614719"/>
            <a:ext cx="41107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B8FFAD36-0DA3-FD68-3572-2EE86CE048BE}"/>
              </a:ext>
            </a:extLst>
          </p:cNvPr>
          <p:cNvGrpSpPr/>
          <p:nvPr/>
        </p:nvGrpSpPr>
        <p:grpSpPr>
          <a:xfrm>
            <a:off x="1476840" y="3326752"/>
            <a:ext cx="388720" cy="200055"/>
            <a:chOff x="4727047" y="5307508"/>
            <a:chExt cx="388720" cy="200055"/>
          </a:xfrm>
        </p:grpSpPr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77BB9B30-96FD-AAB4-66E4-FE01658AB79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8" name="TextBox 27">
              <a:extLst>
                <a:ext uri="{FF2B5EF4-FFF2-40B4-BE49-F238E27FC236}">
                  <a16:creationId xmlns:a16="http://schemas.microsoft.com/office/drawing/2014/main" id="{05564047-EBCB-BC8E-90FF-144AA4605C1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721F6AE5-F943-498F-3318-C910F66974D7}"/>
              </a:ext>
            </a:extLst>
          </p:cNvPr>
          <p:cNvGrpSpPr/>
          <p:nvPr/>
        </p:nvGrpSpPr>
        <p:grpSpPr>
          <a:xfrm>
            <a:off x="5812630" y="4731060"/>
            <a:ext cx="388720" cy="200055"/>
            <a:chOff x="4727047" y="5307508"/>
            <a:chExt cx="388720" cy="200055"/>
          </a:xfrm>
        </p:grpSpPr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C617DB10-40DF-8DD1-4B2D-408FD189874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2" name="TextBox 27">
              <a:extLst>
                <a:ext uri="{FF2B5EF4-FFF2-40B4-BE49-F238E27FC236}">
                  <a16:creationId xmlns:a16="http://schemas.microsoft.com/office/drawing/2014/main" id="{20489D14-21C9-76A2-11B9-40DBA2D9B1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B4FDDC9C-BF0D-96C9-20E8-A2DC0680327C}"/>
              </a:ext>
            </a:extLst>
          </p:cNvPr>
          <p:cNvGrpSpPr/>
          <p:nvPr/>
        </p:nvGrpSpPr>
        <p:grpSpPr>
          <a:xfrm>
            <a:off x="5490035" y="2601953"/>
            <a:ext cx="388720" cy="200055"/>
            <a:chOff x="4727047" y="5307508"/>
            <a:chExt cx="388720" cy="200055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A20E202B-CE79-1BB7-6646-3C3B3E96475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3" name="TextBox 27">
              <a:extLst>
                <a:ext uri="{FF2B5EF4-FFF2-40B4-BE49-F238E27FC236}">
                  <a16:creationId xmlns:a16="http://schemas.microsoft.com/office/drawing/2014/main" id="{BE59923B-58D9-91DF-9E09-A3331ADF46E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DD82E3D5-494A-DD3C-81C0-DA39BB460905}"/>
              </a:ext>
            </a:extLst>
          </p:cNvPr>
          <p:cNvGrpSpPr/>
          <p:nvPr/>
        </p:nvGrpSpPr>
        <p:grpSpPr>
          <a:xfrm>
            <a:off x="3072350" y="5336890"/>
            <a:ext cx="388720" cy="200055"/>
            <a:chOff x="4727047" y="5307508"/>
            <a:chExt cx="388720" cy="200055"/>
          </a:xfrm>
        </p:grpSpPr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E23B3241-5AA3-7660-5E25-C9CC3778CC5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5" name="TextBox 27">
              <a:extLst>
                <a:ext uri="{FF2B5EF4-FFF2-40B4-BE49-F238E27FC236}">
                  <a16:creationId xmlns:a16="http://schemas.microsoft.com/office/drawing/2014/main" id="{2AEEC0A3-89C7-8A4C-24C8-F4B7C5A2B4F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A64D98CC-3F6E-BDD2-A96E-6D8C21AD102C}"/>
              </a:ext>
            </a:extLst>
          </p:cNvPr>
          <p:cNvGrpSpPr/>
          <p:nvPr/>
        </p:nvGrpSpPr>
        <p:grpSpPr>
          <a:xfrm>
            <a:off x="6070003" y="1846290"/>
            <a:ext cx="485314" cy="178800"/>
            <a:chOff x="5799454" y="5175892"/>
            <a:chExt cx="648072" cy="227894"/>
          </a:xfrm>
        </p:grpSpPr>
        <p:sp>
          <p:nvSpPr>
            <p:cNvPr id="217" name="사각형: 둥근 모서리 216">
              <a:extLst>
                <a:ext uri="{FF2B5EF4-FFF2-40B4-BE49-F238E27FC236}">
                  <a16:creationId xmlns:a16="http://schemas.microsoft.com/office/drawing/2014/main" id="{CD50C128-C04E-4515-730B-88A707A950BF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83E37FC-A32E-AE28-AA25-1956CD0E6E9B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8906510C-EDC3-61C3-26A3-5831864C79DE}"/>
              </a:ext>
            </a:extLst>
          </p:cNvPr>
          <p:cNvGrpSpPr/>
          <p:nvPr/>
        </p:nvGrpSpPr>
        <p:grpSpPr>
          <a:xfrm>
            <a:off x="5601189" y="1775154"/>
            <a:ext cx="388720" cy="200055"/>
            <a:chOff x="4727047" y="5307508"/>
            <a:chExt cx="388720" cy="200055"/>
          </a:xfrm>
        </p:grpSpPr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C94818F5-C2C6-2BE1-423C-1178831E075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1" name="TextBox 27">
              <a:extLst>
                <a:ext uri="{FF2B5EF4-FFF2-40B4-BE49-F238E27FC236}">
                  <a16:creationId xmlns:a16="http://schemas.microsoft.com/office/drawing/2014/main" id="{52F3DAF7-EC1F-EEB8-3BC8-6E9B9416790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BEC30239-1C1F-F4EB-421B-038F48C086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33" y="944037"/>
            <a:ext cx="1091758" cy="45420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DC0469-4CC9-D14F-602F-270F93F70FAD}"/>
              </a:ext>
            </a:extLst>
          </p:cNvPr>
          <p:cNvSpPr txBox="1"/>
          <p:nvPr/>
        </p:nvSpPr>
        <p:spPr>
          <a:xfrm>
            <a:off x="271618" y="1008596"/>
            <a:ext cx="1060022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정비실 정보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pPr algn="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작업공구함 리스트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소모자재    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소모자재 지급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소모자재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D3BCDA4-2146-126C-5842-D5CF8967DE6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14608" y="2203930"/>
            <a:ext cx="165983" cy="14971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2EF1C0C-4F89-A045-843A-0F6CC7DDBDC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05764" y="1020551"/>
            <a:ext cx="200373" cy="16356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EE03FFB-C949-43EE-55E9-AFC187ACC83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22960" y="1439829"/>
            <a:ext cx="165983" cy="15768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92B3015-86CC-EE92-A8CB-168CE22330F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12959" y="3196576"/>
            <a:ext cx="166246" cy="15901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964F4D7-39F0-0BFE-7173-5F2E472FC501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10800000">
            <a:off x="327420" y="2444136"/>
            <a:ext cx="162281" cy="15522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32C7A96-D984-FF15-DBD2-A3D36313AEB9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10800000">
            <a:off x="322960" y="4322297"/>
            <a:ext cx="185536" cy="14018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2695F53-E58C-4467-83F6-658313F21EE9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05362" y="3758816"/>
            <a:ext cx="174190" cy="162314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77D4C019-642D-6543-F87A-F5EBA1C8B54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31190" y="1831818"/>
            <a:ext cx="149522" cy="149522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5C2C8558-EE25-9717-5B74-45458D58DD06}"/>
              </a:ext>
            </a:extLst>
          </p:cNvPr>
          <p:cNvSpPr/>
          <p:nvPr/>
        </p:nvSpPr>
        <p:spPr>
          <a:xfrm>
            <a:off x="298425" y="2399105"/>
            <a:ext cx="1033215" cy="77935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E45287D-3022-AC6E-7FF2-908C69F34B17}"/>
              </a:ext>
            </a:extLst>
          </p:cNvPr>
          <p:cNvSpPr/>
          <p:nvPr/>
        </p:nvSpPr>
        <p:spPr>
          <a:xfrm>
            <a:off x="456259" y="2813278"/>
            <a:ext cx="820567" cy="1460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7363AD1-C91C-C2EC-A2F6-27890BDCFF06}"/>
              </a:ext>
            </a:extLst>
          </p:cNvPr>
          <p:cNvGrpSpPr/>
          <p:nvPr/>
        </p:nvGrpSpPr>
        <p:grpSpPr>
          <a:xfrm>
            <a:off x="1187724" y="915088"/>
            <a:ext cx="388720" cy="200055"/>
            <a:chOff x="4727047" y="5307508"/>
            <a:chExt cx="388720" cy="20005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66CE817-2A20-492B-FCE2-69087062A18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ED5F704C-1428-E407-F332-0D51A0ECB55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D42148F-6B10-11C4-657F-C0F4550FB364}"/>
              </a:ext>
            </a:extLst>
          </p:cNvPr>
          <p:cNvGrpSpPr/>
          <p:nvPr/>
        </p:nvGrpSpPr>
        <p:grpSpPr>
          <a:xfrm>
            <a:off x="1170137" y="1608121"/>
            <a:ext cx="388720" cy="200055"/>
            <a:chOff x="4727047" y="5307508"/>
            <a:chExt cx="388720" cy="20005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B5D9CBD-8CD3-0CAB-47B0-7AD2B87CC3C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D29D2A01-496D-16B0-C379-7EAEB8666C6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2" name="타원 81">
            <a:extLst>
              <a:ext uri="{FF2B5EF4-FFF2-40B4-BE49-F238E27FC236}">
                <a16:creationId xmlns:a16="http://schemas.microsoft.com/office/drawing/2014/main" id="{5D0D4BA5-91C0-CED2-75AC-635F12417CFB}"/>
              </a:ext>
            </a:extLst>
          </p:cNvPr>
          <p:cNvSpPr/>
          <p:nvPr/>
        </p:nvSpPr>
        <p:spPr>
          <a:xfrm>
            <a:off x="1712964" y="854472"/>
            <a:ext cx="4829583" cy="4878632"/>
          </a:xfrm>
          <a:prstGeom prst="ellipse">
            <a:avLst/>
          </a:prstGeom>
          <a:solidFill>
            <a:srgbClr val="0078D7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 대기</a:t>
            </a:r>
          </a:p>
        </p:txBody>
      </p:sp>
    </p:spTree>
    <p:extLst>
      <p:ext uri="{BB962C8B-B14F-4D97-AF65-F5344CB8AC3E}">
        <p14:creationId xmlns:p14="http://schemas.microsoft.com/office/powerpoint/2010/main" val="228351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B514F-69A9-62CA-27DF-E23134BB2176}"/>
              </a:ext>
            </a:extLst>
          </p:cNvPr>
          <p:cNvSpPr txBox="1"/>
          <p:nvPr/>
        </p:nvSpPr>
        <p:spPr>
          <a:xfrm>
            <a:off x="220677" y="265212"/>
            <a:ext cx="621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7.4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대여 신청 리스트 확인 및 승인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신청된 대여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반출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리스트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0D3A9BA-3DCC-9931-9DC6-5D4AC5691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14728"/>
              </p:ext>
            </p:extLst>
          </p:nvPr>
        </p:nvGraphicFramePr>
        <p:xfrm>
          <a:off x="6979021" y="0"/>
          <a:ext cx="2185261" cy="4201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작업자가 신청한 대여 리스트 보기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/table.html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상세보기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관리자는 상세보기 페이지에서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태그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(QR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자산성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체크한후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대여를 승인함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관리자의 전용단말기로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QR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체크 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대여 승인처리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QR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스캔 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color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반전 필요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??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미반납리스트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38CD0E39-B271-AEE8-288B-52A43DA53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98"/>
          <a:stretch/>
        </p:blipFill>
        <p:spPr>
          <a:xfrm>
            <a:off x="1357062" y="927978"/>
            <a:ext cx="5302240" cy="177382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3ABE05A-8A22-DF39-D5A6-E2ABCDD427C5}"/>
              </a:ext>
            </a:extLst>
          </p:cNvPr>
          <p:cNvSpPr/>
          <p:nvPr/>
        </p:nvSpPr>
        <p:spPr>
          <a:xfrm>
            <a:off x="1357062" y="960235"/>
            <a:ext cx="2160240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대여 신청 리스트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E00856-9503-72C7-86D4-F54CB9EC055E}"/>
              </a:ext>
            </a:extLst>
          </p:cNvPr>
          <p:cNvSpPr/>
          <p:nvPr/>
        </p:nvSpPr>
        <p:spPr>
          <a:xfrm>
            <a:off x="2365513" y="1176259"/>
            <a:ext cx="77042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대여 장소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350DA3-57EB-D75D-27DE-E6ABEDE7C75A}"/>
              </a:ext>
            </a:extLst>
          </p:cNvPr>
          <p:cNvSpPr/>
          <p:nvPr/>
        </p:nvSpPr>
        <p:spPr>
          <a:xfrm>
            <a:off x="3135937" y="1174524"/>
            <a:ext cx="778690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9BA8BB-4570-1581-834C-EF003251A6A4}"/>
              </a:ext>
            </a:extLst>
          </p:cNvPr>
          <p:cNvSpPr/>
          <p:nvPr/>
        </p:nvSpPr>
        <p:spPr>
          <a:xfrm>
            <a:off x="3995936" y="1170415"/>
            <a:ext cx="1756796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63CB22-9846-7E3E-40F4-0745ABBF30AE}"/>
              </a:ext>
            </a:extLst>
          </p:cNvPr>
          <p:cNvSpPr/>
          <p:nvPr/>
        </p:nvSpPr>
        <p:spPr>
          <a:xfrm>
            <a:off x="5220072" y="1170415"/>
            <a:ext cx="1113518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대여신청 리스트 상세보기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878A01-962C-C0A1-B7B8-24207C3F061F}"/>
              </a:ext>
            </a:extLst>
          </p:cNvPr>
          <p:cNvSpPr/>
          <p:nvPr/>
        </p:nvSpPr>
        <p:spPr>
          <a:xfrm>
            <a:off x="2365513" y="1386439"/>
            <a:ext cx="58400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48CF58-939A-C781-24A7-5C60F5501DDE}"/>
              </a:ext>
            </a:extLst>
          </p:cNvPr>
          <p:cNvSpPr/>
          <p:nvPr/>
        </p:nvSpPr>
        <p:spPr>
          <a:xfrm>
            <a:off x="2362848" y="1668210"/>
            <a:ext cx="58400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27AB9D-1157-D7DC-7D04-A512EA232C4D}"/>
              </a:ext>
            </a:extLst>
          </p:cNvPr>
          <p:cNvSpPr/>
          <p:nvPr/>
        </p:nvSpPr>
        <p:spPr>
          <a:xfrm>
            <a:off x="2362848" y="1910605"/>
            <a:ext cx="58400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10F6D8-6428-6EC4-E477-1C8938D8C82A}"/>
              </a:ext>
            </a:extLst>
          </p:cNvPr>
          <p:cNvSpPr/>
          <p:nvPr/>
        </p:nvSpPr>
        <p:spPr>
          <a:xfrm>
            <a:off x="2369104" y="2197796"/>
            <a:ext cx="58400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8A7E25-672C-6D48-3CBF-F48CAE575A3C}"/>
              </a:ext>
            </a:extLst>
          </p:cNvPr>
          <p:cNvSpPr/>
          <p:nvPr/>
        </p:nvSpPr>
        <p:spPr>
          <a:xfrm>
            <a:off x="2364643" y="2432400"/>
            <a:ext cx="58400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  <a:endParaRPr lang="en-US" altLang="ko-KR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7EFF869-2F95-B8D3-FC7D-1A167BEABBB5}"/>
              </a:ext>
            </a:extLst>
          </p:cNvPr>
          <p:cNvGrpSpPr/>
          <p:nvPr/>
        </p:nvGrpSpPr>
        <p:grpSpPr>
          <a:xfrm>
            <a:off x="5389434" y="979505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4B547A9-F1D0-789B-3358-320D39685AD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27">
              <a:extLst>
                <a:ext uri="{FF2B5EF4-FFF2-40B4-BE49-F238E27FC236}">
                  <a16:creationId xmlns:a16="http://schemas.microsoft.com/office/drawing/2014/main" id="{AC7D7F90-F798-B9FE-5CA1-70291D7AB1C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EEE42912-7E00-FE10-FB21-7FF157736B71}"/>
              </a:ext>
            </a:extLst>
          </p:cNvPr>
          <p:cNvSpPr/>
          <p:nvPr/>
        </p:nvSpPr>
        <p:spPr>
          <a:xfrm>
            <a:off x="6100602" y="1899909"/>
            <a:ext cx="334371" cy="2549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27E0F3-76B3-811E-4678-503A2BC97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009F6D-4385-71F3-3040-E84C1D390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589424"/>
            <a:ext cx="5327662" cy="318285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E0FED8-554E-9009-9952-0F070023B097}"/>
              </a:ext>
            </a:extLst>
          </p:cNvPr>
          <p:cNvSpPr/>
          <p:nvPr/>
        </p:nvSpPr>
        <p:spPr>
          <a:xfrm>
            <a:off x="3980605" y="1384461"/>
            <a:ext cx="1826488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최도윤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8C03169-F7E3-22B5-AE6F-ACA412551E5B}"/>
              </a:ext>
            </a:extLst>
          </p:cNvPr>
          <p:cNvSpPr/>
          <p:nvPr/>
        </p:nvSpPr>
        <p:spPr>
          <a:xfrm>
            <a:off x="3980605" y="1636097"/>
            <a:ext cx="1826488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이하린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96B8462-4EDD-6139-D687-195F56450FF4}"/>
              </a:ext>
            </a:extLst>
          </p:cNvPr>
          <p:cNvSpPr/>
          <p:nvPr/>
        </p:nvSpPr>
        <p:spPr>
          <a:xfrm>
            <a:off x="3980605" y="1916749"/>
            <a:ext cx="1826488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배윤지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13FD57F-407D-CB9D-6E2C-71C7A6BDA4D5}"/>
              </a:ext>
            </a:extLst>
          </p:cNvPr>
          <p:cNvSpPr/>
          <p:nvPr/>
        </p:nvSpPr>
        <p:spPr>
          <a:xfrm>
            <a:off x="3980605" y="2185711"/>
            <a:ext cx="1826486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박나은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B3B0EF5-FF7E-8CA8-959F-B81E5A553187}"/>
              </a:ext>
            </a:extLst>
          </p:cNvPr>
          <p:cNvSpPr/>
          <p:nvPr/>
        </p:nvSpPr>
        <p:spPr>
          <a:xfrm>
            <a:off x="3957263" y="2476156"/>
            <a:ext cx="1892760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오유준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2C9D611-429D-C66C-F225-67FD413CC03E}"/>
              </a:ext>
            </a:extLst>
          </p:cNvPr>
          <p:cNvSpPr/>
          <p:nvPr/>
        </p:nvSpPr>
        <p:spPr>
          <a:xfrm>
            <a:off x="7172155" y="3483014"/>
            <a:ext cx="1909559" cy="134349"/>
          </a:xfrm>
          <a:prstGeom prst="rect">
            <a:avLst/>
          </a:prstGeom>
          <a:solidFill>
            <a:srgbClr val="FF0000">
              <a:alpha val="2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3FCAEED-3A54-02A7-5C94-210EAF9FD69D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AF47817C-9AE7-9130-7C72-6D4CE27B5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3C5CFC39-ED1F-75E4-6DA1-C64ADCCFB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8224662-A95F-44D7-BE97-0D593DE26077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FEB764F-4375-F658-DEEA-9E176475B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5ADC854B-29F9-F4DE-16D2-9B46BCD83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69" name="Picture 2" descr="정보 아이콘 3D 모델 - TurboSquid 1649677">
            <a:extLst>
              <a:ext uri="{FF2B5EF4-FFF2-40B4-BE49-F238E27FC236}">
                <a16:creationId xmlns:a16="http://schemas.microsoft.com/office/drawing/2014/main" id="{3BA41CE4-A5EF-62AA-4BCA-2B7239E4A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299CF984-1172-B4AF-0EF1-41E751E44E5B}"/>
              </a:ext>
            </a:extLst>
          </p:cNvPr>
          <p:cNvGrpSpPr/>
          <p:nvPr/>
        </p:nvGrpSpPr>
        <p:grpSpPr>
          <a:xfrm>
            <a:off x="6784661" y="1716694"/>
            <a:ext cx="388720" cy="200055"/>
            <a:chOff x="4727047" y="5307508"/>
            <a:chExt cx="388720" cy="20005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61E66DD-8EC0-561A-08C6-8823263A53E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367F318C-AB51-542E-FADE-2C402085A66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80" name="그림 79">
            <a:extLst>
              <a:ext uri="{FF2B5EF4-FFF2-40B4-BE49-F238E27FC236}">
                <a16:creationId xmlns:a16="http://schemas.microsoft.com/office/drawing/2014/main" id="{43678D1E-49D9-CA5A-4851-9AF2F2EE26E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" b="13067"/>
          <a:stretch/>
        </p:blipFill>
        <p:spPr>
          <a:xfrm>
            <a:off x="1400664" y="3049184"/>
            <a:ext cx="5223238" cy="1502310"/>
          </a:xfrm>
          <a:prstGeom prst="rect">
            <a:avLst/>
          </a:prstGeom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id="{9A8F4E16-9136-F0DA-320F-B886B42BBD95}"/>
              </a:ext>
            </a:extLst>
          </p:cNvPr>
          <p:cNvSpPr/>
          <p:nvPr/>
        </p:nvSpPr>
        <p:spPr>
          <a:xfrm>
            <a:off x="1580507" y="3175620"/>
            <a:ext cx="71147" cy="7844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AF4C93F-E2B1-C98E-7513-C8CCDCBE9F4F}"/>
              </a:ext>
            </a:extLst>
          </p:cNvPr>
          <p:cNvSpPr/>
          <p:nvPr/>
        </p:nvSpPr>
        <p:spPr>
          <a:xfrm>
            <a:off x="1392124" y="1176259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대여 신청 일자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9302D8E-F2F4-CA71-C58B-001FD8116AF9}"/>
              </a:ext>
            </a:extLst>
          </p:cNvPr>
          <p:cNvSpPr/>
          <p:nvPr/>
        </p:nvSpPr>
        <p:spPr>
          <a:xfrm>
            <a:off x="1392123" y="1386439"/>
            <a:ext cx="98489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7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2023-11-10-08-31</a:t>
            </a:r>
            <a:endParaRPr lang="ko-KR" altLang="en-US" sz="7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D024658-8606-3D9F-F4F0-B7342C0B7963}"/>
              </a:ext>
            </a:extLst>
          </p:cNvPr>
          <p:cNvSpPr/>
          <p:nvPr/>
        </p:nvSpPr>
        <p:spPr>
          <a:xfrm>
            <a:off x="1389458" y="1668210"/>
            <a:ext cx="98489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7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2023-11-10-08-30</a:t>
            </a:r>
            <a:endParaRPr lang="ko-KR" altLang="en-US" sz="7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61A87DA-D83E-F196-3806-91CE272392B0}"/>
              </a:ext>
            </a:extLst>
          </p:cNvPr>
          <p:cNvSpPr/>
          <p:nvPr/>
        </p:nvSpPr>
        <p:spPr>
          <a:xfrm>
            <a:off x="1389458" y="1910605"/>
            <a:ext cx="98489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7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2023-11-10-08-29</a:t>
            </a:r>
            <a:endParaRPr lang="ko-KR" altLang="en-US" sz="7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6038B1C-B961-2EB7-A526-1C37D9D23EAF}"/>
              </a:ext>
            </a:extLst>
          </p:cNvPr>
          <p:cNvSpPr/>
          <p:nvPr/>
        </p:nvSpPr>
        <p:spPr>
          <a:xfrm>
            <a:off x="1395714" y="2197796"/>
            <a:ext cx="98489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7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2023-11-10-08-28</a:t>
            </a:r>
            <a:endParaRPr lang="ko-KR" altLang="en-US" sz="7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E722A39-5A98-CFF8-148C-9AACDC6BB37B}"/>
              </a:ext>
            </a:extLst>
          </p:cNvPr>
          <p:cNvSpPr/>
          <p:nvPr/>
        </p:nvSpPr>
        <p:spPr>
          <a:xfrm>
            <a:off x="1391253" y="2432400"/>
            <a:ext cx="98489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en-US" altLang="ko-KR" sz="7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2023-11-10-08-27</a:t>
            </a:r>
            <a:endParaRPr lang="ko-KR" altLang="en-US" sz="7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7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altLang="ko-KR" sz="7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ko-KR" altLang="en-US" sz="7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F11E94E-628E-BF91-0486-B800E65DE5F3}"/>
              </a:ext>
            </a:extLst>
          </p:cNvPr>
          <p:cNvSpPr/>
          <p:nvPr/>
        </p:nvSpPr>
        <p:spPr>
          <a:xfrm>
            <a:off x="2906738" y="1380765"/>
            <a:ext cx="1080972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김서준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4AA1839-0D2C-97A5-F549-71D3A2857752}"/>
              </a:ext>
            </a:extLst>
          </p:cNvPr>
          <p:cNvSpPr/>
          <p:nvPr/>
        </p:nvSpPr>
        <p:spPr>
          <a:xfrm>
            <a:off x="2906738" y="1606284"/>
            <a:ext cx="1080972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김도윤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B46E257-38B1-F8D6-1954-C5743C31DFD7}"/>
              </a:ext>
            </a:extLst>
          </p:cNvPr>
          <p:cNvSpPr/>
          <p:nvPr/>
        </p:nvSpPr>
        <p:spPr>
          <a:xfrm>
            <a:off x="2906738" y="1886936"/>
            <a:ext cx="1080972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최서우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88708FA-85EE-674E-A3C4-30626164A6EB}"/>
              </a:ext>
            </a:extLst>
          </p:cNvPr>
          <p:cNvSpPr/>
          <p:nvPr/>
        </p:nvSpPr>
        <p:spPr>
          <a:xfrm>
            <a:off x="2906737" y="2155898"/>
            <a:ext cx="1080971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이시우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BD1C8DB-6AA2-F8D3-EED5-DC266D983AC5}"/>
              </a:ext>
            </a:extLst>
          </p:cNvPr>
          <p:cNvSpPr/>
          <p:nvPr/>
        </p:nvSpPr>
        <p:spPr>
          <a:xfrm>
            <a:off x="2875740" y="2446343"/>
            <a:ext cx="1120196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박지호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C0BA5C5-CB1F-7374-7AA7-495D3563A57E}"/>
              </a:ext>
            </a:extLst>
          </p:cNvPr>
          <p:cNvCxnSpPr>
            <a:cxnSpLocks/>
            <a:stCxn id="35" idx="4"/>
            <a:endCxn id="115" idx="0"/>
          </p:cNvCxnSpPr>
          <p:nvPr/>
        </p:nvCxnSpPr>
        <p:spPr>
          <a:xfrm flipH="1">
            <a:off x="4009782" y="2154809"/>
            <a:ext cx="2258006" cy="879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그림 116">
            <a:extLst>
              <a:ext uri="{FF2B5EF4-FFF2-40B4-BE49-F238E27FC236}">
                <a16:creationId xmlns:a16="http://schemas.microsoft.com/office/drawing/2014/main" id="{12F4B9C8-48D2-D908-E759-6E9AC23777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4667" y="4499501"/>
            <a:ext cx="5167503" cy="360040"/>
          </a:xfrm>
          <a:prstGeom prst="rect">
            <a:avLst/>
          </a:prstGeom>
        </p:spPr>
      </p:pic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5AC4CED3-6651-FF02-D1E0-5CF4239E980B}"/>
              </a:ext>
            </a:extLst>
          </p:cNvPr>
          <p:cNvGrpSpPr/>
          <p:nvPr/>
        </p:nvGrpSpPr>
        <p:grpSpPr>
          <a:xfrm>
            <a:off x="5855788" y="4557174"/>
            <a:ext cx="648072" cy="227894"/>
            <a:chOff x="5799454" y="5175892"/>
            <a:chExt cx="648072" cy="227894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58142170-1048-E237-98E6-D0BA5052D84B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FD114CC-4567-DC7D-F968-7477FCEAD28C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대여승인</a:t>
              </a: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21F6C46-8786-DE16-5A13-0D092C494681}"/>
              </a:ext>
            </a:extLst>
          </p:cNvPr>
          <p:cNvSpPr/>
          <p:nvPr/>
        </p:nvSpPr>
        <p:spPr>
          <a:xfrm>
            <a:off x="1403967" y="3034073"/>
            <a:ext cx="5211630" cy="182546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6F2D1614-80AD-9676-94BE-ED54F8521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008685"/>
              </p:ext>
            </p:extLst>
          </p:nvPr>
        </p:nvGraphicFramePr>
        <p:xfrm>
          <a:off x="1698336" y="3075557"/>
          <a:ext cx="4873833" cy="1448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731">
                  <a:extLst>
                    <a:ext uri="{9D8B030D-6E8A-4147-A177-3AD203B41FA5}">
                      <a16:colId xmlns:a16="http://schemas.microsoft.com/office/drawing/2014/main" val="1065793439"/>
                    </a:ext>
                  </a:extLst>
                </a:gridCol>
                <a:gridCol w="624731">
                  <a:extLst>
                    <a:ext uri="{9D8B030D-6E8A-4147-A177-3AD203B41FA5}">
                      <a16:colId xmlns:a16="http://schemas.microsoft.com/office/drawing/2014/main" val="3893754909"/>
                    </a:ext>
                  </a:extLst>
                </a:gridCol>
                <a:gridCol w="444317">
                  <a:extLst>
                    <a:ext uri="{9D8B030D-6E8A-4147-A177-3AD203B41FA5}">
                      <a16:colId xmlns:a16="http://schemas.microsoft.com/office/drawing/2014/main" val="2829485354"/>
                    </a:ext>
                  </a:extLst>
                </a:gridCol>
                <a:gridCol w="695268">
                  <a:extLst>
                    <a:ext uri="{9D8B030D-6E8A-4147-A177-3AD203B41FA5}">
                      <a16:colId xmlns:a16="http://schemas.microsoft.com/office/drawing/2014/main" val="2476963431"/>
                    </a:ext>
                  </a:extLst>
                </a:gridCol>
                <a:gridCol w="828262">
                  <a:extLst>
                    <a:ext uri="{9D8B030D-6E8A-4147-A177-3AD203B41FA5}">
                      <a16:colId xmlns:a16="http://schemas.microsoft.com/office/drawing/2014/main" val="658509176"/>
                    </a:ext>
                  </a:extLst>
                </a:gridCol>
                <a:gridCol w="828262">
                  <a:extLst>
                    <a:ext uri="{9D8B030D-6E8A-4147-A177-3AD203B41FA5}">
                      <a16:colId xmlns:a16="http://schemas.microsoft.com/office/drawing/2014/main" val="1134049820"/>
                    </a:ext>
                  </a:extLst>
                </a:gridCol>
                <a:gridCol w="828262">
                  <a:extLst>
                    <a:ext uri="{9D8B030D-6E8A-4147-A177-3AD203B41FA5}">
                      <a16:colId xmlns:a16="http://schemas.microsoft.com/office/drawing/2014/main" val="3719016151"/>
                    </a:ext>
                  </a:extLst>
                </a:gridCol>
              </a:tblGrid>
              <a:tr h="2413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정비실명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공기구위치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영문명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신청수량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QR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764663"/>
                  </a:ext>
                </a:extLst>
              </a:tr>
              <a:tr h="2413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정비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기자재창고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형 사다리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StapLadder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형</a:t>
                      </a:r>
                      <a:endParaRPr lang="en-US" altLang="ko-KR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7223"/>
                  </a:ext>
                </a:extLst>
              </a:tr>
              <a:tr h="2413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정비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220V/500A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A100012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34459"/>
                  </a:ext>
                </a:extLst>
              </a:tr>
              <a:tr h="2413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정비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공구쎌빙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 Shelving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1200*600*600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90621"/>
                  </a:ext>
                </a:extLst>
              </a:tr>
              <a:tr h="2413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정비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수동 스틸굿지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Grease Pump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CP96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374199"/>
                  </a:ext>
                </a:extLst>
              </a:tr>
              <a:tr h="2413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정비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11-I-1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AL-55 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니토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Alr Grinder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Y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</a:t>
                      </a:r>
                      <a:endParaRPr lang="en-US" altLang="ko-KR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65866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421F5A-2BE3-7B60-B51B-44E529BCF1E0}"/>
              </a:ext>
            </a:extLst>
          </p:cNvPr>
          <p:cNvSpPr/>
          <p:nvPr/>
        </p:nvSpPr>
        <p:spPr>
          <a:xfrm>
            <a:off x="1733607" y="3617363"/>
            <a:ext cx="4838562" cy="178503"/>
          </a:xfrm>
          <a:prstGeom prst="rect">
            <a:avLst/>
          </a:prstGeom>
          <a:solidFill>
            <a:srgbClr val="FF0000">
              <a:alpha val="2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id="{1C66E065-9A92-29A5-5F14-A94F564CA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33" y="944037"/>
            <a:ext cx="1091758" cy="4542079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F4F5CEC4-F98D-7802-7D35-0622266A4713}"/>
              </a:ext>
            </a:extLst>
          </p:cNvPr>
          <p:cNvSpPr txBox="1"/>
          <p:nvPr/>
        </p:nvSpPr>
        <p:spPr>
          <a:xfrm>
            <a:off x="271618" y="1008596"/>
            <a:ext cx="106002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정비실 정보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pPr algn="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작업공구함 리스트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소모자재    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소모자재 지급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소모자재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1C6C657D-87C2-F3AD-B27E-DB2E0DC6ED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4608" y="2203930"/>
            <a:ext cx="165983" cy="149710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2D1A0CD8-E455-BAAA-99BE-AF47CD3D6A6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5764" y="1020551"/>
            <a:ext cx="200373" cy="163569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1168593B-F3FC-F2E5-916A-0A97001371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2960" y="1439829"/>
            <a:ext cx="165983" cy="157684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B1739254-96E1-F995-E07F-8A04C3F69A2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2959" y="3196576"/>
            <a:ext cx="166246" cy="159018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5AB692DF-FBB2-A01F-79CB-D3741F8E287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0800000">
            <a:off x="327420" y="2444136"/>
            <a:ext cx="162281" cy="155225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8F47D2D2-5B45-DC91-71C2-4305D68D98B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0800000">
            <a:off x="322960" y="4322297"/>
            <a:ext cx="185536" cy="140182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6BDAF26B-C186-C801-88BD-0960D36DEC9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5362" y="3758816"/>
            <a:ext cx="174190" cy="162314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BAA99F45-DCB4-8207-4EFF-E3DB7C9B307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1190" y="1831818"/>
            <a:ext cx="149522" cy="149522"/>
          </a:xfrm>
          <a:prstGeom prst="rect">
            <a:avLst/>
          </a:prstGeom>
        </p:spPr>
      </p:pic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428405D1-688A-0573-C357-74A77DFC1B68}"/>
              </a:ext>
            </a:extLst>
          </p:cNvPr>
          <p:cNvSpPr/>
          <p:nvPr/>
        </p:nvSpPr>
        <p:spPr>
          <a:xfrm>
            <a:off x="455680" y="2641476"/>
            <a:ext cx="820567" cy="1460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id="{3B2B4CA6-38BD-A346-AE2F-77D45A49CDD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12959" y="2985034"/>
            <a:ext cx="141371" cy="149687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0A90988A-B71F-C8DF-50E4-62D38778F3DD}"/>
              </a:ext>
            </a:extLst>
          </p:cNvPr>
          <p:cNvGrpSpPr/>
          <p:nvPr/>
        </p:nvGrpSpPr>
        <p:grpSpPr>
          <a:xfrm>
            <a:off x="1240366" y="879478"/>
            <a:ext cx="388720" cy="200055"/>
            <a:chOff x="4727047" y="5307508"/>
            <a:chExt cx="388720" cy="20005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0AAC9F6-A672-DA12-B271-D4B4FF49B9A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809639-63A4-C4D7-4694-9B5002AF19D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229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B514F-69A9-62CA-27DF-E23134BB2176}"/>
              </a:ext>
            </a:extLst>
          </p:cNvPr>
          <p:cNvSpPr txBox="1"/>
          <p:nvPr/>
        </p:nvSpPr>
        <p:spPr>
          <a:xfrm>
            <a:off x="220677" y="265212"/>
            <a:ext cx="621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7.4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대여 신청 리스트 확인 및 승인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미반납된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대여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반출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리스트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0D3A9BA-3DCC-9931-9DC6-5D4AC5691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14887"/>
              </p:ext>
            </p:extLst>
          </p:nvPr>
        </p:nvGraphicFramePr>
        <p:xfrm>
          <a:off x="6979021" y="0"/>
          <a:ext cx="2185261" cy="3546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작업자가 신청한 대여 리스트 보기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/table.html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상세보기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관리자는 상세보기 페이지에서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태그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(QR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자산성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체크한후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대여를 승인함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관리자의 전용단말기로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QR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체크 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대여 승인처리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QR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스캔 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color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반전 필요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4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관리자는 작업자의 반출전표 리스트를 기반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 신청할 경우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작업자가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반납하지 않는</a:t>
                      </a:r>
                      <a:endParaRPr lang="en-US" altLang="ko-KR" sz="7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공기구가 발생할 경우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 반입수량 만큼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미반입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리스트에 기록 저장됨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38CD0E39-B271-AEE8-288B-52A43DA53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98"/>
          <a:stretch/>
        </p:blipFill>
        <p:spPr>
          <a:xfrm>
            <a:off x="1357062" y="927978"/>
            <a:ext cx="5302240" cy="177382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3ABE05A-8A22-DF39-D5A6-E2ABCDD427C5}"/>
              </a:ext>
            </a:extLst>
          </p:cNvPr>
          <p:cNvSpPr/>
          <p:nvPr/>
        </p:nvSpPr>
        <p:spPr>
          <a:xfrm>
            <a:off x="1357062" y="960235"/>
            <a:ext cx="2160240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미 반납된 대여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리스트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E00856-9503-72C7-86D4-F54CB9EC055E}"/>
              </a:ext>
            </a:extLst>
          </p:cNvPr>
          <p:cNvSpPr/>
          <p:nvPr/>
        </p:nvSpPr>
        <p:spPr>
          <a:xfrm>
            <a:off x="2365513" y="1176259"/>
            <a:ext cx="77042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대여 장소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350DA3-57EB-D75D-27DE-E6ABEDE7C75A}"/>
              </a:ext>
            </a:extLst>
          </p:cNvPr>
          <p:cNvSpPr/>
          <p:nvPr/>
        </p:nvSpPr>
        <p:spPr>
          <a:xfrm>
            <a:off x="3135937" y="1174524"/>
            <a:ext cx="778690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9BA8BB-4570-1581-834C-EF003251A6A4}"/>
              </a:ext>
            </a:extLst>
          </p:cNvPr>
          <p:cNvSpPr/>
          <p:nvPr/>
        </p:nvSpPr>
        <p:spPr>
          <a:xfrm>
            <a:off x="3995936" y="1170415"/>
            <a:ext cx="1756796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63CB22-9846-7E3E-40F4-0745ABBF30AE}"/>
              </a:ext>
            </a:extLst>
          </p:cNvPr>
          <p:cNvSpPr/>
          <p:nvPr/>
        </p:nvSpPr>
        <p:spPr>
          <a:xfrm>
            <a:off x="5076056" y="1170415"/>
            <a:ext cx="1113518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미 반납 대여리스트 상세보기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878A01-962C-C0A1-B7B8-24207C3F061F}"/>
              </a:ext>
            </a:extLst>
          </p:cNvPr>
          <p:cNvSpPr/>
          <p:nvPr/>
        </p:nvSpPr>
        <p:spPr>
          <a:xfrm>
            <a:off x="2365513" y="1386439"/>
            <a:ext cx="58400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48CF58-939A-C781-24A7-5C60F5501DDE}"/>
              </a:ext>
            </a:extLst>
          </p:cNvPr>
          <p:cNvSpPr/>
          <p:nvPr/>
        </p:nvSpPr>
        <p:spPr>
          <a:xfrm>
            <a:off x="2362848" y="1668210"/>
            <a:ext cx="58400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27AB9D-1157-D7DC-7D04-A512EA232C4D}"/>
              </a:ext>
            </a:extLst>
          </p:cNvPr>
          <p:cNvSpPr/>
          <p:nvPr/>
        </p:nvSpPr>
        <p:spPr>
          <a:xfrm>
            <a:off x="2362848" y="1910605"/>
            <a:ext cx="58400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10F6D8-6428-6EC4-E477-1C8938D8C82A}"/>
              </a:ext>
            </a:extLst>
          </p:cNvPr>
          <p:cNvSpPr/>
          <p:nvPr/>
        </p:nvSpPr>
        <p:spPr>
          <a:xfrm>
            <a:off x="2369104" y="2197796"/>
            <a:ext cx="58400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8A7E25-672C-6D48-3CBF-F48CAE575A3C}"/>
              </a:ext>
            </a:extLst>
          </p:cNvPr>
          <p:cNvSpPr/>
          <p:nvPr/>
        </p:nvSpPr>
        <p:spPr>
          <a:xfrm>
            <a:off x="2364643" y="2432400"/>
            <a:ext cx="58400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  <a:endParaRPr lang="en-US" altLang="ko-KR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7EFF869-2F95-B8D3-FC7D-1A167BEABBB5}"/>
              </a:ext>
            </a:extLst>
          </p:cNvPr>
          <p:cNvGrpSpPr/>
          <p:nvPr/>
        </p:nvGrpSpPr>
        <p:grpSpPr>
          <a:xfrm>
            <a:off x="5389434" y="979505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4B547A9-F1D0-789B-3358-320D39685AD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27">
              <a:extLst>
                <a:ext uri="{FF2B5EF4-FFF2-40B4-BE49-F238E27FC236}">
                  <a16:creationId xmlns:a16="http://schemas.microsoft.com/office/drawing/2014/main" id="{AC7D7F90-F798-B9FE-5CA1-70291D7AB1C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EEE42912-7E00-FE10-FB21-7FF157736B71}"/>
              </a:ext>
            </a:extLst>
          </p:cNvPr>
          <p:cNvSpPr/>
          <p:nvPr/>
        </p:nvSpPr>
        <p:spPr>
          <a:xfrm>
            <a:off x="6090380" y="1381197"/>
            <a:ext cx="334371" cy="2549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27E0F3-76B3-811E-4678-503A2BC97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009F6D-4385-71F3-3040-E84C1D390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589424"/>
            <a:ext cx="5327662" cy="318285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E0FED8-554E-9009-9952-0F070023B097}"/>
              </a:ext>
            </a:extLst>
          </p:cNvPr>
          <p:cNvSpPr/>
          <p:nvPr/>
        </p:nvSpPr>
        <p:spPr>
          <a:xfrm>
            <a:off x="3980605" y="1384461"/>
            <a:ext cx="1826488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최도윤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8C03169-F7E3-22B5-AE6F-ACA412551E5B}"/>
              </a:ext>
            </a:extLst>
          </p:cNvPr>
          <p:cNvSpPr/>
          <p:nvPr/>
        </p:nvSpPr>
        <p:spPr>
          <a:xfrm>
            <a:off x="3980605" y="1636097"/>
            <a:ext cx="1826488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이하린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96B8462-4EDD-6139-D687-195F56450FF4}"/>
              </a:ext>
            </a:extLst>
          </p:cNvPr>
          <p:cNvSpPr/>
          <p:nvPr/>
        </p:nvSpPr>
        <p:spPr>
          <a:xfrm>
            <a:off x="3980605" y="1916749"/>
            <a:ext cx="1826488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배윤지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13FD57F-407D-CB9D-6E2C-71C7A6BDA4D5}"/>
              </a:ext>
            </a:extLst>
          </p:cNvPr>
          <p:cNvSpPr/>
          <p:nvPr/>
        </p:nvSpPr>
        <p:spPr>
          <a:xfrm>
            <a:off x="3980605" y="2185711"/>
            <a:ext cx="1826486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박나은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B3B0EF5-FF7E-8CA8-959F-B81E5A553187}"/>
              </a:ext>
            </a:extLst>
          </p:cNvPr>
          <p:cNvSpPr/>
          <p:nvPr/>
        </p:nvSpPr>
        <p:spPr>
          <a:xfrm>
            <a:off x="3957263" y="2476156"/>
            <a:ext cx="1892760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오유준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2C9D611-429D-C66C-F225-67FD413CC03E}"/>
              </a:ext>
            </a:extLst>
          </p:cNvPr>
          <p:cNvSpPr/>
          <p:nvPr/>
        </p:nvSpPr>
        <p:spPr>
          <a:xfrm>
            <a:off x="7172155" y="3483014"/>
            <a:ext cx="1909559" cy="134349"/>
          </a:xfrm>
          <a:prstGeom prst="rect">
            <a:avLst/>
          </a:prstGeom>
          <a:solidFill>
            <a:srgbClr val="FF0000">
              <a:alpha val="2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3FCAEED-3A54-02A7-5C94-210EAF9FD69D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AF47817C-9AE7-9130-7C72-6D4CE27B5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3C5CFC39-ED1F-75E4-6DA1-C64ADCCFB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8224662-A95F-44D7-BE97-0D593DE26077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FEB764F-4375-F658-DEEA-9E176475B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5ADC854B-29F9-F4DE-16D2-9B46BCD83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69" name="Picture 2" descr="정보 아이콘 3D 모델 - TurboSquid 1649677">
            <a:extLst>
              <a:ext uri="{FF2B5EF4-FFF2-40B4-BE49-F238E27FC236}">
                <a16:creationId xmlns:a16="http://schemas.microsoft.com/office/drawing/2014/main" id="{3BA41CE4-A5EF-62AA-4BCA-2B7239E4A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43678D1E-49D9-CA5A-4851-9AF2F2EE26E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" b="13067"/>
          <a:stretch/>
        </p:blipFill>
        <p:spPr>
          <a:xfrm>
            <a:off x="1400664" y="2761152"/>
            <a:ext cx="5223238" cy="1502310"/>
          </a:xfrm>
          <a:prstGeom prst="rect">
            <a:avLst/>
          </a:prstGeom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id="{9A8F4E16-9136-F0DA-320F-B886B42BBD95}"/>
              </a:ext>
            </a:extLst>
          </p:cNvPr>
          <p:cNvSpPr/>
          <p:nvPr/>
        </p:nvSpPr>
        <p:spPr>
          <a:xfrm>
            <a:off x="1580507" y="2887588"/>
            <a:ext cx="71147" cy="7844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AF4C93F-E2B1-C98E-7513-C8CCDCBE9F4F}"/>
              </a:ext>
            </a:extLst>
          </p:cNvPr>
          <p:cNvSpPr/>
          <p:nvPr/>
        </p:nvSpPr>
        <p:spPr>
          <a:xfrm>
            <a:off x="1392124" y="1176259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대여 신청 일자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9302D8E-F2F4-CA71-C58B-001FD8116AF9}"/>
              </a:ext>
            </a:extLst>
          </p:cNvPr>
          <p:cNvSpPr/>
          <p:nvPr/>
        </p:nvSpPr>
        <p:spPr>
          <a:xfrm>
            <a:off x="1392123" y="1386439"/>
            <a:ext cx="98489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7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2023-11-10-08-31</a:t>
            </a:r>
            <a:endParaRPr lang="ko-KR" altLang="en-US" sz="7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D024658-8606-3D9F-F4F0-B7342C0B7963}"/>
              </a:ext>
            </a:extLst>
          </p:cNvPr>
          <p:cNvSpPr/>
          <p:nvPr/>
        </p:nvSpPr>
        <p:spPr>
          <a:xfrm>
            <a:off x="1389458" y="1668210"/>
            <a:ext cx="98489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7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2023-11-10-08-30</a:t>
            </a:r>
            <a:endParaRPr lang="ko-KR" altLang="en-US" sz="7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61A87DA-D83E-F196-3806-91CE272392B0}"/>
              </a:ext>
            </a:extLst>
          </p:cNvPr>
          <p:cNvSpPr/>
          <p:nvPr/>
        </p:nvSpPr>
        <p:spPr>
          <a:xfrm>
            <a:off x="1389458" y="1910605"/>
            <a:ext cx="98489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7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2023-11-10-08-29</a:t>
            </a:r>
            <a:endParaRPr lang="ko-KR" altLang="en-US" sz="7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6038B1C-B961-2EB7-A526-1C37D9D23EAF}"/>
              </a:ext>
            </a:extLst>
          </p:cNvPr>
          <p:cNvSpPr/>
          <p:nvPr/>
        </p:nvSpPr>
        <p:spPr>
          <a:xfrm>
            <a:off x="1395714" y="2197796"/>
            <a:ext cx="98489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7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2023-11-10-08-28</a:t>
            </a:r>
            <a:endParaRPr lang="ko-KR" altLang="en-US" sz="7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E722A39-5A98-CFF8-148C-9AACDC6BB37B}"/>
              </a:ext>
            </a:extLst>
          </p:cNvPr>
          <p:cNvSpPr/>
          <p:nvPr/>
        </p:nvSpPr>
        <p:spPr>
          <a:xfrm>
            <a:off x="1391253" y="2432400"/>
            <a:ext cx="98489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en-US" altLang="ko-KR" sz="7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2023-11-10-08-27</a:t>
            </a:r>
            <a:endParaRPr lang="ko-KR" altLang="en-US" sz="7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7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altLang="ko-KR" sz="7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ko-KR" altLang="en-US" sz="7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F11E94E-628E-BF91-0486-B800E65DE5F3}"/>
              </a:ext>
            </a:extLst>
          </p:cNvPr>
          <p:cNvSpPr/>
          <p:nvPr/>
        </p:nvSpPr>
        <p:spPr>
          <a:xfrm>
            <a:off x="2906738" y="1380765"/>
            <a:ext cx="1080972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김서준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4AA1839-0D2C-97A5-F549-71D3A2857752}"/>
              </a:ext>
            </a:extLst>
          </p:cNvPr>
          <p:cNvSpPr/>
          <p:nvPr/>
        </p:nvSpPr>
        <p:spPr>
          <a:xfrm>
            <a:off x="2906738" y="1606284"/>
            <a:ext cx="1080972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김도윤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B46E257-38B1-F8D6-1954-C5743C31DFD7}"/>
              </a:ext>
            </a:extLst>
          </p:cNvPr>
          <p:cNvSpPr/>
          <p:nvPr/>
        </p:nvSpPr>
        <p:spPr>
          <a:xfrm>
            <a:off x="2906738" y="1886936"/>
            <a:ext cx="1080972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최서우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88708FA-85EE-674E-A3C4-30626164A6EB}"/>
              </a:ext>
            </a:extLst>
          </p:cNvPr>
          <p:cNvSpPr/>
          <p:nvPr/>
        </p:nvSpPr>
        <p:spPr>
          <a:xfrm>
            <a:off x="2906737" y="2155898"/>
            <a:ext cx="1080971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이시우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BD1C8DB-6AA2-F8D3-EED5-DC266D983AC5}"/>
              </a:ext>
            </a:extLst>
          </p:cNvPr>
          <p:cNvSpPr/>
          <p:nvPr/>
        </p:nvSpPr>
        <p:spPr>
          <a:xfrm>
            <a:off x="2875740" y="2446343"/>
            <a:ext cx="1120196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박지호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C0BA5C5-CB1F-7374-7AA7-495D3563A57E}"/>
              </a:ext>
            </a:extLst>
          </p:cNvPr>
          <p:cNvCxnSpPr>
            <a:cxnSpLocks/>
            <a:stCxn id="35" idx="4"/>
            <a:endCxn id="115" idx="0"/>
          </p:cNvCxnSpPr>
          <p:nvPr/>
        </p:nvCxnSpPr>
        <p:spPr>
          <a:xfrm flipH="1">
            <a:off x="4009782" y="1636097"/>
            <a:ext cx="2247784" cy="1109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그림 116">
            <a:extLst>
              <a:ext uri="{FF2B5EF4-FFF2-40B4-BE49-F238E27FC236}">
                <a16:creationId xmlns:a16="http://schemas.microsoft.com/office/drawing/2014/main" id="{12F4B9C8-48D2-D908-E759-6E9AC23777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4667" y="4211469"/>
            <a:ext cx="5167503" cy="360040"/>
          </a:xfrm>
          <a:prstGeom prst="rect">
            <a:avLst/>
          </a:prstGeom>
        </p:spPr>
      </p:pic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5AC4CED3-6651-FF02-D1E0-5CF4239E980B}"/>
              </a:ext>
            </a:extLst>
          </p:cNvPr>
          <p:cNvGrpSpPr/>
          <p:nvPr/>
        </p:nvGrpSpPr>
        <p:grpSpPr>
          <a:xfrm>
            <a:off x="5855788" y="4269142"/>
            <a:ext cx="648072" cy="227894"/>
            <a:chOff x="5799454" y="5175892"/>
            <a:chExt cx="648072" cy="227894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58142170-1048-E237-98E6-D0BA5052D84B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FD114CC-4567-DC7D-F968-7477FCEAD28C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반납승인</a:t>
              </a: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21F6C46-8786-DE16-5A13-0D092C494681}"/>
              </a:ext>
            </a:extLst>
          </p:cNvPr>
          <p:cNvSpPr/>
          <p:nvPr/>
        </p:nvSpPr>
        <p:spPr>
          <a:xfrm>
            <a:off x="1403967" y="2746041"/>
            <a:ext cx="5211630" cy="182546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6F2D1614-80AD-9676-94BE-ED54F8521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174950"/>
              </p:ext>
            </p:extLst>
          </p:nvPr>
        </p:nvGraphicFramePr>
        <p:xfrm>
          <a:off x="1698336" y="2787525"/>
          <a:ext cx="4873833" cy="1448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731">
                  <a:extLst>
                    <a:ext uri="{9D8B030D-6E8A-4147-A177-3AD203B41FA5}">
                      <a16:colId xmlns:a16="http://schemas.microsoft.com/office/drawing/2014/main" val="1065793439"/>
                    </a:ext>
                  </a:extLst>
                </a:gridCol>
                <a:gridCol w="624731">
                  <a:extLst>
                    <a:ext uri="{9D8B030D-6E8A-4147-A177-3AD203B41FA5}">
                      <a16:colId xmlns:a16="http://schemas.microsoft.com/office/drawing/2014/main" val="3893754909"/>
                    </a:ext>
                  </a:extLst>
                </a:gridCol>
                <a:gridCol w="444317">
                  <a:extLst>
                    <a:ext uri="{9D8B030D-6E8A-4147-A177-3AD203B41FA5}">
                      <a16:colId xmlns:a16="http://schemas.microsoft.com/office/drawing/2014/main" val="2829485354"/>
                    </a:ext>
                  </a:extLst>
                </a:gridCol>
                <a:gridCol w="695268">
                  <a:extLst>
                    <a:ext uri="{9D8B030D-6E8A-4147-A177-3AD203B41FA5}">
                      <a16:colId xmlns:a16="http://schemas.microsoft.com/office/drawing/2014/main" val="2476963431"/>
                    </a:ext>
                  </a:extLst>
                </a:gridCol>
                <a:gridCol w="828262">
                  <a:extLst>
                    <a:ext uri="{9D8B030D-6E8A-4147-A177-3AD203B41FA5}">
                      <a16:colId xmlns:a16="http://schemas.microsoft.com/office/drawing/2014/main" val="658509176"/>
                    </a:ext>
                  </a:extLst>
                </a:gridCol>
                <a:gridCol w="828262">
                  <a:extLst>
                    <a:ext uri="{9D8B030D-6E8A-4147-A177-3AD203B41FA5}">
                      <a16:colId xmlns:a16="http://schemas.microsoft.com/office/drawing/2014/main" val="1134049820"/>
                    </a:ext>
                  </a:extLst>
                </a:gridCol>
                <a:gridCol w="828262">
                  <a:extLst>
                    <a:ext uri="{9D8B030D-6E8A-4147-A177-3AD203B41FA5}">
                      <a16:colId xmlns:a16="http://schemas.microsoft.com/office/drawing/2014/main" val="3719016151"/>
                    </a:ext>
                  </a:extLst>
                </a:gridCol>
              </a:tblGrid>
              <a:tr h="2413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정비실명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공기구위치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영문명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미반납수량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QR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764663"/>
                  </a:ext>
                </a:extLst>
              </a:tr>
              <a:tr h="2413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정비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기자재창고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형 사다리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StapLadder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형</a:t>
                      </a:r>
                      <a:endParaRPr lang="en-US" altLang="ko-KR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7223"/>
                  </a:ext>
                </a:extLst>
              </a:tr>
              <a:tr h="2413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정비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220V/500A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A100012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34459"/>
                  </a:ext>
                </a:extLst>
              </a:tr>
              <a:tr h="2413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정비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공구쎌빙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 Shelving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1200*600*600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90621"/>
                  </a:ext>
                </a:extLst>
              </a:tr>
              <a:tr h="2413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정비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수동 스틸굿지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Grease Pump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CP96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374199"/>
                  </a:ext>
                </a:extLst>
              </a:tr>
              <a:tr h="2413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정비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11-I-1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AL-55 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니토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Alr Grinder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Y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</a:t>
                      </a:r>
                      <a:endParaRPr lang="en-US" altLang="ko-KR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65866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421F5A-2BE3-7B60-B51B-44E529BCF1E0}"/>
              </a:ext>
            </a:extLst>
          </p:cNvPr>
          <p:cNvSpPr/>
          <p:nvPr/>
        </p:nvSpPr>
        <p:spPr>
          <a:xfrm>
            <a:off x="1733607" y="3329331"/>
            <a:ext cx="4838562" cy="178503"/>
          </a:xfrm>
          <a:prstGeom prst="rect">
            <a:avLst/>
          </a:prstGeom>
          <a:solidFill>
            <a:srgbClr val="FF0000">
              <a:alpha val="2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C013032-9FF2-8995-DEC0-DF335FBF379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" b="13067"/>
          <a:stretch/>
        </p:blipFill>
        <p:spPr>
          <a:xfrm>
            <a:off x="1408575" y="4647543"/>
            <a:ext cx="5223238" cy="1502310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2330884C-F73B-BB9F-5175-9E418D72A511}"/>
              </a:ext>
            </a:extLst>
          </p:cNvPr>
          <p:cNvSpPr/>
          <p:nvPr/>
        </p:nvSpPr>
        <p:spPr>
          <a:xfrm>
            <a:off x="1588418" y="4773979"/>
            <a:ext cx="71147" cy="7844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AB6AC18-1109-CA5C-768E-3F5385585C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2578" y="6097860"/>
            <a:ext cx="5167503" cy="36004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FAF9B99A-53C8-FCFC-383D-DE7246D37C1F}"/>
              </a:ext>
            </a:extLst>
          </p:cNvPr>
          <p:cNvGrpSpPr/>
          <p:nvPr/>
        </p:nvGrpSpPr>
        <p:grpSpPr>
          <a:xfrm>
            <a:off x="5863699" y="6155533"/>
            <a:ext cx="648072" cy="227894"/>
            <a:chOff x="5799454" y="5175892"/>
            <a:chExt cx="648072" cy="227894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76DAAEB-5B61-3790-F150-CC7CFEEFFAD0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C88820C-6478-9864-6C6E-328A4132427D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반납승인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825EFDD-0905-01E7-35BA-42CC2479C2BA}"/>
              </a:ext>
            </a:extLst>
          </p:cNvPr>
          <p:cNvSpPr/>
          <p:nvPr/>
        </p:nvSpPr>
        <p:spPr>
          <a:xfrm>
            <a:off x="1411878" y="4632432"/>
            <a:ext cx="5211630" cy="182546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02AFDA3D-2719-4C4F-9384-D366737E6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690665"/>
              </p:ext>
            </p:extLst>
          </p:nvPr>
        </p:nvGraphicFramePr>
        <p:xfrm>
          <a:off x="1706247" y="4673916"/>
          <a:ext cx="4873833" cy="1448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731">
                  <a:extLst>
                    <a:ext uri="{9D8B030D-6E8A-4147-A177-3AD203B41FA5}">
                      <a16:colId xmlns:a16="http://schemas.microsoft.com/office/drawing/2014/main" val="1065793439"/>
                    </a:ext>
                  </a:extLst>
                </a:gridCol>
                <a:gridCol w="624731">
                  <a:extLst>
                    <a:ext uri="{9D8B030D-6E8A-4147-A177-3AD203B41FA5}">
                      <a16:colId xmlns:a16="http://schemas.microsoft.com/office/drawing/2014/main" val="3893754909"/>
                    </a:ext>
                  </a:extLst>
                </a:gridCol>
                <a:gridCol w="444317">
                  <a:extLst>
                    <a:ext uri="{9D8B030D-6E8A-4147-A177-3AD203B41FA5}">
                      <a16:colId xmlns:a16="http://schemas.microsoft.com/office/drawing/2014/main" val="2829485354"/>
                    </a:ext>
                  </a:extLst>
                </a:gridCol>
                <a:gridCol w="695268">
                  <a:extLst>
                    <a:ext uri="{9D8B030D-6E8A-4147-A177-3AD203B41FA5}">
                      <a16:colId xmlns:a16="http://schemas.microsoft.com/office/drawing/2014/main" val="2476963431"/>
                    </a:ext>
                  </a:extLst>
                </a:gridCol>
                <a:gridCol w="828262">
                  <a:extLst>
                    <a:ext uri="{9D8B030D-6E8A-4147-A177-3AD203B41FA5}">
                      <a16:colId xmlns:a16="http://schemas.microsoft.com/office/drawing/2014/main" val="658509176"/>
                    </a:ext>
                  </a:extLst>
                </a:gridCol>
                <a:gridCol w="828262">
                  <a:extLst>
                    <a:ext uri="{9D8B030D-6E8A-4147-A177-3AD203B41FA5}">
                      <a16:colId xmlns:a16="http://schemas.microsoft.com/office/drawing/2014/main" val="1134049820"/>
                    </a:ext>
                  </a:extLst>
                </a:gridCol>
                <a:gridCol w="828262">
                  <a:extLst>
                    <a:ext uri="{9D8B030D-6E8A-4147-A177-3AD203B41FA5}">
                      <a16:colId xmlns:a16="http://schemas.microsoft.com/office/drawing/2014/main" val="3719016151"/>
                    </a:ext>
                  </a:extLst>
                </a:gridCol>
              </a:tblGrid>
              <a:tr h="2413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정비실명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공기구위치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영문명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미반납수량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QR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764663"/>
                  </a:ext>
                </a:extLst>
              </a:tr>
              <a:tr h="2413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정비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기자재창고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형 사다리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StapLadder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형</a:t>
                      </a:r>
                      <a:endParaRPr lang="en-US" altLang="ko-KR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7223"/>
                  </a:ext>
                </a:extLst>
              </a:tr>
              <a:tr h="2413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정비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220V/500A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A100012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34459"/>
                  </a:ext>
                </a:extLst>
              </a:tr>
              <a:tr h="2413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정비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공구쎌빙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 Shelving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1200*600*600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90621"/>
                  </a:ext>
                </a:extLst>
              </a:tr>
              <a:tr h="2413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정비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수동 스틸굿지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Grease Pump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CP96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374199"/>
                  </a:ext>
                </a:extLst>
              </a:tr>
              <a:tr h="2413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정비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11-I-1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AL-55 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니토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Alr Grinder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Y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</a:t>
                      </a:r>
                      <a:endParaRPr lang="en-US" altLang="ko-KR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65866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6DC904-FF9A-E33D-F706-06349EE4C0AF}"/>
              </a:ext>
            </a:extLst>
          </p:cNvPr>
          <p:cNvSpPr/>
          <p:nvPr/>
        </p:nvSpPr>
        <p:spPr>
          <a:xfrm>
            <a:off x="1741518" y="5215722"/>
            <a:ext cx="4838562" cy="178503"/>
          </a:xfrm>
          <a:prstGeom prst="rect">
            <a:avLst/>
          </a:prstGeom>
          <a:solidFill>
            <a:srgbClr val="FF0000">
              <a:alpha val="2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99CF984-1172-B4AF-0EF1-41E751E44E5B}"/>
              </a:ext>
            </a:extLst>
          </p:cNvPr>
          <p:cNvGrpSpPr/>
          <p:nvPr/>
        </p:nvGrpSpPr>
        <p:grpSpPr>
          <a:xfrm>
            <a:off x="6148813" y="4124330"/>
            <a:ext cx="388720" cy="200055"/>
            <a:chOff x="4727047" y="5307508"/>
            <a:chExt cx="388720" cy="20005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61E66DD-8EC0-561A-08C6-8823263A53E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367F318C-AB51-542E-FADE-2C402085A66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826E291C-E2F0-7DDA-A972-B4DFE7DA4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33" y="944037"/>
            <a:ext cx="1091758" cy="454207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CC9D02B-ADBA-61EB-0E13-6D8BF9C55B54}"/>
              </a:ext>
            </a:extLst>
          </p:cNvPr>
          <p:cNvSpPr txBox="1"/>
          <p:nvPr/>
        </p:nvSpPr>
        <p:spPr>
          <a:xfrm>
            <a:off x="271618" y="1008596"/>
            <a:ext cx="106002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정비실 정보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pPr algn="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작업공구함 리스트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소모자재    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소모자재 지급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소모자재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0695523F-9F47-74B0-0886-34BE3759E1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4608" y="2203930"/>
            <a:ext cx="165983" cy="14971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582D9FCD-4430-202A-301F-6CD360A2778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5764" y="1020551"/>
            <a:ext cx="200373" cy="16356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239D418B-EE5B-F671-CB8D-839FEFE300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2960" y="1439829"/>
            <a:ext cx="165983" cy="15768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0268023-71E2-D23D-C23B-B6D518D75D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2959" y="3196576"/>
            <a:ext cx="166246" cy="159018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EFE6D151-E9EE-E84A-85A9-386703994C6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0800000">
            <a:off x="327420" y="2444136"/>
            <a:ext cx="162281" cy="155225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27CA19F4-92C4-514A-55C8-27C23733659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0800000">
            <a:off x="322960" y="4322297"/>
            <a:ext cx="185536" cy="140182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700C2872-622F-4484-4C82-BE7952D8FBB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5362" y="3758816"/>
            <a:ext cx="174190" cy="162314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B5886551-F459-3C29-1C70-09DF01373C6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1190" y="1831818"/>
            <a:ext cx="149522" cy="149522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05352894-22F3-DD42-541C-2EE99A6DC6DA}"/>
              </a:ext>
            </a:extLst>
          </p:cNvPr>
          <p:cNvSpPr/>
          <p:nvPr/>
        </p:nvSpPr>
        <p:spPr>
          <a:xfrm>
            <a:off x="459180" y="2839517"/>
            <a:ext cx="820567" cy="1460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1263FA21-A084-613E-9628-B5352519B41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12959" y="2985034"/>
            <a:ext cx="141371" cy="149687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0A90988A-B71F-C8DF-50E4-62D38778F3DD}"/>
              </a:ext>
            </a:extLst>
          </p:cNvPr>
          <p:cNvGrpSpPr/>
          <p:nvPr/>
        </p:nvGrpSpPr>
        <p:grpSpPr>
          <a:xfrm>
            <a:off x="1240366" y="879478"/>
            <a:ext cx="388720" cy="200055"/>
            <a:chOff x="4727047" y="5307508"/>
            <a:chExt cx="388720" cy="20005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0AAC9F6-A672-DA12-B271-D4B4FF49B9A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809639-63A4-C4D7-4694-9B5002AF19D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010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9C19B16F-5244-1EB9-5419-DE976F41BE0E}"/>
              </a:ext>
            </a:extLst>
          </p:cNvPr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7.5.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공기구 반납 신청 리스트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5245A-AD2C-A511-5457-D3BF91DCDB5D}"/>
              </a:ext>
            </a:extLst>
          </p:cNvPr>
          <p:cNvSpPr txBox="1"/>
          <p:nvPr/>
        </p:nvSpPr>
        <p:spPr>
          <a:xfrm>
            <a:off x="2267744" y="2425452"/>
            <a:ext cx="3520516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FFCC99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기준정보 등록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수정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FFCC99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작업자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(Web &amp; App)</a:t>
            </a: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반입 페이지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관리자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(Web &amp; App)</a:t>
            </a: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기준정보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반입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지급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매입 전표 페이지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FFCC99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화면 구성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기본안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299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9C19B16F-5244-1EB9-5419-DE976F41BE0E}"/>
              </a:ext>
            </a:extLst>
          </p:cNvPr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1.“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똑똑이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”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 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Web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화면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5245A-AD2C-A511-5457-D3BF91DCDB5D}"/>
              </a:ext>
            </a:extLst>
          </p:cNvPr>
          <p:cNvSpPr txBox="1"/>
          <p:nvPr/>
        </p:nvSpPr>
        <p:spPr>
          <a:xfrm>
            <a:off x="2267744" y="2425452"/>
            <a:ext cx="3520516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기준정보 등록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수정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작업자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(Web &amp; App)</a:t>
            </a: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반입 페이지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관리자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(Web &amp; App)</a:t>
            </a: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기준정보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반입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지급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매입 전표 페이지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화면 구성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기본안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570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2B274-4361-DDE3-9470-8A766B71D088}"/>
              </a:ext>
            </a:extLst>
          </p:cNvPr>
          <p:cNvSpPr txBox="1"/>
          <p:nvPr/>
        </p:nvSpPr>
        <p:spPr>
          <a:xfrm>
            <a:off x="220677" y="265212"/>
            <a:ext cx="672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7.5.1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공기구 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반납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리스트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(App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동일예정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웹에서는 확인</a:t>
            </a:r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전용단말기에서는 </a:t>
            </a:r>
            <a:r>
              <a:rPr lang="ko-KR" altLang="en-US" sz="7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반납신청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DBB88B-48F0-5269-B512-051B97C71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23773"/>
              </p:ext>
            </p:extLst>
          </p:nvPr>
        </p:nvGraphicFramePr>
        <p:xfrm>
          <a:off x="6979021" y="0"/>
          <a:ext cx="2185261" cy="5185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웹페이지에서 보는 작업자 페이지 이므로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과거 반납리스트에서 내역 확인 기능만 있음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관리자의 경우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정비실간 반출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관리자 이며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관리자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관리자 로서 확인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단 작업자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App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페이지의 경우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반납 신청 버튼임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작업리더 조회</a:t>
                      </a:r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작업리더명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박스내 입력 후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조회 버튼</a:t>
                      </a:r>
                      <a:r>
                        <a:rPr lang="en-US" altLang="ko-KR" sz="700" dirty="0"/>
                        <a:t>_</a:t>
                      </a:r>
                      <a:r>
                        <a:rPr lang="en-US" altLang="ko-KR" sz="700" dirty="0" err="1"/>
                        <a:t>Pupup</a:t>
                      </a:r>
                      <a:r>
                        <a:rPr lang="ko-KR" altLang="en-US" sz="700" dirty="0"/>
                        <a:t>선택</a:t>
                      </a:r>
                      <a:r>
                        <a:rPr lang="en-US" altLang="ko-KR" sz="700" dirty="0"/>
                        <a:t>))</a:t>
                      </a:r>
                      <a:endParaRPr lang="en-US" altLang="ko-KR" sz="700" b="1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/form-elements/input-group.html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 경우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선택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반출신청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 노출 완료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대여리스트노출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된 공기구의 수량을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정비실별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확인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정비실 및 공기구 위치 노출 불구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작업자의 편의에 따라 타 정비실에서 반납가능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App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환경 경우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원하는 정비실에 비치된 작업자 전용 단말기에서 반납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신청시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반납수량 체크 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반납신청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정비실로 이동하고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정비실에 비치된 전용단말기로 접속하여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정비실에서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바납할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품목만 확인하고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관리자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에게 반납 신청을 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 받음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Web&amp;App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반납 페이지에서는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대여리스트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상단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미반납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하단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노출됨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277382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 반납 리스트를 확인하고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반납할 모두의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공기구를 선택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392854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 반납 수량 중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반납할 최종 수량을 선택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만약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반납수량이 반출수량 보다 적을 경우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미반납전표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리스트에 추가 되며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미반납수량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증가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00642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26184407-1C86-ACC0-5921-D7C23B35E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33" y="2735429"/>
            <a:ext cx="5167503" cy="2373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99E1C2-DE28-E275-64F5-8558982D9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64" y="917737"/>
            <a:ext cx="5205859" cy="3300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136BA15-CF0D-7D9E-7AA4-1FF8BDE4A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174"/>
          <a:stretch/>
        </p:blipFill>
        <p:spPr>
          <a:xfrm>
            <a:off x="1341114" y="1273324"/>
            <a:ext cx="5223238" cy="146595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F744D65-7FDE-E75F-A457-9C0D64D125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098"/>
          <a:stretch/>
        </p:blipFill>
        <p:spPr>
          <a:xfrm>
            <a:off x="5892421" y="1757568"/>
            <a:ext cx="624970" cy="46751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E448C26-AE73-86FF-FE32-DF840AE14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C27BD29-AE90-8238-D947-1B0A46F13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40" y="589424"/>
            <a:ext cx="5256584" cy="31828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4B43773A-9CAE-5117-F29D-FA4DB2B9A3D2}"/>
              </a:ext>
            </a:extLst>
          </p:cNvPr>
          <p:cNvGrpSpPr/>
          <p:nvPr/>
        </p:nvGrpSpPr>
        <p:grpSpPr>
          <a:xfrm>
            <a:off x="5835418" y="2712819"/>
            <a:ext cx="648072" cy="227894"/>
            <a:chOff x="5799454" y="5175892"/>
            <a:chExt cx="648072" cy="22789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290F334-CD9E-BE05-4922-2D34520A72ED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A550A5-BCFD-8976-55D2-03FACCAE9FDD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확인</a:t>
              </a:r>
            </a:p>
          </p:txBody>
        </p:sp>
      </p:grpSp>
      <p:pic>
        <p:nvPicPr>
          <p:cNvPr id="70" name="그림 69">
            <a:extLst>
              <a:ext uri="{FF2B5EF4-FFF2-40B4-BE49-F238E27FC236}">
                <a16:creationId xmlns:a16="http://schemas.microsoft.com/office/drawing/2014/main" id="{5608FB09-4575-CB10-487C-0E0C836F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64" y="3385846"/>
            <a:ext cx="5167503" cy="330086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E425F201-8F09-76CE-5D24-420EB43C6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436"/>
          <a:stretch/>
        </p:blipFill>
        <p:spPr>
          <a:xfrm>
            <a:off x="1341114" y="3741433"/>
            <a:ext cx="5223238" cy="510931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E543EB2E-D5BD-0690-22BB-99AE3368AA3C}"/>
              </a:ext>
            </a:extLst>
          </p:cNvPr>
          <p:cNvSpPr/>
          <p:nvPr/>
        </p:nvSpPr>
        <p:spPr>
          <a:xfrm>
            <a:off x="1504950" y="4079132"/>
            <a:ext cx="122601" cy="10000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F67F908-B37A-0F28-6281-67503DE66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86" y="2999338"/>
            <a:ext cx="5167503" cy="36004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8FEB9E-7756-999E-AE30-0A532F502A38}"/>
              </a:ext>
            </a:extLst>
          </p:cNvPr>
          <p:cNvSpPr/>
          <p:nvPr/>
        </p:nvSpPr>
        <p:spPr>
          <a:xfrm>
            <a:off x="1543510" y="3029227"/>
            <a:ext cx="1857090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미 반납 리스트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4C4291C-ED5C-B3B0-84B0-64E93F8C6092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71AEADF-BFD6-C135-F093-A69FDB23B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B4CD01E-6337-E131-8AE6-7C5029EC7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0BA570-E59A-1EB5-7CAE-7F3032C738D7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382DC07-D4AA-DAF7-7126-22EBF882A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3170A7C-4EC8-E750-D393-2221CD3FF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29" name="Picture 2" descr="정보 아이콘 3D 모델 - TurboSquid 1649677">
            <a:extLst>
              <a:ext uri="{FF2B5EF4-FFF2-40B4-BE49-F238E27FC236}">
                <a16:creationId xmlns:a16="http://schemas.microsoft.com/office/drawing/2014/main" id="{276EBF11-197C-03C5-8C71-1C8E4D5DA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01F6844-C12C-46C5-C1C5-2E95A13E0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69899"/>
              </p:ext>
            </p:extLst>
          </p:nvPr>
        </p:nvGraphicFramePr>
        <p:xfrm>
          <a:off x="1627405" y="1299739"/>
          <a:ext cx="4254498" cy="1439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599">
                  <a:extLst>
                    <a:ext uri="{9D8B030D-6E8A-4147-A177-3AD203B41FA5}">
                      <a16:colId xmlns:a16="http://schemas.microsoft.com/office/drawing/2014/main" val="4195065676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1241678077"/>
                    </a:ext>
                  </a:extLst>
                </a:gridCol>
                <a:gridCol w="513086">
                  <a:extLst>
                    <a:ext uri="{9D8B030D-6E8A-4147-A177-3AD203B41FA5}">
                      <a16:colId xmlns:a16="http://schemas.microsoft.com/office/drawing/2014/main" val="1941259552"/>
                    </a:ext>
                  </a:extLst>
                </a:gridCol>
                <a:gridCol w="855144">
                  <a:extLst>
                    <a:ext uri="{9D8B030D-6E8A-4147-A177-3AD203B41FA5}">
                      <a16:colId xmlns:a16="http://schemas.microsoft.com/office/drawing/2014/main" val="3908319504"/>
                    </a:ext>
                  </a:extLst>
                </a:gridCol>
                <a:gridCol w="598600">
                  <a:extLst>
                    <a:ext uri="{9D8B030D-6E8A-4147-A177-3AD203B41FA5}">
                      <a16:colId xmlns:a16="http://schemas.microsoft.com/office/drawing/2014/main" val="451049484"/>
                    </a:ext>
                  </a:extLst>
                </a:gridCol>
                <a:gridCol w="929954">
                  <a:extLst>
                    <a:ext uri="{9D8B030D-6E8A-4147-A177-3AD203B41FA5}">
                      <a16:colId xmlns:a16="http://schemas.microsoft.com/office/drawing/2014/main" val="3116949914"/>
                    </a:ext>
                  </a:extLst>
                </a:gridCol>
              </a:tblGrid>
              <a:tr h="239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정비실명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공구위치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영문이름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규격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반납신청수량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68289"/>
                  </a:ext>
                </a:extLst>
              </a:tr>
              <a:tr h="239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기자재창고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 사다리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StapLadder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670708"/>
                  </a:ext>
                </a:extLst>
              </a:tr>
              <a:tr h="239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220V/500A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294908"/>
                  </a:ext>
                </a:extLst>
              </a:tr>
              <a:tr h="239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11-9-1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공구쎌빙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Tool Shelving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1200*600*600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757153"/>
                  </a:ext>
                </a:extLst>
              </a:tr>
              <a:tr h="239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11-P-1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수동 스틸굿지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Grease Pump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CP96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411596"/>
                  </a:ext>
                </a:extLst>
              </a:tr>
              <a:tr h="239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11-S-5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AL-55 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니토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Alr Grinder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929858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472A85A2-48F6-6062-85A2-44D987D6F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850373"/>
              </p:ext>
            </p:extLst>
          </p:nvPr>
        </p:nvGraphicFramePr>
        <p:xfrm>
          <a:off x="5847969" y="1309463"/>
          <a:ext cx="660173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173">
                  <a:extLst>
                    <a:ext uri="{9D8B030D-6E8A-4147-A177-3AD203B41FA5}">
                      <a16:colId xmlns:a16="http://schemas.microsoft.com/office/drawing/2014/main" val="2853921298"/>
                    </a:ext>
                  </a:extLst>
                </a:gridCol>
              </a:tblGrid>
              <a:tr h="157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68289"/>
                  </a:ext>
                </a:extLst>
              </a:tr>
            </a:tbl>
          </a:graphicData>
        </a:graphic>
      </p:graphicFrame>
      <p:pic>
        <p:nvPicPr>
          <p:cNvPr id="33" name="그림 32">
            <a:extLst>
              <a:ext uri="{FF2B5EF4-FFF2-40B4-BE49-F238E27FC236}">
                <a16:creationId xmlns:a16="http://schemas.microsoft.com/office/drawing/2014/main" id="{C800E89D-ED3E-2674-5C2C-402C38714E0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3463" t="14068"/>
          <a:stretch/>
        </p:blipFill>
        <p:spPr>
          <a:xfrm>
            <a:off x="6161837" y="1561550"/>
            <a:ext cx="212475" cy="194175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FFDE96C1-17BD-0619-0503-14A71F949692}"/>
              </a:ext>
            </a:extLst>
          </p:cNvPr>
          <p:cNvSpPr/>
          <p:nvPr/>
        </p:nvSpPr>
        <p:spPr>
          <a:xfrm>
            <a:off x="1496888" y="1841542"/>
            <a:ext cx="122601" cy="10000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22CCC7-D53E-E3BC-26BD-694B68CFF064}"/>
              </a:ext>
            </a:extLst>
          </p:cNvPr>
          <p:cNvSpPr/>
          <p:nvPr/>
        </p:nvSpPr>
        <p:spPr>
          <a:xfrm>
            <a:off x="1536370" y="932392"/>
            <a:ext cx="2487697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2023.10.22. 08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30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작업자 유덕화 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 홍길동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FBEA66F-C8CD-1137-703B-067221E7C5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82421" y="973081"/>
            <a:ext cx="277611" cy="225963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0ED84AD4-47AF-87FB-5129-DD1681E588B8}"/>
              </a:ext>
            </a:extLst>
          </p:cNvPr>
          <p:cNvSpPr/>
          <p:nvPr/>
        </p:nvSpPr>
        <p:spPr>
          <a:xfrm>
            <a:off x="1521176" y="3389314"/>
            <a:ext cx="1857090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2023.10.15. 08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30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작업자 유덕화 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 강감찬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F47B16E-4FA8-CF75-E387-93C26231ED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95218" y="3430003"/>
            <a:ext cx="277611" cy="225963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41AD05A-609B-8DFD-1AEB-3D9951AD8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32" y="4499054"/>
            <a:ext cx="5167503" cy="330086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23C21EEE-5C5F-0C50-447B-E574BB6B08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436"/>
          <a:stretch/>
        </p:blipFill>
        <p:spPr>
          <a:xfrm>
            <a:off x="1351582" y="4854641"/>
            <a:ext cx="5223238" cy="510931"/>
          </a:xfrm>
          <a:prstGeom prst="rect">
            <a:avLst/>
          </a:prstGeom>
        </p:spPr>
      </p:pic>
      <p:sp>
        <p:nvSpPr>
          <p:cNvPr id="95" name="타원 94">
            <a:extLst>
              <a:ext uri="{FF2B5EF4-FFF2-40B4-BE49-F238E27FC236}">
                <a16:creationId xmlns:a16="http://schemas.microsoft.com/office/drawing/2014/main" id="{3E979FD5-7312-87B2-5C18-0F3BA8C8AACE}"/>
              </a:ext>
            </a:extLst>
          </p:cNvPr>
          <p:cNvSpPr/>
          <p:nvPr/>
        </p:nvSpPr>
        <p:spPr>
          <a:xfrm>
            <a:off x="1515418" y="5192340"/>
            <a:ext cx="122601" cy="10000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A1DFD87-E3C6-0599-C8BB-8303EF1898D4}"/>
              </a:ext>
            </a:extLst>
          </p:cNvPr>
          <p:cNvSpPr/>
          <p:nvPr/>
        </p:nvSpPr>
        <p:spPr>
          <a:xfrm>
            <a:off x="4999790" y="4924739"/>
            <a:ext cx="592762" cy="1724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미 반납 수량</a:t>
            </a:r>
            <a:endParaRPr lang="ko-KR" altLang="en-US" sz="6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CD032BE-0724-1B6C-626A-3DF074096492}"/>
              </a:ext>
            </a:extLst>
          </p:cNvPr>
          <p:cNvSpPr/>
          <p:nvPr/>
        </p:nvSpPr>
        <p:spPr>
          <a:xfrm>
            <a:off x="1531644" y="4502522"/>
            <a:ext cx="1857090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2023.10.10. 08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30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작업자 유덕화 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 </a:t>
            </a:r>
            <a:r>
              <a:rPr lang="ko-KR" altLang="en-US" sz="850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최상욱</a:t>
            </a:r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79A62F37-3004-2118-5A1F-51ED032073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05686" y="4543211"/>
            <a:ext cx="277611" cy="225963"/>
          </a:xfrm>
          <a:prstGeom prst="rect">
            <a:avLst/>
          </a:prstGeom>
        </p:spPr>
      </p:pic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C8FB68D8-9C2A-03A7-493D-CFA88A42F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651617"/>
              </p:ext>
            </p:extLst>
          </p:nvPr>
        </p:nvGraphicFramePr>
        <p:xfrm>
          <a:off x="1657805" y="3759105"/>
          <a:ext cx="4254498" cy="479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599">
                  <a:extLst>
                    <a:ext uri="{9D8B030D-6E8A-4147-A177-3AD203B41FA5}">
                      <a16:colId xmlns:a16="http://schemas.microsoft.com/office/drawing/2014/main" val="4195065676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1241678077"/>
                    </a:ext>
                  </a:extLst>
                </a:gridCol>
                <a:gridCol w="513086">
                  <a:extLst>
                    <a:ext uri="{9D8B030D-6E8A-4147-A177-3AD203B41FA5}">
                      <a16:colId xmlns:a16="http://schemas.microsoft.com/office/drawing/2014/main" val="1941259552"/>
                    </a:ext>
                  </a:extLst>
                </a:gridCol>
                <a:gridCol w="855144">
                  <a:extLst>
                    <a:ext uri="{9D8B030D-6E8A-4147-A177-3AD203B41FA5}">
                      <a16:colId xmlns:a16="http://schemas.microsoft.com/office/drawing/2014/main" val="3908319504"/>
                    </a:ext>
                  </a:extLst>
                </a:gridCol>
                <a:gridCol w="814690">
                  <a:extLst>
                    <a:ext uri="{9D8B030D-6E8A-4147-A177-3AD203B41FA5}">
                      <a16:colId xmlns:a16="http://schemas.microsoft.com/office/drawing/2014/main" val="451049484"/>
                    </a:ext>
                  </a:extLst>
                </a:gridCol>
                <a:gridCol w="713864">
                  <a:extLst>
                    <a:ext uri="{9D8B030D-6E8A-4147-A177-3AD203B41FA5}">
                      <a16:colId xmlns:a16="http://schemas.microsoft.com/office/drawing/2014/main" val="3116949914"/>
                    </a:ext>
                  </a:extLst>
                </a:gridCol>
              </a:tblGrid>
              <a:tr h="239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정비실명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공구위치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영문이름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규격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미반납수량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68289"/>
                  </a:ext>
                </a:extLst>
              </a:tr>
              <a:tr h="239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desk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고압세척기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 Pressuge Cleaner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삼상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220</a:t>
                      </a: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V/500bar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670708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11EA5A6D-3926-639E-6680-C102D043D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83048"/>
              </p:ext>
            </p:extLst>
          </p:nvPr>
        </p:nvGraphicFramePr>
        <p:xfrm>
          <a:off x="1662588" y="4873816"/>
          <a:ext cx="4254498" cy="479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599">
                  <a:extLst>
                    <a:ext uri="{9D8B030D-6E8A-4147-A177-3AD203B41FA5}">
                      <a16:colId xmlns:a16="http://schemas.microsoft.com/office/drawing/2014/main" val="4195065676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1241678077"/>
                    </a:ext>
                  </a:extLst>
                </a:gridCol>
                <a:gridCol w="513086">
                  <a:extLst>
                    <a:ext uri="{9D8B030D-6E8A-4147-A177-3AD203B41FA5}">
                      <a16:colId xmlns:a16="http://schemas.microsoft.com/office/drawing/2014/main" val="1941259552"/>
                    </a:ext>
                  </a:extLst>
                </a:gridCol>
                <a:gridCol w="855144">
                  <a:extLst>
                    <a:ext uri="{9D8B030D-6E8A-4147-A177-3AD203B41FA5}">
                      <a16:colId xmlns:a16="http://schemas.microsoft.com/office/drawing/2014/main" val="3908319504"/>
                    </a:ext>
                  </a:extLst>
                </a:gridCol>
                <a:gridCol w="814690">
                  <a:extLst>
                    <a:ext uri="{9D8B030D-6E8A-4147-A177-3AD203B41FA5}">
                      <a16:colId xmlns:a16="http://schemas.microsoft.com/office/drawing/2014/main" val="451049484"/>
                    </a:ext>
                  </a:extLst>
                </a:gridCol>
                <a:gridCol w="713864">
                  <a:extLst>
                    <a:ext uri="{9D8B030D-6E8A-4147-A177-3AD203B41FA5}">
                      <a16:colId xmlns:a16="http://schemas.microsoft.com/office/drawing/2014/main" val="3116949914"/>
                    </a:ext>
                  </a:extLst>
                </a:gridCol>
              </a:tblGrid>
              <a:tr h="239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정비실명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공구위치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영문이름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규격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미반납수량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68289"/>
                  </a:ext>
                </a:extLst>
              </a:tr>
              <a:tr h="239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desk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레벨기</a:t>
                      </a:r>
                      <a:endParaRPr lang="ko-KR" alt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 Leveler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NA-720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670708"/>
                  </a:ext>
                </a:extLst>
              </a:tr>
            </a:tbl>
          </a:graphicData>
        </a:graphic>
      </p:graphicFrame>
      <p:pic>
        <p:nvPicPr>
          <p:cNvPr id="105" name="그림 104">
            <a:extLst>
              <a:ext uri="{FF2B5EF4-FFF2-40B4-BE49-F238E27FC236}">
                <a16:creationId xmlns:a16="http://schemas.microsoft.com/office/drawing/2014/main" id="{8AF44056-9C80-264D-6D49-4830FF79B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05" y="4227835"/>
            <a:ext cx="5167503" cy="237342"/>
          </a:xfrm>
          <a:prstGeom prst="rect">
            <a:avLst/>
          </a:prstGeom>
        </p:spPr>
      </p:pic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B3B26F6-1639-BF4C-6160-513A64C69534}"/>
              </a:ext>
            </a:extLst>
          </p:cNvPr>
          <p:cNvGrpSpPr/>
          <p:nvPr/>
        </p:nvGrpSpPr>
        <p:grpSpPr>
          <a:xfrm>
            <a:off x="5826990" y="4205225"/>
            <a:ext cx="648072" cy="227894"/>
            <a:chOff x="5799454" y="5175892"/>
            <a:chExt cx="648072" cy="227894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194DAE56-810C-8B3F-71FC-4C2370E03E43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91C77CD-3FB2-8911-A8CD-C329288787EF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확인</a:t>
              </a:r>
            </a:p>
          </p:txBody>
        </p:sp>
      </p:grpSp>
      <p:pic>
        <p:nvPicPr>
          <p:cNvPr id="109" name="그림 108">
            <a:extLst>
              <a:ext uri="{FF2B5EF4-FFF2-40B4-BE49-F238E27FC236}">
                <a16:creationId xmlns:a16="http://schemas.microsoft.com/office/drawing/2014/main" id="{4C39E3A5-B8CE-0DCF-D2C9-076A10A8B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49" y="5346631"/>
            <a:ext cx="5167503" cy="237342"/>
          </a:xfrm>
          <a:prstGeom prst="rect">
            <a:avLst/>
          </a:prstGeom>
        </p:spPr>
      </p:pic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C053F82-1AE0-22F5-2B70-380B6322D693}"/>
              </a:ext>
            </a:extLst>
          </p:cNvPr>
          <p:cNvGrpSpPr/>
          <p:nvPr/>
        </p:nvGrpSpPr>
        <p:grpSpPr>
          <a:xfrm>
            <a:off x="5842734" y="5324021"/>
            <a:ext cx="648072" cy="227894"/>
            <a:chOff x="5799454" y="5175892"/>
            <a:chExt cx="648072" cy="227894"/>
          </a:xfrm>
        </p:grpSpPr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4FB25912-9F6E-2EA3-D3DA-3C5A43D9B732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A0B8BFB-BB11-F46E-B67B-91A40C78579A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확인</a:t>
              </a:r>
            </a:p>
          </p:txBody>
        </p:sp>
      </p:grp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0CC03CF9-FA29-6F7F-BE36-2E8CAF827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419034"/>
              </p:ext>
            </p:extLst>
          </p:nvPr>
        </p:nvGraphicFramePr>
        <p:xfrm>
          <a:off x="5849626" y="3782916"/>
          <a:ext cx="660173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173">
                  <a:extLst>
                    <a:ext uri="{9D8B030D-6E8A-4147-A177-3AD203B41FA5}">
                      <a16:colId xmlns:a16="http://schemas.microsoft.com/office/drawing/2014/main" val="2853921298"/>
                    </a:ext>
                  </a:extLst>
                </a:gridCol>
              </a:tblGrid>
              <a:tr h="157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68289"/>
                  </a:ext>
                </a:extLst>
              </a:tr>
            </a:tbl>
          </a:graphicData>
        </a:graphic>
      </p:graphicFrame>
      <p:pic>
        <p:nvPicPr>
          <p:cNvPr id="114" name="그림 113">
            <a:extLst>
              <a:ext uri="{FF2B5EF4-FFF2-40B4-BE49-F238E27FC236}">
                <a16:creationId xmlns:a16="http://schemas.microsoft.com/office/drawing/2014/main" id="{AC3380C9-58B3-BD94-51FE-1F48605CBB3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3463" t="14068" r="17649" b="13028"/>
          <a:stretch/>
        </p:blipFill>
        <p:spPr>
          <a:xfrm>
            <a:off x="6163495" y="4027689"/>
            <a:ext cx="163478" cy="164734"/>
          </a:xfrm>
          <a:prstGeom prst="rect">
            <a:avLst/>
          </a:prstGeom>
        </p:spPr>
      </p:pic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8313A41F-F288-7845-9D63-4A722F9BB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18587"/>
              </p:ext>
            </p:extLst>
          </p:nvPr>
        </p:nvGraphicFramePr>
        <p:xfrm>
          <a:off x="5834305" y="4902794"/>
          <a:ext cx="660173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173">
                  <a:extLst>
                    <a:ext uri="{9D8B030D-6E8A-4147-A177-3AD203B41FA5}">
                      <a16:colId xmlns:a16="http://schemas.microsoft.com/office/drawing/2014/main" val="2853921298"/>
                    </a:ext>
                  </a:extLst>
                </a:gridCol>
              </a:tblGrid>
              <a:tr h="157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68289"/>
                  </a:ext>
                </a:extLst>
              </a:tr>
            </a:tbl>
          </a:graphicData>
        </a:graphic>
      </p:graphicFrame>
      <p:pic>
        <p:nvPicPr>
          <p:cNvPr id="116" name="그림 115">
            <a:extLst>
              <a:ext uri="{FF2B5EF4-FFF2-40B4-BE49-F238E27FC236}">
                <a16:creationId xmlns:a16="http://schemas.microsoft.com/office/drawing/2014/main" id="{D5AAF508-FEFB-A208-8DE5-CCA796728DE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3463" t="14068" r="17649" b="13028"/>
          <a:stretch/>
        </p:blipFill>
        <p:spPr>
          <a:xfrm>
            <a:off x="6140859" y="5154882"/>
            <a:ext cx="163478" cy="164734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EA9AF77D-92C1-1D75-74B8-0235EAFF8B6D}"/>
              </a:ext>
            </a:extLst>
          </p:cNvPr>
          <p:cNvGrpSpPr/>
          <p:nvPr/>
        </p:nvGrpSpPr>
        <p:grpSpPr>
          <a:xfrm>
            <a:off x="5711024" y="1627854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DC83B64-0C0F-49D3-CA4A-BE56A9031F6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61F0501D-72FA-0465-61CC-0C758264E1C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117" name="그림 116">
            <a:extLst>
              <a:ext uri="{FF2B5EF4-FFF2-40B4-BE49-F238E27FC236}">
                <a16:creationId xmlns:a16="http://schemas.microsoft.com/office/drawing/2014/main" id="{C664F5A6-E454-F8CE-D590-64E36AA126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233" y="944037"/>
            <a:ext cx="1091758" cy="4542079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903A53B-9778-3DD8-36AD-D48517BACBEC}"/>
              </a:ext>
            </a:extLst>
          </p:cNvPr>
          <p:cNvSpPr txBox="1"/>
          <p:nvPr/>
        </p:nvSpPr>
        <p:spPr>
          <a:xfrm>
            <a:off x="271618" y="1008596"/>
            <a:ext cx="106002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정비실 정보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pPr algn="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작업공구함 리스트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소모자재    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소모자재 지급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소모자재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34A200E0-70AC-DE75-6E23-2A311BA3749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4608" y="2203930"/>
            <a:ext cx="165983" cy="149710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6EB19FD6-1E18-CADD-5D6D-B1F9509E130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5764" y="1020551"/>
            <a:ext cx="200373" cy="163569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9E6256CE-EC14-F1FC-7DC7-71BCF30EB97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2960" y="1439829"/>
            <a:ext cx="165983" cy="157684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9AC5A1D4-E6A7-EB86-876E-E8E6B90D766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2959" y="3196576"/>
            <a:ext cx="166246" cy="159018"/>
          </a:xfrm>
          <a:prstGeom prst="rect">
            <a:avLst/>
          </a:prstGeom>
        </p:spPr>
      </p:pic>
      <p:pic>
        <p:nvPicPr>
          <p:cNvPr id="123" name="그림 122">
            <a:extLst>
              <a:ext uri="{FF2B5EF4-FFF2-40B4-BE49-F238E27FC236}">
                <a16:creationId xmlns:a16="http://schemas.microsoft.com/office/drawing/2014/main" id="{56B5F70F-6CE3-1008-E2BF-BD166FFC427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0800000">
            <a:off x="327420" y="2444136"/>
            <a:ext cx="162281" cy="155225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52D36DBE-368D-8FC2-A3DB-190A54CBC42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0800000">
            <a:off x="322960" y="4322297"/>
            <a:ext cx="185536" cy="140182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D37CBAFD-8302-9BCB-E2EA-05F0C2A1763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5362" y="3758816"/>
            <a:ext cx="174190" cy="162314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320509A1-816E-97C2-83A7-D3D54645382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31190" y="1831818"/>
            <a:ext cx="149522" cy="149522"/>
          </a:xfrm>
          <a:prstGeom prst="rect">
            <a:avLst/>
          </a:prstGeom>
        </p:spPr>
      </p:pic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EFED5DC-D9F9-C97B-4C06-C57C5D3A36E3}"/>
              </a:ext>
            </a:extLst>
          </p:cNvPr>
          <p:cNvSpPr/>
          <p:nvPr/>
        </p:nvSpPr>
        <p:spPr>
          <a:xfrm>
            <a:off x="455680" y="3396097"/>
            <a:ext cx="820567" cy="1460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9ACF512-BE5F-3C82-6837-C60AF0DE4749}"/>
              </a:ext>
            </a:extLst>
          </p:cNvPr>
          <p:cNvGrpSpPr/>
          <p:nvPr/>
        </p:nvGrpSpPr>
        <p:grpSpPr>
          <a:xfrm>
            <a:off x="1187724" y="915088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3005EC5-6F7D-B04E-9F2B-3F6D59A3906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636E0474-2E38-CA9D-B8F7-68A16CA7C24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DFEAB81-3957-AD78-516B-EA763E642917}"/>
              </a:ext>
            </a:extLst>
          </p:cNvPr>
          <p:cNvGrpSpPr/>
          <p:nvPr/>
        </p:nvGrpSpPr>
        <p:grpSpPr>
          <a:xfrm>
            <a:off x="1194756" y="1490553"/>
            <a:ext cx="388720" cy="200055"/>
            <a:chOff x="4727047" y="5307508"/>
            <a:chExt cx="388720" cy="200055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448C484-8AC0-3A6C-AAE2-0D167FC091A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TextBox 27">
              <a:extLst>
                <a:ext uri="{FF2B5EF4-FFF2-40B4-BE49-F238E27FC236}">
                  <a16:creationId xmlns:a16="http://schemas.microsoft.com/office/drawing/2014/main" id="{1AAABCEE-EC34-FE07-59DC-C6D3B6ADD2F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B191B70-43D1-9395-1C01-52B158C7D7E7}"/>
              </a:ext>
            </a:extLst>
          </p:cNvPr>
          <p:cNvGrpSpPr/>
          <p:nvPr/>
        </p:nvGrpSpPr>
        <p:grpSpPr>
          <a:xfrm>
            <a:off x="1194756" y="3547721"/>
            <a:ext cx="388720" cy="200055"/>
            <a:chOff x="4727047" y="5307508"/>
            <a:chExt cx="388720" cy="200055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ECE23C4-3EDB-B86D-283F-82702A02437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2" name="TextBox 27">
              <a:extLst>
                <a:ext uri="{FF2B5EF4-FFF2-40B4-BE49-F238E27FC236}">
                  <a16:creationId xmlns:a16="http://schemas.microsoft.com/office/drawing/2014/main" id="{A6C1F090-9BE3-4B04-DF8C-51E1BF98216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4660F66-269C-652E-AE29-914C9AA1AD63}"/>
              </a:ext>
            </a:extLst>
          </p:cNvPr>
          <p:cNvGrpSpPr/>
          <p:nvPr/>
        </p:nvGrpSpPr>
        <p:grpSpPr>
          <a:xfrm>
            <a:off x="1187724" y="2972256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4324771A-30F9-1B54-57D0-E2EFF00D2C7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270936C8-5F92-263A-6440-D43BF95129D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062C7D2-9948-BE78-0798-B5BEA7E47A05}"/>
              </a:ext>
            </a:extLst>
          </p:cNvPr>
          <p:cNvGrpSpPr/>
          <p:nvPr/>
        </p:nvGrpSpPr>
        <p:grpSpPr>
          <a:xfrm>
            <a:off x="1205224" y="4660929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275A7671-D90C-007B-F42C-9401D2D0BD3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1" name="TextBox 27">
              <a:extLst>
                <a:ext uri="{FF2B5EF4-FFF2-40B4-BE49-F238E27FC236}">
                  <a16:creationId xmlns:a16="http://schemas.microsoft.com/office/drawing/2014/main" id="{1649F25E-09F0-F452-6219-2E9D424C709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130" name="그림 129">
            <a:extLst>
              <a:ext uri="{FF2B5EF4-FFF2-40B4-BE49-F238E27FC236}">
                <a16:creationId xmlns:a16="http://schemas.microsoft.com/office/drawing/2014/main" id="{AE718416-6B62-7528-34B7-FFFAEB8C7F8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2959" y="2985034"/>
            <a:ext cx="141371" cy="1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65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2B274-4361-DDE3-9470-8A766B71D088}"/>
              </a:ext>
            </a:extLst>
          </p:cNvPr>
          <p:cNvSpPr txBox="1"/>
          <p:nvPr/>
        </p:nvSpPr>
        <p:spPr>
          <a:xfrm>
            <a:off x="220677" y="265212"/>
            <a:ext cx="672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7.5.2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공기구 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반납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리스트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(App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동일예정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대여리스트 노출 확인</a:t>
            </a:r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 선택</a:t>
            </a: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_</a:t>
            </a:r>
            <a:r>
              <a:rPr lang="ko-KR" altLang="en-US" sz="7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반납신청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DBB88B-48F0-5269-B512-051B97C71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686435"/>
              </p:ext>
            </p:extLst>
          </p:nvPr>
        </p:nvGraphicFramePr>
        <p:xfrm>
          <a:off x="6979021" y="0"/>
          <a:ext cx="2185261" cy="364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관리자의 페이지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Web&amp;App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동일 예정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신청자 반납 리스트 순차 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/table.html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반납리스트 상세보기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작업리더명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박스내 입력 후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조회 버튼</a:t>
                      </a:r>
                      <a:r>
                        <a:rPr lang="en-US" altLang="ko-KR" sz="700" dirty="0"/>
                        <a:t>_</a:t>
                      </a:r>
                      <a:r>
                        <a:rPr lang="en-US" altLang="ko-KR" sz="700" dirty="0" err="1"/>
                        <a:t>Pupup</a:t>
                      </a:r>
                      <a:r>
                        <a:rPr lang="ko-KR" altLang="en-US" sz="700" dirty="0"/>
                        <a:t> 또는 이동페이지</a:t>
                      </a:r>
                      <a:r>
                        <a:rPr lang="en-US" altLang="ko-KR" sz="700" dirty="0"/>
                        <a:t>))</a:t>
                      </a:r>
                      <a:endParaRPr lang="en-US" altLang="ko-KR" sz="700" b="1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 노출 완료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대여리스트노출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된 공기구의 수량을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정비실별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확인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정비실 및 공기구 위치 노출 불구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작업자의 편의에 따라 타 정비실에서 반납가능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App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환경 경우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작업자는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원하는 정비실에 비치된 작업자 전용 단말기에서 반납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신청시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반납수량 체크 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반납신청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정비실로 이동하고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정비실에 비치된 전용단말기로 접속하여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정비실에서 반납할 품목만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QR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관리자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에게 반납 신청을 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 받음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Web&amp;App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반납 페이지에서는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작업자가 신청한 반납리스트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상세보기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277382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관리자는 작업자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 반납 리스트를 확인 후 최종 반납할 리스트 포함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중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자산성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공기구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QR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스캔등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확인하고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공기구의 상태를 선택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392854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반납할 최종 정보 확인후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반납승인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006420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5A99E1C2-DE28-E275-64F5-8558982D9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64" y="2761767"/>
            <a:ext cx="5223238" cy="33008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EDA6C9-5FB0-2C41-13D8-134CF8AA694C}"/>
              </a:ext>
            </a:extLst>
          </p:cNvPr>
          <p:cNvSpPr/>
          <p:nvPr/>
        </p:nvSpPr>
        <p:spPr>
          <a:xfrm>
            <a:off x="1536371" y="2776422"/>
            <a:ext cx="1857090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2023.10.22.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 홍길동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E448C26-AE73-86FF-FE32-DF840AE14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C27BD29-AE90-8238-D947-1B0A46F13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589424"/>
            <a:ext cx="5327662" cy="31828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41A0561-67E1-1067-A763-90214FB8C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1943" y="2817111"/>
            <a:ext cx="277611" cy="225963"/>
          </a:xfrm>
          <a:prstGeom prst="rect">
            <a:avLst/>
          </a:prstGeom>
        </p:spPr>
      </p:pic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204D324E-E4F5-D4C0-6907-85FCDC74C8E1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3D1FDE13-8166-97B1-E310-315026D9C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3CCDA323-3FE4-D4A7-70E1-187FC4120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4AA7664-26E2-16C6-96A6-8F7A7C0B8D21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E1CC197B-F137-1440-A00C-9C8C2BCE0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62CB571E-5418-4EDE-0586-D5FFDE9DD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138" name="Picture 2" descr="정보 아이콘 3D 모델 - TurboSquid 1649677">
            <a:extLst>
              <a:ext uri="{FF2B5EF4-FFF2-40B4-BE49-F238E27FC236}">
                <a16:creationId xmlns:a16="http://schemas.microsoft.com/office/drawing/2014/main" id="{D6614231-10AC-94C6-825B-F79DC12A4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AED4AF3-F9F4-0A18-0502-B7E3B153E0A8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5598"/>
          <a:stretch/>
        </p:blipFill>
        <p:spPr>
          <a:xfrm>
            <a:off x="1330068" y="921438"/>
            <a:ext cx="5302240" cy="17738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2DA05B-4BD1-6E75-7EF6-924DC588732D}"/>
              </a:ext>
            </a:extLst>
          </p:cNvPr>
          <p:cNvSpPr/>
          <p:nvPr/>
        </p:nvSpPr>
        <p:spPr>
          <a:xfrm>
            <a:off x="1330068" y="953695"/>
            <a:ext cx="2160240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반납 신청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716C1D-F628-B482-F402-99BD0547EB21}"/>
              </a:ext>
            </a:extLst>
          </p:cNvPr>
          <p:cNvSpPr/>
          <p:nvPr/>
        </p:nvSpPr>
        <p:spPr>
          <a:xfrm>
            <a:off x="2338519" y="1169719"/>
            <a:ext cx="77042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반납 장소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E6CD32-DB47-C17B-E934-40D8DA11EE9C}"/>
              </a:ext>
            </a:extLst>
          </p:cNvPr>
          <p:cNvSpPr/>
          <p:nvPr/>
        </p:nvSpPr>
        <p:spPr>
          <a:xfrm>
            <a:off x="3108943" y="1167984"/>
            <a:ext cx="778690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943A44-6881-55FC-5E5F-BCE654515D15}"/>
              </a:ext>
            </a:extLst>
          </p:cNvPr>
          <p:cNvSpPr/>
          <p:nvPr/>
        </p:nvSpPr>
        <p:spPr>
          <a:xfrm>
            <a:off x="3968942" y="1163875"/>
            <a:ext cx="1756796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BBD5C4-7100-074E-A5D0-B4EA2627C10B}"/>
              </a:ext>
            </a:extLst>
          </p:cNvPr>
          <p:cNvSpPr/>
          <p:nvPr/>
        </p:nvSpPr>
        <p:spPr>
          <a:xfrm>
            <a:off x="5230758" y="1163875"/>
            <a:ext cx="1113518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반납신청 리스트 상세보기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2AC44F-0A16-CF84-5065-21E6F7E86BC8}"/>
              </a:ext>
            </a:extLst>
          </p:cNvPr>
          <p:cNvSpPr/>
          <p:nvPr/>
        </p:nvSpPr>
        <p:spPr>
          <a:xfrm>
            <a:off x="2338519" y="1379899"/>
            <a:ext cx="58400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61EB9D-2E32-FA04-0D8F-5D085DF1B9B4}"/>
              </a:ext>
            </a:extLst>
          </p:cNvPr>
          <p:cNvSpPr/>
          <p:nvPr/>
        </p:nvSpPr>
        <p:spPr>
          <a:xfrm>
            <a:off x="2335854" y="1661670"/>
            <a:ext cx="58400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A7AFC3-0F06-65C7-14D9-621E5C8C968C}"/>
              </a:ext>
            </a:extLst>
          </p:cNvPr>
          <p:cNvSpPr/>
          <p:nvPr/>
        </p:nvSpPr>
        <p:spPr>
          <a:xfrm>
            <a:off x="2335854" y="1904065"/>
            <a:ext cx="58400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4EB536-C472-6874-1282-8173844A0CF7}"/>
              </a:ext>
            </a:extLst>
          </p:cNvPr>
          <p:cNvSpPr/>
          <p:nvPr/>
        </p:nvSpPr>
        <p:spPr>
          <a:xfrm>
            <a:off x="2342110" y="2191256"/>
            <a:ext cx="58400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7B1043-BD34-0440-807F-ADD51303C3B9}"/>
              </a:ext>
            </a:extLst>
          </p:cNvPr>
          <p:cNvSpPr/>
          <p:nvPr/>
        </p:nvSpPr>
        <p:spPr>
          <a:xfrm>
            <a:off x="2337649" y="2425860"/>
            <a:ext cx="58400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  <a:endParaRPr lang="en-US" altLang="ko-KR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424A314-F090-A4C0-84BE-1DB2E14E19CA}"/>
              </a:ext>
            </a:extLst>
          </p:cNvPr>
          <p:cNvGrpSpPr/>
          <p:nvPr/>
        </p:nvGrpSpPr>
        <p:grpSpPr>
          <a:xfrm>
            <a:off x="5362440" y="972965"/>
            <a:ext cx="388720" cy="200055"/>
            <a:chOff x="4727047" y="5307508"/>
            <a:chExt cx="388720" cy="20005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DDE8523-B5FA-9EC1-68D1-83E8AA93B68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CF3EA6FB-B283-5E29-44C0-3E499786A95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9ACD8A21-49F6-E721-22C1-B1400D1B7588}"/>
              </a:ext>
            </a:extLst>
          </p:cNvPr>
          <p:cNvSpPr/>
          <p:nvPr/>
        </p:nvSpPr>
        <p:spPr>
          <a:xfrm>
            <a:off x="6073608" y="1893369"/>
            <a:ext cx="334371" cy="2549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B410E9A-16CF-474D-B36E-D0711B526FEA}"/>
              </a:ext>
            </a:extLst>
          </p:cNvPr>
          <p:cNvSpPr/>
          <p:nvPr/>
        </p:nvSpPr>
        <p:spPr>
          <a:xfrm>
            <a:off x="3953611" y="1377921"/>
            <a:ext cx="1826488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최도윤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971944E-764C-781D-F67F-28AB65BCB3F6}"/>
              </a:ext>
            </a:extLst>
          </p:cNvPr>
          <p:cNvSpPr/>
          <p:nvPr/>
        </p:nvSpPr>
        <p:spPr>
          <a:xfrm>
            <a:off x="3953611" y="1629557"/>
            <a:ext cx="1826488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이하린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0061AC-523E-4DAE-A62C-181DC970E071}"/>
              </a:ext>
            </a:extLst>
          </p:cNvPr>
          <p:cNvSpPr/>
          <p:nvPr/>
        </p:nvSpPr>
        <p:spPr>
          <a:xfrm>
            <a:off x="3953611" y="1910209"/>
            <a:ext cx="1826488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배윤지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A0FF132-BB89-6698-753F-85747BE649B6}"/>
              </a:ext>
            </a:extLst>
          </p:cNvPr>
          <p:cNvSpPr/>
          <p:nvPr/>
        </p:nvSpPr>
        <p:spPr>
          <a:xfrm>
            <a:off x="3953611" y="2179171"/>
            <a:ext cx="1826486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박나은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EC19D64-9ABD-555E-E50F-B9024E9A563B}"/>
              </a:ext>
            </a:extLst>
          </p:cNvPr>
          <p:cNvSpPr/>
          <p:nvPr/>
        </p:nvSpPr>
        <p:spPr>
          <a:xfrm>
            <a:off x="3930269" y="2469616"/>
            <a:ext cx="1892760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오유준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D0DAE962-B1D9-C795-45ED-8ADC1A5E72CC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" b="13067"/>
          <a:stretch/>
        </p:blipFill>
        <p:spPr>
          <a:xfrm>
            <a:off x="1373670" y="3136730"/>
            <a:ext cx="5223238" cy="1502310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7D4BCDEE-8F62-FF4C-E809-CFABA1E58912}"/>
              </a:ext>
            </a:extLst>
          </p:cNvPr>
          <p:cNvSpPr/>
          <p:nvPr/>
        </p:nvSpPr>
        <p:spPr>
          <a:xfrm>
            <a:off x="1553513" y="3263166"/>
            <a:ext cx="71147" cy="7844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67D44FE-7314-AB40-8F2A-62D002C0A54D}"/>
              </a:ext>
            </a:extLst>
          </p:cNvPr>
          <p:cNvSpPr/>
          <p:nvPr/>
        </p:nvSpPr>
        <p:spPr>
          <a:xfrm>
            <a:off x="1365130" y="1169719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반납 신청 일자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D45B201-C068-BB0A-9C46-B8D5D51E31CC}"/>
              </a:ext>
            </a:extLst>
          </p:cNvPr>
          <p:cNvSpPr/>
          <p:nvPr/>
        </p:nvSpPr>
        <p:spPr>
          <a:xfrm>
            <a:off x="1365129" y="1379899"/>
            <a:ext cx="98489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7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2023-11-10-08-31</a:t>
            </a:r>
            <a:endParaRPr lang="ko-KR" altLang="en-US" sz="7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D72F8A3-2B78-8E96-3E30-32077E02F50F}"/>
              </a:ext>
            </a:extLst>
          </p:cNvPr>
          <p:cNvSpPr/>
          <p:nvPr/>
        </p:nvSpPr>
        <p:spPr>
          <a:xfrm>
            <a:off x="1362464" y="1661670"/>
            <a:ext cx="98489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7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2023-11-10-08-30</a:t>
            </a:r>
            <a:endParaRPr lang="ko-KR" altLang="en-US" sz="7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9EF0A4B-B313-C31E-5013-3D917E83C118}"/>
              </a:ext>
            </a:extLst>
          </p:cNvPr>
          <p:cNvSpPr/>
          <p:nvPr/>
        </p:nvSpPr>
        <p:spPr>
          <a:xfrm>
            <a:off x="1362464" y="1904065"/>
            <a:ext cx="98489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7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2023-11-10-08-29</a:t>
            </a:r>
            <a:endParaRPr lang="ko-KR" altLang="en-US" sz="7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440435E-15BC-45B5-4DEC-2C8AE608BF04}"/>
              </a:ext>
            </a:extLst>
          </p:cNvPr>
          <p:cNvSpPr/>
          <p:nvPr/>
        </p:nvSpPr>
        <p:spPr>
          <a:xfrm>
            <a:off x="1368720" y="2191256"/>
            <a:ext cx="98489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7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2023-11-10-08-28</a:t>
            </a:r>
            <a:endParaRPr lang="ko-KR" altLang="en-US" sz="7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8EE5E0-62E5-8EB6-5C8A-B290DB4E1F4D}"/>
              </a:ext>
            </a:extLst>
          </p:cNvPr>
          <p:cNvSpPr/>
          <p:nvPr/>
        </p:nvSpPr>
        <p:spPr>
          <a:xfrm>
            <a:off x="1364259" y="2425860"/>
            <a:ext cx="98489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en-US" altLang="ko-KR" sz="7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2023-11-10-08-27</a:t>
            </a:r>
            <a:endParaRPr lang="ko-KR" altLang="en-US" sz="7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7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altLang="ko-KR" sz="7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ko-KR" altLang="en-US" sz="7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ADB9F0A-B008-C9C4-0F7A-8D6F46827674}"/>
              </a:ext>
            </a:extLst>
          </p:cNvPr>
          <p:cNvSpPr/>
          <p:nvPr/>
        </p:nvSpPr>
        <p:spPr>
          <a:xfrm>
            <a:off x="2879744" y="1374225"/>
            <a:ext cx="1080972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김서준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3EF9B48-0A50-4A27-08DC-D0A94C758131}"/>
              </a:ext>
            </a:extLst>
          </p:cNvPr>
          <p:cNvSpPr/>
          <p:nvPr/>
        </p:nvSpPr>
        <p:spPr>
          <a:xfrm>
            <a:off x="2879744" y="1599744"/>
            <a:ext cx="1080972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김도윤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63F1464-7837-6976-8CDC-F73B855220C8}"/>
              </a:ext>
            </a:extLst>
          </p:cNvPr>
          <p:cNvSpPr/>
          <p:nvPr/>
        </p:nvSpPr>
        <p:spPr>
          <a:xfrm>
            <a:off x="2879744" y="1880396"/>
            <a:ext cx="1080972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최서우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5CE2E90-AC94-10F5-F643-D26CC5CF6DF4}"/>
              </a:ext>
            </a:extLst>
          </p:cNvPr>
          <p:cNvSpPr/>
          <p:nvPr/>
        </p:nvSpPr>
        <p:spPr>
          <a:xfrm>
            <a:off x="2879743" y="2149358"/>
            <a:ext cx="1080971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이시우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9344A7E-D5AB-4715-2799-9CC83819EC11}"/>
              </a:ext>
            </a:extLst>
          </p:cNvPr>
          <p:cNvSpPr/>
          <p:nvPr/>
        </p:nvSpPr>
        <p:spPr>
          <a:xfrm>
            <a:off x="2848746" y="2439803"/>
            <a:ext cx="1120196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박지호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EB4A026-522B-9DB4-BD01-04A7A2BC3178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3982788" y="2148269"/>
            <a:ext cx="2258006" cy="879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>
            <a:extLst>
              <a:ext uri="{FF2B5EF4-FFF2-40B4-BE49-F238E27FC236}">
                <a16:creationId xmlns:a16="http://schemas.microsoft.com/office/drawing/2014/main" id="{E22C6411-28FC-B82D-4DAF-1B5F1D950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73" y="4587047"/>
            <a:ext cx="5167503" cy="360040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6D2232DB-6C0D-7F29-9B3C-D9F35FCD9587}"/>
              </a:ext>
            </a:extLst>
          </p:cNvPr>
          <p:cNvGrpSpPr/>
          <p:nvPr/>
        </p:nvGrpSpPr>
        <p:grpSpPr>
          <a:xfrm>
            <a:off x="5828794" y="4644720"/>
            <a:ext cx="648072" cy="227894"/>
            <a:chOff x="5799454" y="5175892"/>
            <a:chExt cx="648072" cy="227894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CEADCADB-320A-A40B-A542-0B4C33FA755A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5483AD-AC6F-81BC-5337-282F1E9002ED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반납승인</a:t>
              </a: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074BB34-4B60-727B-DE14-FF73003543CC}"/>
              </a:ext>
            </a:extLst>
          </p:cNvPr>
          <p:cNvSpPr/>
          <p:nvPr/>
        </p:nvSpPr>
        <p:spPr>
          <a:xfrm>
            <a:off x="1376973" y="3121619"/>
            <a:ext cx="5211630" cy="182546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E56AF397-4AAD-5FA3-7C3A-DE6300C2F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606758"/>
              </p:ext>
            </p:extLst>
          </p:nvPr>
        </p:nvGraphicFramePr>
        <p:xfrm>
          <a:off x="1671342" y="3163103"/>
          <a:ext cx="4236540" cy="1448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75">
                  <a:extLst>
                    <a:ext uri="{9D8B030D-6E8A-4147-A177-3AD203B41FA5}">
                      <a16:colId xmlns:a16="http://schemas.microsoft.com/office/drawing/2014/main" val="1065793439"/>
                    </a:ext>
                  </a:extLst>
                </a:gridCol>
                <a:gridCol w="549292">
                  <a:extLst>
                    <a:ext uri="{9D8B030D-6E8A-4147-A177-3AD203B41FA5}">
                      <a16:colId xmlns:a16="http://schemas.microsoft.com/office/drawing/2014/main" val="3893754909"/>
                    </a:ext>
                  </a:extLst>
                </a:gridCol>
                <a:gridCol w="536327">
                  <a:extLst>
                    <a:ext uri="{9D8B030D-6E8A-4147-A177-3AD203B41FA5}">
                      <a16:colId xmlns:a16="http://schemas.microsoft.com/office/drawing/2014/main" val="2829485354"/>
                    </a:ext>
                  </a:extLst>
                </a:gridCol>
                <a:gridCol w="611311">
                  <a:extLst>
                    <a:ext uri="{9D8B030D-6E8A-4147-A177-3AD203B41FA5}">
                      <a16:colId xmlns:a16="http://schemas.microsoft.com/office/drawing/2014/main" val="2476963431"/>
                    </a:ext>
                  </a:extLst>
                </a:gridCol>
                <a:gridCol w="728245">
                  <a:extLst>
                    <a:ext uri="{9D8B030D-6E8A-4147-A177-3AD203B41FA5}">
                      <a16:colId xmlns:a16="http://schemas.microsoft.com/office/drawing/2014/main" val="658509176"/>
                    </a:ext>
                  </a:extLst>
                </a:gridCol>
                <a:gridCol w="728245">
                  <a:extLst>
                    <a:ext uri="{9D8B030D-6E8A-4147-A177-3AD203B41FA5}">
                      <a16:colId xmlns:a16="http://schemas.microsoft.com/office/drawing/2014/main" val="1134049820"/>
                    </a:ext>
                  </a:extLst>
                </a:gridCol>
                <a:gridCol w="728245">
                  <a:extLst>
                    <a:ext uri="{9D8B030D-6E8A-4147-A177-3AD203B41FA5}">
                      <a16:colId xmlns:a16="http://schemas.microsoft.com/office/drawing/2014/main" val="3719016151"/>
                    </a:ext>
                  </a:extLst>
                </a:gridCol>
              </a:tblGrid>
              <a:tr h="2413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정비실명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공기구위치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영문명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반납신청수량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764663"/>
                  </a:ext>
                </a:extLst>
              </a:tr>
              <a:tr h="2413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정비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기자재창고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형 사다리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StapLadder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형</a:t>
                      </a:r>
                      <a:endParaRPr lang="en-US" altLang="ko-KR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7223"/>
                  </a:ext>
                </a:extLst>
              </a:tr>
              <a:tr h="2413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정비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220V/500A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A100012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34459"/>
                  </a:ext>
                </a:extLst>
              </a:tr>
              <a:tr h="2413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정비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공구쎌빙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 Shelving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1200*600*600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90621"/>
                  </a:ext>
                </a:extLst>
              </a:tr>
              <a:tr h="2413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정비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11-H-4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수동 스틸굿지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Grease Pump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CP96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374199"/>
                  </a:ext>
                </a:extLst>
              </a:tr>
              <a:tr h="2413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정비</a:t>
                      </a:r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11-I-1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AL-55 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니토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Alr Grinder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Y</a:t>
                      </a:r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</a:t>
                      </a:r>
                      <a:endParaRPr lang="en-US" altLang="ko-KR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65866"/>
                  </a:ext>
                </a:extLst>
              </a:tr>
            </a:tbl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id="{90DCD2C2-1516-D807-F27A-A02416E106A0}"/>
              </a:ext>
            </a:extLst>
          </p:cNvPr>
          <p:cNvSpPr/>
          <p:nvPr/>
        </p:nvSpPr>
        <p:spPr>
          <a:xfrm>
            <a:off x="1706613" y="3704909"/>
            <a:ext cx="4838562" cy="178503"/>
          </a:xfrm>
          <a:prstGeom prst="rect">
            <a:avLst/>
          </a:prstGeom>
          <a:solidFill>
            <a:srgbClr val="FF0000">
              <a:alpha val="2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D647FC1-16CC-F04A-CD7E-96CC110B6862}"/>
              </a:ext>
            </a:extLst>
          </p:cNvPr>
          <p:cNvSpPr/>
          <p:nvPr/>
        </p:nvSpPr>
        <p:spPr>
          <a:xfrm>
            <a:off x="6014997" y="3216524"/>
            <a:ext cx="482112" cy="1432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공구 상태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F744D65-7FDE-E75F-A457-9C0D64D1255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9845"/>
          <a:stretch/>
        </p:blipFill>
        <p:spPr>
          <a:xfrm>
            <a:off x="5943154" y="3505169"/>
            <a:ext cx="624970" cy="485013"/>
          </a:xfrm>
          <a:prstGeom prst="rect">
            <a:avLst/>
          </a:prstGeom>
        </p:spPr>
      </p:pic>
      <p:grpSp>
        <p:nvGrpSpPr>
          <p:cNvPr id="87" name="그룹 86">
            <a:extLst>
              <a:ext uri="{FF2B5EF4-FFF2-40B4-BE49-F238E27FC236}">
                <a16:creationId xmlns:a16="http://schemas.microsoft.com/office/drawing/2014/main" id="{31AB969B-CD74-053E-14A9-39A3DA5F8F10}"/>
              </a:ext>
            </a:extLst>
          </p:cNvPr>
          <p:cNvGrpSpPr/>
          <p:nvPr/>
        </p:nvGrpSpPr>
        <p:grpSpPr>
          <a:xfrm>
            <a:off x="6005348" y="3522949"/>
            <a:ext cx="157905" cy="504469"/>
            <a:chOff x="6943195" y="4254320"/>
            <a:chExt cx="157905" cy="50446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816A0BA-0A60-AE7C-A89C-1E39568ACE87}"/>
                </a:ext>
              </a:extLst>
            </p:cNvPr>
            <p:cNvSpPr/>
            <p:nvPr/>
          </p:nvSpPr>
          <p:spPr>
            <a:xfrm>
              <a:off x="6956829" y="4385222"/>
              <a:ext cx="90000" cy="37356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tlCol="0" anchor="ctr"/>
            <a:lstStyle/>
            <a:p>
              <a:r>
                <a:rPr lang="ko-KR" altLang="en-US" sz="500" b="1" dirty="0">
                  <a:solidFill>
                    <a:schemeClr val="bg1">
                      <a:lumMod val="95000"/>
                    </a:schemeClr>
                  </a:solidFill>
                  <a:highlight>
                    <a:srgbClr val="808080"/>
                  </a:highlight>
                  <a:latin typeface="Segoe UI" panose="020B0502040204020203" pitchFamily="34" charset="0"/>
                  <a:cs typeface="Segoe UI" panose="020B0502040204020203" pitchFamily="34" charset="0"/>
                </a:rPr>
                <a:t>양호</a:t>
              </a:r>
              <a:endParaRPr lang="en-US" altLang="ko-KR" sz="500" b="1" dirty="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500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고장</a:t>
              </a:r>
              <a:endParaRPr lang="en-US" altLang="ko-KR" sz="5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500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파손</a:t>
              </a:r>
              <a:endParaRPr lang="en-US" altLang="ko-KR" sz="5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500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망실</a:t>
              </a:r>
              <a:endParaRPr lang="en-US" altLang="ko-KR" sz="5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500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폐기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437CB8B-E3A4-16AC-4622-9676B80AE873}"/>
                </a:ext>
              </a:extLst>
            </p:cNvPr>
            <p:cNvSpPr/>
            <p:nvPr/>
          </p:nvSpPr>
          <p:spPr>
            <a:xfrm>
              <a:off x="6943195" y="4254320"/>
              <a:ext cx="157905" cy="107406"/>
            </a:xfrm>
            <a:prstGeom prst="rect">
              <a:avLst/>
            </a:prstGeom>
            <a:solidFill>
              <a:srgbClr val="F0F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tlCol="0" anchor="ctr"/>
            <a:lstStyle/>
            <a:p>
              <a:r>
                <a:rPr lang="ko-KR" altLang="en-US" sz="500" b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상태</a:t>
              </a:r>
              <a:endParaRPr lang="ko-KR" altLang="en-US" sz="5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9B65E19-DF8A-A03B-F496-6F71402D5B80}"/>
              </a:ext>
            </a:extLst>
          </p:cNvPr>
          <p:cNvGrpSpPr/>
          <p:nvPr/>
        </p:nvGrpSpPr>
        <p:grpSpPr>
          <a:xfrm>
            <a:off x="5604232" y="4593007"/>
            <a:ext cx="388720" cy="200055"/>
            <a:chOff x="4727047" y="5307508"/>
            <a:chExt cx="388720" cy="200055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C7D1C07-96CE-9126-4A97-32F2C73EA11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TextBox 27">
              <a:extLst>
                <a:ext uri="{FF2B5EF4-FFF2-40B4-BE49-F238E27FC236}">
                  <a16:creationId xmlns:a16="http://schemas.microsoft.com/office/drawing/2014/main" id="{A15E41D5-1B45-983F-CAC1-29CAD59659E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88" name="그림 87">
            <a:extLst>
              <a:ext uri="{FF2B5EF4-FFF2-40B4-BE49-F238E27FC236}">
                <a16:creationId xmlns:a16="http://schemas.microsoft.com/office/drawing/2014/main" id="{9DEC3042-82A9-A2C6-4CDA-536408326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33" y="944037"/>
            <a:ext cx="1091758" cy="454207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B496DC8-C0F2-7D73-8E82-E1FBF7F1D211}"/>
              </a:ext>
            </a:extLst>
          </p:cNvPr>
          <p:cNvSpPr txBox="1"/>
          <p:nvPr/>
        </p:nvSpPr>
        <p:spPr>
          <a:xfrm>
            <a:off x="271618" y="1008596"/>
            <a:ext cx="106002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정비실 정보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pPr algn="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작업공구함 리스트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소모자재    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소모자재 지급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소모자재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BB7BABAB-9254-1B90-4A34-D93C648EACB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4608" y="2203930"/>
            <a:ext cx="165983" cy="14971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09B7A2AC-D5B4-053A-04FB-36B6A02CAA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5764" y="1020551"/>
            <a:ext cx="200373" cy="163569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7411B0B0-463F-3DAC-9EE7-7E6D05D4E07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2960" y="1439829"/>
            <a:ext cx="165983" cy="157684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E7F05FCE-7D4D-FD78-EEAE-A0935EC31AE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2959" y="3196576"/>
            <a:ext cx="166246" cy="159018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CEC90E43-F540-2022-C787-0DDCFE1A22A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0800000">
            <a:off x="327420" y="2444136"/>
            <a:ext cx="162281" cy="155225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18A042DD-213D-33FB-640E-BA16651DBB1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0800000">
            <a:off x="322960" y="4322297"/>
            <a:ext cx="185536" cy="140182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5A0F695C-F8F0-1927-8E51-8A875258AEF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05362" y="3758816"/>
            <a:ext cx="174190" cy="162314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50145591-50C3-4828-5A35-A13B7F87256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31190" y="1831818"/>
            <a:ext cx="149522" cy="149522"/>
          </a:xfrm>
          <a:prstGeom prst="rect">
            <a:avLst/>
          </a:prstGeom>
        </p:spPr>
      </p:pic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84F1B14-C55E-154E-5282-CDF05F68BC5D}"/>
              </a:ext>
            </a:extLst>
          </p:cNvPr>
          <p:cNvSpPr/>
          <p:nvPr/>
        </p:nvSpPr>
        <p:spPr>
          <a:xfrm>
            <a:off x="455680" y="3575546"/>
            <a:ext cx="820567" cy="1460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3A23A92D-0600-46A8-1563-B9A0A882140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2959" y="2985034"/>
            <a:ext cx="141371" cy="149687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D9ACF512-BE5F-3C82-6837-C60AF0DE4749}"/>
              </a:ext>
            </a:extLst>
          </p:cNvPr>
          <p:cNvGrpSpPr/>
          <p:nvPr/>
        </p:nvGrpSpPr>
        <p:grpSpPr>
          <a:xfrm>
            <a:off x="1187724" y="2759118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3005EC5-6F7D-B04E-9F2B-3F6D59A3906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636E0474-2E38-CA9D-B8F7-68A16CA7C24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B81C001-9FB0-D191-AF05-8076E739541A}"/>
              </a:ext>
            </a:extLst>
          </p:cNvPr>
          <p:cNvGrpSpPr/>
          <p:nvPr/>
        </p:nvGrpSpPr>
        <p:grpSpPr>
          <a:xfrm>
            <a:off x="1142449" y="878848"/>
            <a:ext cx="388720" cy="200055"/>
            <a:chOff x="4727047" y="5307508"/>
            <a:chExt cx="388720" cy="200055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18857134-BBED-5438-34E0-0A2C76755E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DB83DFE-4A50-ADA8-ABEC-B224C0D5FA9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DFEAB81-3957-AD78-516B-EA763E642917}"/>
              </a:ext>
            </a:extLst>
          </p:cNvPr>
          <p:cNvGrpSpPr/>
          <p:nvPr/>
        </p:nvGrpSpPr>
        <p:grpSpPr>
          <a:xfrm>
            <a:off x="1194756" y="3334583"/>
            <a:ext cx="388720" cy="200055"/>
            <a:chOff x="4727047" y="5307508"/>
            <a:chExt cx="388720" cy="200055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448C484-8AC0-3A6C-AAE2-0D167FC091A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TextBox 27">
              <a:extLst>
                <a:ext uri="{FF2B5EF4-FFF2-40B4-BE49-F238E27FC236}">
                  <a16:creationId xmlns:a16="http://schemas.microsoft.com/office/drawing/2014/main" id="{1AAABCEE-EC34-FE07-59DC-C6D3B6ADD2F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482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9C19B16F-5244-1EB9-5419-DE976F41BE0E}"/>
              </a:ext>
            </a:extLst>
          </p:cNvPr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7.</a:t>
            </a:r>
            <a:r>
              <a:rPr lang="en-US" altLang="ko-KR" sz="36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6~7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.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공기구 지급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/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매입 전표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5245A-AD2C-A511-5457-D3BF91DCDB5D}"/>
              </a:ext>
            </a:extLst>
          </p:cNvPr>
          <p:cNvSpPr txBox="1"/>
          <p:nvPr/>
        </p:nvSpPr>
        <p:spPr>
          <a:xfrm>
            <a:off x="2267744" y="2425452"/>
            <a:ext cx="3520516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FFCC99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기준정보 등록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수정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FFCC99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작업자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(Web &amp; App)</a:t>
            </a: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반입 페이지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관리자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(Web &amp; App)</a:t>
            </a: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기준정보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반입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지급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매입 전표 페이지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FFCC99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화면 구성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기본안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4757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BB9A7-382E-94E2-B6D0-8EBE1C25714B}"/>
              </a:ext>
            </a:extLst>
          </p:cNvPr>
          <p:cNvSpPr txBox="1"/>
          <p:nvPr/>
        </p:nvSpPr>
        <p:spPr>
          <a:xfrm>
            <a:off x="108475" y="201202"/>
            <a:ext cx="539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7.6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지급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8F73806-ACD8-201C-5EBE-F45134FB1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441230"/>
              </p:ext>
            </p:extLst>
          </p:nvPr>
        </p:nvGraphicFramePr>
        <p:xfrm>
          <a:off x="6979021" y="0"/>
          <a:ext cx="2164979" cy="3904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지급페이지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(Web)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작업자에게 소모자재  지급 품목을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지급일 기준으로 기간 설정 후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조회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기간설정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처리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소모자재 반출 이후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작업자가 소모자재를 반납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 전표에서 반납 수량 만큼 차감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소모자재 지급 수량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반납 소모자재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개로 수정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반출 전표 수량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10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반출 전표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8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개로 자동수정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39154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정보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/form-elements/datetime-picker.html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 Bootstrap Date Range picker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소모자재는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반납되지 않는 품목으로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전사적인 회사 입장에서 자칫 과잉 지급되어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지는 부분을 체크할 필요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어느부서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누가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어느작업에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소모자재를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어느만큼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사용되어지는지 파악 필요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오용의 예시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작업자가 용접봉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개를 분출하였는데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분출로 정정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작업자가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개분출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반입하였는데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반입을 기록하지 않음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0FCC9D7-E20C-C6C2-607E-A06D67281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1CBD31-7E60-798A-5C37-5CD0638C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89424"/>
            <a:ext cx="5328592" cy="3182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D74A54-7397-BAB9-045C-840863787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18" y="939968"/>
            <a:ext cx="5245514" cy="8758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B92060-5612-1886-23F1-9E5A5AD3E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993" y="993912"/>
            <a:ext cx="1410964" cy="7557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34359D-83C1-BB32-03F3-39D3FE2E6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1399" y="1008596"/>
            <a:ext cx="1366923" cy="4598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31DF4C-AF37-1BC9-C270-0944100AF84F}"/>
              </a:ext>
            </a:extLst>
          </p:cNvPr>
          <p:cNvSpPr txBox="1"/>
          <p:nvPr/>
        </p:nvSpPr>
        <p:spPr>
          <a:xfrm>
            <a:off x="1455701" y="1008596"/>
            <a:ext cx="1480951" cy="26472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800" dirty="0"/>
              <a:t>지급 주기 조회 </a:t>
            </a:r>
            <a:r>
              <a:rPr lang="en-US" altLang="ko-KR" sz="800" dirty="0"/>
              <a:t>(</a:t>
            </a:r>
            <a:r>
              <a:rPr lang="ko-KR" altLang="en-US" sz="800" dirty="0"/>
              <a:t>기간 설정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07D9BD-11A2-DE1E-8208-3C2EF35DA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6296" y="5933913"/>
            <a:ext cx="5293240" cy="1728193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6D82D2F-946C-F78A-6156-DB9BAEB75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65983"/>
              </p:ext>
            </p:extLst>
          </p:nvPr>
        </p:nvGraphicFramePr>
        <p:xfrm>
          <a:off x="9247224" y="6210746"/>
          <a:ext cx="580882" cy="1451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882">
                  <a:extLst>
                    <a:ext uri="{9D8B030D-6E8A-4147-A177-3AD203B41FA5}">
                      <a16:colId xmlns:a16="http://schemas.microsoft.com/office/drawing/2014/main" val="1859177045"/>
                    </a:ext>
                  </a:extLst>
                </a:gridCol>
              </a:tblGrid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반코팅장갑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10114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방진마스크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01088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부직포두건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0325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발끝막이판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6873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가죽장갑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98215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그네식안전벨트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22108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597348-E7B0-95C7-4BC5-2E4F0339BFBC}"/>
              </a:ext>
            </a:extLst>
          </p:cNvPr>
          <p:cNvSpPr/>
          <p:nvPr/>
        </p:nvSpPr>
        <p:spPr>
          <a:xfrm>
            <a:off x="8451451" y="6211736"/>
            <a:ext cx="51620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김보람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27662F-FF4C-40D1-44CC-47830B723C56}"/>
              </a:ext>
            </a:extLst>
          </p:cNvPr>
          <p:cNvSpPr/>
          <p:nvPr/>
        </p:nvSpPr>
        <p:spPr>
          <a:xfrm>
            <a:off x="8448997" y="6464109"/>
            <a:ext cx="51620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위복한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896AEB-7A64-3457-E05B-7C8F9E716E5D}"/>
              </a:ext>
            </a:extLst>
          </p:cNvPr>
          <p:cNvSpPr/>
          <p:nvPr/>
        </p:nvSpPr>
        <p:spPr>
          <a:xfrm>
            <a:off x="8440866" y="6708983"/>
            <a:ext cx="51620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배남진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7313C8-C2D7-8CFF-9D49-B3075F203E3E}"/>
              </a:ext>
            </a:extLst>
          </p:cNvPr>
          <p:cNvSpPr/>
          <p:nvPr/>
        </p:nvSpPr>
        <p:spPr>
          <a:xfrm>
            <a:off x="8448998" y="6967820"/>
            <a:ext cx="51620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여영모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BF0E3B-6310-620B-D2F6-62AE5EAE718E}"/>
              </a:ext>
            </a:extLst>
          </p:cNvPr>
          <p:cNvSpPr/>
          <p:nvPr/>
        </p:nvSpPr>
        <p:spPr>
          <a:xfrm>
            <a:off x="8444865" y="7213043"/>
            <a:ext cx="43062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박철민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D5602A-2FA7-2040-CDDE-D456878376C5}"/>
              </a:ext>
            </a:extLst>
          </p:cNvPr>
          <p:cNvSpPr/>
          <p:nvPr/>
        </p:nvSpPr>
        <p:spPr>
          <a:xfrm>
            <a:off x="7850168" y="6007909"/>
            <a:ext cx="430624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반출정비실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00B369-0E26-9647-AE8E-D17DDD4BAE79}"/>
              </a:ext>
            </a:extLst>
          </p:cNvPr>
          <p:cNvSpPr/>
          <p:nvPr/>
        </p:nvSpPr>
        <p:spPr>
          <a:xfrm>
            <a:off x="8491900" y="6020116"/>
            <a:ext cx="581252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작업자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ko-KR" altLang="en-U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리더자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B426C5-9D04-1F7F-2276-D99EA9C2EDDE}"/>
              </a:ext>
            </a:extLst>
          </p:cNvPr>
          <p:cNvSpPr/>
          <p:nvPr/>
        </p:nvSpPr>
        <p:spPr>
          <a:xfrm>
            <a:off x="9101314" y="6020116"/>
            <a:ext cx="726791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소모자재 품목 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F41D89-42B7-1101-5435-FBB6144D2B74}"/>
              </a:ext>
            </a:extLst>
          </p:cNvPr>
          <p:cNvSpPr/>
          <p:nvPr/>
        </p:nvSpPr>
        <p:spPr>
          <a:xfrm>
            <a:off x="9969728" y="6020116"/>
            <a:ext cx="502870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재지급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일자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B4C7D1-D282-D2B9-91E9-F7CEC71ED43C}"/>
              </a:ext>
            </a:extLst>
          </p:cNvPr>
          <p:cNvSpPr/>
          <p:nvPr/>
        </p:nvSpPr>
        <p:spPr>
          <a:xfrm>
            <a:off x="10472598" y="6027169"/>
            <a:ext cx="502870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지급 수량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DDD1D6-DE1D-72DC-16D1-EF62A8B00103}"/>
              </a:ext>
            </a:extLst>
          </p:cNvPr>
          <p:cNvSpPr/>
          <p:nvPr/>
        </p:nvSpPr>
        <p:spPr>
          <a:xfrm>
            <a:off x="8434954" y="7429067"/>
            <a:ext cx="43062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조동철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3C94DCE7-6C18-DBC3-F03E-9BBF62B09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80667"/>
              </p:ext>
            </p:extLst>
          </p:nvPr>
        </p:nvGraphicFramePr>
        <p:xfrm>
          <a:off x="9930722" y="6219704"/>
          <a:ext cx="580882" cy="1451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882">
                  <a:extLst>
                    <a:ext uri="{9D8B030D-6E8A-4147-A177-3AD203B41FA5}">
                      <a16:colId xmlns:a16="http://schemas.microsoft.com/office/drawing/2014/main" val="1859177045"/>
                    </a:ext>
                  </a:extLst>
                </a:gridCol>
              </a:tblGrid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2023.02.01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10114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2023.02.01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01088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2023.02.01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0325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2023.02.01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6873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2023.02.01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98215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2023.02.01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22108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53100F6-960C-68F4-923C-8246FDEE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93"/>
              </p:ext>
            </p:extLst>
          </p:nvPr>
        </p:nvGraphicFramePr>
        <p:xfrm>
          <a:off x="10467983" y="6217801"/>
          <a:ext cx="580882" cy="1451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882">
                  <a:extLst>
                    <a:ext uri="{9D8B030D-6E8A-4147-A177-3AD203B41FA5}">
                      <a16:colId xmlns:a16="http://schemas.microsoft.com/office/drawing/2014/main" val="1859177045"/>
                    </a:ext>
                  </a:extLst>
                </a:gridCol>
              </a:tblGrid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10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10114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12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01088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11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0325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10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6873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14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98215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15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22108"/>
                  </a:ext>
                </a:extLst>
              </a:tr>
            </a:tbl>
          </a:graphicData>
        </a:graphic>
      </p:graphicFrame>
      <p:pic>
        <p:nvPicPr>
          <p:cNvPr id="36" name="그림 35">
            <a:extLst>
              <a:ext uri="{FF2B5EF4-FFF2-40B4-BE49-F238E27FC236}">
                <a16:creationId xmlns:a16="http://schemas.microsoft.com/office/drawing/2014/main" id="{061F9D29-160B-DB5D-B898-9D7EE8213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152" y="2255410"/>
            <a:ext cx="5250080" cy="31828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CA5021F-EFE8-CE3F-05C9-1284AD41DA59}"/>
              </a:ext>
            </a:extLst>
          </p:cNvPr>
          <p:cNvSpPr txBox="1"/>
          <p:nvPr/>
        </p:nvSpPr>
        <p:spPr>
          <a:xfrm>
            <a:off x="1468730" y="2282188"/>
            <a:ext cx="1244092" cy="26472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800" b="1" dirty="0"/>
              <a:t>반출 전표 리스트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27057D1-07E8-3A81-A01B-737F4C961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20" y="1798748"/>
            <a:ext cx="5245514" cy="41419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B602478-88D3-F944-B849-0194B56B685E}"/>
              </a:ext>
            </a:extLst>
          </p:cNvPr>
          <p:cNvSpPr txBox="1"/>
          <p:nvPr/>
        </p:nvSpPr>
        <p:spPr>
          <a:xfrm>
            <a:off x="1455700" y="1865203"/>
            <a:ext cx="1480951" cy="26472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800" dirty="0"/>
              <a:t>품목 선택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9993CE3-7CA0-FA06-9CC2-742E83F7970A}"/>
              </a:ext>
            </a:extLst>
          </p:cNvPr>
          <p:cNvSpPr/>
          <p:nvPr/>
        </p:nvSpPr>
        <p:spPr>
          <a:xfrm>
            <a:off x="1907081" y="1254934"/>
            <a:ext cx="334371" cy="2549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6308657-3B48-AE4D-C09D-96396B8BB2F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41452" y="1371798"/>
            <a:ext cx="10905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4845C7BA-7787-F8D7-301F-87443DDC83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8830" y="1906056"/>
            <a:ext cx="1387454" cy="188719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C3F4EF3-A06C-902C-CEF6-71CFB5372602}"/>
              </a:ext>
            </a:extLst>
          </p:cNvPr>
          <p:cNvGrpSpPr/>
          <p:nvPr/>
        </p:nvGrpSpPr>
        <p:grpSpPr>
          <a:xfrm>
            <a:off x="5768585" y="1898762"/>
            <a:ext cx="648072" cy="227894"/>
            <a:chOff x="5799454" y="5175892"/>
            <a:chExt cx="648072" cy="227894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1110658-A4D0-A23E-4DB9-DE926431D0DB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AE3E76A-8237-7BC2-2215-119D09E0F8E9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조회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2F7F29A-AA54-B474-A466-D848726FD649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982FAB74-2086-6148-3464-8183CC241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B81345FC-8976-A36B-97EA-1C161A2F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8BAEB4F-712E-D2C0-9B8D-400B826CC0F9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9D076C9C-5C8D-BB98-E3B5-FA3B885C1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7B4A855-AC1D-DA67-31CC-632A80F2B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58" name="Picture 2" descr="정보 아이콘 3D 모델 - TurboSquid 1649677">
            <a:extLst>
              <a:ext uri="{FF2B5EF4-FFF2-40B4-BE49-F238E27FC236}">
                <a16:creationId xmlns:a16="http://schemas.microsoft.com/office/drawing/2014/main" id="{07A4601A-1947-EFF3-A024-E818E1BF2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789FB3-B91E-A6EE-746B-729B6B26648F}"/>
              </a:ext>
            </a:extLst>
          </p:cNvPr>
          <p:cNvSpPr/>
          <p:nvPr/>
        </p:nvSpPr>
        <p:spPr>
          <a:xfrm>
            <a:off x="11961924" y="6027169"/>
            <a:ext cx="502870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 시간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FB7301-3721-8F41-0473-23228FC3D5AF}"/>
              </a:ext>
            </a:extLst>
          </p:cNvPr>
          <p:cNvSpPr/>
          <p:nvPr/>
        </p:nvSpPr>
        <p:spPr>
          <a:xfrm>
            <a:off x="11880956" y="6245965"/>
            <a:ext cx="502870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23.02.01.08.00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D3960BC-1DDC-34CE-4C9B-8446C4B698D4}"/>
              </a:ext>
            </a:extLst>
          </p:cNvPr>
          <p:cNvSpPr/>
          <p:nvPr/>
        </p:nvSpPr>
        <p:spPr>
          <a:xfrm>
            <a:off x="11880670" y="6498966"/>
            <a:ext cx="502870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22.10.02.08.00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D2D48E-9BB0-B9D6-BADD-AA61EE2AF2EA}"/>
              </a:ext>
            </a:extLst>
          </p:cNvPr>
          <p:cNvSpPr/>
          <p:nvPr/>
        </p:nvSpPr>
        <p:spPr>
          <a:xfrm>
            <a:off x="11891835" y="6744560"/>
            <a:ext cx="502870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22.10.02.08.00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D7FCB73-E160-CE13-4168-6BB467366E73}"/>
              </a:ext>
            </a:extLst>
          </p:cNvPr>
          <p:cNvSpPr/>
          <p:nvPr/>
        </p:nvSpPr>
        <p:spPr>
          <a:xfrm>
            <a:off x="11891835" y="6989894"/>
            <a:ext cx="502870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22.10.02.08.00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6C0814-DF27-129A-936F-C3CF6EABF415}"/>
              </a:ext>
            </a:extLst>
          </p:cNvPr>
          <p:cNvSpPr/>
          <p:nvPr/>
        </p:nvSpPr>
        <p:spPr>
          <a:xfrm>
            <a:off x="11890403" y="7255863"/>
            <a:ext cx="502870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22.10.02.08.00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2334074-5819-9CB2-429E-3558CDB0A5AD}"/>
              </a:ext>
            </a:extLst>
          </p:cNvPr>
          <p:cNvSpPr/>
          <p:nvPr/>
        </p:nvSpPr>
        <p:spPr>
          <a:xfrm>
            <a:off x="11890403" y="7473008"/>
            <a:ext cx="502870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22.10.02.08.00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EFFE8F7-8DD5-0DC9-8CD4-460A3CCA5131}"/>
              </a:ext>
            </a:extLst>
          </p:cNvPr>
          <p:cNvSpPr/>
          <p:nvPr/>
        </p:nvSpPr>
        <p:spPr>
          <a:xfrm>
            <a:off x="8773385" y="6211736"/>
            <a:ext cx="51620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김영철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121668F-8655-52BE-7AF9-B118CB0BE14E}"/>
              </a:ext>
            </a:extLst>
          </p:cNvPr>
          <p:cNvSpPr/>
          <p:nvPr/>
        </p:nvSpPr>
        <p:spPr>
          <a:xfrm>
            <a:off x="8770931" y="6464109"/>
            <a:ext cx="51620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전정호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179FEF9-1F5A-1672-7B39-8A51E66F035A}"/>
              </a:ext>
            </a:extLst>
          </p:cNvPr>
          <p:cNvSpPr/>
          <p:nvPr/>
        </p:nvSpPr>
        <p:spPr>
          <a:xfrm>
            <a:off x="8762800" y="6708983"/>
            <a:ext cx="51620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박철환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F12DDE6-8662-645A-7003-FA237617566A}"/>
              </a:ext>
            </a:extLst>
          </p:cNvPr>
          <p:cNvSpPr/>
          <p:nvPr/>
        </p:nvSpPr>
        <p:spPr>
          <a:xfrm>
            <a:off x="8770932" y="6967820"/>
            <a:ext cx="51620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이동철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BBCE864-E000-B44D-F0BB-7195471F0770}"/>
              </a:ext>
            </a:extLst>
          </p:cNvPr>
          <p:cNvSpPr/>
          <p:nvPr/>
        </p:nvSpPr>
        <p:spPr>
          <a:xfrm>
            <a:off x="8766799" y="7213043"/>
            <a:ext cx="43062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최승호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861E6D7-D2BF-04CE-06D6-B24D66930F0B}"/>
              </a:ext>
            </a:extLst>
          </p:cNvPr>
          <p:cNvSpPr/>
          <p:nvPr/>
        </p:nvSpPr>
        <p:spPr>
          <a:xfrm>
            <a:off x="8756888" y="7429067"/>
            <a:ext cx="43062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김영환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8B09EB25-7481-A77A-C4E1-4EF5A45FB1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59658" y="3793604"/>
            <a:ext cx="1998464" cy="174096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2F2E4059-AECF-3BA2-0009-B2DAAC17F12A}"/>
              </a:ext>
            </a:extLst>
          </p:cNvPr>
          <p:cNvSpPr txBox="1"/>
          <p:nvPr/>
        </p:nvSpPr>
        <p:spPr>
          <a:xfrm>
            <a:off x="8446703" y="5298785"/>
            <a:ext cx="199865" cy="108011"/>
          </a:xfrm>
          <a:prstGeom prst="rect">
            <a:avLst/>
          </a:prstGeom>
          <a:solidFill>
            <a:srgbClr val="6045E2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87B396-8000-20D4-39DC-FD51D84093D4}"/>
              </a:ext>
            </a:extLst>
          </p:cNvPr>
          <p:cNvSpPr/>
          <p:nvPr/>
        </p:nvSpPr>
        <p:spPr>
          <a:xfrm>
            <a:off x="6910971" y="3874686"/>
            <a:ext cx="1161149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지급 전표 수정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11EEF83-6FE2-62D2-3571-71960232AA81}"/>
              </a:ext>
            </a:extLst>
          </p:cNvPr>
          <p:cNvSpPr/>
          <p:nvPr/>
        </p:nvSpPr>
        <p:spPr>
          <a:xfrm>
            <a:off x="6885793" y="4085357"/>
            <a:ext cx="524931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반납 수량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9990BD1-4A39-61F5-C3B3-44EA262BB2A1}"/>
              </a:ext>
            </a:extLst>
          </p:cNvPr>
          <p:cNvGrpSpPr/>
          <p:nvPr/>
        </p:nvGrpSpPr>
        <p:grpSpPr>
          <a:xfrm>
            <a:off x="6707153" y="3693576"/>
            <a:ext cx="388720" cy="200055"/>
            <a:chOff x="4727047" y="5307508"/>
            <a:chExt cx="388720" cy="200055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B867CA6-7EA2-5F49-E90A-EECAA658C2F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6" name="TextBox 27">
              <a:extLst>
                <a:ext uri="{FF2B5EF4-FFF2-40B4-BE49-F238E27FC236}">
                  <a16:creationId xmlns:a16="http://schemas.microsoft.com/office/drawing/2014/main" id="{2172ECA9-F913-6111-1215-34F47C9BA5B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F9ACFE-6405-7D8E-1EA7-2E7CBA197368}"/>
              </a:ext>
            </a:extLst>
          </p:cNvPr>
          <p:cNvSpPr/>
          <p:nvPr/>
        </p:nvSpPr>
        <p:spPr>
          <a:xfrm>
            <a:off x="7629447" y="4108762"/>
            <a:ext cx="813703" cy="144016"/>
          </a:xfrm>
          <a:prstGeom prst="rect">
            <a:avLst/>
          </a:prstGeom>
          <a:solidFill>
            <a:srgbClr val="F0F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31AEF3C-7888-71E5-3353-614F49AF25D9}"/>
              </a:ext>
            </a:extLst>
          </p:cNvPr>
          <p:cNvSpPr/>
          <p:nvPr/>
        </p:nvSpPr>
        <p:spPr>
          <a:xfrm>
            <a:off x="7618132" y="4348852"/>
            <a:ext cx="813703" cy="144016"/>
          </a:xfrm>
          <a:prstGeom prst="rect">
            <a:avLst/>
          </a:prstGeom>
          <a:solidFill>
            <a:srgbClr val="F0F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50BB432-52D7-D5F1-57AD-B5EEE2224BCB}"/>
              </a:ext>
            </a:extLst>
          </p:cNvPr>
          <p:cNvSpPr/>
          <p:nvPr/>
        </p:nvSpPr>
        <p:spPr>
          <a:xfrm>
            <a:off x="7629446" y="4601927"/>
            <a:ext cx="813703" cy="144016"/>
          </a:xfrm>
          <a:prstGeom prst="rect">
            <a:avLst/>
          </a:prstGeom>
          <a:solidFill>
            <a:srgbClr val="F0F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3E8B1AD-FB0B-B8C4-1FAC-CD6195B3C41F}"/>
              </a:ext>
            </a:extLst>
          </p:cNvPr>
          <p:cNvSpPr/>
          <p:nvPr/>
        </p:nvSpPr>
        <p:spPr>
          <a:xfrm>
            <a:off x="7629446" y="4839611"/>
            <a:ext cx="813703" cy="144016"/>
          </a:xfrm>
          <a:prstGeom prst="rect">
            <a:avLst/>
          </a:prstGeom>
          <a:solidFill>
            <a:srgbClr val="F0F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5F89A53-0884-492A-439B-B7AEB64F1DC1}"/>
              </a:ext>
            </a:extLst>
          </p:cNvPr>
          <p:cNvSpPr/>
          <p:nvPr/>
        </p:nvSpPr>
        <p:spPr>
          <a:xfrm>
            <a:off x="6883624" y="4320770"/>
            <a:ext cx="524931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B314120-1B10-7CC4-478F-5338E7E245D2}"/>
              </a:ext>
            </a:extLst>
          </p:cNvPr>
          <p:cNvSpPr/>
          <p:nvPr/>
        </p:nvSpPr>
        <p:spPr>
          <a:xfrm>
            <a:off x="6901513" y="4553854"/>
            <a:ext cx="524931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1CF114C-2229-F888-0DD6-A48963C138CE}"/>
              </a:ext>
            </a:extLst>
          </p:cNvPr>
          <p:cNvSpPr/>
          <p:nvPr/>
        </p:nvSpPr>
        <p:spPr>
          <a:xfrm>
            <a:off x="6910971" y="4807142"/>
            <a:ext cx="524931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8F367FE-CA41-418C-4D1C-F41C0B7DCED6}"/>
              </a:ext>
            </a:extLst>
          </p:cNvPr>
          <p:cNvSpPr/>
          <p:nvPr/>
        </p:nvSpPr>
        <p:spPr>
          <a:xfrm>
            <a:off x="7480436" y="5056685"/>
            <a:ext cx="524931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44F804AB-2947-23A1-039D-99AF8A76AFD8}"/>
              </a:ext>
            </a:extLst>
          </p:cNvPr>
          <p:cNvSpPr/>
          <p:nvPr/>
        </p:nvSpPr>
        <p:spPr>
          <a:xfrm>
            <a:off x="11517923" y="6192375"/>
            <a:ext cx="334371" cy="2549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A3EC4948-BCE1-4BFC-D70B-3AB29538E89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5598"/>
          <a:stretch/>
        </p:blipFill>
        <p:spPr>
          <a:xfrm>
            <a:off x="1379040" y="2615147"/>
            <a:ext cx="5302240" cy="1773829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A9D92AB6-400A-6310-7837-11A73F555EB1}"/>
              </a:ext>
            </a:extLst>
          </p:cNvPr>
          <p:cNvSpPr/>
          <p:nvPr/>
        </p:nvSpPr>
        <p:spPr>
          <a:xfrm>
            <a:off x="1379040" y="2647404"/>
            <a:ext cx="2160240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대여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 완료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리스트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6A47580-D727-6119-3396-C8902C1C7138}"/>
              </a:ext>
            </a:extLst>
          </p:cNvPr>
          <p:cNvSpPr/>
          <p:nvPr/>
        </p:nvSpPr>
        <p:spPr>
          <a:xfrm>
            <a:off x="1409797" y="2863428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대여 장소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FC4C3DC-2EAE-53EA-2288-4623620D3EDE}"/>
              </a:ext>
            </a:extLst>
          </p:cNvPr>
          <p:cNvSpPr/>
          <p:nvPr/>
        </p:nvSpPr>
        <p:spPr>
          <a:xfrm>
            <a:off x="2747192" y="2861693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</a:t>
            </a:r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1276EA-2AF7-E4F3-FDD7-E08B5EC44B6E}"/>
              </a:ext>
            </a:extLst>
          </p:cNvPr>
          <p:cNvSpPr/>
          <p:nvPr/>
        </p:nvSpPr>
        <p:spPr>
          <a:xfrm>
            <a:off x="3507264" y="2857584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작업자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CC4A63B-1A5E-CF0B-1C88-986FA236DC28}"/>
              </a:ext>
            </a:extLst>
          </p:cNvPr>
          <p:cNvSpPr/>
          <p:nvPr/>
        </p:nvSpPr>
        <p:spPr>
          <a:xfrm>
            <a:off x="5923520" y="2857584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상세보기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7467BD1-8669-816D-A2F9-B22DC66A619C}"/>
              </a:ext>
            </a:extLst>
          </p:cNvPr>
          <p:cNvSpPr/>
          <p:nvPr/>
        </p:nvSpPr>
        <p:spPr>
          <a:xfrm>
            <a:off x="1409797" y="3073608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DD80D1B-10CB-5146-E01D-C56A281EF208}"/>
              </a:ext>
            </a:extLst>
          </p:cNvPr>
          <p:cNvSpPr/>
          <p:nvPr/>
        </p:nvSpPr>
        <p:spPr>
          <a:xfrm>
            <a:off x="1407132" y="3355379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3FF383E-A9FB-EDED-C6A2-8FB12E2B197B}"/>
              </a:ext>
            </a:extLst>
          </p:cNvPr>
          <p:cNvSpPr/>
          <p:nvPr/>
        </p:nvSpPr>
        <p:spPr>
          <a:xfrm>
            <a:off x="1407132" y="3597774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EE91044-78AC-D637-7AAD-70F77C56BFBC}"/>
              </a:ext>
            </a:extLst>
          </p:cNvPr>
          <p:cNvSpPr/>
          <p:nvPr/>
        </p:nvSpPr>
        <p:spPr>
          <a:xfrm>
            <a:off x="1413388" y="3884965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9621BE8-27C3-043D-CAB7-B9DADA1D9E21}"/>
              </a:ext>
            </a:extLst>
          </p:cNvPr>
          <p:cNvSpPr/>
          <p:nvPr/>
        </p:nvSpPr>
        <p:spPr>
          <a:xfrm>
            <a:off x="1408927" y="4119569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  <a:endParaRPr lang="en-US" altLang="ko-KR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59B6ED46-C1A9-F8F1-8B91-A7AB90A2AC7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7192" y="3084464"/>
            <a:ext cx="576064" cy="1260129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9E24519-3038-4557-19FB-49303DFB4497}"/>
              </a:ext>
            </a:extLst>
          </p:cNvPr>
          <p:cNvSpPr/>
          <p:nvPr/>
        </p:nvSpPr>
        <p:spPr>
          <a:xfrm>
            <a:off x="4786770" y="2817943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상태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D41ED14-E538-422E-890B-D25407B02423}"/>
              </a:ext>
            </a:extLst>
          </p:cNvPr>
          <p:cNvSpPr/>
          <p:nvPr/>
        </p:nvSpPr>
        <p:spPr>
          <a:xfrm>
            <a:off x="4797355" y="3065486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반출완료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EFA1B58-4207-4C5C-E601-D22B75FC4309}"/>
              </a:ext>
            </a:extLst>
          </p:cNvPr>
          <p:cNvSpPr/>
          <p:nvPr/>
        </p:nvSpPr>
        <p:spPr>
          <a:xfrm>
            <a:off x="4797355" y="3317122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반출완료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5A60B4D-3123-8F76-44E1-DC9E561608BE}"/>
              </a:ext>
            </a:extLst>
          </p:cNvPr>
          <p:cNvSpPr/>
          <p:nvPr/>
        </p:nvSpPr>
        <p:spPr>
          <a:xfrm>
            <a:off x="4797355" y="3597774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반출완료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8F101C6-B02E-6F78-BEB6-20CCCEB6A0C2}"/>
              </a:ext>
            </a:extLst>
          </p:cNvPr>
          <p:cNvSpPr/>
          <p:nvPr/>
        </p:nvSpPr>
        <p:spPr>
          <a:xfrm>
            <a:off x="4797355" y="3878426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반출완료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199A941-7063-CF85-AD2F-7B4B3E2E6A81}"/>
              </a:ext>
            </a:extLst>
          </p:cNvPr>
          <p:cNvSpPr/>
          <p:nvPr/>
        </p:nvSpPr>
        <p:spPr>
          <a:xfrm>
            <a:off x="4797355" y="4119569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반출완료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C22B335-A15F-C53F-51C1-00C8610040E4}"/>
              </a:ext>
            </a:extLst>
          </p:cNvPr>
          <p:cNvGrpSpPr/>
          <p:nvPr/>
        </p:nvGrpSpPr>
        <p:grpSpPr>
          <a:xfrm>
            <a:off x="5774710" y="2775149"/>
            <a:ext cx="388720" cy="200055"/>
            <a:chOff x="4727047" y="5307508"/>
            <a:chExt cx="388720" cy="200055"/>
          </a:xfrm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6285F142-849E-C1CC-8EAA-CE4601C08D3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1" name="TextBox 27">
              <a:extLst>
                <a:ext uri="{FF2B5EF4-FFF2-40B4-BE49-F238E27FC236}">
                  <a16:creationId xmlns:a16="http://schemas.microsoft.com/office/drawing/2014/main" id="{335F8B3D-6CB0-1C36-F01B-112022F22E8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12" name="타원 111">
            <a:extLst>
              <a:ext uri="{FF2B5EF4-FFF2-40B4-BE49-F238E27FC236}">
                <a16:creationId xmlns:a16="http://schemas.microsoft.com/office/drawing/2014/main" id="{AA67B9D6-B579-EA92-B244-E8588DC0E252}"/>
              </a:ext>
            </a:extLst>
          </p:cNvPr>
          <p:cNvSpPr/>
          <p:nvPr/>
        </p:nvSpPr>
        <p:spPr>
          <a:xfrm>
            <a:off x="6122580" y="3587078"/>
            <a:ext cx="334371" cy="2549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F33C04B-7935-746B-9649-566F36359ADE}"/>
              </a:ext>
            </a:extLst>
          </p:cNvPr>
          <p:cNvSpPr/>
          <p:nvPr/>
        </p:nvSpPr>
        <p:spPr>
          <a:xfrm>
            <a:off x="3651334" y="3071630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김보람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EAA07BF-B44D-4ADA-BF12-3FDC08A74923}"/>
              </a:ext>
            </a:extLst>
          </p:cNvPr>
          <p:cNvSpPr/>
          <p:nvPr/>
        </p:nvSpPr>
        <p:spPr>
          <a:xfrm>
            <a:off x="3651334" y="3323266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위복한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53C0C5C-4349-1427-6B54-4E978DC8F199}"/>
              </a:ext>
            </a:extLst>
          </p:cNvPr>
          <p:cNvSpPr/>
          <p:nvPr/>
        </p:nvSpPr>
        <p:spPr>
          <a:xfrm>
            <a:off x="3651334" y="3603918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배남진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D520519-F25D-C3CD-5EB1-0E23E6FFA601}"/>
              </a:ext>
            </a:extLst>
          </p:cNvPr>
          <p:cNvSpPr/>
          <p:nvPr/>
        </p:nvSpPr>
        <p:spPr>
          <a:xfrm>
            <a:off x="3651334" y="3872880"/>
            <a:ext cx="97735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여영모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433857C-0B22-DF69-3D2B-78CB85D9BBA8}"/>
              </a:ext>
            </a:extLst>
          </p:cNvPr>
          <p:cNvSpPr/>
          <p:nvPr/>
        </p:nvSpPr>
        <p:spPr>
          <a:xfrm>
            <a:off x="3640748" y="4163325"/>
            <a:ext cx="815321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박철민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C2D4839-DD3F-85B8-15B5-C48832694B2F}"/>
              </a:ext>
            </a:extLst>
          </p:cNvPr>
          <p:cNvGrpSpPr/>
          <p:nvPr/>
        </p:nvGrpSpPr>
        <p:grpSpPr>
          <a:xfrm>
            <a:off x="271618" y="944037"/>
            <a:ext cx="1095373" cy="4619652"/>
            <a:chOff x="271618" y="944037"/>
            <a:chExt cx="1095373" cy="4619652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2CE2B2D1-CD53-22F8-B79A-E84DD6B00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233" y="944037"/>
              <a:ext cx="1091758" cy="4542079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0C02918-5AB0-6C8C-0E45-FDE014B3B450}"/>
                </a:ext>
              </a:extLst>
            </p:cNvPr>
            <p:cNvSpPr txBox="1"/>
            <p:nvPr/>
          </p:nvSpPr>
          <p:spPr>
            <a:xfrm>
              <a:off x="271618" y="1008596"/>
              <a:ext cx="1060022" cy="4555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기준정보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조직 인원 정보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정비실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pPr algn="r"/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대여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반납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소모자재    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지급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매입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등록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분석 현황</a:t>
              </a:r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전체 현황</a:t>
              </a:r>
              <a:endPara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My</a:t>
              </a: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</a:t>
              </a:r>
              <a:r>
                <a:rPr lang="ko-KR" altLang="en-US" sz="6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정비</a:t>
              </a: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실 현황</a:t>
              </a:r>
              <a:endPara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600" b="1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My </a:t>
              </a:r>
              <a:r>
                <a:rPr lang="ko-KR" altLang="en-US" sz="6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정비실 소모자재</a:t>
              </a:r>
              <a:endPara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D4C807D5-3755-2896-9010-BE22658ED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14608" y="1969222"/>
              <a:ext cx="165983" cy="149710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A4270E1B-669A-3B7F-0481-E6DF32B3E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98425" y="4463933"/>
              <a:ext cx="200373" cy="163569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1A73CA34-99F3-A5A2-25EA-392F4EFC1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22960" y="1205121"/>
              <a:ext cx="165983" cy="157684"/>
            </a:xfrm>
            <a:prstGeom prst="rect">
              <a:avLst/>
            </a:prstGeom>
          </p:spPr>
        </p:pic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DE496CF1-6B0E-A409-ABC8-1D708B627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12959" y="2782419"/>
              <a:ext cx="166246" cy="159018"/>
            </a:xfrm>
            <a:prstGeom prst="rect">
              <a:avLst/>
            </a:prstGeom>
          </p:spPr>
        </p:pic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4ED65527-4D5D-1648-2758-360844032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 rot="10800000">
              <a:off x="327420" y="2209428"/>
              <a:ext cx="162281" cy="155225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6C550285-4ACD-D8AE-94C1-A7816129F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10800000">
              <a:off x="322960" y="3908140"/>
              <a:ext cx="185536" cy="140182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66D391BE-6AA3-E4F7-DFAF-B139A6B82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05362" y="3344659"/>
              <a:ext cx="174190" cy="162314"/>
            </a:xfrm>
            <a:prstGeom prst="rect">
              <a:avLst/>
            </a:prstGeom>
          </p:spPr>
        </p:pic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id="{1E0FCA9E-BF88-B4B3-43D8-ECD3E0E8B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31190" y="1597110"/>
              <a:ext cx="149522" cy="149522"/>
            </a:xfrm>
            <a:prstGeom prst="rect">
              <a:avLst/>
            </a:prstGeom>
          </p:spPr>
        </p:pic>
      </p:grp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2313358-2E56-5053-EFEF-2F709BC22001}"/>
              </a:ext>
            </a:extLst>
          </p:cNvPr>
          <p:cNvSpPr/>
          <p:nvPr/>
        </p:nvSpPr>
        <p:spPr>
          <a:xfrm>
            <a:off x="305362" y="4447463"/>
            <a:ext cx="1033215" cy="81673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59B2204-F772-0F5D-EDFA-2A46545E018F}"/>
              </a:ext>
            </a:extLst>
          </p:cNvPr>
          <p:cNvSpPr/>
          <p:nvPr/>
        </p:nvSpPr>
        <p:spPr>
          <a:xfrm>
            <a:off x="421353" y="5030256"/>
            <a:ext cx="895746" cy="190640"/>
          </a:xfrm>
          <a:prstGeom prst="rect">
            <a:avLst/>
          </a:prstGeom>
          <a:solidFill>
            <a:srgbClr val="FFFF00">
              <a:alpha val="19000"/>
            </a:srgb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BC7370E-1226-91AC-F395-902955584A6C}"/>
              </a:ext>
            </a:extLst>
          </p:cNvPr>
          <p:cNvGrpSpPr/>
          <p:nvPr/>
        </p:nvGrpSpPr>
        <p:grpSpPr>
          <a:xfrm>
            <a:off x="1187724" y="915088"/>
            <a:ext cx="388720" cy="200055"/>
            <a:chOff x="4727047" y="5307508"/>
            <a:chExt cx="388720" cy="200055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05826C0-DF27-FF50-A247-AC4944AE627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3" name="TextBox 27">
              <a:extLst>
                <a:ext uri="{FF2B5EF4-FFF2-40B4-BE49-F238E27FC236}">
                  <a16:creationId xmlns:a16="http://schemas.microsoft.com/office/drawing/2014/main" id="{B61953CF-29D1-5239-2101-349716B77A7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2B6E979-8202-D01F-FFFB-A2645DA9EB8B}"/>
              </a:ext>
            </a:extLst>
          </p:cNvPr>
          <p:cNvCxnSpPr>
            <a:cxnSpLocks/>
            <a:stCxn id="112" idx="4"/>
            <a:endCxn id="67" idx="1"/>
          </p:cNvCxnSpPr>
          <p:nvPr/>
        </p:nvCxnSpPr>
        <p:spPr>
          <a:xfrm>
            <a:off x="6289766" y="3841978"/>
            <a:ext cx="569892" cy="822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202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3A1B3D-5936-2034-7DAE-3F87434114AD}"/>
              </a:ext>
            </a:extLst>
          </p:cNvPr>
          <p:cNvSpPr txBox="1"/>
          <p:nvPr/>
        </p:nvSpPr>
        <p:spPr>
          <a:xfrm>
            <a:off x="220677" y="265212"/>
            <a:ext cx="4749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7.7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매입 전표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)_Web only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657E34-87C1-A1B4-8CCF-D5D138DA3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55"/>
          <a:stretch/>
        </p:blipFill>
        <p:spPr>
          <a:xfrm>
            <a:off x="1410962" y="1347783"/>
            <a:ext cx="5255173" cy="25278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3FCA96-31B0-39EB-7DBD-62D3E6462BAE}"/>
              </a:ext>
            </a:extLst>
          </p:cNvPr>
          <p:cNvSpPr/>
          <p:nvPr/>
        </p:nvSpPr>
        <p:spPr>
          <a:xfrm>
            <a:off x="1461951" y="992742"/>
            <a:ext cx="5190342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매입 엑셀파일 업로드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3B7BE2-A06B-2244-42AF-CAC4A8686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11858"/>
              </p:ext>
            </p:extLst>
          </p:nvPr>
        </p:nvGraphicFramePr>
        <p:xfrm>
          <a:off x="6979021" y="0"/>
          <a:ext cx="2164979" cy="3341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매입 페이지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(Web)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구매부의 시스템으로부터 받은 엑셀 파일의 업로드로 자산 재고 추가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파일조회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파일선택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업로드 선택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업로드 처리 완료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/form-elements/file-uploader.html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39154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434125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F8A884CB-5350-9D29-C840-D95B1D2B8D39}"/>
              </a:ext>
            </a:extLst>
          </p:cNvPr>
          <p:cNvGrpSpPr/>
          <p:nvPr/>
        </p:nvGrpSpPr>
        <p:grpSpPr>
          <a:xfrm>
            <a:off x="3554575" y="2939893"/>
            <a:ext cx="388720" cy="200055"/>
            <a:chOff x="4727047" y="5307508"/>
            <a:chExt cx="388720" cy="20005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3B662BA-ACA3-704D-8933-AAD11333885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27">
              <a:extLst>
                <a:ext uri="{FF2B5EF4-FFF2-40B4-BE49-F238E27FC236}">
                  <a16:creationId xmlns:a16="http://schemas.microsoft.com/office/drawing/2014/main" id="{C356A912-0A97-2481-BECD-8491BE586C5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EB86CACD-7EE3-41D0-86B9-7D6A11131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D83D95E-FB92-85C0-4745-E170F79EB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33" y="944037"/>
            <a:ext cx="1091758" cy="45420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841757A-B9C8-F2DB-F40A-297AB683972C}"/>
              </a:ext>
            </a:extLst>
          </p:cNvPr>
          <p:cNvSpPr txBox="1"/>
          <p:nvPr/>
        </p:nvSpPr>
        <p:spPr>
          <a:xfrm>
            <a:off x="271618" y="1008596"/>
            <a:ext cx="106002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부서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5BE709-6422-A6F3-1C10-9FC6BF3F3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589424"/>
            <a:ext cx="5328592" cy="31828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87C0308-82B9-244D-CCDB-3D049A73E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608" y="1751005"/>
            <a:ext cx="165983" cy="14971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5F583BE-B504-CEB1-5D33-DA1766AAA1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425" y="4569008"/>
            <a:ext cx="200373" cy="16356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98079A0-68F0-8E98-CA94-607081096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960" y="1205121"/>
            <a:ext cx="165983" cy="15768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E59BCCB-8A27-4AFE-F8C4-991BDA3CF6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959" y="2887494"/>
            <a:ext cx="166246" cy="1590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1FC65EA-2245-6CB0-8F2F-40CAB27EE9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327420" y="2314503"/>
            <a:ext cx="162281" cy="1552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A1964E8-2024-EF19-744C-2CE1B71FA3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322960" y="4013215"/>
            <a:ext cx="185536" cy="14018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055EB6F-F1B4-AFF3-0ABC-BACB74E5D8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362" y="3449734"/>
            <a:ext cx="174190" cy="16231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8C6D36BE-1E7B-5105-DC20-5E859AE33670}"/>
              </a:ext>
            </a:extLst>
          </p:cNvPr>
          <p:cNvSpPr/>
          <p:nvPr/>
        </p:nvSpPr>
        <p:spPr>
          <a:xfrm>
            <a:off x="285021" y="4003472"/>
            <a:ext cx="1033215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9013783-C67C-9B44-2854-560BF9D6EE64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2E5F91F-724E-BE5A-4E6C-5F9894214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AA8ED58-DC0A-67F1-E0F1-3EDF37891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04A9D7-1EE8-24A3-93DF-6ECC51B5CF67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0868F44-7F09-DED4-0401-0435CB4DA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18EA033-04B7-1B76-2BA3-E8B1A141D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34" name="Picture 2" descr="정보 아이콘 3D 모델 - TurboSquid 1649677">
            <a:extLst>
              <a:ext uri="{FF2B5EF4-FFF2-40B4-BE49-F238E27FC236}">
                <a16:creationId xmlns:a16="http://schemas.microsoft.com/office/drawing/2014/main" id="{1C79EFD4-85B1-4A10-B633-571A25F1D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555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73D21-D245-362E-64DF-34BC81990E89}"/>
              </a:ext>
            </a:extLst>
          </p:cNvPr>
          <p:cNvSpPr txBox="1"/>
          <p:nvPr/>
        </p:nvSpPr>
        <p:spPr>
          <a:xfrm>
            <a:off x="220677" y="265212"/>
            <a:ext cx="6439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7.8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현황표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통계현황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 화면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현황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722880-9878-FFE4-141F-F825ECD49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58847"/>
              </p:ext>
            </p:extLst>
          </p:nvPr>
        </p:nvGraphicFramePr>
        <p:xfrm>
          <a:off x="6979021" y="0"/>
          <a:ext cx="2164979" cy="5048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분석현황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/pages/charts/apex.html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 현황표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전체정비실 및 각 정비실 개별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반출중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나머지의 재고의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 현황표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전체정비실 및 각 정비실 개별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반입중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나머지의 재고의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2.1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 현황표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지급 수의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나머지의 재고의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 유형의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3.1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매입 현황표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전체정비실 및 각 정비실 개별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매입 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업로드 데이터 총수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업로드후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추가 적용된 재고의 총수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매입 유형의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4.1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39154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434125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정비실별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대분류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중분류의 데이터 현황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소모자재 현황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1684BE1-05F4-7FC9-6AA1-10B647A72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933563-BA14-DF41-5D3A-9D615C3FF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89424"/>
            <a:ext cx="5570908" cy="318285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8FDC3C9F-F087-C90D-E0BE-CA6A6D8ED0C1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637BA972-F1F1-93BF-28EC-A88565007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026779F8-5375-73E6-A267-EBBE555BD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9D6FA29-020A-FD03-1AE2-B186B6223290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8076E713-DC5A-53C0-BEF8-7285FD91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B542D8F2-369F-189E-6310-33BD81FDE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64" name="Picture 2" descr="정보 아이콘 3D 모델 - TurboSquid 1649677">
            <a:extLst>
              <a:ext uri="{FF2B5EF4-FFF2-40B4-BE49-F238E27FC236}">
                <a16:creationId xmlns:a16="http://schemas.microsoft.com/office/drawing/2014/main" id="{D7762F5D-6D5E-26A7-7739-423368046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C6FA2A9-8059-1C5A-201F-63CFCB9CBD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4718" y="1680448"/>
            <a:ext cx="5245514" cy="1546054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BB8ABE80-E92D-F1C1-EE85-5FAB3C8DBA9B}"/>
              </a:ext>
            </a:extLst>
          </p:cNvPr>
          <p:cNvGrpSpPr/>
          <p:nvPr/>
        </p:nvGrpSpPr>
        <p:grpSpPr>
          <a:xfrm>
            <a:off x="271618" y="944037"/>
            <a:ext cx="1095373" cy="4619652"/>
            <a:chOff x="271618" y="944037"/>
            <a:chExt cx="1095373" cy="4619652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63EBC231-63E9-7340-3F27-BF313BB5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233" y="944037"/>
              <a:ext cx="1091758" cy="4542079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B9AD1B9-F4D1-8F49-B69C-E3F9513F5BA4}"/>
                </a:ext>
              </a:extLst>
            </p:cNvPr>
            <p:cNvSpPr txBox="1"/>
            <p:nvPr/>
          </p:nvSpPr>
          <p:spPr>
            <a:xfrm>
              <a:off x="271618" y="1008596"/>
              <a:ext cx="1060022" cy="4555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기준정보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조직 인원 정보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정비실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pPr algn="r"/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대여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반납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소모자재    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지급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매입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등록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분석 현황</a:t>
              </a:r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전체 현황</a:t>
              </a:r>
              <a:endPara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My</a:t>
              </a: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</a:t>
              </a:r>
              <a:r>
                <a:rPr lang="ko-KR" altLang="en-US" sz="6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정비</a:t>
              </a: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실 현황</a:t>
              </a:r>
              <a:endPara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600" b="1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My </a:t>
              </a: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정비실</a:t>
              </a:r>
              <a:r>
                <a:rPr kumimoji="0" lang="en-US" altLang="ko-KR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소모자재</a:t>
              </a:r>
              <a:endPara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880A73EC-A406-91BE-3D83-BDD4B3EDD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14608" y="1969222"/>
              <a:ext cx="165983" cy="149710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D0D338B4-57A7-3EA5-B136-6B97B231E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98425" y="4463933"/>
              <a:ext cx="200373" cy="163569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C3705ABA-C8DA-39B1-0DB4-3B520CCE4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2960" y="1205121"/>
              <a:ext cx="165983" cy="157684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EEBFDB57-CD35-0449-C8FC-DC182DEC2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12959" y="2782419"/>
              <a:ext cx="166246" cy="159018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DBC45908-857F-BA9A-277D-E8BEF736C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10800000">
              <a:off x="327420" y="2209428"/>
              <a:ext cx="162281" cy="155225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30F764EC-5B04-0F33-5E4A-DDE3FB3AD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rot="10800000">
              <a:off x="322960" y="3908140"/>
              <a:ext cx="185536" cy="140182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DCB767B5-A707-6259-DF90-A36B2F89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05362" y="3344659"/>
              <a:ext cx="174190" cy="162314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897EBA2C-9917-BF25-0C04-68D1FDFB0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31190" y="1597110"/>
              <a:ext cx="149522" cy="149522"/>
            </a:xfrm>
            <a:prstGeom prst="rect">
              <a:avLst/>
            </a:prstGeom>
          </p:spPr>
        </p:pic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62AF1C5-E161-EBA7-687F-545CBE3B13F0}"/>
              </a:ext>
            </a:extLst>
          </p:cNvPr>
          <p:cNvSpPr/>
          <p:nvPr/>
        </p:nvSpPr>
        <p:spPr>
          <a:xfrm>
            <a:off x="282729" y="4484923"/>
            <a:ext cx="1033215" cy="77927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5550933-1F06-156D-DEBB-6193EA251E2B}"/>
              </a:ext>
            </a:extLst>
          </p:cNvPr>
          <p:cNvSpPr/>
          <p:nvPr/>
        </p:nvSpPr>
        <p:spPr>
          <a:xfrm>
            <a:off x="716114" y="4668697"/>
            <a:ext cx="587438" cy="190640"/>
          </a:xfrm>
          <a:prstGeom prst="rect">
            <a:avLst/>
          </a:prstGeom>
          <a:solidFill>
            <a:srgbClr val="FFFF00">
              <a:alpha val="19000"/>
            </a:srgb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AD8EB3B0-2D40-5185-9CB9-A286F4402F8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14717" y="3226092"/>
            <a:ext cx="2706859" cy="1828959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49B2928F-80AC-7706-5B2D-AE5C127E3E7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46105" y="3214154"/>
            <a:ext cx="2706859" cy="1807252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BBBB66BD-71CC-70B7-3103-A7AB507484F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19262" y="5021405"/>
            <a:ext cx="2526844" cy="1828959"/>
          </a:xfrm>
          <a:prstGeom prst="rect">
            <a:avLst/>
          </a:prstGeom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E42C5C2-2CEC-BC22-D3E7-715A5A6024BF}"/>
              </a:ext>
            </a:extLst>
          </p:cNvPr>
          <p:cNvSpPr/>
          <p:nvPr/>
        </p:nvSpPr>
        <p:spPr>
          <a:xfrm>
            <a:off x="1484167" y="3311048"/>
            <a:ext cx="639561" cy="22953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6BBBF18-EE8B-5205-5EF2-98A8D678E7DD}"/>
              </a:ext>
            </a:extLst>
          </p:cNvPr>
          <p:cNvSpPr/>
          <p:nvPr/>
        </p:nvSpPr>
        <p:spPr>
          <a:xfrm>
            <a:off x="1446557" y="1699793"/>
            <a:ext cx="1490095" cy="229535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 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中분류 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현황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52F90AA-700A-A559-9D59-976877FB0300}"/>
              </a:ext>
            </a:extLst>
          </p:cNvPr>
          <p:cNvCxnSpPr>
            <a:cxnSpLocks/>
            <a:endCxn id="107" idx="2"/>
          </p:cNvCxnSpPr>
          <p:nvPr/>
        </p:nvCxnSpPr>
        <p:spPr>
          <a:xfrm flipV="1">
            <a:off x="1803947" y="1929328"/>
            <a:ext cx="387658" cy="1415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15D09682-A50F-0E8F-DC7F-7358983F29E6}"/>
              </a:ext>
            </a:extLst>
          </p:cNvPr>
          <p:cNvCxnSpPr>
            <a:cxnSpLocks/>
            <a:stCxn id="116" idx="0"/>
            <a:endCxn id="107" idx="2"/>
          </p:cNvCxnSpPr>
          <p:nvPr/>
        </p:nvCxnSpPr>
        <p:spPr>
          <a:xfrm flipH="1" flipV="1">
            <a:off x="2191605" y="1929328"/>
            <a:ext cx="1001908" cy="1395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3379635-671A-2758-765B-70702815B220}"/>
              </a:ext>
            </a:extLst>
          </p:cNvPr>
          <p:cNvSpPr/>
          <p:nvPr/>
        </p:nvSpPr>
        <p:spPr>
          <a:xfrm>
            <a:off x="2873732" y="3325285"/>
            <a:ext cx="639561" cy="22953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CB513FF-7C8E-D3CB-C441-D3CD9F0D0611}"/>
              </a:ext>
            </a:extLst>
          </p:cNvPr>
          <p:cNvSpPr/>
          <p:nvPr/>
        </p:nvSpPr>
        <p:spPr>
          <a:xfrm>
            <a:off x="4015555" y="3314012"/>
            <a:ext cx="639561" cy="22953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C7552B9-8555-CB9D-319F-1072E5C9F714}"/>
              </a:ext>
            </a:extLst>
          </p:cNvPr>
          <p:cNvSpPr/>
          <p:nvPr/>
        </p:nvSpPr>
        <p:spPr>
          <a:xfrm>
            <a:off x="5436546" y="3311047"/>
            <a:ext cx="639561" cy="22953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8FBB44-759F-87F1-FBC1-EC440335AFC8}"/>
              </a:ext>
            </a:extLst>
          </p:cNvPr>
          <p:cNvSpPr/>
          <p:nvPr/>
        </p:nvSpPr>
        <p:spPr>
          <a:xfrm>
            <a:off x="1484167" y="5111138"/>
            <a:ext cx="639561" cy="22953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2B28206-9DEA-F829-2A75-8DF2D8A45158}"/>
              </a:ext>
            </a:extLst>
          </p:cNvPr>
          <p:cNvSpPr/>
          <p:nvPr/>
        </p:nvSpPr>
        <p:spPr>
          <a:xfrm>
            <a:off x="2802942" y="5120188"/>
            <a:ext cx="639561" cy="22953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AE6869C-E2B8-EB80-2650-00CC38C83A5F}"/>
              </a:ext>
            </a:extLst>
          </p:cNvPr>
          <p:cNvCxnSpPr>
            <a:cxnSpLocks/>
          </p:cNvCxnSpPr>
          <p:nvPr/>
        </p:nvCxnSpPr>
        <p:spPr>
          <a:xfrm flipH="1" flipV="1">
            <a:off x="2174860" y="1941266"/>
            <a:ext cx="2103247" cy="13503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582D5832-BD1C-2A5F-569C-5028D39E430D}"/>
              </a:ext>
            </a:extLst>
          </p:cNvPr>
          <p:cNvCxnSpPr>
            <a:cxnSpLocks/>
          </p:cNvCxnSpPr>
          <p:nvPr/>
        </p:nvCxnSpPr>
        <p:spPr>
          <a:xfrm flipH="1" flipV="1">
            <a:off x="2206644" y="1957250"/>
            <a:ext cx="3557725" cy="13329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A1AFCCCA-9509-7265-BE38-7651E67A1ECA}"/>
              </a:ext>
            </a:extLst>
          </p:cNvPr>
          <p:cNvCxnSpPr>
            <a:cxnSpLocks/>
          </p:cNvCxnSpPr>
          <p:nvPr/>
        </p:nvCxnSpPr>
        <p:spPr>
          <a:xfrm flipV="1">
            <a:off x="1803946" y="1957250"/>
            <a:ext cx="387658" cy="311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직선 화살표 연결선 1026">
            <a:extLst>
              <a:ext uri="{FF2B5EF4-FFF2-40B4-BE49-F238E27FC236}">
                <a16:creationId xmlns:a16="http://schemas.microsoft.com/office/drawing/2014/main" id="{663CB884-0063-45B7-5920-628C67B594F2}"/>
              </a:ext>
            </a:extLst>
          </p:cNvPr>
          <p:cNvCxnSpPr>
            <a:cxnSpLocks/>
          </p:cNvCxnSpPr>
          <p:nvPr/>
        </p:nvCxnSpPr>
        <p:spPr>
          <a:xfrm flipH="1" flipV="1">
            <a:off x="2196149" y="1955856"/>
            <a:ext cx="1012403" cy="3204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>
            <a:extLst>
              <a:ext uri="{FF2B5EF4-FFF2-40B4-BE49-F238E27FC236}">
                <a16:creationId xmlns:a16="http://schemas.microsoft.com/office/drawing/2014/main" id="{C5D5DBEF-F8E7-ECF0-0BD2-2E2EDA15C437}"/>
              </a:ext>
            </a:extLst>
          </p:cNvPr>
          <p:cNvSpPr txBox="1"/>
          <p:nvPr/>
        </p:nvSpPr>
        <p:spPr>
          <a:xfrm>
            <a:off x="1636595" y="3009503"/>
            <a:ext cx="507283" cy="18405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 err="1"/>
              <a:t>특수용접기</a:t>
            </a:r>
            <a:endParaRPr lang="en-US" altLang="ko-KR" sz="500" dirty="0"/>
          </a:p>
          <a:p>
            <a:r>
              <a:rPr lang="en-US" altLang="ko-KR" sz="500" dirty="0"/>
              <a:t>(</a:t>
            </a:r>
            <a:r>
              <a:rPr lang="ko-KR" altLang="en-US" sz="500" dirty="0"/>
              <a:t>반출</a:t>
            </a:r>
            <a:r>
              <a:rPr lang="en-US" altLang="ko-KR" sz="500" dirty="0"/>
              <a:t>/</a:t>
            </a:r>
            <a:r>
              <a:rPr lang="ko-KR" altLang="en-US" sz="500" dirty="0"/>
              <a:t>반입</a:t>
            </a:r>
            <a:r>
              <a:rPr lang="en-US" altLang="ko-KR" sz="500" dirty="0"/>
              <a:t>)</a:t>
            </a:r>
            <a:endParaRPr lang="ko-KR" altLang="en-US" sz="500" dirty="0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495C6F4B-D9D1-4189-3E8F-3A12FEC5F34E}"/>
              </a:ext>
            </a:extLst>
          </p:cNvPr>
          <p:cNvSpPr txBox="1"/>
          <p:nvPr/>
        </p:nvSpPr>
        <p:spPr>
          <a:xfrm>
            <a:off x="2074266" y="3015879"/>
            <a:ext cx="507283" cy="18405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/>
              <a:t>건설공구</a:t>
            </a:r>
            <a:endParaRPr lang="en-US" altLang="ko-KR" sz="500" dirty="0"/>
          </a:p>
          <a:p>
            <a:r>
              <a:rPr lang="en-US" altLang="ko-KR" sz="500" dirty="0"/>
              <a:t>(</a:t>
            </a:r>
            <a:r>
              <a:rPr lang="ko-KR" altLang="en-US" sz="500" dirty="0"/>
              <a:t>반출</a:t>
            </a:r>
            <a:r>
              <a:rPr lang="en-US" altLang="ko-KR" sz="500" dirty="0"/>
              <a:t>/</a:t>
            </a:r>
            <a:r>
              <a:rPr lang="ko-KR" altLang="en-US" sz="500" dirty="0"/>
              <a:t>반입</a:t>
            </a:r>
            <a:r>
              <a:rPr lang="en-US" altLang="ko-KR" sz="500" dirty="0"/>
              <a:t>)</a:t>
            </a:r>
            <a:endParaRPr lang="ko-KR" altLang="en-US" sz="500" dirty="0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015CC460-BA7B-5097-3597-63D5D69A4F2F}"/>
              </a:ext>
            </a:extLst>
          </p:cNvPr>
          <p:cNvSpPr txBox="1"/>
          <p:nvPr/>
        </p:nvSpPr>
        <p:spPr>
          <a:xfrm>
            <a:off x="5752385" y="3023895"/>
            <a:ext cx="507283" cy="18405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/>
              <a:t>기타</a:t>
            </a:r>
            <a:endParaRPr lang="en-US" altLang="ko-KR" sz="500" dirty="0"/>
          </a:p>
          <a:p>
            <a:r>
              <a:rPr lang="en-US" altLang="ko-KR" sz="500" dirty="0"/>
              <a:t>(</a:t>
            </a:r>
            <a:r>
              <a:rPr lang="ko-KR" altLang="en-US" sz="500" dirty="0"/>
              <a:t>반출</a:t>
            </a:r>
            <a:r>
              <a:rPr lang="en-US" altLang="ko-KR" sz="500" dirty="0"/>
              <a:t>/</a:t>
            </a:r>
            <a:r>
              <a:rPr lang="ko-KR" altLang="en-US" sz="500" dirty="0"/>
              <a:t>반입</a:t>
            </a:r>
            <a:r>
              <a:rPr lang="en-US" altLang="ko-KR" sz="500" dirty="0"/>
              <a:t>)</a:t>
            </a:r>
            <a:endParaRPr lang="ko-KR" altLang="en-US" sz="500" dirty="0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B5F73074-FD64-ECFD-CA36-EDA5CAB76F50}"/>
              </a:ext>
            </a:extLst>
          </p:cNvPr>
          <p:cNvSpPr txBox="1"/>
          <p:nvPr/>
        </p:nvSpPr>
        <p:spPr>
          <a:xfrm>
            <a:off x="2483768" y="3015879"/>
            <a:ext cx="575849" cy="18405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 err="1"/>
              <a:t>대차및공구함</a:t>
            </a:r>
            <a:endParaRPr lang="en-US" altLang="ko-KR" sz="500" dirty="0"/>
          </a:p>
          <a:p>
            <a:r>
              <a:rPr lang="en-US" altLang="ko-KR" sz="500" dirty="0"/>
              <a:t>(</a:t>
            </a:r>
            <a:r>
              <a:rPr lang="ko-KR" altLang="en-US" sz="500" dirty="0"/>
              <a:t>반출</a:t>
            </a:r>
            <a:r>
              <a:rPr lang="en-US" altLang="ko-KR" sz="500" dirty="0"/>
              <a:t>/</a:t>
            </a:r>
            <a:r>
              <a:rPr lang="ko-KR" altLang="en-US" sz="500" dirty="0"/>
              <a:t>반입</a:t>
            </a:r>
            <a:r>
              <a:rPr lang="en-US" altLang="ko-KR" sz="500" dirty="0"/>
              <a:t>)</a:t>
            </a:r>
            <a:endParaRPr lang="ko-KR" altLang="en-US" sz="500" dirty="0"/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9AC4930A-D859-A429-4C09-76EBBB381191}"/>
              </a:ext>
            </a:extLst>
          </p:cNvPr>
          <p:cNvSpPr txBox="1"/>
          <p:nvPr/>
        </p:nvSpPr>
        <p:spPr>
          <a:xfrm>
            <a:off x="3010233" y="3015879"/>
            <a:ext cx="507283" cy="18405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 err="1"/>
              <a:t>방폭공구</a:t>
            </a:r>
            <a:r>
              <a:rPr lang="en-US" altLang="ko-KR" sz="500" dirty="0"/>
              <a:t>(</a:t>
            </a:r>
            <a:r>
              <a:rPr lang="ko-KR" altLang="en-US" sz="500" dirty="0"/>
              <a:t>반출</a:t>
            </a:r>
            <a:r>
              <a:rPr lang="en-US" altLang="ko-KR" sz="500" dirty="0"/>
              <a:t>/</a:t>
            </a:r>
            <a:r>
              <a:rPr lang="ko-KR" altLang="en-US" sz="500" dirty="0"/>
              <a:t>반입</a:t>
            </a:r>
            <a:r>
              <a:rPr lang="en-US" altLang="ko-KR" sz="500" dirty="0"/>
              <a:t>)</a:t>
            </a:r>
            <a:endParaRPr lang="ko-KR" altLang="en-US" sz="500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DDC5A15C-E0DC-2A5D-4E06-8D24639C5121}"/>
              </a:ext>
            </a:extLst>
          </p:cNvPr>
          <p:cNvSpPr txBox="1"/>
          <p:nvPr/>
        </p:nvSpPr>
        <p:spPr>
          <a:xfrm>
            <a:off x="3452810" y="3004270"/>
            <a:ext cx="507283" cy="18405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/>
              <a:t>유압공구</a:t>
            </a:r>
            <a:endParaRPr lang="en-US" altLang="ko-KR" sz="500" dirty="0"/>
          </a:p>
          <a:p>
            <a:r>
              <a:rPr lang="en-US" altLang="ko-KR" sz="500" dirty="0"/>
              <a:t>(</a:t>
            </a:r>
            <a:r>
              <a:rPr lang="ko-KR" altLang="en-US" sz="500" dirty="0"/>
              <a:t>반출</a:t>
            </a:r>
            <a:r>
              <a:rPr lang="en-US" altLang="ko-KR" sz="500" dirty="0"/>
              <a:t>/</a:t>
            </a:r>
            <a:r>
              <a:rPr lang="ko-KR" altLang="en-US" sz="500" dirty="0"/>
              <a:t>반입</a:t>
            </a:r>
            <a:r>
              <a:rPr lang="en-US" altLang="ko-KR" sz="500" dirty="0"/>
              <a:t>)</a:t>
            </a:r>
            <a:endParaRPr lang="ko-KR" altLang="en-US" sz="500" dirty="0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55987675-30E1-1D4B-D022-60047EA26685}"/>
              </a:ext>
            </a:extLst>
          </p:cNvPr>
          <p:cNvSpPr txBox="1"/>
          <p:nvPr/>
        </p:nvSpPr>
        <p:spPr>
          <a:xfrm>
            <a:off x="3890481" y="3010646"/>
            <a:ext cx="507283" cy="18405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/>
              <a:t>전동공구</a:t>
            </a:r>
            <a:endParaRPr lang="en-US" altLang="ko-KR" sz="500" dirty="0"/>
          </a:p>
          <a:p>
            <a:r>
              <a:rPr lang="en-US" altLang="ko-KR" sz="500" dirty="0"/>
              <a:t>(</a:t>
            </a:r>
            <a:r>
              <a:rPr lang="ko-KR" altLang="en-US" sz="500" dirty="0"/>
              <a:t>반출</a:t>
            </a:r>
            <a:r>
              <a:rPr lang="en-US" altLang="ko-KR" sz="500" dirty="0"/>
              <a:t>/</a:t>
            </a:r>
            <a:r>
              <a:rPr lang="ko-KR" altLang="en-US" sz="500" dirty="0"/>
              <a:t>반입</a:t>
            </a:r>
            <a:r>
              <a:rPr lang="en-US" altLang="ko-KR" sz="500" dirty="0"/>
              <a:t>)</a:t>
            </a:r>
            <a:endParaRPr lang="ko-KR" altLang="en-US" sz="500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B8AB8E83-5C23-D059-8945-0B1157B2D76D}"/>
              </a:ext>
            </a:extLst>
          </p:cNvPr>
          <p:cNvSpPr txBox="1"/>
          <p:nvPr/>
        </p:nvSpPr>
        <p:spPr>
          <a:xfrm>
            <a:off x="4365209" y="3010646"/>
            <a:ext cx="507283" cy="18405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/>
              <a:t>절삭공구</a:t>
            </a:r>
            <a:endParaRPr lang="en-US" altLang="ko-KR" sz="500" dirty="0"/>
          </a:p>
          <a:p>
            <a:r>
              <a:rPr lang="en-US" altLang="ko-KR" sz="500" dirty="0"/>
              <a:t>(</a:t>
            </a:r>
            <a:r>
              <a:rPr lang="ko-KR" altLang="en-US" sz="500" dirty="0"/>
              <a:t>반출</a:t>
            </a:r>
            <a:r>
              <a:rPr lang="en-US" altLang="ko-KR" sz="500" dirty="0"/>
              <a:t>/</a:t>
            </a:r>
            <a:r>
              <a:rPr lang="ko-KR" altLang="en-US" sz="500" dirty="0"/>
              <a:t>반입</a:t>
            </a:r>
            <a:r>
              <a:rPr lang="en-US" altLang="ko-KR" sz="500" dirty="0"/>
              <a:t>)</a:t>
            </a:r>
            <a:endParaRPr lang="ko-KR" altLang="en-US" sz="500" dirty="0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C6526933-52C9-414F-7770-A21D0523A99E}"/>
              </a:ext>
            </a:extLst>
          </p:cNvPr>
          <p:cNvSpPr txBox="1"/>
          <p:nvPr/>
        </p:nvSpPr>
        <p:spPr>
          <a:xfrm>
            <a:off x="4821433" y="3010646"/>
            <a:ext cx="507283" cy="18405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/>
              <a:t>유압공구</a:t>
            </a:r>
            <a:endParaRPr lang="en-US" altLang="ko-KR" sz="500" dirty="0"/>
          </a:p>
          <a:p>
            <a:r>
              <a:rPr lang="en-US" altLang="ko-KR" sz="500" dirty="0"/>
              <a:t>(</a:t>
            </a:r>
            <a:r>
              <a:rPr lang="ko-KR" altLang="en-US" sz="500" dirty="0"/>
              <a:t>반출</a:t>
            </a:r>
            <a:r>
              <a:rPr lang="en-US" altLang="ko-KR" sz="500" dirty="0"/>
              <a:t>/</a:t>
            </a:r>
            <a:r>
              <a:rPr lang="ko-KR" altLang="en-US" sz="500" dirty="0"/>
              <a:t>반입</a:t>
            </a:r>
            <a:r>
              <a:rPr lang="en-US" altLang="ko-KR" sz="500" dirty="0"/>
              <a:t>)</a:t>
            </a:r>
            <a:endParaRPr lang="ko-KR" altLang="en-US" sz="500" dirty="0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B4217D8B-5AE8-0E59-6CF8-9AF40EFDB100}"/>
              </a:ext>
            </a:extLst>
          </p:cNvPr>
          <p:cNvSpPr txBox="1"/>
          <p:nvPr/>
        </p:nvSpPr>
        <p:spPr>
          <a:xfrm>
            <a:off x="5279332" y="3010646"/>
            <a:ext cx="507283" cy="18405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/>
              <a:t>측정공구</a:t>
            </a:r>
            <a:endParaRPr lang="en-US" altLang="ko-KR" sz="500" dirty="0"/>
          </a:p>
          <a:p>
            <a:r>
              <a:rPr lang="en-US" altLang="ko-KR" sz="500" dirty="0"/>
              <a:t>(</a:t>
            </a:r>
            <a:r>
              <a:rPr lang="ko-KR" altLang="en-US" sz="500" dirty="0"/>
              <a:t>반출</a:t>
            </a:r>
            <a:r>
              <a:rPr lang="en-US" altLang="ko-KR" sz="500" dirty="0"/>
              <a:t>/</a:t>
            </a:r>
            <a:r>
              <a:rPr lang="ko-KR" altLang="en-US" sz="500" dirty="0"/>
              <a:t>반입</a:t>
            </a:r>
            <a:r>
              <a:rPr lang="en-US" altLang="ko-KR" sz="500" dirty="0"/>
              <a:t>)</a:t>
            </a:r>
            <a:endParaRPr lang="ko-KR" altLang="en-US" sz="500" dirty="0"/>
          </a:p>
        </p:txBody>
      </p:sp>
      <p:pic>
        <p:nvPicPr>
          <p:cNvPr id="1040" name="그림 1039">
            <a:extLst>
              <a:ext uri="{FF2B5EF4-FFF2-40B4-BE49-F238E27FC236}">
                <a16:creationId xmlns:a16="http://schemas.microsoft.com/office/drawing/2014/main" id="{0DD797F0-2840-8225-AA21-85C48CB34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18" y="939968"/>
            <a:ext cx="5487830" cy="724227"/>
          </a:xfrm>
          <a:prstGeom prst="rect">
            <a:avLst/>
          </a:prstGeom>
        </p:spPr>
      </p:pic>
      <p:pic>
        <p:nvPicPr>
          <p:cNvPr id="1041" name="그림 1040">
            <a:extLst>
              <a:ext uri="{FF2B5EF4-FFF2-40B4-BE49-F238E27FC236}">
                <a16:creationId xmlns:a16="http://schemas.microsoft.com/office/drawing/2014/main" id="{6D43D370-8E9B-8A8F-7962-B101864CAB3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331993" y="993913"/>
            <a:ext cx="1410964" cy="591326"/>
          </a:xfrm>
          <a:prstGeom prst="rect">
            <a:avLst/>
          </a:prstGeom>
        </p:spPr>
      </p:pic>
      <p:pic>
        <p:nvPicPr>
          <p:cNvPr id="1042" name="그림 1041">
            <a:extLst>
              <a:ext uri="{FF2B5EF4-FFF2-40B4-BE49-F238E27FC236}">
                <a16:creationId xmlns:a16="http://schemas.microsoft.com/office/drawing/2014/main" id="{C64CE5EC-9E7C-847A-B90C-32D3A0F7CB2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91399" y="1008596"/>
            <a:ext cx="1366923" cy="459860"/>
          </a:xfrm>
          <a:prstGeom prst="rect">
            <a:avLst/>
          </a:prstGeom>
        </p:spPr>
      </p:pic>
      <p:sp>
        <p:nvSpPr>
          <p:cNvPr id="1043" name="TextBox 1042">
            <a:extLst>
              <a:ext uri="{FF2B5EF4-FFF2-40B4-BE49-F238E27FC236}">
                <a16:creationId xmlns:a16="http://schemas.microsoft.com/office/drawing/2014/main" id="{F7A297DB-027F-3D73-8949-6F7EED9076CD}"/>
              </a:ext>
            </a:extLst>
          </p:cNvPr>
          <p:cNvSpPr txBox="1"/>
          <p:nvPr/>
        </p:nvSpPr>
        <p:spPr>
          <a:xfrm>
            <a:off x="1455701" y="1008596"/>
            <a:ext cx="1480951" cy="26472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800" dirty="0"/>
              <a:t>현황 주기 조회 </a:t>
            </a:r>
            <a:r>
              <a:rPr lang="en-US" altLang="ko-KR" sz="800" dirty="0"/>
              <a:t>(</a:t>
            </a:r>
            <a:r>
              <a:rPr lang="ko-KR" altLang="en-US" sz="800" dirty="0"/>
              <a:t>기간 설정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044" name="타원 1043">
            <a:extLst>
              <a:ext uri="{FF2B5EF4-FFF2-40B4-BE49-F238E27FC236}">
                <a16:creationId xmlns:a16="http://schemas.microsoft.com/office/drawing/2014/main" id="{AA1C23C2-4787-60BA-26C7-B80A31C527AD}"/>
              </a:ext>
            </a:extLst>
          </p:cNvPr>
          <p:cNvSpPr/>
          <p:nvPr/>
        </p:nvSpPr>
        <p:spPr>
          <a:xfrm>
            <a:off x="1907081" y="1254934"/>
            <a:ext cx="334371" cy="2549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45" name="직선 화살표 연결선 1044">
            <a:extLst>
              <a:ext uri="{FF2B5EF4-FFF2-40B4-BE49-F238E27FC236}">
                <a16:creationId xmlns:a16="http://schemas.microsoft.com/office/drawing/2014/main" id="{60D4274F-0822-0C39-1A91-656A0D2FCD80}"/>
              </a:ext>
            </a:extLst>
          </p:cNvPr>
          <p:cNvCxnSpPr>
            <a:cxnSpLocks/>
          </p:cNvCxnSpPr>
          <p:nvPr/>
        </p:nvCxnSpPr>
        <p:spPr>
          <a:xfrm flipV="1">
            <a:off x="2241452" y="1044049"/>
            <a:ext cx="1090541" cy="3277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직선 화살표 연결선 1045">
            <a:extLst>
              <a:ext uri="{FF2B5EF4-FFF2-40B4-BE49-F238E27FC236}">
                <a16:creationId xmlns:a16="http://schemas.microsoft.com/office/drawing/2014/main" id="{4E0D579B-30B7-F78C-3DD9-0BCE5BA62699}"/>
              </a:ext>
            </a:extLst>
          </p:cNvPr>
          <p:cNvCxnSpPr>
            <a:cxnSpLocks/>
          </p:cNvCxnSpPr>
          <p:nvPr/>
        </p:nvCxnSpPr>
        <p:spPr>
          <a:xfrm flipH="1">
            <a:off x="2853567" y="1378455"/>
            <a:ext cx="436405" cy="2008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E8060031-8890-216B-5799-EF1580896482}"/>
              </a:ext>
            </a:extLst>
          </p:cNvPr>
          <p:cNvSpPr txBox="1"/>
          <p:nvPr/>
        </p:nvSpPr>
        <p:spPr>
          <a:xfrm>
            <a:off x="3218250" y="1047700"/>
            <a:ext cx="988255" cy="2647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Detail Date selecting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32F1ADB3-A4C5-4E5C-49C6-BFF1FE68E696}"/>
              </a:ext>
            </a:extLst>
          </p:cNvPr>
          <p:cNvSpPr txBox="1"/>
          <p:nvPr/>
        </p:nvSpPr>
        <p:spPr>
          <a:xfrm>
            <a:off x="3065442" y="1349006"/>
            <a:ext cx="503490" cy="2647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Action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4D5EF570-BC0C-C206-4FEF-63C5D99FACFC}"/>
              </a:ext>
            </a:extLst>
          </p:cNvPr>
          <p:cNvSpPr txBox="1"/>
          <p:nvPr/>
        </p:nvSpPr>
        <p:spPr>
          <a:xfrm>
            <a:off x="4827583" y="1051594"/>
            <a:ext cx="325730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Jan</a:t>
            </a:r>
            <a:endParaRPr lang="ko-KR" altLang="en-US" sz="700" b="1" dirty="0"/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EF5DC460-E860-2CE0-1255-9237E07BD6F2}"/>
              </a:ext>
            </a:extLst>
          </p:cNvPr>
          <p:cNvSpPr txBox="1"/>
          <p:nvPr/>
        </p:nvSpPr>
        <p:spPr>
          <a:xfrm>
            <a:off x="5201040" y="1051594"/>
            <a:ext cx="336952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Feb</a:t>
            </a:r>
            <a:endParaRPr lang="ko-KR" altLang="en-US" sz="700" b="1" dirty="0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BCAAB279-C8F5-A3A7-5D9C-171C26719D69}"/>
              </a:ext>
            </a:extLst>
          </p:cNvPr>
          <p:cNvSpPr txBox="1"/>
          <p:nvPr/>
        </p:nvSpPr>
        <p:spPr>
          <a:xfrm>
            <a:off x="5563652" y="1049708"/>
            <a:ext cx="354584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Mar</a:t>
            </a:r>
            <a:endParaRPr lang="ko-KR" altLang="en-US" sz="700" b="1" dirty="0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AA2262D5-50CC-C9BB-1F32-8FAE839BA970}"/>
              </a:ext>
            </a:extLst>
          </p:cNvPr>
          <p:cNvSpPr txBox="1"/>
          <p:nvPr/>
        </p:nvSpPr>
        <p:spPr>
          <a:xfrm>
            <a:off x="5937109" y="1049708"/>
            <a:ext cx="338554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Apr</a:t>
            </a:r>
            <a:endParaRPr lang="ko-KR" altLang="en-US" sz="700" b="1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3C4D137B-F60E-A18D-B708-255EAA627E84}"/>
              </a:ext>
            </a:extLst>
          </p:cNvPr>
          <p:cNvSpPr txBox="1"/>
          <p:nvPr/>
        </p:nvSpPr>
        <p:spPr>
          <a:xfrm>
            <a:off x="6307168" y="1056578"/>
            <a:ext cx="367408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May</a:t>
            </a:r>
            <a:endParaRPr lang="ko-KR" altLang="en-US" sz="700" b="1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604FE7B4-3510-013A-B5A9-53A3227CBE8D}"/>
              </a:ext>
            </a:extLst>
          </p:cNvPr>
          <p:cNvSpPr txBox="1"/>
          <p:nvPr/>
        </p:nvSpPr>
        <p:spPr>
          <a:xfrm>
            <a:off x="6680625" y="1056578"/>
            <a:ext cx="332142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Jun</a:t>
            </a:r>
            <a:endParaRPr lang="ko-KR" altLang="en-US" sz="700" b="1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7F30A62B-DA3F-8246-9409-66DEB1B8EBB0}"/>
              </a:ext>
            </a:extLst>
          </p:cNvPr>
          <p:cNvSpPr txBox="1"/>
          <p:nvPr/>
        </p:nvSpPr>
        <p:spPr>
          <a:xfrm>
            <a:off x="4827583" y="1284803"/>
            <a:ext cx="301686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Jul</a:t>
            </a:r>
            <a:endParaRPr lang="ko-KR" altLang="en-US" sz="700" b="1" dirty="0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8A55611C-6EAB-6718-588E-E34ED0B56671}"/>
              </a:ext>
            </a:extLst>
          </p:cNvPr>
          <p:cNvSpPr txBox="1"/>
          <p:nvPr/>
        </p:nvSpPr>
        <p:spPr>
          <a:xfrm>
            <a:off x="5201040" y="1284803"/>
            <a:ext cx="357790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Aug</a:t>
            </a:r>
            <a:endParaRPr lang="ko-KR" altLang="en-US" sz="700" b="1" dirty="0"/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BCDB0D60-F317-6B6E-04AC-CFFFFF025B96}"/>
              </a:ext>
            </a:extLst>
          </p:cNvPr>
          <p:cNvSpPr txBox="1"/>
          <p:nvPr/>
        </p:nvSpPr>
        <p:spPr>
          <a:xfrm>
            <a:off x="5563652" y="1282917"/>
            <a:ext cx="341760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Sep</a:t>
            </a:r>
            <a:endParaRPr lang="ko-KR" altLang="en-US" sz="700" b="1" dirty="0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7B94ABD6-8AB7-3F08-22E8-722549F0DE42}"/>
              </a:ext>
            </a:extLst>
          </p:cNvPr>
          <p:cNvSpPr txBox="1"/>
          <p:nvPr/>
        </p:nvSpPr>
        <p:spPr>
          <a:xfrm>
            <a:off x="5937109" y="1282917"/>
            <a:ext cx="332142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Oct</a:t>
            </a:r>
            <a:endParaRPr lang="ko-KR" altLang="en-US" sz="700" b="1" dirty="0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4353836E-8CCE-2947-A15B-449B5B31A0BB}"/>
              </a:ext>
            </a:extLst>
          </p:cNvPr>
          <p:cNvSpPr txBox="1"/>
          <p:nvPr/>
        </p:nvSpPr>
        <p:spPr>
          <a:xfrm>
            <a:off x="6307168" y="1289787"/>
            <a:ext cx="360996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Nov</a:t>
            </a:r>
            <a:endParaRPr lang="ko-KR" altLang="en-US" sz="700" b="1" dirty="0"/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108B4144-881D-C544-49F1-DA5D1C0D2267}"/>
              </a:ext>
            </a:extLst>
          </p:cNvPr>
          <p:cNvSpPr txBox="1"/>
          <p:nvPr/>
        </p:nvSpPr>
        <p:spPr>
          <a:xfrm>
            <a:off x="6680625" y="1289787"/>
            <a:ext cx="344966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Dec</a:t>
            </a:r>
            <a:endParaRPr lang="ko-KR" altLang="en-US" sz="700" b="1" dirty="0"/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4FFA6EF3-7826-3A0B-6917-89F26CAFEB32}"/>
              </a:ext>
            </a:extLst>
          </p:cNvPr>
          <p:cNvSpPr txBox="1"/>
          <p:nvPr/>
        </p:nvSpPr>
        <p:spPr>
          <a:xfrm>
            <a:off x="4359799" y="844503"/>
            <a:ext cx="988255" cy="2647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Default Monthly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063" name="직사각형 1062">
            <a:extLst>
              <a:ext uri="{FF2B5EF4-FFF2-40B4-BE49-F238E27FC236}">
                <a16:creationId xmlns:a16="http://schemas.microsoft.com/office/drawing/2014/main" id="{551FA439-DB03-E201-1730-29B9572D1551}"/>
              </a:ext>
            </a:extLst>
          </p:cNvPr>
          <p:cNvSpPr/>
          <p:nvPr/>
        </p:nvSpPr>
        <p:spPr>
          <a:xfrm>
            <a:off x="3029366" y="1705576"/>
            <a:ext cx="1490095" cy="229535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 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大분류 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현황</a:t>
            </a:r>
          </a:p>
        </p:txBody>
      </p:sp>
      <p:pic>
        <p:nvPicPr>
          <p:cNvPr id="1026" name="Picture 2" descr="순환 화살표 손으로 그린 ​​화살표 회전 화살표 흐름 화살표, 순환 화살, 지시 화살, 커브 화살표 PNG, 일러스트 및 벡터 에 대한  무료 다운로드 - Pngtree | 배경, 화살, 아이콘">
            <a:extLst>
              <a:ext uri="{FF2B5EF4-FFF2-40B4-BE49-F238E27FC236}">
                <a16:creationId xmlns:a16="http://schemas.microsoft.com/office/drawing/2014/main" id="{B2D78EEA-DC7B-1F4B-1587-49927CDAA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916" b="96552" l="3346" r="97770">
                        <a14:foregroundMark x1="20074" y1="15326" x2="40892" y2="12644"/>
                        <a14:foregroundMark x1="40892" y1="12644" x2="77695" y2="21073"/>
                        <a14:foregroundMark x1="77695" y1="21073" x2="55762" y2="10728"/>
                        <a14:foregroundMark x1="35688" y1="13027" x2="7063" y2="24904"/>
                        <a14:foregroundMark x1="37175" y1="6513" x2="81413" y2="18774"/>
                        <a14:foregroundMark x1="81413" y1="18774" x2="87732" y2="39464"/>
                        <a14:foregroundMark x1="87732" y1="39464" x2="73606" y2="26820"/>
                        <a14:foregroundMark x1="97770" y1="22222" x2="89591" y2="47893"/>
                        <a14:foregroundMark x1="52416" y1="1916" x2="52416" y2="1916"/>
                        <a14:foregroundMark x1="3346" y1="32950" x2="3346" y2="32950"/>
                        <a14:foregroundMark x1="12639" y1="55939" x2="5204" y2="80843"/>
                        <a14:foregroundMark x1="5204" y1="80843" x2="54647" y2="89272"/>
                        <a14:foregroundMark x1="54647" y1="89272" x2="77695" y2="89272"/>
                        <a14:foregroundMark x1="77695" y1="89272" x2="46097" y2="85057"/>
                        <a14:foregroundMark x1="46097" y1="85057" x2="32342" y2="63985"/>
                        <a14:foregroundMark x1="32342" y1="63985" x2="13383" y2="56322"/>
                        <a14:foregroundMark x1="13383" y1="56322" x2="13383" y2="56322"/>
                        <a14:foregroundMark x1="36803" y1="94253" x2="52416" y2="965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111" y="1715977"/>
            <a:ext cx="236572" cy="22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180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73D21-D245-362E-64DF-34BC81990E89}"/>
              </a:ext>
            </a:extLst>
          </p:cNvPr>
          <p:cNvSpPr txBox="1"/>
          <p:nvPr/>
        </p:nvSpPr>
        <p:spPr>
          <a:xfrm>
            <a:off x="220677" y="265212"/>
            <a:ext cx="6439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7.8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현황표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통계현황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 화면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MY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정비실 현황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722880-9878-FFE4-141F-F825ECD49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7677"/>
              </p:ext>
            </p:extLst>
          </p:nvPr>
        </p:nvGraphicFramePr>
        <p:xfrm>
          <a:off x="6979021" y="0"/>
          <a:ext cx="2164979" cy="5048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분석현황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/pages/charts/apex.html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 현황표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전체정비실 및 각 정비실 개별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반출중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나머지의 재고의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 현황표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전체정비실 및 각 정비실 개별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반입중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나머지의 재고의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2.1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 현황표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지급 수의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나머지의 재고의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 유형의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3.1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매입 현황표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전체정비실 및 각 정비실 개별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매입 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업로드 데이터 총수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업로드후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추가 적용된 재고의 총수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매입 유형의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4.1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39154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434125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9844118A-C44A-EE63-0DC3-19D250D87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855" y="1672683"/>
            <a:ext cx="2705192" cy="183182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FC85A5-8ED0-62FC-F690-47B51FCEBC30}"/>
              </a:ext>
            </a:extLst>
          </p:cNvPr>
          <p:cNvSpPr/>
          <p:nvPr/>
        </p:nvSpPr>
        <p:spPr>
          <a:xfrm>
            <a:off x="4240682" y="1729826"/>
            <a:ext cx="978455" cy="279097"/>
          </a:xfrm>
          <a:prstGeom prst="rect">
            <a:avLst/>
          </a:prstGeom>
          <a:solidFill>
            <a:srgbClr val="FE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1B4052-8784-6C02-FDC2-93AB4B2E30EB}"/>
              </a:ext>
            </a:extLst>
          </p:cNvPr>
          <p:cNvSpPr/>
          <p:nvPr/>
        </p:nvSpPr>
        <p:spPr>
          <a:xfrm>
            <a:off x="5633164" y="1715563"/>
            <a:ext cx="978455" cy="279097"/>
          </a:xfrm>
          <a:prstGeom prst="rect">
            <a:avLst/>
          </a:prstGeom>
          <a:solidFill>
            <a:srgbClr val="E9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833E937-7426-A6F2-799F-1CA4DD2BA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22" y="3659781"/>
            <a:ext cx="2705192" cy="183182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08AECF-1EBE-1B21-9424-AAFCE2AAA1E3}"/>
              </a:ext>
            </a:extLst>
          </p:cNvPr>
          <p:cNvSpPr/>
          <p:nvPr/>
        </p:nvSpPr>
        <p:spPr>
          <a:xfrm>
            <a:off x="1483756" y="3723239"/>
            <a:ext cx="978455" cy="279097"/>
          </a:xfrm>
          <a:prstGeom prst="rect">
            <a:avLst/>
          </a:prstGeom>
          <a:solidFill>
            <a:srgbClr val="FE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이동공구차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CFFF0E-D14E-78F2-7724-14DAE3FF2BA9}"/>
              </a:ext>
            </a:extLst>
          </p:cNvPr>
          <p:cNvSpPr/>
          <p:nvPr/>
        </p:nvSpPr>
        <p:spPr>
          <a:xfrm>
            <a:off x="2904953" y="3723238"/>
            <a:ext cx="978455" cy="279097"/>
          </a:xfrm>
          <a:prstGeom prst="rect">
            <a:avLst/>
          </a:prstGeom>
          <a:solidFill>
            <a:srgbClr val="E9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팀 </a:t>
            </a:r>
            <a:r>
              <a:rPr lang="ko-KR" altLang="en-US" sz="85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공구함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F63589-D396-9771-1400-B78BCA9A8488}"/>
              </a:ext>
            </a:extLst>
          </p:cNvPr>
          <p:cNvSpPr/>
          <p:nvPr/>
        </p:nvSpPr>
        <p:spPr>
          <a:xfrm>
            <a:off x="1483756" y="4982685"/>
            <a:ext cx="557676" cy="144016"/>
          </a:xfrm>
          <a:prstGeom prst="rect">
            <a:avLst/>
          </a:prstGeom>
          <a:solidFill>
            <a:srgbClr val="FE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D7ADB6-F584-70BF-F233-C80E14032295}"/>
              </a:ext>
            </a:extLst>
          </p:cNvPr>
          <p:cNvSpPr/>
          <p:nvPr/>
        </p:nvSpPr>
        <p:spPr>
          <a:xfrm>
            <a:off x="1488223" y="5193570"/>
            <a:ext cx="557676" cy="144016"/>
          </a:xfrm>
          <a:prstGeom prst="rect">
            <a:avLst/>
          </a:prstGeom>
          <a:solidFill>
            <a:srgbClr val="FE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반입</a:t>
            </a:r>
            <a:endParaRPr lang="ko-KR" alt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D3D60B-041B-79AA-55B7-2C173E80D495}"/>
              </a:ext>
            </a:extLst>
          </p:cNvPr>
          <p:cNvSpPr/>
          <p:nvPr/>
        </p:nvSpPr>
        <p:spPr>
          <a:xfrm>
            <a:off x="4221639" y="2987152"/>
            <a:ext cx="557676" cy="144016"/>
          </a:xfrm>
          <a:prstGeom prst="rect">
            <a:avLst/>
          </a:prstGeom>
          <a:solidFill>
            <a:srgbClr val="FE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44EC66-004D-8AC4-3E41-981A52D52602}"/>
              </a:ext>
            </a:extLst>
          </p:cNvPr>
          <p:cNvSpPr/>
          <p:nvPr/>
        </p:nvSpPr>
        <p:spPr>
          <a:xfrm>
            <a:off x="4226106" y="3198037"/>
            <a:ext cx="557676" cy="144016"/>
          </a:xfrm>
          <a:prstGeom prst="rect">
            <a:avLst/>
          </a:prstGeom>
          <a:solidFill>
            <a:srgbClr val="FE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반입</a:t>
            </a:r>
            <a:endParaRPr lang="ko-KR" alt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2686131-E162-1407-E004-67D11DD72185}"/>
              </a:ext>
            </a:extLst>
          </p:cNvPr>
          <p:cNvSpPr/>
          <p:nvPr/>
        </p:nvSpPr>
        <p:spPr>
          <a:xfrm>
            <a:off x="5619024" y="2942583"/>
            <a:ext cx="557676" cy="144016"/>
          </a:xfrm>
          <a:prstGeom prst="rect">
            <a:avLst/>
          </a:prstGeom>
          <a:solidFill>
            <a:srgbClr val="E9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75095C-9B74-87C3-AA18-1C5C11E11BCE}"/>
              </a:ext>
            </a:extLst>
          </p:cNvPr>
          <p:cNvSpPr/>
          <p:nvPr/>
        </p:nvSpPr>
        <p:spPr>
          <a:xfrm>
            <a:off x="5623491" y="3153468"/>
            <a:ext cx="557676" cy="144016"/>
          </a:xfrm>
          <a:prstGeom prst="rect">
            <a:avLst/>
          </a:prstGeom>
          <a:solidFill>
            <a:srgbClr val="E9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반입</a:t>
            </a:r>
            <a:endParaRPr lang="ko-KR" alt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1172D9-90E2-B9E4-16DA-B3442709FEC3}"/>
              </a:ext>
            </a:extLst>
          </p:cNvPr>
          <p:cNvSpPr/>
          <p:nvPr/>
        </p:nvSpPr>
        <p:spPr>
          <a:xfrm>
            <a:off x="2900486" y="4933656"/>
            <a:ext cx="557676" cy="144016"/>
          </a:xfrm>
          <a:prstGeom prst="rect">
            <a:avLst/>
          </a:prstGeom>
          <a:solidFill>
            <a:srgbClr val="E9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8CDE9A-3CD8-94D4-954E-BD8DE2CD25E8}"/>
              </a:ext>
            </a:extLst>
          </p:cNvPr>
          <p:cNvSpPr/>
          <p:nvPr/>
        </p:nvSpPr>
        <p:spPr>
          <a:xfrm>
            <a:off x="2904953" y="5144541"/>
            <a:ext cx="557676" cy="144016"/>
          </a:xfrm>
          <a:prstGeom prst="rect">
            <a:avLst/>
          </a:prstGeom>
          <a:solidFill>
            <a:srgbClr val="E9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반입</a:t>
            </a:r>
            <a:endParaRPr lang="ko-KR" alt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A7C046A6-B654-FFBC-209F-1EB0D291B50F}"/>
              </a:ext>
            </a:extLst>
          </p:cNvPr>
          <p:cNvGrpSpPr/>
          <p:nvPr/>
        </p:nvGrpSpPr>
        <p:grpSpPr>
          <a:xfrm>
            <a:off x="1377836" y="1580052"/>
            <a:ext cx="2705192" cy="1903882"/>
            <a:chOff x="1377836" y="1580052"/>
            <a:chExt cx="2705192" cy="190388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968ED4D-1066-C790-6EF9-B94A4F337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836" y="1652107"/>
              <a:ext cx="2705192" cy="1831827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A2EBE31-A6D9-FBE7-8E43-FC0A16B6DA7E}"/>
                </a:ext>
              </a:extLst>
            </p:cNvPr>
            <p:cNvSpPr/>
            <p:nvPr/>
          </p:nvSpPr>
          <p:spPr>
            <a:xfrm>
              <a:off x="1432370" y="1715565"/>
              <a:ext cx="978455" cy="279097"/>
            </a:xfrm>
            <a:prstGeom prst="rect">
              <a:avLst/>
            </a:prstGeom>
            <a:solidFill>
              <a:srgbClr val="FEE7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ko-KR" alt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정비</a:t>
              </a:r>
              <a:r>
                <a:rPr lang="en-US" altLang="ko-KR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ko-KR" alt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실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1DEE187-114A-303B-DBF7-92F322E535AF}"/>
                </a:ext>
              </a:extLst>
            </p:cNvPr>
            <p:cNvSpPr/>
            <p:nvPr/>
          </p:nvSpPr>
          <p:spPr>
            <a:xfrm>
              <a:off x="2853567" y="1715564"/>
              <a:ext cx="978455" cy="279097"/>
            </a:xfrm>
            <a:prstGeom prst="rect">
              <a:avLst/>
            </a:prstGeom>
            <a:solidFill>
              <a:srgbClr val="E9E7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ko-KR" alt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정비</a:t>
              </a:r>
              <a:r>
                <a:rPr lang="en-US" altLang="ko-KR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ko-KR" alt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실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321AAED-CDAF-5D80-937B-F298ED3800F2}"/>
                </a:ext>
              </a:extLst>
            </p:cNvPr>
            <p:cNvSpPr/>
            <p:nvPr/>
          </p:nvSpPr>
          <p:spPr>
            <a:xfrm>
              <a:off x="1452408" y="2962001"/>
              <a:ext cx="557676" cy="144016"/>
            </a:xfrm>
            <a:prstGeom prst="rect">
              <a:avLst/>
            </a:prstGeom>
            <a:solidFill>
              <a:srgbClr val="FEE7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ko-KR" altLang="en-US" sz="6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반출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92CB900-189B-D088-B85E-74BB5DAAABDC}"/>
                </a:ext>
              </a:extLst>
            </p:cNvPr>
            <p:cNvSpPr/>
            <p:nvPr/>
          </p:nvSpPr>
          <p:spPr>
            <a:xfrm>
              <a:off x="1456875" y="3172886"/>
              <a:ext cx="557676" cy="144016"/>
            </a:xfrm>
            <a:prstGeom prst="rect">
              <a:avLst/>
            </a:prstGeom>
            <a:solidFill>
              <a:srgbClr val="FEE7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ko-KR" altLang="en-US" sz="6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반입</a:t>
              </a:r>
              <a:endPara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2E67CE2-9782-3AC5-168C-CDE47D5C9C23}"/>
                </a:ext>
              </a:extLst>
            </p:cNvPr>
            <p:cNvSpPr/>
            <p:nvPr/>
          </p:nvSpPr>
          <p:spPr>
            <a:xfrm>
              <a:off x="2858020" y="2924743"/>
              <a:ext cx="557676" cy="144016"/>
            </a:xfrm>
            <a:prstGeom prst="rect">
              <a:avLst/>
            </a:prstGeom>
            <a:solidFill>
              <a:srgbClr val="E9E7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ko-KR" altLang="en-US" sz="6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반출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B0113EC-3E89-FE75-00B9-89955E8A2ADF}"/>
                </a:ext>
              </a:extLst>
            </p:cNvPr>
            <p:cNvSpPr/>
            <p:nvPr/>
          </p:nvSpPr>
          <p:spPr>
            <a:xfrm>
              <a:off x="2862487" y="3135628"/>
              <a:ext cx="557676" cy="144016"/>
            </a:xfrm>
            <a:prstGeom prst="rect">
              <a:avLst/>
            </a:prstGeom>
            <a:solidFill>
              <a:srgbClr val="E9E7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ko-KR" altLang="en-US" sz="6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반입</a:t>
              </a:r>
              <a:endPara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D4DF918-0DBA-83D4-DC9E-8417E3E0FCE7}"/>
                </a:ext>
              </a:extLst>
            </p:cNvPr>
            <p:cNvSpPr/>
            <p:nvPr/>
          </p:nvSpPr>
          <p:spPr>
            <a:xfrm>
              <a:off x="1787449" y="2312796"/>
              <a:ext cx="466420" cy="14401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ko-KR" altLang="en-US" sz="6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현 재고량</a:t>
              </a:r>
              <a:endPara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FAA681B-37A0-390B-D241-78518E991758}"/>
                </a:ext>
              </a:extLst>
            </p:cNvPr>
            <p:cNvSpPr/>
            <p:nvPr/>
          </p:nvSpPr>
          <p:spPr>
            <a:xfrm>
              <a:off x="3222483" y="2322895"/>
              <a:ext cx="466420" cy="14401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ko-KR" altLang="en-US" sz="6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현 재고량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9B0A9E8D-F73E-43AC-50DE-00CA259424E5}"/>
                </a:ext>
              </a:extLst>
            </p:cNvPr>
            <p:cNvSpPr/>
            <p:nvPr/>
          </p:nvSpPr>
          <p:spPr>
            <a:xfrm>
              <a:off x="1472268" y="1580052"/>
              <a:ext cx="350562" cy="2790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ko-KR" sz="800" b="1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Part</a:t>
              </a:r>
              <a:endParaRPr lang="ko-KR" altLang="en-US" sz="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08EAD49-0B99-67E3-006E-4ECF597B697C}"/>
              </a:ext>
            </a:extLst>
          </p:cNvPr>
          <p:cNvSpPr/>
          <p:nvPr/>
        </p:nvSpPr>
        <p:spPr>
          <a:xfrm>
            <a:off x="4582619" y="2354021"/>
            <a:ext cx="466420" cy="1440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 재고량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8ECC868-26E7-EDC1-3AF3-43887631C8C1}"/>
              </a:ext>
            </a:extLst>
          </p:cNvPr>
          <p:cNvSpPr/>
          <p:nvPr/>
        </p:nvSpPr>
        <p:spPr>
          <a:xfrm>
            <a:off x="5975435" y="2345871"/>
            <a:ext cx="466420" cy="1440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 재고량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AB15BB6-87A9-599C-A555-3A12048AB58C}"/>
              </a:ext>
            </a:extLst>
          </p:cNvPr>
          <p:cNvSpPr/>
          <p:nvPr/>
        </p:nvSpPr>
        <p:spPr>
          <a:xfrm>
            <a:off x="1857599" y="4361201"/>
            <a:ext cx="466420" cy="1440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 재고량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4EE696F-90FD-792A-43CC-49A14A142DBA}"/>
              </a:ext>
            </a:extLst>
          </p:cNvPr>
          <p:cNvSpPr/>
          <p:nvPr/>
        </p:nvSpPr>
        <p:spPr>
          <a:xfrm>
            <a:off x="3283969" y="4338905"/>
            <a:ext cx="466420" cy="1440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 재고량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2ECC1C47-6C0B-6977-7DB3-2C257A7A7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31" y="3661749"/>
            <a:ext cx="2701416" cy="178803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D33CFE0-AF95-DE25-9861-5A4EA9ED43E6}"/>
              </a:ext>
            </a:extLst>
          </p:cNvPr>
          <p:cNvSpPr/>
          <p:nvPr/>
        </p:nvSpPr>
        <p:spPr>
          <a:xfrm>
            <a:off x="4172325" y="3745463"/>
            <a:ext cx="893772" cy="1440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</a:t>
            </a:r>
            <a:r>
              <a:rPr lang="en-US" altLang="ko-KR" sz="8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 </a:t>
            </a:r>
            <a:r>
              <a:rPr lang="ko-KR" altLang="en-US" sz="800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정비실별</a:t>
            </a:r>
            <a:r>
              <a:rPr lang="ko-KR" altLang="en-US" sz="8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자산 비중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684BE1-05F4-7FC9-6AA1-10B647A72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933563-BA14-DF41-5D3A-9D615C3FF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589424"/>
            <a:ext cx="5570908" cy="318285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8FDC3C9F-F087-C90D-E0BE-CA6A6D8ED0C1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637BA972-F1F1-93BF-28EC-A88565007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026779F8-5375-73E6-A267-EBBE555BD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9D6FA29-020A-FD03-1AE2-B186B6223290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8076E713-DC5A-53C0-BEF8-7285FD91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B542D8F2-369F-189E-6310-33BD81FDE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64" name="Picture 2" descr="정보 아이콘 3D 모델 - TurboSquid 1649677">
            <a:extLst>
              <a:ext uri="{FF2B5EF4-FFF2-40B4-BE49-F238E27FC236}">
                <a16:creationId xmlns:a16="http://schemas.microsoft.com/office/drawing/2014/main" id="{D7762F5D-6D5E-26A7-7739-423368046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61BD08F3-07C7-76B4-16B4-5E21CFD2286F}"/>
              </a:ext>
            </a:extLst>
          </p:cNvPr>
          <p:cNvSpPr/>
          <p:nvPr/>
        </p:nvSpPr>
        <p:spPr>
          <a:xfrm>
            <a:off x="1566933" y="2052739"/>
            <a:ext cx="926966" cy="90926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3ECF2AA-EC51-EC73-629C-FA3F0F8801C6}"/>
              </a:ext>
            </a:extLst>
          </p:cNvPr>
          <p:cNvCxnSpPr>
            <a:cxnSpLocks/>
          </p:cNvCxnSpPr>
          <p:nvPr/>
        </p:nvCxnSpPr>
        <p:spPr>
          <a:xfrm>
            <a:off x="2312921" y="2870321"/>
            <a:ext cx="2746570" cy="129780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B0319A6C-4665-9BC3-43F9-A45992DCFBBE}"/>
              </a:ext>
            </a:extLst>
          </p:cNvPr>
          <p:cNvSpPr/>
          <p:nvPr/>
        </p:nvSpPr>
        <p:spPr>
          <a:xfrm>
            <a:off x="2999146" y="2069507"/>
            <a:ext cx="926966" cy="90926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E5B97FE-7C14-26F7-DAC6-76B40057C1A6}"/>
              </a:ext>
            </a:extLst>
          </p:cNvPr>
          <p:cNvCxnSpPr>
            <a:cxnSpLocks/>
          </p:cNvCxnSpPr>
          <p:nvPr/>
        </p:nvCxnSpPr>
        <p:spPr>
          <a:xfrm>
            <a:off x="3839390" y="2826959"/>
            <a:ext cx="1884449" cy="1223847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2A495F78-1B77-9C7B-E8CC-FE9D2820E71C}"/>
              </a:ext>
            </a:extLst>
          </p:cNvPr>
          <p:cNvSpPr/>
          <p:nvPr/>
        </p:nvSpPr>
        <p:spPr>
          <a:xfrm>
            <a:off x="4340528" y="2089825"/>
            <a:ext cx="926966" cy="90926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FD18FCA-3B3B-2023-6F77-D43430DDCFAF}"/>
              </a:ext>
            </a:extLst>
          </p:cNvPr>
          <p:cNvCxnSpPr>
            <a:cxnSpLocks/>
          </p:cNvCxnSpPr>
          <p:nvPr/>
        </p:nvCxnSpPr>
        <p:spPr>
          <a:xfrm>
            <a:off x="5069280" y="2938004"/>
            <a:ext cx="993397" cy="1441724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F6A2DAE-EAF8-AA2A-4907-ACF805D26509}"/>
              </a:ext>
            </a:extLst>
          </p:cNvPr>
          <p:cNvCxnSpPr>
            <a:cxnSpLocks/>
            <a:stCxn id="74" idx="4"/>
          </p:cNvCxnSpPr>
          <p:nvPr/>
        </p:nvCxnSpPr>
        <p:spPr>
          <a:xfrm flipH="1">
            <a:off x="5783623" y="2978769"/>
            <a:ext cx="419672" cy="1954887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7F9B67AA-0D82-29D1-D7D6-20A95289EEC6}"/>
              </a:ext>
            </a:extLst>
          </p:cNvPr>
          <p:cNvSpPr/>
          <p:nvPr/>
        </p:nvSpPr>
        <p:spPr>
          <a:xfrm>
            <a:off x="5739812" y="2069507"/>
            <a:ext cx="926966" cy="90926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723291F-7A0E-E14B-80F6-61D7190C9886}"/>
              </a:ext>
            </a:extLst>
          </p:cNvPr>
          <p:cNvSpPr/>
          <p:nvPr/>
        </p:nvSpPr>
        <p:spPr>
          <a:xfrm>
            <a:off x="1566933" y="4056494"/>
            <a:ext cx="926966" cy="90926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7FA7C97-D43E-91C0-A6A5-B403846619C7}"/>
              </a:ext>
            </a:extLst>
          </p:cNvPr>
          <p:cNvCxnSpPr>
            <a:cxnSpLocks/>
          </p:cNvCxnSpPr>
          <p:nvPr/>
        </p:nvCxnSpPr>
        <p:spPr>
          <a:xfrm>
            <a:off x="2498315" y="4533867"/>
            <a:ext cx="2621556" cy="431889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319B7C9D-B965-BA25-521A-95608E36FDC7}"/>
              </a:ext>
            </a:extLst>
          </p:cNvPr>
          <p:cNvSpPr/>
          <p:nvPr/>
        </p:nvSpPr>
        <p:spPr>
          <a:xfrm>
            <a:off x="3035229" y="4032228"/>
            <a:ext cx="926966" cy="90926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08444F3-2940-0A18-59E1-0EE084C0D56B}"/>
              </a:ext>
            </a:extLst>
          </p:cNvPr>
          <p:cNvCxnSpPr>
            <a:cxnSpLocks/>
          </p:cNvCxnSpPr>
          <p:nvPr/>
        </p:nvCxnSpPr>
        <p:spPr>
          <a:xfrm>
            <a:off x="3943836" y="4509601"/>
            <a:ext cx="926966" cy="59407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9106612-1FEC-DA31-AC63-747E089B1169}"/>
              </a:ext>
            </a:extLst>
          </p:cNvPr>
          <p:cNvGrpSpPr/>
          <p:nvPr/>
        </p:nvGrpSpPr>
        <p:grpSpPr>
          <a:xfrm>
            <a:off x="271618" y="944037"/>
            <a:ext cx="1095373" cy="4542079"/>
            <a:chOff x="271618" y="944037"/>
            <a:chExt cx="1095373" cy="4542079"/>
          </a:xfrm>
        </p:grpSpPr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C7CDA3FE-DCA5-D999-E785-C0112DBDC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5233" y="944037"/>
              <a:ext cx="1091758" cy="4542079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837A2FC-CACA-D230-CE3E-3B9D4696269A}"/>
                </a:ext>
              </a:extLst>
            </p:cNvPr>
            <p:cNvSpPr txBox="1"/>
            <p:nvPr/>
          </p:nvSpPr>
          <p:spPr>
            <a:xfrm>
              <a:off x="271618" y="1008596"/>
              <a:ext cx="1060022" cy="4447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기준정보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조직 인원 정보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정비실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pPr algn="r"/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대여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반납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소모자재    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지급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매입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등록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분석 현황</a:t>
              </a:r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전체 현황</a:t>
              </a:r>
              <a:endPara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My</a:t>
              </a: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</a:t>
              </a:r>
              <a:r>
                <a:rPr lang="ko-KR" altLang="en-US" sz="6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정비</a:t>
              </a: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실 현황</a:t>
              </a:r>
              <a:endPara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600" b="1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My</a:t>
              </a: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정비실 소모자재</a:t>
              </a:r>
              <a:endPara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B988EDD7-384C-2FF9-4B03-1B39569A1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4608" y="1969222"/>
              <a:ext cx="165983" cy="149710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7985976F-E81A-304A-882D-7DBF140E6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98425" y="4463933"/>
              <a:ext cx="200373" cy="163569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69E90859-67FA-E690-DEEA-BABAFAF7E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2960" y="1205121"/>
              <a:ext cx="165983" cy="157684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0CA89A4B-D0FF-8723-1CF3-3FDFB65DB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12959" y="2782419"/>
              <a:ext cx="166246" cy="159018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6673A972-7DCF-7923-5B54-CCD280FAC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rot="10800000">
              <a:off x="327420" y="2209428"/>
              <a:ext cx="162281" cy="155225"/>
            </a:xfrm>
            <a:prstGeom prst="rect">
              <a:avLst/>
            </a:prstGeom>
          </p:spPr>
        </p:pic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96F49996-EF9D-4CFB-F30C-504499BEF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10800000">
              <a:off x="322960" y="3908140"/>
              <a:ext cx="185536" cy="140182"/>
            </a:xfrm>
            <a:prstGeom prst="rect">
              <a:avLst/>
            </a:prstGeom>
          </p:spPr>
        </p:pic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689A78AD-5893-7187-DA67-9C5035E92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5362" y="3344659"/>
              <a:ext cx="174190" cy="162314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5DF0CEB3-8FF6-11DA-380A-6AF330806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31190" y="1597110"/>
              <a:ext cx="149522" cy="149522"/>
            </a:xfrm>
            <a:prstGeom prst="rect">
              <a:avLst/>
            </a:prstGeom>
          </p:spPr>
        </p:pic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5E1EE06-843B-D066-0F1E-B5DD0982060F}"/>
              </a:ext>
            </a:extLst>
          </p:cNvPr>
          <p:cNvSpPr/>
          <p:nvPr/>
        </p:nvSpPr>
        <p:spPr>
          <a:xfrm>
            <a:off x="305362" y="4447463"/>
            <a:ext cx="1033215" cy="102205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D070E93-92AF-B8DB-62AB-3810D252C124}"/>
              </a:ext>
            </a:extLst>
          </p:cNvPr>
          <p:cNvGrpSpPr/>
          <p:nvPr/>
        </p:nvGrpSpPr>
        <p:grpSpPr>
          <a:xfrm>
            <a:off x="1212739" y="1702073"/>
            <a:ext cx="388720" cy="200055"/>
            <a:chOff x="4727047" y="5307508"/>
            <a:chExt cx="388720" cy="20005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C82C301-F082-5323-0B6D-5CB83C14719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id="{B7059FE7-99B1-4E3D-9BE5-4C3D26CFB56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B7227C6-C3E1-460F-0578-E0845DA4E098}"/>
              </a:ext>
            </a:extLst>
          </p:cNvPr>
          <p:cNvSpPr/>
          <p:nvPr/>
        </p:nvSpPr>
        <p:spPr>
          <a:xfrm>
            <a:off x="676036" y="4857637"/>
            <a:ext cx="587438" cy="190640"/>
          </a:xfrm>
          <a:prstGeom prst="rect">
            <a:avLst/>
          </a:prstGeom>
          <a:solidFill>
            <a:srgbClr val="FFFF00">
              <a:alpha val="19000"/>
            </a:srgb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A1D5F82-C48A-A613-62DE-0998DA3B69B1}"/>
              </a:ext>
            </a:extLst>
          </p:cNvPr>
          <p:cNvSpPr/>
          <p:nvPr/>
        </p:nvSpPr>
        <p:spPr>
          <a:xfrm>
            <a:off x="1219105" y="1585239"/>
            <a:ext cx="5801167" cy="4040121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3535E589-FF50-39A4-1940-225A3D9E4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718" y="939968"/>
            <a:ext cx="5487830" cy="724227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175F2D49-C892-2C5F-6AE0-1EC07FFA3A0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31993" y="993913"/>
            <a:ext cx="1410964" cy="591326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BA7B8CF5-6EE2-624E-76CE-797BBB5BD48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91399" y="1008596"/>
            <a:ext cx="1366923" cy="45986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F07F36C7-4698-5CB8-1E1F-5B6088C4020C}"/>
              </a:ext>
            </a:extLst>
          </p:cNvPr>
          <p:cNvSpPr txBox="1"/>
          <p:nvPr/>
        </p:nvSpPr>
        <p:spPr>
          <a:xfrm>
            <a:off x="1455701" y="1008596"/>
            <a:ext cx="1480951" cy="26472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800" dirty="0"/>
              <a:t>현황 주기 조회 </a:t>
            </a:r>
            <a:r>
              <a:rPr lang="en-US" altLang="ko-KR" sz="800" dirty="0"/>
              <a:t>(</a:t>
            </a:r>
            <a:r>
              <a:rPr lang="ko-KR" altLang="en-US" sz="800" dirty="0"/>
              <a:t>기간 설정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7CCD2BE-5FE5-01C2-5D3D-0993CC061A80}"/>
              </a:ext>
            </a:extLst>
          </p:cNvPr>
          <p:cNvSpPr/>
          <p:nvPr/>
        </p:nvSpPr>
        <p:spPr>
          <a:xfrm>
            <a:off x="1907081" y="1254934"/>
            <a:ext cx="334371" cy="2549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D206282-314D-777B-0151-BEA84E3CEF15}"/>
              </a:ext>
            </a:extLst>
          </p:cNvPr>
          <p:cNvCxnSpPr>
            <a:cxnSpLocks/>
          </p:cNvCxnSpPr>
          <p:nvPr/>
        </p:nvCxnSpPr>
        <p:spPr>
          <a:xfrm flipV="1">
            <a:off x="2241452" y="1044049"/>
            <a:ext cx="1090541" cy="3277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61D2DBC-98FE-F106-858B-CAEAB802C59C}"/>
              </a:ext>
            </a:extLst>
          </p:cNvPr>
          <p:cNvCxnSpPr>
            <a:cxnSpLocks/>
          </p:cNvCxnSpPr>
          <p:nvPr/>
        </p:nvCxnSpPr>
        <p:spPr>
          <a:xfrm flipH="1">
            <a:off x="2853567" y="1378455"/>
            <a:ext cx="436405" cy="2008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A8E3E65-97FF-1D05-E670-3FC8D7D47D2E}"/>
              </a:ext>
            </a:extLst>
          </p:cNvPr>
          <p:cNvSpPr txBox="1"/>
          <p:nvPr/>
        </p:nvSpPr>
        <p:spPr>
          <a:xfrm>
            <a:off x="3218250" y="1047700"/>
            <a:ext cx="988255" cy="2647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Detail Date selecting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A05DD7D-3D80-CC30-8A57-4AAABBCC72F2}"/>
              </a:ext>
            </a:extLst>
          </p:cNvPr>
          <p:cNvSpPr txBox="1"/>
          <p:nvPr/>
        </p:nvSpPr>
        <p:spPr>
          <a:xfrm>
            <a:off x="3065442" y="1349006"/>
            <a:ext cx="503490" cy="2647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Action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8EA3482-793C-D7AA-7F51-5C5B5420620F}"/>
              </a:ext>
            </a:extLst>
          </p:cNvPr>
          <p:cNvSpPr txBox="1"/>
          <p:nvPr/>
        </p:nvSpPr>
        <p:spPr>
          <a:xfrm>
            <a:off x="4827583" y="1051594"/>
            <a:ext cx="325730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Jan</a:t>
            </a:r>
            <a:endParaRPr lang="ko-KR" altLang="en-US" sz="7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1F17348-5B26-643D-7760-AD484F146795}"/>
              </a:ext>
            </a:extLst>
          </p:cNvPr>
          <p:cNvSpPr txBox="1"/>
          <p:nvPr/>
        </p:nvSpPr>
        <p:spPr>
          <a:xfrm>
            <a:off x="5201040" y="1051594"/>
            <a:ext cx="336952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Feb</a:t>
            </a:r>
            <a:endParaRPr lang="ko-KR" altLang="en-US" sz="7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EB4CE7F-0D9B-E1C7-F35D-74631BEDC783}"/>
              </a:ext>
            </a:extLst>
          </p:cNvPr>
          <p:cNvSpPr txBox="1"/>
          <p:nvPr/>
        </p:nvSpPr>
        <p:spPr>
          <a:xfrm>
            <a:off x="5563652" y="1049708"/>
            <a:ext cx="354584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Mar</a:t>
            </a:r>
            <a:endParaRPr lang="ko-KR" altLang="en-US" sz="7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BA90487-6656-EFD3-6C68-348C729ADE63}"/>
              </a:ext>
            </a:extLst>
          </p:cNvPr>
          <p:cNvSpPr txBox="1"/>
          <p:nvPr/>
        </p:nvSpPr>
        <p:spPr>
          <a:xfrm>
            <a:off x="5937109" y="1049708"/>
            <a:ext cx="338554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Apr</a:t>
            </a:r>
            <a:endParaRPr lang="ko-KR" altLang="en-US" sz="7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F277B62-F486-D8E8-AD78-10D623E49F37}"/>
              </a:ext>
            </a:extLst>
          </p:cNvPr>
          <p:cNvSpPr txBox="1"/>
          <p:nvPr/>
        </p:nvSpPr>
        <p:spPr>
          <a:xfrm>
            <a:off x="6307168" y="1056578"/>
            <a:ext cx="367408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May</a:t>
            </a:r>
            <a:endParaRPr lang="ko-KR" altLang="en-US" sz="7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163ED27-46D2-5DA3-42A8-A8261ADF5291}"/>
              </a:ext>
            </a:extLst>
          </p:cNvPr>
          <p:cNvSpPr txBox="1"/>
          <p:nvPr/>
        </p:nvSpPr>
        <p:spPr>
          <a:xfrm>
            <a:off x="6680625" y="1056578"/>
            <a:ext cx="332142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Jun</a:t>
            </a:r>
            <a:endParaRPr lang="ko-KR" altLang="en-US" sz="7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9DC1F77-8341-4EC3-5F61-B5BE33CBAFAE}"/>
              </a:ext>
            </a:extLst>
          </p:cNvPr>
          <p:cNvSpPr txBox="1"/>
          <p:nvPr/>
        </p:nvSpPr>
        <p:spPr>
          <a:xfrm>
            <a:off x="4827583" y="1284803"/>
            <a:ext cx="301686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Jul</a:t>
            </a:r>
            <a:endParaRPr lang="ko-KR" altLang="en-US" sz="7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5CFA6E8-964C-E06A-313F-398238B020DF}"/>
              </a:ext>
            </a:extLst>
          </p:cNvPr>
          <p:cNvSpPr txBox="1"/>
          <p:nvPr/>
        </p:nvSpPr>
        <p:spPr>
          <a:xfrm>
            <a:off x="5201040" y="1284803"/>
            <a:ext cx="357790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Aug</a:t>
            </a:r>
            <a:endParaRPr lang="ko-KR" altLang="en-US" sz="7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522EC51-4863-A377-6228-A5D05661D8E4}"/>
              </a:ext>
            </a:extLst>
          </p:cNvPr>
          <p:cNvSpPr txBox="1"/>
          <p:nvPr/>
        </p:nvSpPr>
        <p:spPr>
          <a:xfrm>
            <a:off x="5563652" y="1282917"/>
            <a:ext cx="341760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Sep</a:t>
            </a:r>
            <a:endParaRPr lang="ko-KR" altLang="en-US" sz="7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CE328E-8F22-2660-4A66-09FCC981F977}"/>
              </a:ext>
            </a:extLst>
          </p:cNvPr>
          <p:cNvSpPr txBox="1"/>
          <p:nvPr/>
        </p:nvSpPr>
        <p:spPr>
          <a:xfrm>
            <a:off x="5937109" y="1282917"/>
            <a:ext cx="332142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Oct</a:t>
            </a:r>
            <a:endParaRPr lang="ko-KR" altLang="en-US" sz="7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52F28ED-7B7D-4A36-1101-BD0DC3AFF938}"/>
              </a:ext>
            </a:extLst>
          </p:cNvPr>
          <p:cNvSpPr txBox="1"/>
          <p:nvPr/>
        </p:nvSpPr>
        <p:spPr>
          <a:xfrm>
            <a:off x="6307168" y="1289787"/>
            <a:ext cx="360996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Nov</a:t>
            </a:r>
            <a:endParaRPr lang="ko-KR" altLang="en-US" sz="7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37FD485-36F6-1C38-6F27-C5EEF626DA6B}"/>
              </a:ext>
            </a:extLst>
          </p:cNvPr>
          <p:cNvSpPr txBox="1"/>
          <p:nvPr/>
        </p:nvSpPr>
        <p:spPr>
          <a:xfrm>
            <a:off x="6680625" y="1289787"/>
            <a:ext cx="344966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Dec</a:t>
            </a:r>
            <a:endParaRPr lang="ko-KR" altLang="en-US" sz="7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EDE60A9-8999-6FFE-4EB7-7FB62ED79308}"/>
              </a:ext>
            </a:extLst>
          </p:cNvPr>
          <p:cNvSpPr txBox="1"/>
          <p:nvPr/>
        </p:nvSpPr>
        <p:spPr>
          <a:xfrm>
            <a:off x="4359799" y="844503"/>
            <a:ext cx="988255" cy="2647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Default Monthly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15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73D21-D245-362E-64DF-34BC81990E89}"/>
              </a:ext>
            </a:extLst>
          </p:cNvPr>
          <p:cNvSpPr txBox="1"/>
          <p:nvPr/>
        </p:nvSpPr>
        <p:spPr>
          <a:xfrm>
            <a:off x="220677" y="265212"/>
            <a:ext cx="6439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7.8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현황표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통계현황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 화면 </a:t>
            </a:r>
            <a:r>
              <a:rPr lang="en-US" altLang="ko-KR" sz="12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MY </a:t>
            </a:r>
            <a:r>
              <a:rPr lang="ko-KR" altLang="en-US" sz="12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정비실</a:t>
            </a:r>
            <a:r>
              <a:rPr lang="en-US" altLang="ko-KR" sz="12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2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소모자재현황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722880-9878-FFE4-141F-F825ECD49BC6}"/>
              </a:ext>
            </a:extLst>
          </p:cNvPr>
          <p:cNvGraphicFramePr>
            <a:graphicFrameLocks noGrp="1"/>
          </p:cNvGraphicFramePr>
          <p:nvPr/>
        </p:nvGraphicFramePr>
        <p:xfrm>
          <a:off x="6979021" y="0"/>
          <a:ext cx="2164979" cy="5048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분석현황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/pages/charts/apex.html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 현황표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전체정비실 및 각 정비실 개별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반출중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나머지의 재고의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 현황표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전체정비실 및 각 정비실 개별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반입중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나머지의 재고의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2.1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 현황표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지급 수의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나머지의 재고의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 유형의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3.1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매입 현황표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전체정비실 및 각 정비실 개별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매입 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업로드 데이터 총수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업로드후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추가 적용된 재고의 총수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매입 유형의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4.1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39154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434125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1684BE1-05F4-7FC9-6AA1-10B647A72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933563-BA14-DF41-5D3A-9D615C3FF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89424"/>
            <a:ext cx="5570908" cy="318285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8FDC3C9F-F087-C90D-E0BE-CA6A6D8ED0C1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637BA972-F1F1-93BF-28EC-A88565007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026779F8-5375-73E6-A267-EBBE555BD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9D6FA29-020A-FD03-1AE2-B186B6223290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8076E713-DC5A-53C0-BEF8-7285FD91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B542D8F2-369F-189E-6310-33BD81FDE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4DF6BCC4-B96C-17D4-9F04-45510C72C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18" y="939968"/>
            <a:ext cx="5487830" cy="724227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C1C2DA2-7E55-CAE7-A2E4-34073D9AEE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1993" y="993913"/>
            <a:ext cx="1410964" cy="59132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4E5ABDD6-65B5-21C1-F825-B6A35D7B45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1399" y="1008596"/>
            <a:ext cx="1366923" cy="45986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6EA72AA-B35A-385A-50D0-3C0472C26969}"/>
              </a:ext>
            </a:extLst>
          </p:cNvPr>
          <p:cNvSpPr txBox="1"/>
          <p:nvPr/>
        </p:nvSpPr>
        <p:spPr>
          <a:xfrm>
            <a:off x="1455701" y="1008596"/>
            <a:ext cx="1480951" cy="26472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800" dirty="0"/>
              <a:t>현황 주기 조회 </a:t>
            </a:r>
            <a:r>
              <a:rPr lang="en-US" altLang="ko-KR" sz="800" dirty="0"/>
              <a:t>(</a:t>
            </a:r>
            <a:r>
              <a:rPr lang="ko-KR" altLang="en-US" sz="800" dirty="0"/>
              <a:t>기간 설정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158C6FD-C5B0-A08B-7AA0-CF7F86F9D029}"/>
              </a:ext>
            </a:extLst>
          </p:cNvPr>
          <p:cNvSpPr/>
          <p:nvPr/>
        </p:nvSpPr>
        <p:spPr>
          <a:xfrm>
            <a:off x="1907081" y="1254934"/>
            <a:ext cx="334371" cy="2549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EFE5DE6-7AB6-BF39-AE0A-83B79EABED0F}"/>
              </a:ext>
            </a:extLst>
          </p:cNvPr>
          <p:cNvCxnSpPr>
            <a:cxnSpLocks/>
          </p:cNvCxnSpPr>
          <p:nvPr/>
        </p:nvCxnSpPr>
        <p:spPr>
          <a:xfrm flipV="1">
            <a:off x="2241452" y="1044049"/>
            <a:ext cx="1090541" cy="3277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2" descr="정보 아이콘 3D 모델 - TurboSquid 1649677">
            <a:extLst>
              <a:ext uri="{FF2B5EF4-FFF2-40B4-BE49-F238E27FC236}">
                <a16:creationId xmlns:a16="http://schemas.microsoft.com/office/drawing/2014/main" id="{D7762F5D-6D5E-26A7-7739-423368046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그룹 82">
            <a:extLst>
              <a:ext uri="{FF2B5EF4-FFF2-40B4-BE49-F238E27FC236}">
                <a16:creationId xmlns:a16="http://schemas.microsoft.com/office/drawing/2014/main" id="{99106612-1FEC-DA31-AC63-747E089B1169}"/>
              </a:ext>
            </a:extLst>
          </p:cNvPr>
          <p:cNvGrpSpPr/>
          <p:nvPr/>
        </p:nvGrpSpPr>
        <p:grpSpPr>
          <a:xfrm>
            <a:off x="271618" y="944037"/>
            <a:ext cx="1095373" cy="4619652"/>
            <a:chOff x="271618" y="944037"/>
            <a:chExt cx="1095373" cy="4619652"/>
          </a:xfrm>
        </p:grpSpPr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C7CDA3FE-DCA5-D999-E785-C0112DBDC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233" y="944037"/>
              <a:ext cx="1091758" cy="4542079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837A2FC-CACA-D230-CE3E-3B9D4696269A}"/>
                </a:ext>
              </a:extLst>
            </p:cNvPr>
            <p:cNvSpPr txBox="1"/>
            <p:nvPr/>
          </p:nvSpPr>
          <p:spPr>
            <a:xfrm>
              <a:off x="271618" y="1008596"/>
              <a:ext cx="1060022" cy="4555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기준정보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조직 인원 정보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정비실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pPr algn="r"/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대여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반납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소모자재    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지급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매입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등록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분석 현황</a:t>
              </a:r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전체 현황</a:t>
              </a:r>
              <a:endPara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My</a:t>
              </a: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</a:t>
              </a:r>
              <a:r>
                <a:rPr lang="ko-KR" altLang="en-US" sz="6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정비</a:t>
              </a: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실 현황</a:t>
              </a:r>
              <a:endPara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600" b="1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My </a:t>
              </a:r>
              <a:r>
                <a:rPr lang="ko-KR" altLang="en-US" sz="6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정비실 소모자재</a:t>
              </a:r>
              <a:endPara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B988EDD7-384C-2FF9-4B03-1B39569A1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4608" y="1969222"/>
              <a:ext cx="165983" cy="149710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7985976F-E81A-304A-882D-7DBF140E6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98425" y="4463933"/>
              <a:ext cx="200373" cy="163569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69E90859-67FA-E690-DEEA-BABAFAF7E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2960" y="1205121"/>
              <a:ext cx="165983" cy="157684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0CA89A4B-D0FF-8723-1CF3-3FDFB65DB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12959" y="2782419"/>
              <a:ext cx="166246" cy="159018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6673A972-7DCF-7923-5B54-CCD280FAC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rot="10800000">
              <a:off x="327420" y="2209428"/>
              <a:ext cx="162281" cy="155225"/>
            </a:xfrm>
            <a:prstGeom prst="rect">
              <a:avLst/>
            </a:prstGeom>
          </p:spPr>
        </p:pic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96F49996-EF9D-4CFB-F30C-504499BEF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10800000">
              <a:off x="322960" y="3908140"/>
              <a:ext cx="185536" cy="140182"/>
            </a:xfrm>
            <a:prstGeom prst="rect">
              <a:avLst/>
            </a:prstGeom>
          </p:spPr>
        </p:pic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689A78AD-5893-7187-DA67-9C5035E92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5362" y="3344659"/>
              <a:ext cx="174190" cy="162314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5DF0CEB3-8FF6-11DA-380A-6AF330806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31190" y="1597110"/>
              <a:ext cx="149522" cy="149522"/>
            </a:xfrm>
            <a:prstGeom prst="rect">
              <a:avLst/>
            </a:prstGeom>
          </p:spPr>
        </p:pic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5E1EE06-843B-D066-0F1E-B5DD0982060F}"/>
              </a:ext>
            </a:extLst>
          </p:cNvPr>
          <p:cNvSpPr/>
          <p:nvPr/>
        </p:nvSpPr>
        <p:spPr>
          <a:xfrm>
            <a:off x="305362" y="4447463"/>
            <a:ext cx="1033215" cy="81673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B7227C6-C3E1-460F-0578-E0845DA4E098}"/>
              </a:ext>
            </a:extLst>
          </p:cNvPr>
          <p:cNvSpPr/>
          <p:nvPr/>
        </p:nvSpPr>
        <p:spPr>
          <a:xfrm>
            <a:off x="421353" y="5030256"/>
            <a:ext cx="895746" cy="190640"/>
          </a:xfrm>
          <a:prstGeom prst="rect">
            <a:avLst/>
          </a:prstGeom>
          <a:solidFill>
            <a:srgbClr val="FFFF00">
              <a:alpha val="19000"/>
            </a:srgb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A1D5F82-C48A-A613-62DE-0998DA3B69B1}"/>
              </a:ext>
            </a:extLst>
          </p:cNvPr>
          <p:cNvSpPr/>
          <p:nvPr/>
        </p:nvSpPr>
        <p:spPr>
          <a:xfrm>
            <a:off x="1219105" y="1585239"/>
            <a:ext cx="5801167" cy="4040121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52581CD-B186-DB2D-8074-0B7264500AFE}"/>
              </a:ext>
            </a:extLst>
          </p:cNvPr>
          <p:cNvCxnSpPr>
            <a:cxnSpLocks/>
          </p:cNvCxnSpPr>
          <p:nvPr/>
        </p:nvCxnSpPr>
        <p:spPr>
          <a:xfrm flipH="1">
            <a:off x="2853567" y="1378455"/>
            <a:ext cx="436405" cy="2008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591D99C-9214-6C16-DD33-A7A5EE55493B}"/>
              </a:ext>
            </a:extLst>
          </p:cNvPr>
          <p:cNvSpPr txBox="1"/>
          <p:nvPr/>
        </p:nvSpPr>
        <p:spPr>
          <a:xfrm>
            <a:off x="3218250" y="1047700"/>
            <a:ext cx="988255" cy="2647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Detail Date selecting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8A99172-3D8E-D110-59F0-61136EC1B621}"/>
              </a:ext>
            </a:extLst>
          </p:cNvPr>
          <p:cNvSpPr txBox="1"/>
          <p:nvPr/>
        </p:nvSpPr>
        <p:spPr>
          <a:xfrm>
            <a:off x="3065442" y="1349006"/>
            <a:ext cx="503490" cy="2647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Action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96E998-C2B3-D5AF-E00B-246E1D318F9A}"/>
              </a:ext>
            </a:extLst>
          </p:cNvPr>
          <p:cNvSpPr txBox="1"/>
          <p:nvPr/>
        </p:nvSpPr>
        <p:spPr>
          <a:xfrm>
            <a:off x="4827583" y="1051594"/>
            <a:ext cx="325730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Jan</a:t>
            </a:r>
            <a:endParaRPr lang="ko-KR" altLang="en-US" sz="7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85A51-A549-6EE3-6E82-897F60FAEA1F}"/>
              </a:ext>
            </a:extLst>
          </p:cNvPr>
          <p:cNvSpPr txBox="1"/>
          <p:nvPr/>
        </p:nvSpPr>
        <p:spPr>
          <a:xfrm>
            <a:off x="5201040" y="1051594"/>
            <a:ext cx="336952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Feb</a:t>
            </a:r>
            <a:endParaRPr lang="ko-KR" altLang="en-US" sz="7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80655-3040-7564-88CA-7A115A0754BF}"/>
              </a:ext>
            </a:extLst>
          </p:cNvPr>
          <p:cNvSpPr txBox="1"/>
          <p:nvPr/>
        </p:nvSpPr>
        <p:spPr>
          <a:xfrm>
            <a:off x="5563652" y="1049708"/>
            <a:ext cx="354584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Mar</a:t>
            </a:r>
            <a:endParaRPr lang="ko-KR" altLang="en-US" sz="7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041965-17DC-4CDE-4682-1D39A259A318}"/>
              </a:ext>
            </a:extLst>
          </p:cNvPr>
          <p:cNvSpPr txBox="1"/>
          <p:nvPr/>
        </p:nvSpPr>
        <p:spPr>
          <a:xfrm>
            <a:off x="5937109" y="1049708"/>
            <a:ext cx="338554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Apr</a:t>
            </a:r>
            <a:endParaRPr lang="ko-KR" altLang="en-US" sz="7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EE464-BCE5-A492-7AB0-B983F783D5AA}"/>
              </a:ext>
            </a:extLst>
          </p:cNvPr>
          <p:cNvSpPr txBox="1"/>
          <p:nvPr/>
        </p:nvSpPr>
        <p:spPr>
          <a:xfrm>
            <a:off x="6307168" y="1056578"/>
            <a:ext cx="367408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May</a:t>
            </a:r>
            <a:endParaRPr lang="ko-KR" altLang="en-US" sz="7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CF554-2BA4-5D42-7CEE-33D1F4FC8FA3}"/>
              </a:ext>
            </a:extLst>
          </p:cNvPr>
          <p:cNvSpPr txBox="1"/>
          <p:nvPr/>
        </p:nvSpPr>
        <p:spPr>
          <a:xfrm>
            <a:off x="6680625" y="1056578"/>
            <a:ext cx="332142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Jun</a:t>
            </a:r>
            <a:endParaRPr lang="ko-KR" altLang="en-US" sz="7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682FE-7C8C-0137-0AB5-A46F24DDBB46}"/>
              </a:ext>
            </a:extLst>
          </p:cNvPr>
          <p:cNvSpPr txBox="1"/>
          <p:nvPr/>
        </p:nvSpPr>
        <p:spPr>
          <a:xfrm>
            <a:off x="4827583" y="1284803"/>
            <a:ext cx="301686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Jul</a:t>
            </a:r>
            <a:endParaRPr lang="ko-KR" altLang="en-US" sz="7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4C8645-360D-810D-1B9D-FA6BE193885C}"/>
              </a:ext>
            </a:extLst>
          </p:cNvPr>
          <p:cNvSpPr txBox="1"/>
          <p:nvPr/>
        </p:nvSpPr>
        <p:spPr>
          <a:xfrm>
            <a:off x="5201040" y="1284803"/>
            <a:ext cx="357790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Aug</a:t>
            </a:r>
            <a:endParaRPr lang="ko-KR" altLang="en-US" sz="7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E1DDF3-87DD-C812-276E-7EFF69008AF7}"/>
              </a:ext>
            </a:extLst>
          </p:cNvPr>
          <p:cNvSpPr txBox="1"/>
          <p:nvPr/>
        </p:nvSpPr>
        <p:spPr>
          <a:xfrm>
            <a:off x="5563652" y="1282917"/>
            <a:ext cx="341760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Sep</a:t>
            </a:r>
            <a:endParaRPr lang="ko-KR" altLang="en-US" sz="7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9B25DD-58ED-B855-B236-5C3B49CC9BDC}"/>
              </a:ext>
            </a:extLst>
          </p:cNvPr>
          <p:cNvSpPr txBox="1"/>
          <p:nvPr/>
        </p:nvSpPr>
        <p:spPr>
          <a:xfrm>
            <a:off x="5937109" y="1282917"/>
            <a:ext cx="332142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Oct</a:t>
            </a:r>
            <a:endParaRPr lang="ko-KR" altLang="en-US" sz="7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997EA8-964E-1683-0D25-177A0D9FDCA3}"/>
              </a:ext>
            </a:extLst>
          </p:cNvPr>
          <p:cNvSpPr txBox="1"/>
          <p:nvPr/>
        </p:nvSpPr>
        <p:spPr>
          <a:xfrm>
            <a:off x="6307168" y="1289787"/>
            <a:ext cx="360996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Nov</a:t>
            </a:r>
            <a:endParaRPr lang="ko-KR" altLang="en-US" sz="7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9FB0DF-7FD1-1033-C327-AFEED3734640}"/>
              </a:ext>
            </a:extLst>
          </p:cNvPr>
          <p:cNvSpPr txBox="1"/>
          <p:nvPr/>
        </p:nvSpPr>
        <p:spPr>
          <a:xfrm>
            <a:off x="6680625" y="1289787"/>
            <a:ext cx="344966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Dec</a:t>
            </a:r>
            <a:endParaRPr lang="ko-KR" altLang="en-US" sz="7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24DE4C-94A2-819E-2E31-D0AE4BDA931B}"/>
              </a:ext>
            </a:extLst>
          </p:cNvPr>
          <p:cNvSpPr txBox="1"/>
          <p:nvPr/>
        </p:nvSpPr>
        <p:spPr>
          <a:xfrm>
            <a:off x="4359799" y="844503"/>
            <a:ext cx="988255" cy="2647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Default Monthly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74E54C04-5EF2-E19B-6673-1395A1083F3A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r="65730" b="89535"/>
          <a:stretch/>
        </p:blipFill>
        <p:spPr>
          <a:xfrm>
            <a:off x="3558376" y="1684638"/>
            <a:ext cx="3392231" cy="385996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B2CC4FA-5E8E-766F-78F0-1601C370AB24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6241" t="10351"/>
          <a:stretch/>
        </p:blipFill>
        <p:spPr>
          <a:xfrm>
            <a:off x="3559703" y="2022144"/>
            <a:ext cx="3406492" cy="3469047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6ADBF253-DFA4-BF36-6CE2-F5D5E15842C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87172" y="2737305"/>
            <a:ext cx="2761976" cy="393001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50C18237-7C1D-8F7B-A0BC-125486402AA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88632" y="3337502"/>
            <a:ext cx="2761976" cy="393001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5EA9236-B61C-CFB1-396B-2A4C4FDD82F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96753" y="3948416"/>
            <a:ext cx="2761976" cy="393001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0AEA20B7-629B-289A-5713-F30BB95C872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04219" y="4473522"/>
            <a:ext cx="2761976" cy="393001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258179BB-AFEB-F392-8587-8C5B61A8DFD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88631" y="5047816"/>
            <a:ext cx="2761976" cy="393001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07CC5D3C-E184-AF99-5AD7-93737611C0A9}"/>
              </a:ext>
            </a:extLst>
          </p:cNvPr>
          <p:cNvSpPr txBox="1"/>
          <p:nvPr/>
        </p:nvSpPr>
        <p:spPr>
          <a:xfrm>
            <a:off x="1402528" y="1688916"/>
            <a:ext cx="2120497" cy="26472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800" dirty="0"/>
              <a:t>August (2023.08.01~2023.08.31)</a:t>
            </a:r>
            <a:endParaRPr lang="ko-KR" altLang="en-US" sz="800" dirty="0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BCE2B58C-3F95-3C68-5745-7168C478A4C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04258" y="1983069"/>
            <a:ext cx="2109035" cy="1982734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2F7F0D85-824A-4F8A-6863-329FB090D6AE}"/>
              </a:ext>
            </a:extLst>
          </p:cNvPr>
          <p:cNvSpPr txBox="1"/>
          <p:nvPr/>
        </p:nvSpPr>
        <p:spPr>
          <a:xfrm>
            <a:off x="1402341" y="2014187"/>
            <a:ext cx="1929651" cy="26472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800" dirty="0"/>
              <a:t>소모자재 품목별 재고량 및 상세 내역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E53A5C4-E22A-A3AE-A717-D993023DC9BF}"/>
              </a:ext>
            </a:extLst>
          </p:cNvPr>
          <p:cNvSpPr txBox="1"/>
          <p:nvPr/>
        </p:nvSpPr>
        <p:spPr>
          <a:xfrm>
            <a:off x="1413401" y="2315000"/>
            <a:ext cx="971826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 err="1"/>
              <a:t>자재명</a:t>
            </a:r>
            <a:endParaRPr lang="ko-KR" altLang="en-US" sz="5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7BB18ED-0460-5A6C-C2A5-78087351D279}"/>
              </a:ext>
            </a:extLst>
          </p:cNvPr>
          <p:cNvSpPr txBox="1"/>
          <p:nvPr/>
        </p:nvSpPr>
        <p:spPr>
          <a:xfrm>
            <a:off x="2457845" y="2309093"/>
            <a:ext cx="478807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/>
              <a:t>재고수량</a:t>
            </a:r>
            <a:endParaRPr lang="ko-KR" altLang="en-US" sz="5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D6FDDF1-493E-EF21-6DB8-C4A09D8C2FED}"/>
              </a:ext>
            </a:extLst>
          </p:cNvPr>
          <p:cNvSpPr txBox="1"/>
          <p:nvPr/>
        </p:nvSpPr>
        <p:spPr>
          <a:xfrm>
            <a:off x="2930274" y="2315000"/>
            <a:ext cx="478807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/>
              <a:t>상세 내역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A616449-AD41-7817-0D0C-F7D9DCFD7D98}"/>
              </a:ext>
            </a:extLst>
          </p:cNvPr>
          <p:cNvSpPr txBox="1"/>
          <p:nvPr/>
        </p:nvSpPr>
        <p:spPr>
          <a:xfrm>
            <a:off x="1411637" y="2584876"/>
            <a:ext cx="971826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/>
              <a:t>안전 장갑</a:t>
            </a:r>
            <a:endParaRPr lang="ko-KR" altLang="en-US" sz="5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BB9A527-45B7-248A-2F05-4D91B192ECDD}"/>
              </a:ext>
            </a:extLst>
          </p:cNvPr>
          <p:cNvSpPr txBox="1"/>
          <p:nvPr/>
        </p:nvSpPr>
        <p:spPr>
          <a:xfrm>
            <a:off x="1415089" y="2887291"/>
            <a:ext cx="971826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/>
              <a:t>용접봉</a:t>
            </a:r>
            <a:endParaRPr lang="ko-KR" altLang="en-US" sz="5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E4262FD-EE9C-3744-95D5-F59294235702}"/>
              </a:ext>
            </a:extLst>
          </p:cNvPr>
          <p:cNvSpPr txBox="1"/>
          <p:nvPr/>
        </p:nvSpPr>
        <p:spPr>
          <a:xfrm>
            <a:off x="1402341" y="3157167"/>
            <a:ext cx="971826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/>
              <a:t>안전모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80C956E-2320-1EE6-68CD-DC41EB1FB745}"/>
              </a:ext>
            </a:extLst>
          </p:cNvPr>
          <p:cNvSpPr txBox="1"/>
          <p:nvPr/>
        </p:nvSpPr>
        <p:spPr>
          <a:xfrm>
            <a:off x="1415101" y="3472935"/>
            <a:ext cx="971826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/>
              <a:t>작업선</a:t>
            </a:r>
            <a:endParaRPr lang="ko-KR" altLang="en-US" sz="5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33AACE7-9505-282D-2E0F-85EDD3D2C0E5}"/>
              </a:ext>
            </a:extLst>
          </p:cNvPr>
          <p:cNvSpPr txBox="1"/>
          <p:nvPr/>
        </p:nvSpPr>
        <p:spPr>
          <a:xfrm>
            <a:off x="1411008" y="3752558"/>
            <a:ext cx="971826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/>
              <a:t>깔때기</a:t>
            </a: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0B41E4E8-4E1F-A7B9-86C1-0A2080BDC6AE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t="27531"/>
          <a:stretch/>
        </p:blipFill>
        <p:spPr>
          <a:xfrm>
            <a:off x="1409664" y="3968124"/>
            <a:ext cx="2109035" cy="1436862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D2956FC9-A02A-30EC-7A56-1D1A87A7ADF6}"/>
              </a:ext>
            </a:extLst>
          </p:cNvPr>
          <p:cNvSpPr txBox="1"/>
          <p:nvPr/>
        </p:nvSpPr>
        <p:spPr>
          <a:xfrm>
            <a:off x="1417466" y="4029498"/>
            <a:ext cx="971826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500" dirty="0"/>
              <a:t>LED </a:t>
            </a:r>
            <a:r>
              <a:rPr lang="ko-KR" altLang="en-US" sz="500" dirty="0"/>
              <a:t>작업등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A8821D7-A177-FF06-F58E-AF120D5E31B6}"/>
              </a:ext>
            </a:extLst>
          </p:cNvPr>
          <p:cNvSpPr txBox="1"/>
          <p:nvPr/>
        </p:nvSpPr>
        <p:spPr>
          <a:xfrm>
            <a:off x="1420918" y="4331913"/>
            <a:ext cx="971826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/>
              <a:t>메가폰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C673C5-AE5A-12A6-2F3F-F5D70910909A}"/>
              </a:ext>
            </a:extLst>
          </p:cNvPr>
          <p:cNvSpPr txBox="1"/>
          <p:nvPr/>
        </p:nvSpPr>
        <p:spPr>
          <a:xfrm>
            <a:off x="1408170" y="4601789"/>
            <a:ext cx="971826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/>
              <a:t>현수막</a:t>
            </a:r>
            <a:r>
              <a:rPr lang="en-US" altLang="ko-KR" sz="500" dirty="0"/>
              <a:t>(</a:t>
            </a:r>
            <a:r>
              <a:rPr lang="ko-KR" altLang="en-US" sz="500" dirty="0" err="1"/>
              <a:t>현재작업중</a:t>
            </a:r>
            <a:r>
              <a:rPr lang="en-US" altLang="ko-KR" sz="500" dirty="0"/>
              <a:t>)</a:t>
            </a:r>
            <a:endParaRPr lang="ko-KR" altLang="en-US" sz="5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CE4B605-802A-BCAE-9450-F70E8A0CC726}"/>
              </a:ext>
            </a:extLst>
          </p:cNvPr>
          <p:cNvSpPr txBox="1"/>
          <p:nvPr/>
        </p:nvSpPr>
        <p:spPr>
          <a:xfrm>
            <a:off x="1420930" y="4917557"/>
            <a:ext cx="971826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 err="1"/>
              <a:t>유압너트컷터</a:t>
            </a:r>
            <a:r>
              <a:rPr lang="en-US" altLang="ko-KR" sz="500" dirty="0"/>
              <a:t>(20~33mm)</a:t>
            </a:r>
            <a:endParaRPr lang="ko-KR" altLang="en-US" sz="5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4B49FF9-A0DC-CC94-88DE-594EB7098480}"/>
              </a:ext>
            </a:extLst>
          </p:cNvPr>
          <p:cNvSpPr txBox="1"/>
          <p:nvPr/>
        </p:nvSpPr>
        <p:spPr>
          <a:xfrm>
            <a:off x="1416837" y="5197180"/>
            <a:ext cx="971826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 err="1"/>
              <a:t>유압너트컷터</a:t>
            </a:r>
            <a:r>
              <a:rPr lang="en-US" altLang="ko-KR" sz="500" dirty="0"/>
              <a:t>(41~50mm)</a:t>
            </a:r>
            <a:endParaRPr lang="ko-KR" altLang="en-US" sz="5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C72DB1E-7C82-F1B0-3BC8-E9477157A6EE}"/>
              </a:ext>
            </a:extLst>
          </p:cNvPr>
          <p:cNvSpPr txBox="1"/>
          <p:nvPr/>
        </p:nvSpPr>
        <p:spPr>
          <a:xfrm>
            <a:off x="2485731" y="2581800"/>
            <a:ext cx="445721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500" dirty="0"/>
              <a:t>23</a:t>
            </a:r>
            <a:endParaRPr lang="ko-KR" altLang="en-US" sz="5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B4C6A3A-5CE3-2E55-9173-61D3680A38B8}"/>
              </a:ext>
            </a:extLst>
          </p:cNvPr>
          <p:cNvSpPr txBox="1"/>
          <p:nvPr/>
        </p:nvSpPr>
        <p:spPr>
          <a:xfrm>
            <a:off x="2489183" y="2884215"/>
            <a:ext cx="445721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500" dirty="0"/>
              <a:t>1,568</a:t>
            </a:r>
            <a:endParaRPr lang="ko-KR" altLang="en-US" sz="5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377070D-6766-3B2B-A7A3-334E30166A49}"/>
              </a:ext>
            </a:extLst>
          </p:cNvPr>
          <p:cNvSpPr txBox="1"/>
          <p:nvPr/>
        </p:nvSpPr>
        <p:spPr>
          <a:xfrm>
            <a:off x="2476435" y="3154091"/>
            <a:ext cx="445721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500" dirty="0"/>
              <a:t>89</a:t>
            </a:r>
            <a:endParaRPr lang="ko-KR" altLang="en-US" sz="5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0DD3F13-675F-779F-F719-9CFC2C243E7F}"/>
              </a:ext>
            </a:extLst>
          </p:cNvPr>
          <p:cNvSpPr txBox="1"/>
          <p:nvPr/>
        </p:nvSpPr>
        <p:spPr>
          <a:xfrm>
            <a:off x="2489195" y="3469859"/>
            <a:ext cx="445721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500" dirty="0"/>
              <a:t>596</a:t>
            </a:r>
            <a:endParaRPr lang="ko-KR" altLang="en-US" sz="5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8C04D7B-57ED-8D37-7590-AB25252015E0}"/>
              </a:ext>
            </a:extLst>
          </p:cNvPr>
          <p:cNvSpPr txBox="1"/>
          <p:nvPr/>
        </p:nvSpPr>
        <p:spPr>
          <a:xfrm>
            <a:off x="2485102" y="3749482"/>
            <a:ext cx="445721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500" dirty="0"/>
              <a:t>63</a:t>
            </a:r>
            <a:endParaRPr lang="ko-KR" altLang="en-US" sz="5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D33CF99-F63B-5CDB-EA1D-2AC75D5F2EBB}"/>
              </a:ext>
            </a:extLst>
          </p:cNvPr>
          <p:cNvSpPr txBox="1"/>
          <p:nvPr/>
        </p:nvSpPr>
        <p:spPr>
          <a:xfrm>
            <a:off x="2491560" y="4026422"/>
            <a:ext cx="445721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500" dirty="0"/>
              <a:t>41</a:t>
            </a:r>
            <a:endParaRPr lang="ko-KR" altLang="en-US" sz="5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841B663-583D-51CF-CCDD-9A87452B662D}"/>
              </a:ext>
            </a:extLst>
          </p:cNvPr>
          <p:cNvSpPr txBox="1"/>
          <p:nvPr/>
        </p:nvSpPr>
        <p:spPr>
          <a:xfrm>
            <a:off x="2495012" y="4328837"/>
            <a:ext cx="445721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500" dirty="0"/>
              <a:t>62</a:t>
            </a:r>
            <a:endParaRPr lang="ko-KR" altLang="en-US" sz="5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3D6D54A-7319-13B0-5E71-294542589AF1}"/>
              </a:ext>
            </a:extLst>
          </p:cNvPr>
          <p:cNvSpPr txBox="1"/>
          <p:nvPr/>
        </p:nvSpPr>
        <p:spPr>
          <a:xfrm>
            <a:off x="2482264" y="4598713"/>
            <a:ext cx="445721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500" dirty="0"/>
              <a:t>56</a:t>
            </a:r>
            <a:endParaRPr lang="ko-KR" altLang="en-US" sz="5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B645142-1D42-3011-C0C8-A226BFD6677F}"/>
              </a:ext>
            </a:extLst>
          </p:cNvPr>
          <p:cNvSpPr txBox="1"/>
          <p:nvPr/>
        </p:nvSpPr>
        <p:spPr>
          <a:xfrm>
            <a:off x="2495024" y="4914481"/>
            <a:ext cx="445721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500" dirty="0"/>
              <a:t>22</a:t>
            </a:r>
            <a:endParaRPr lang="ko-KR" altLang="en-US" sz="5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50C5DA5-CBC5-0DE5-2357-1880C3273052}"/>
              </a:ext>
            </a:extLst>
          </p:cNvPr>
          <p:cNvSpPr txBox="1"/>
          <p:nvPr/>
        </p:nvSpPr>
        <p:spPr>
          <a:xfrm>
            <a:off x="2490931" y="5194104"/>
            <a:ext cx="445721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500" dirty="0"/>
              <a:t>46</a:t>
            </a:r>
            <a:endParaRPr lang="ko-KR" altLang="en-US" sz="5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B6F808D2-43A1-FF94-81C4-27D183F47C28}"/>
              </a:ext>
            </a:extLst>
          </p:cNvPr>
          <p:cNvSpPr/>
          <p:nvPr/>
        </p:nvSpPr>
        <p:spPr>
          <a:xfrm>
            <a:off x="2968878" y="2541529"/>
            <a:ext cx="334371" cy="2549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BC1B4B7-D224-4D89-75B3-92A66CC83F07}"/>
              </a:ext>
            </a:extLst>
          </p:cNvPr>
          <p:cNvCxnSpPr>
            <a:cxnSpLocks/>
          </p:cNvCxnSpPr>
          <p:nvPr/>
        </p:nvCxnSpPr>
        <p:spPr>
          <a:xfrm flipV="1">
            <a:off x="3286811" y="1834754"/>
            <a:ext cx="440203" cy="8274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A2364765-D49B-029D-5BDC-D29FA964A00E}"/>
              </a:ext>
            </a:extLst>
          </p:cNvPr>
          <p:cNvSpPr txBox="1"/>
          <p:nvPr/>
        </p:nvSpPr>
        <p:spPr>
          <a:xfrm>
            <a:off x="3595735" y="1709795"/>
            <a:ext cx="1408314" cy="15620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800" dirty="0"/>
              <a:t>소모자재 지급 상세 내역</a:t>
            </a: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D9EF8332-0AB9-10FC-1FD3-0C90405F05D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10645" y="2213112"/>
            <a:ext cx="2954431" cy="1101344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8724AC08-5FC3-DF32-9A78-6A794BDE84CB}"/>
              </a:ext>
            </a:extLst>
          </p:cNvPr>
          <p:cNvSpPr txBox="1"/>
          <p:nvPr/>
        </p:nvSpPr>
        <p:spPr>
          <a:xfrm>
            <a:off x="3976651" y="2211957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정비실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A6CED2F-60B2-F1FC-F623-30BC24F4A25D}"/>
              </a:ext>
            </a:extLst>
          </p:cNvPr>
          <p:cNvSpPr txBox="1"/>
          <p:nvPr/>
        </p:nvSpPr>
        <p:spPr>
          <a:xfrm>
            <a:off x="4275864" y="2211957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지급일자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C57B0F4-ACDE-C9FA-A0F9-340FC2F1C59C}"/>
              </a:ext>
            </a:extLst>
          </p:cNvPr>
          <p:cNvSpPr txBox="1"/>
          <p:nvPr/>
        </p:nvSpPr>
        <p:spPr>
          <a:xfrm>
            <a:off x="4605059" y="2211957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리더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BBA1E32-8D6B-0EA0-8EED-BAC60B5ECE91}"/>
              </a:ext>
            </a:extLst>
          </p:cNvPr>
          <p:cNvSpPr txBox="1"/>
          <p:nvPr/>
        </p:nvSpPr>
        <p:spPr>
          <a:xfrm>
            <a:off x="4862243" y="2211957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부서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133BDB3-B3F6-956F-A523-B260CAA78907}"/>
              </a:ext>
            </a:extLst>
          </p:cNvPr>
          <p:cNvSpPr txBox="1"/>
          <p:nvPr/>
        </p:nvSpPr>
        <p:spPr>
          <a:xfrm>
            <a:off x="5088806" y="2211957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작업자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2A1AFD-119A-4CCD-B254-EE1D210DC867}"/>
              </a:ext>
            </a:extLst>
          </p:cNvPr>
          <p:cNvSpPr txBox="1"/>
          <p:nvPr/>
        </p:nvSpPr>
        <p:spPr>
          <a:xfrm>
            <a:off x="5392638" y="2211957"/>
            <a:ext cx="28429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품목명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47D366B-A8C9-B235-0159-8124CB0BAD58}"/>
              </a:ext>
            </a:extLst>
          </p:cNvPr>
          <p:cNvSpPr txBox="1"/>
          <p:nvPr/>
        </p:nvSpPr>
        <p:spPr>
          <a:xfrm>
            <a:off x="5649026" y="2211957"/>
            <a:ext cx="288083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규격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6E719C2-557D-BCD6-4D50-4F5A9BBAF048}"/>
              </a:ext>
            </a:extLst>
          </p:cNvPr>
          <p:cNvSpPr txBox="1"/>
          <p:nvPr/>
        </p:nvSpPr>
        <p:spPr>
          <a:xfrm>
            <a:off x="5955312" y="2211957"/>
            <a:ext cx="23776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수량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692A063-283B-3E88-D906-CF56425D7F4E}"/>
              </a:ext>
            </a:extLst>
          </p:cNvPr>
          <p:cNvSpPr txBox="1"/>
          <p:nvPr/>
        </p:nvSpPr>
        <p:spPr>
          <a:xfrm>
            <a:off x="6193076" y="2211957"/>
            <a:ext cx="358005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공기구위치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FCAD73B-A25B-92C8-5472-AA63CE1D2A0C}"/>
              </a:ext>
            </a:extLst>
          </p:cNvPr>
          <p:cNvSpPr txBox="1"/>
          <p:nvPr/>
        </p:nvSpPr>
        <p:spPr>
          <a:xfrm>
            <a:off x="6603752" y="2211957"/>
            <a:ext cx="28429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영문이름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CD1C48B-E33D-6E24-D7D0-15AA4802D0F3}"/>
              </a:ext>
            </a:extLst>
          </p:cNvPr>
          <p:cNvSpPr txBox="1"/>
          <p:nvPr/>
        </p:nvSpPr>
        <p:spPr>
          <a:xfrm>
            <a:off x="3972077" y="2664065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정비실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0A46AC4-5F0E-FC91-84D6-D2052B860723}"/>
              </a:ext>
            </a:extLst>
          </p:cNvPr>
          <p:cNvSpPr txBox="1"/>
          <p:nvPr/>
        </p:nvSpPr>
        <p:spPr>
          <a:xfrm>
            <a:off x="4271290" y="2664065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지급일자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775C5E4-FEEF-7785-CD0E-5A849BE2781C}"/>
              </a:ext>
            </a:extLst>
          </p:cNvPr>
          <p:cNvSpPr txBox="1"/>
          <p:nvPr/>
        </p:nvSpPr>
        <p:spPr>
          <a:xfrm>
            <a:off x="4600485" y="2664065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리더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BAE0A24-D92C-D023-E1D3-FA0E1243472E}"/>
              </a:ext>
            </a:extLst>
          </p:cNvPr>
          <p:cNvSpPr txBox="1"/>
          <p:nvPr/>
        </p:nvSpPr>
        <p:spPr>
          <a:xfrm>
            <a:off x="4857669" y="2664065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부서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10DA1E5-9413-DFCC-E2D9-727E3BE552DD}"/>
              </a:ext>
            </a:extLst>
          </p:cNvPr>
          <p:cNvSpPr txBox="1"/>
          <p:nvPr/>
        </p:nvSpPr>
        <p:spPr>
          <a:xfrm>
            <a:off x="5084232" y="2664065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작업자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8BFD5E6-7013-9B56-9646-BE201B0A084B}"/>
              </a:ext>
            </a:extLst>
          </p:cNvPr>
          <p:cNvSpPr txBox="1"/>
          <p:nvPr/>
        </p:nvSpPr>
        <p:spPr>
          <a:xfrm>
            <a:off x="5388064" y="2664065"/>
            <a:ext cx="28429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품목명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01C312F-9BB6-817D-2AE8-859D871D4A88}"/>
              </a:ext>
            </a:extLst>
          </p:cNvPr>
          <p:cNvSpPr txBox="1"/>
          <p:nvPr/>
        </p:nvSpPr>
        <p:spPr>
          <a:xfrm>
            <a:off x="5644452" y="2664065"/>
            <a:ext cx="288083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규격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345F19A-CBE7-3BE1-6FF2-E372B42C0966}"/>
              </a:ext>
            </a:extLst>
          </p:cNvPr>
          <p:cNvSpPr txBox="1"/>
          <p:nvPr/>
        </p:nvSpPr>
        <p:spPr>
          <a:xfrm>
            <a:off x="5950738" y="2664065"/>
            <a:ext cx="23776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수량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D1521A7-3FFF-CEEA-55E9-A4F8F87F9459}"/>
              </a:ext>
            </a:extLst>
          </p:cNvPr>
          <p:cNvSpPr txBox="1"/>
          <p:nvPr/>
        </p:nvSpPr>
        <p:spPr>
          <a:xfrm>
            <a:off x="6188502" y="2664065"/>
            <a:ext cx="358005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공기구위치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CB61F2-66D5-1536-81D9-01D71B54A002}"/>
              </a:ext>
            </a:extLst>
          </p:cNvPr>
          <p:cNvSpPr txBox="1"/>
          <p:nvPr/>
        </p:nvSpPr>
        <p:spPr>
          <a:xfrm>
            <a:off x="6599178" y="2664065"/>
            <a:ext cx="28429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영문이름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1DC0B02-6071-4F62-5DA6-43871D7ADA05}"/>
              </a:ext>
            </a:extLst>
          </p:cNvPr>
          <p:cNvSpPr txBox="1"/>
          <p:nvPr/>
        </p:nvSpPr>
        <p:spPr>
          <a:xfrm>
            <a:off x="3966803" y="2513363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정비실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997813D-9554-BC19-9336-05B022E4FD63}"/>
              </a:ext>
            </a:extLst>
          </p:cNvPr>
          <p:cNvSpPr txBox="1"/>
          <p:nvPr/>
        </p:nvSpPr>
        <p:spPr>
          <a:xfrm>
            <a:off x="4266016" y="2513363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지급일자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21D5D7F-4B8F-3DED-C830-FAA2C89A9A93}"/>
              </a:ext>
            </a:extLst>
          </p:cNvPr>
          <p:cNvSpPr txBox="1"/>
          <p:nvPr/>
        </p:nvSpPr>
        <p:spPr>
          <a:xfrm>
            <a:off x="4595211" y="2513363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리더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70607-2ABA-27F9-D4A2-10347CD140BA}"/>
              </a:ext>
            </a:extLst>
          </p:cNvPr>
          <p:cNvSpPr txBox="1"/>
          <p:nvPr/>
        </p:nvSpPr>
        <p:spPr>
          <a:xfrm>
            <a:off x="4852395" y="2513363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부서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8876C92-6A70-70E2-494E-274B8B44CDD3}"/>
              </a:ext>
            </a:extLst>
          </p:cNvPr>
          <p:cNvSpPr txBox="1"/>
          <p:nvPr/>
        </p:nvSpPr>
        <p:spPr>
          <a:xfrm>
            <a:off x="5078958" y="2513363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작업자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9179D13-F7C4-2E65-E899-9DA55261ABFF}"/>
              </a:ext>
            </a:extLst>
          </p:cNvPr>
          <p:cNvSpPr txBox="1"/>
          <p:nvPr/>
        </p:nvSpPr>
        <p:spPr>
          <a:xfrm>
            <a:off x="5382790" y="2513363"/>
            <a:ext cx="28429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품목명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9E6307F-9D3B-BFB0-120A-797F7176F417}"/>
              </a:ext>
            </a:extLst>
          </p:cNvPr>
          <p:cNvSpPr txBox="1"/>
          <p:nvPr/>
        </p:nvSpPr>
        <p:spPr>
          <a:xfrm>
            <a:off x="5639178" y="2513363"/>
            <a:ext cx="288083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규격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5E4DA6C-FF76-66CF-F180-E2921AA2FE65}"/>
              </a:ext>
            </a:extLst>
          </p:cNvPr>
          <p:cNvSpPr txBox="1"/>
          <p:nvPr/>
        </p:nvSpPr>
        <p:spPr>
          <a:xfrm>
            <a:off x="5945464" y="2513363"/>
            <a:ext cx="23776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수량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7B8244A-136A-252F-91CB-A4F8F4F52C82}"/>
              </a:ext>
            </a:extLst>
          </p:cNvPr>
          <p:cNvSpPr txBox="1"/>
          <p:nvPr/>
        </p:nvSpPr>
        <p:spPr>
          <a:xfrm>
            <a:off x="6183228" y="2513363"/>
            <a:ext cx="358005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공기구위치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9EB66A3-0B0A-88B0-7827-8CEA495C755C}"/>
              </a:ext>
            </a:extLst>
          </p:cNvPr>
          <p:cNvSpPr txBox="1"/>
          <p:nvPr/>
        </p:nvSpPr>
        <p:spPr>
          <a:xfrm>
            <a:off x="6593904" y="2513363"/>
            <a:ext cx="28429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영문이름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E8EBC46-9F07-6458-9BC1-B2FED2465807}"/>
              </a:ext>
            </a:extLst>
          </p:cNvPr>
          <p:cNvSpPr txBox="1"/>
          <p:nvPr/>
        </p:nvSpPr>
        <p:spPr>
          <a:xfrm>
            <a:off x="3971772" y="2927936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정비실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2B359D4-DDAD-46B1-B068-9FE5093C5EA2}"/>
              </a:ext>
            </a:extLst>
          </p:cNvPr>
          <p:cNvSpPr txBox="1"/>
          <p:nvPr/>
        </p:nvSpPr>
        <p:spPr>
          <a:xfrm>
            <a:off x="4270985" y="2927936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지급일자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9A5EE69-AE97-9B98-6D55-D016E84C0809}"/>
              </a:ext>
            </a:extLst>
          </p:cNvPr>
          <p:cNvSpPr txBox="1"/>
          <p:nvPr/>
        </p:nvSpPr>
        <p:spPr>
          <a:xfrm>
            <a:off x="4600180" y="2927936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리더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21BF42E-1C18-1D90-F001-8089B47E853F}"/>
              </a:ext>
            </a:extLst>
          </p:cNvPr>
          <p:cNvSpPr txBox="1"/>
          <p:nvPr/>
        </p:nvSpPr>
        <p:spPr>
          <a:xfrm>
            <a:off x="4857364" y="2927936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부서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4F22820-0B7C-D53B-A5DB-C6865CF49597}"/>
              </a:ext>
            </a:extLst>
          </p:cNvPr>
          <p:cNvSpPr txBox="1"/>
          <p:nvPr/>
        </p:nvSpPr>
        <p:spPr>
          <a:xfrm>
            <a:off x="5083927" y="2927936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작업자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B77B0BB-EB17-805E-E5F3-66B70EC77D7D}"/>
              </a:ext>
            </a:extLst>
          </p:cNvPr>
          <p:cNvSpPr txBox="1"/>
          <p:nvPr/>
        </p:nvSpPr>
        <p:spPr>
          <a:xfrm>
            <a:off x="5387759" y="2927936"/>
            <a:ext cx="28429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품목명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44F9DAE-C2BF-31D7-AC38-409A7181863D}"/>
              </a:ext>
            </a:extLst>
          </p:cNvPr>
          <p:cNvSpPr txBox="1"/>
          <p:nvPr/>
        </p:nvSpPr>
        <p:spPr>
          <a:xfrm>
            <a:off x="5644147" y="2927936"/>
            <a:ext cx="288083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규격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68ED326-C915-34A7-20AF-315EBA25EEC9}"/>
              </a:ext>
            </a:extLst>
          </p:cNvPr>
          <p:cNvSpPr txBox="1"/>
          <p:nvPr/>
        </p:nvSpPr>
        <p:spPr>
          <a:xfrm>
            <a:off x="5950433" y="2927936"/>
            <a:ext cx="23776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수량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0CD8BCC-7D22-35F0-E039-1BE6400CEFD4}"/>
              </a:ext>
            </a:extLst>
          </p:cNvPr>
          <p:cNvSpPr txBox="1"/>
          <p:nvPr/>
        </p:nvSpPr>
        <p:spPr>
          <a:xfrm>
            <a:off x="6188197" y="2927936"/>
            <a:ext cx="358005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공기구위치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4CA7BCD-38B9-E074-C5A6-4A7CED59DB8B}"/>
              </a:ext>
            </a:extLst>
          </p:cNvPr>
          <p:cNvSpPr txBox="1"/>
          <p:nvPr/>
        </p:nvSpPr>
        <p:spPr>
          <a:xfrm>
            <a:off x="6598873" y="2927936"/>
            <a:ext cx="28429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영문이름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1637778-B66F-0284-0888-8C761FB23980}"/>
              </a:ext>
            </a:extLst>
          </p:cNvPr>
          <p:cNvSpPr txBox="1"/>
          <p:nvPr/>
        </p:nvSpPr>
        <p:spPr>
          <a:xfrm>
            <a:off x="3967070" y="2802676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정비실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D6F1646-CD4A-FDD6-16B5-1C10C7E06C16}"/>
              </a:ext>
            </a:extLst>
          </p:cNvPr>
          <p:cNvSpPr txBox="1"/>
          <p:nvPr/>
        </p:nvSpPr>
        <p:spPr>
          <a:xfrm>
            <a:off x="4266283" y="2802676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지급일자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A74C7CC-F957-A5C7-2B89-025687798E26}"/>
              </a:ext>
            </a:extLst>
          </p:cNvPr>
          <p:cNvSpPr txBox="1"/>
          <p:nvPr/>
        </p:nvSpPr>
        <p:spPr>
          <a:xfrm>
            <a:off x="4595478" y="2802676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리더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6418985-E770-7252-83FD-30FC6468C36C}"/>
              </a:ext>
            </a:extLst>
          </p:cNvPr>
          <p:cNvSpPr txBox="1"/>
          <p:nvPr/>
        </p:nvSpPr>
        <p:spPr>
          <a:xfrm>
            <a:off x="4852662" y="2802676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부서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2A6FDD0-60F3-AB4E-2B08-36B105D72E9A}"/>
              </a:ext>
            </a:extLst>
          </p:cNvPr>
          <p:cNvSpPr txBox="1"/>
          <p:nvPr/>
        </p:nvSpPr>
        <p:spPr>
          <a:xfrm>
            <a:off x="5079225" y="2802676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작업자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FCA2533-49D5-A298-D934-22DB1CB3D731}"/>
              </a:ext>
            </a:extLst>
          </p:cNvPr>
          <p:cNvSpPr txBox="1"/>
          <p:nvPr/>
        </p:nvSpPr>
        <p:spPr>
          <a:xfrm>
            <a:off x="5383057" y="2802676"/>
            <a:ext cx="28429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품목명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D1300B8-3835-17A8-8238-897722D0A8BA}"/>
              </a:ext>
            </a:extLst>
          </p:cNvPr>
          <p:cNvSpPr txBox="1"/>
          <p:nvPr/>
        </p:nvSpPr>
        <p:spPr>
          <a:xfrm>
            <a:off x="5639445" y="2802676"/>
            <a:ext cx="288083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규격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17AAEA3-AF5E-A709-8379-7CEAFD5F5638}"/>
              </a:ext>
            </a:extLst>
          </p:cNvPr>
          <p:cNvSpPr txBox="1"/>
          <p:nvPr/>
        </p:nvSpPr>
        <p:spPr>
          <a:xfrm>
            <a:off x="5945731" y="2802676"/>
            <a:ext cx="23776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수량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49E431C-4A6D-6211-6F78-16B8A60EDFC2}"/>
              </a:ext>
            </a:extLst>
          </p:cNvPr>
          <p:cNvSpPr txBox="1"/>
          <p:nvPr/>
        </p:nvSpPr>
        <p:spPr>
          <a:xfrm>
            <a:off x="6183495" y="2802676"/>
            <a:ext cx="358005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공기구위치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9AA0F45-4423-54B0-9C77-78660D478413}"/>
              </a:ext>
            </a:extLst>
          </p:cNvPr>
          <p:cNvSpPr txBox="1"/>
          <p:nvPr/>
        </p:nvSpPr>
        <p:spPr>
          <a:xfrm>
            <a:off x="6594171" y="2802676"/>
            <a:ext cx="28429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영문이름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BCFE085-0D51-5D4E-BA57-EDFBFB14B993}"/>
              </a:ext>
            </a:extLst>
          </p:cNvPr>
          <p:cNvSpPr txBox="1"/>
          <p:nvPr/>
        </p:nvSpPr>
        <p:spPr>
          <a:xfrm>
            <a:off x="3970143" y="3186236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정비실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424E6D2-C428-34C6-7EDE-92A8D37F0E66}"/>
              </a:ext>
            </a:extLst>
          </p:cNvPr>
          <p:cNvSpPr txBox="1"/>
          <p:nvPr/>
        </p:nvSpPr>
        <p:spPr>
          <a:xfrm>
            <a:off x="4269356" y="3186236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지급일자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A6AF28B-52A8-77CF-94C4-EA8BECD1EC81}"/>
              </a:ext>
            </a:extLst>
          </p:cNvPr>
          <p:cNvSpPr txBox="1"/>
          <p:nvPr/>
        </p:nvSpPr>
        <p:spPr>
          <a:xfrm>
            <a:off x="4598551" y="3186236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리더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3169707-2293-C482-FF60-56FCBF2704B8}"/>
              </a:ext>
            </a:extLst>
          </p:cNvPr>
          <p:cNvSpPr txBox="1"/>
          <p:nvPr/>
        </p:nvSpPr>
        <p:spPr>
          <a:xfrm>
            <a:off x="4855735" y="3186236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부서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756F9CA-1D06-53A1-F71B-936240E91194}"/>
              </a:ext>
            </a:extLst>
          </p:cNvPr>
          <p:cNvSpPr txBox="1"/>
          <p:nvPr/>
        </p:nvSpPr>
        <p:spPr>
          <a:xfrm>
            <a:off x="5082298" y="3186236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작업자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0B1E488-0776-20DE-324D-4A859EDA1F2D}"/>
              </a:ext>
            </a:extLst>
          </p:cNvPr>
          <p:cNvSpPr txBox="1"/>
          <p:nvPr/>
        </p:nvSpPr>
        <p:spPr>
          <a:xfrm>
            <a:off x="5386130" y="3186236"/>
            <a:ext cx="28429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품목명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4D28176-E760-FF71-7A14-979BFF88EB81}"/>
              </a:ext>
            </a:extLst>
          </p:cNvPr>
          <p:cNvSpPr txBox="1"/>
          <p:nvPr/>
        </p:nvSpPr>
        <p:spPr>
          <a:xfrm>
            <a:off x="5642518" y="3186236"/>
            <a:ext cx="288083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규격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59024B8-5C3A-0D58-7CD1-FE346FC267EC}"/>
              </a:ext>
            </a:extLst>
          </p:cNvPr>
          <p:cNvSpPr txBox="1"/>
          <p:nvPr/>
        </p:nvSpPr>
        <p:spPr>
          <a:xfrm>
            <a:off x="5948804" y="3186236"/>
            <a:ext cx="23776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수량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0D903A3-8E77-956A-0862-DB2ADCDEB57C}"/>
              </a:ext>
            </a:extLst>
          </p:cNvPr>
          <p:cNvSpPr txBox="1"/>
          <p:nvPr/>
        </p:nvSpPr>
        <p:spPr>
          <a:xfrm>
            <a:off x="6186568" y="3186236"/>
            <a:ext cx="358005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공기구위치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4E40DAE-9EC3-FC0A-E96C-1D053D2A9F9A}"/>
              </a:ext>
            </a:extLst>
          </p:cNvPr>
          <p:cNvSpPr txBox="1"/>
          <p:nvPr/>
        </p:nvSpPr>
        <p:spPr>
          <a:xfrm>
            <a:off x="6597244" y="3186236"/>
            <a:ext cx="28429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영문이름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D33FB3-9285-99B2-3398-511858EBFC26}"/>
              </a:ext>
            </a:extLst>
          </p:cNvPr>
          <p:cNvSpPr txBox="1"/>
          <p:nvPr/>
        </p:nvSpPr>
        <p:spPr>
          <a:xfrm>
            <a:off x="3970143" y="3066173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정비실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723CED5-0C7D-D43F-F456-C8B69D8DA31A}"/>
              </a:ext>
            </a:extLst>
          </p:cNvPr>
          <p:cNvSpPr txBox="1"/>
          <p:nvPr/>
        </p:nvSpPr>
        <p:spPr>
          <a:xfrm>
            <a:off x="4269356" y="3066173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지급일자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2DC1CE0-5E40-8C6B-D65A-52868F2F479B}"/>
              </a:ext>
            </a:extLst>
          </p:cNvPr>
          <p:cNvSpPr txBox="1"/>
          <p:nvPr/>
        </p:nvSpPr>
        <p:spPr>
          <a:xfrm>
            <a:off x="4598551" y="3066173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리더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E03292E-9C63-91A8-CEF6-187FE89DF6F1}"/>
              </a:ext>
            </a:extLst>
          </p:cNvPr>
          <p:cNvSpPr txBox="1"/>
          <p:nvPr/>
        </p:nvSpPr>
        <p:spPr>
          <a:xfrm>
            <a:off x="4855735" y="3066173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부서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F4583006-673A-AB3B-1BC9-A0FA4B647BEE}"/>
              </a:ext>
            </a:extLst>
          </p:cNvPr>
          <p:cNvSpPr txBox="1"/>
          <p:nvPr/>
        </p:nvSpPr>
        <p:spPr>
          <a:xfrm>
            <a:off x="5082298" y="3066173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작업자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02E41F0-54DF-9DA1-0605-7F72BCAE4B16}"/>
              </a:ext>
            </a:extLst>
          </p:cNvPr>
          <p:cNvSpPr txBox="1"/>
          <p:nvPr/>
        </p:nvSpPr>
        <p:spPr>
          <a:xfrm>
            <a:off x="5386130" y="3066173"/>
            <a:ext cx="28429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품목명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FE09501-4832-1277-E8B7-95222BA32B61}"/>
              </a:ext>
            </a:extLst>
          </p:cNvPr>
          <p:cNvSpPr txBox="1"/>
          <p:nvPr/>
        </p:nvSpPr>
        <p:spPr>
          <a:xfrm>
            <a:off x="5642518" y="3066173"/>
            <a:ext cx="288083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규격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08A5D9A-FA32-A779-1D00-FEA064EB01CD}"/>
              </a:ext>
            </a:extLst>
          </p:cNvPr>
          <p:cNvSpPr txBox="1"/>
          <p:nvPr/>
        </p:nvSpPr>
        <p:spPr>
          <a:xfrm>
            <a:off x="5948804" y="3066173"/>
            <a:ext cx="23776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수량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A3210F1-8AE5-D91A-C349-6C124BBD1595}"/>
              </a:ext>
            </a:extLst>
          </p:cNvPr>
          <p:cNvSpPr txBox="1"/>
          <p:nvPr/>
        </p:nvSpPr>
        <p:spPr>
          <a:xfrm>
            <a:off x="6186568" y="3066173"/>
            <a:ext cx="358005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공기구위치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5D96EFD-2D8A-89F7-FA4B-9DBAD2E7420D}"/>
              </a:ext>
            </a:extLst>
          </p:cNvPr>
          <p:cNvSpPr txBox="1"/>
          <p:nvPr/>
        </p:nvSpPr>
        <p:spPr>
          <a:xfrm>
            <a:off x="6597244" y="3066173"/>
            <a:ext cx="28429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영문이름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0DEF339D-FC78-67E7-B062-C4A624A47773}"/>
              </a:ext>
            </a:extLst>
          </p:cNvPr>
          <p:cNvSpPr txBox="1"/>
          <p:nvPr/>
        </p:nvSpPr>
        <p:spPr>
          <a:xfrm>
            <a:off x="3969862" y="2359228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정비실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C6DBDE0-215F-7041-AB10-5B8448FE35BB}"/>
              </a:ext>
            </a:extLst>
          </p:cNvPr>
          <p:cNvSpPr txBox="1"/>
          <p:nvPr/>
        </p:nvSpPr>
        <p:spPr>
          <a:xfrm>
            <a:off x="4269075" y="2359228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지급일자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0039DA4-F942-E10C-2CDB-AE501FB753D4}"/>
              </a:ext>
            </a:extLst>
          </p:cNvPr>
          <p:cNvSpPr txBox="1"/>
          <p:nvPr/>
        </p:nvSpPr>
        <p:spPr>
          <a:xfrm>
            <a:off x="4598270" y="2359228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리더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38E5C0-DC94-FCCB-0E77-58E45B4A3A52}"/>
              </a:ext>
            </a:extLst>
          </p:cNvPr>
          <p:cNvSpPr txBox="1"/>
          <p:nvPr/>
        </p:nvSpPr>
        <p:spPr>
          <a:xfrm>
            <a:off x="4855454" y="2359228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부서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8C6F23C-03CA-1335-DE58-6C5D15D7B72E}"/>
              </a:ext>
            </a:extLst>
          </p:cNvPr>
          <p:cNvSpPr txBox="1"/>
          <p:nvPr/>
        </p:nvSpPr>
        <p:spPr>
          <a:xfrm>
            <a:off x="5082017" y="2359228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작업자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A0685F4-445C-D0E1-0145-C4C315303365}"/>
              </a:ext>
            </a:extLst>
          </p:cNvPr>
          <p:cNvSpPr txBox="1"/>
          <p:nvPr/>
        </p:nvSpPr>
        <p:spPr>
          <a:xfrm>
            <a:off x="5385849" y="2359228"/>
            <a:ext cx="28429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품목명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A7ABAF4-7275-3CCB-928B-2A2E535509F4}"/>
              </a:ext>
            </a:extLst>
          </p:cNvPr>
          <p:cNvSpPr txBox="1"/>
          <p:nvPr/>
        </p:nvSpPr>
        <p:spPr>
          <a:xfrm>
            <a:off x="5642237" y="2359228"/>
            <a:ext cx="288083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규격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2871EF7C-D7CC-2599-8F6C-D5ED375C666C}"/>
              </a:ext>
            </a:extLst>
          </p:cNvPr>
          <p:cNvSpPr txBox="1"/>
          <p:nvPr/>
        </p:nvSpPr>
        <p:spPr>
          <a:xfrm>
            <a:off x="5948523" y="2359228"/>
            <a:ext cx="23776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수량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9D28950-698E-3044-DB40-15EC45C25F49}"/>
              </a:ext>
            </a:extLst>
          </p:cNvPr>
          <p:cNvSpPr txBox="1"/>
          <p:nvPr/>
        </p:nvSpPr>
        <p:spPr>
          <a:xfrm>
            <a:off x="6186287" y="2359228"/>
            <a:ext cx="358005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공기구위치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14F8123-7B0A-A3EB-2CC7-2AF633112BD6}"/>
              </a:ext>
            </a:extLst>
          </p:cNvPr>
          <p:cNvSpPr txBox="1"/>
          <p:nvPr/>
        </p:nvSpPr>
        <p:spPr>
          <a:xfrm>
            <a:off x="6596963" y="2359228"/>
            <a:ext cx="28429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영문이름</a:t>
            </a:r>
          </a:p>
        </p:txBody>
      </p:sp>
    </p:spTree>
    <p:extLst>
      <p:ext uri="{BB962C8B-B14F-4D97-AF65-F5344CB8AC3E}">
        <p14:creationId xmlns:p14="http://schemas.microsoft.com/office/powerpoint/2010/main" val="3252386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05A237-FBCB-FC22-934E-B6FCB5BB685B}"/>
              </a:ext>
            </a:extLst>
          </p:cNvPr>
          <p:cNvSpPr txBox="1"/>
          <p:nvPr/>
        </p:nvSpPr>
        <p:spPr>
          <a:xfrm>
            <a:off x="220677" y="265212"/>
            <a:ext cx="2949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7.0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현황표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1EAD00-5EB6-F580-CD64-537512692E74}"/>
              </a:ext>
            </a:extLst>
          </p:cNvPr>
          <p:cNvSpPr/>
          <p:nvPr/>
        </p:nvSpPr>
        <p:spPr>
          <a:xfrm>
            <a:off x="1469710" y="974214"/>
            <a:ext cx="5152690" cy="4215282"/>
          </a:xfrm>
          <a:prstGeom prst="rect">
            <a:avLst/>
          </a:prstGeom>
          <a:solidFill>
            <a:srgbClr val="FCFCF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A4EAAB1-EA11-D99A-A1F5-09E580EC3291}"/>
              </a:ext>
            </a:extLst>
          </p:cNvPr>
          <p:cNvSpPr/>
          <p:nvPr/>
        </p:nvSpPr>
        <p:spPr>
          <a:xfrm>
            <a:off x="1540112" y="1293805"/>
            <a:ext cx="2106753" cy="190027"/>
          </a:xfrm>
          <a:prstGeom prst="rect">
            <a:avLst/>
          </a:prstGeom>
          <a:solidFill>
            <a:srgbClr val="8291B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 현황                 오늘 </a:t>
            </a:r>
            <a:r>
              <a:rPr lang="en-US" altLang="ko-KR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987</a:t>
            </a:r>
            <a:r>
              <a:rPr lang="ko-KR" alt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</a:t>
            </a:r>
            <a:r>
              <a:rPr lang="en-US" altLang="ko-KR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반출중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0699280-2E1C-2BD8-72D6-4AB8CC259DDE}"/>
              </a:ext>
            </a:extLst>
          </p:cNvPr>
          <p:cNvSpPr/>
          <p:nvPr/>
        </p:nvSpPr>
        <p:spPr>
          <a:xfrm>
            <a:off x="3760514" y="1295154"/>
            <a:ext cx="2106753" cy="190027"/>
          </a:xfrm>
          <a:prstGeom prst="rect">
            <a:avLst/>
          </a:prstGeom>
          <a:solidFill>
            <a:srgbClr val="8291B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반입 현황                    오늘 </a:t>
            </a:r>
            <a:r>
              <a:rPr lang="en-US" altLang="ko-KR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3</a:t>
            </a:r>
            <a:r>
              <a:rPr lang="ko-KR" alt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 </a:t>
            </a:r>
            <a:r>
              <a:rPr lang="ko-KR" altLang="en-US" sz="85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반입중</a:t>
            </a:r>
            <a:endParaRPr lang="ko-KR" altLang="en-US" sz="85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F78E6C12-0FE2-A1E8-A363-6F6F79AD900F}"/>
              </a:ext>
            </a:extLst>
          </p:cNvPr>
          <p:cNvSpPr/>
          <p:nvPr/>
        </p:nvSpPr>
        <p:spPr>
          <a:xfrm>
            <a:off x="3444632" y="1513333"/>
            <a:ext cx="144016" cy="84924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002D5D0D-DCFD-792E-7536-3D9E23407D24}"/>
              </a:ext>
            </a:extLst>
          </p:cNvPr>
          <p:cNvSpPr/>
          <p:nvPr/>
        </p:nvSpPr>
        <p:spPr>
          <a:xfrm>
            <a:off x="5666991" y="1510288"/>
            <a:ext cx="144016" cy="84924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1" name="차트 70">
            <a:extLst>
              <a:ext uri="{FF2B5EF4-FFF2-40B4-BE49-F238E27FC236}">
                <a16:creationId xmlns:a16="http://schemas.microsoft.com/office/drawing/2014/main" id="{18C6A782-02E7-B725-FCB5-290B54D81A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3242445"/>
              </p:ext>
            </p:extLst>
          </p:nvPr>
        </p:nvGraphicFramePr>
        <p:xfrm>
          <a:off x="1861997" y="1159435"/>
          <a:ext cx="1542684" cy="1778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2" name="차트 71">
            <a:extLst>
              <a:ext uri="{FF2B5EF4-FFF2-40B4-BE49-F238E27FC236}">
                <a16:creationId xmlns:a16="http://schemas.microsoft.com/office/drawing/2014/main" id="{6C84FD42-41E1-E8C5-6B74-046621F6A8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6686091"/>
              </p:ext>
            </p:extLst>
          </p:nvPr>
        </p:nvGraphicFramePr>
        <p:xfrm>
          <a:off x="4101511" y="1131640"/>
          <a:ext cx="1542684" cy="1778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3" name="직사각형 72">
            <a:extLst>
              <a:ext uri="{FF2B5EF4-FFF2-40B4-BE49-F238E27FC236}">
                <a16:creationId xmlns:a16="http://schemas.microsoft.com/office/drawing/2014/main" id="{B5C10917-FF8E-88B2-0367-AFCC5E4AE78A}"/>
              </a:ext>
            </a:extLst>
          </p:cNvPr>
          <p:cNvSpPr/>
          <p:nvPr/>
        </p:nvSpPr>
        <p:spPr>
          <a:xfrm>
            <a:off x="1540112" y="3130120"/>
            <a:ext cx="2106753" cy="190027"/>
          </a:xfrm>
          <a:prstGeom prst="rect">
            <a:avLst/>
          </a:prstGeom>
          <a:solidFill>
            <a:srgbClr val="8291B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지급 현황                 오늘 </a:t>
            </a:r>
            <a:r>
              <a:rPr lang="en-US" altLang="ko-KR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43</a:t>
            </a:r>
            <a:r>
              <a:rPr lang="ko-KR" alt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</a:t>
            </a:r>
            <a:r>
              <a:rPr lang="en-US" altLang="ko-KR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지급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B561F40-E983-4A6E-E6DA-0E35D78AC490}"/>
              </a:ext>
            </a:extLst>
          </p:cNvPr>
          <p:cNvSpPr/>
          <p:nvPr/>
        </p:nvSpPr>
        <p:spPr>
          <a:xfrm>
            <a:off x="3800633" y="3133051"/>
            <a:ext cx="2106753" cy="190027"/>
          </a:xfrm>
          <a:prstGeom prst="rect">
            <a:avLst/>
          </a:prstGeom>
          <a:solidFill>
            <a:srgbClr val="8291B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매입 현황                    오늘 </a:t>
            </a:r>
            <a:r>
              <a:rPr lang="en-US" altLang="ko-KR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87</a:t>
            </a:r>
            <a:r>
              <a:rPr lang="ko-KR" alt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 매입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22DD5E1-9B6E-E726-6EA0-52A449579550}"/>
              </a:ext>
            </a:extLst>
          </p:cNvPr>
          <p:cNvSpPr txBox="1"/>
          <p:nvPr/>
        </p:nvSpPr>
        <p:spPr>
          <a:xfrm>
            <a:off x="2056097" y="2793823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총 재고 수 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3,897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E1B45EC-2E6B-8634-B0EA-A60E3B432E2E}"/>
              </a:ext>
            </a:extLst>
          </p:cNvPr>
          <p:cNvSpPr txBox="1"/>
          <p:nvPr/>
        </p:nvSpPr>
        <p:spPr>
          <a:xfrm>
            <a:off x="4222930" y="2809180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반입 예정 수 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984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80" name="차트 79">
            <a:extLst>
              <a:ext uri="{FF2B5EF4-FFF2-40B4-BE49-F238E27FC236}">
                <a16:creationId xmlns:a16="http://schemas.microsoft.com/office/drawing/2014/main" id="{ED793BB2-D9ED-5CE3-EB04-D2CBCC7BEE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0450821"/>
              </p:ext>
            </p:extLst>
          </p:nvPr>
        </p:nvGraphicFramePr>
        <p:xfrm>
          <a:off x="1901948" y="3081855"/>
          <a:ext cx="1542684" cy="1778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1" name="차트 80">
            <a:extLst>
              <a:ext uri="{FF2B5EF4-FFF2-40B4-BE49-F238E27FC236}">
                <a16:creationId xmlns:a16="http://schemas.microsoft.com/office/drawing/2014/main" id="{76B171AD-4A41-A9B0-AEDC-F13620C6FD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020551"/>
              </p:ext>
            </p:extLst>
          </p:nvPr>
        </p:nvGraphicFramePr>
        <p:xfrm>
          <a:off x="4114640" y="3112568"/>
          <a:ext cx="1542684" cy="1778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31269A11-402C-DAA6-F8F2-358B756BAE11}"/>
              </a:ext>
            </a:extLst>
          </p:cNvPr>
          <p:cNvSpPr txBox="1"/>
          <p:nvPr/>
        </p:nvSpPr>
        <p:spPr>
          <a:xfrm>
            <a:off x="1997310" y="4752812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총 지급 대상 수 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86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BC9E789-D2AF-A0F5-87B6-D095D8D03581}"/>
              </a:ext>
            </a:extLst>
          </p:cNvPr>
          <p:cNvSpPr txBox="1"/>
          <p:nvPr/>
        </p:nvSpPr>
        <p:spPr>
          <a:xfrm>
            <a:off x="4311779" y="4768169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총 매입 수 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87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84" name="표 46">
            <a:extLst>
              <a:ext uri="{FF2B5EF4-FFF2-40B4-BE49-F238E27FC236}">
                <a16:creationId xmlns:a16="http://schemas.microsoft.com/office/drawing/2014/main" id="{E437E8FD-D6C7-AD0F-BA97-3915DB8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845680"/>
              </p:ext>
            </p:extLst>
          </p:nvPr>
        </p:nvGraphicFramePr>
        <p:xfrm>
          <a:off x="3082132" y="1516378"/>
          <a:ext cx="559501" cy="1005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59501">
                  <a:extLst>
                    <a:ext uri="{9D8B030D-6E8A-4147-A177-3AD203B41FA5}">
                      <a16:colId xmlns:a16="http://schemas.microsoft.com/office/drawing/2014/main" val="3455508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조회유형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375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대분류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384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전체 선택</a:t>
                      </a:r>
                      <a:endParaRPr lang="en-US" altLang="ko-KR" sz="6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42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자산성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423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내구성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355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소모성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중분류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588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전체선택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58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건설공구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655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850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특수절단기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123956"/>
                  </a:ext>
                </a:extLst>
              </a:tr>
            </a:tbl>
          </a:graphicData>
        </a:graphic>
      </p:graphicFrame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A4B36905-FF55-4674-8E22-89409A757C9E}"/>
              </a:ext>
            </a:extLst>
          </p:cNvPr>
          <p:cNvSpPr/>
          <p:nvPr/>
        </p:nvSpPr>
        <p:spPr>
          <a:xfrm>
            <a:off x="3444632" y="3342391"/>
            <a:ext cx="144016" cy="84924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6" name="표 46">
            <a:extLst>
              <a:ext uri="{FF2B5EF4-FFF2-40B4-BE49-F238E27FC236}">
                <a16:creationId xmlns:a16="http://schemas.microsoft.com/office/drawing/2014/main" id="{1CBC625E-1A8A-1FD1-F348-D5090167B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226241"/>
              </p:ext>
            </p:extLst>
          </p:nvPr>
        </p:nvGraphicFramePr>
        <p:xfrm>
          <a:off x="3082132" y="3345436"/>
          <a:ext cx="559501" cy="1005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59501">
                  <a:extLst>
                    <a:ext uri="{9D8B030D-6E8A-4147-A177-3AD203B41FA5}">
                      <a16:colId xmlns:a16="http://schemas.microsoft.com/office/drawing/2014/main" val="3455508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조회유형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375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안전보호구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384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전체 선택</a:t>
                      </a:r>
                      <a:endParaRPr lang="en-US" altLang="ko-KR" sz="6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42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안전보호구</a:t>
                      </a: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423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안전보호구</a:t>
                      </a: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355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안전보호구</a:t>
                      </a: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안전보호구</a:t>
                      </a: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588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안전보호구</a:t>
                      </a: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58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안전보호구</a:t>
                      </a: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655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안전보호구</a:t>
                      </a: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850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안전보호구</a:t>
                      </a: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123956"/>
                  </a:ext>
                </a:extLst>
              </a:tr>
            </a:tbl>
          </a:graphicData>
        </a:graphic>
      </p:graphicFrame>
      <p:graphicFrame>
        <p:nvGraphicFramePr>
          <p:cNvPr id="87" name="표 46">
            <a:extLst>
              <a:ext uri="{FF2B5EF4-FFF2-40B4-BE49-F238E27FC236}">
                <a16:creationId xmlns:a16="http://schemas.microsoft.com/office/drawing/2014/main" id="{AB1F4E70-EBFB-39C5-500F-1201A8C99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158971"/>
              </p:ext>
            </p:extLst>
          </p:nvPr>
        </p:nvGraphicFramePr>
        <p:xfrm>
          <a:off x="5308156" y="1511570"/>
          <a:ext cx="559501" cy="1005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59501">
                  <a:extLst>
                    <a:ext uri="{9D8B030D-6E8A-4147-A177-3AD203B41FA5}">
                      <a16:colId xmlns:a16="http://schemas.microsoft.com/office/drawing/2014/main" val="3455508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조회유형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375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대분류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384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전체 선택</a:t>
                      </a:r>
                      <a:endParaRPr lang="en-US" altLang="ko-KR" sz="6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42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자산성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423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내구성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355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소모성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중분류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588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전체선택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58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건설공구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655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850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특수절단기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123956"/>
                  </a:ext>
                </a:extLst>
              </a:tr>
            </a:tbl>
          </a:graphicData>
        </a:graphic>
      </p:graphicFrame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4E873D26-366D-8BDA-31E6-9E5DFE09830C}"/>
              </a:ext>
            </a:extLst>
          </p:cNvPr>
          <p:cNvSpPr/>
          <p:nvPr/>
        </p:nvSpPr>
        <p:spPr>
          <a:xfrm>
            <a:off x="5703224" y="3348681"/>
            <a:ext cx="144016" cy="84924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0" name="표 46">
            <a:extLst>
              <a:ext uri="{FF2B5EF4-FFF2-40B4-BE49-F238E27FC236}">
                <a16:creationId xmlns:a16="http://schemas.microsoft.com/office/drawing/2014/main" id="{54B347E0-CAC5-AB52-E377-CD995912A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51884"/>
              </p:ext>
            </p:extLst>
          </p:nvPr>
        </p:nvGraphicFramePr>
        <p:xfrm>
          <a:off x="5344389" y="3349963"/>
          <a:ext cx="559501" cy="1005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59501">
                  <a:extLst>
                    <a:ext uri="{9D8B030D-6E8A-4147-A177-3AD203B41FA5}">
                      <a16:colId xmlns:a16="http://schemas.microsoft.com/office/drawing/2014/main" val="3455508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조회유형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375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대분류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384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전체 선택</a:t>
                      </a:r>
                      <a:endParaRPr lang="en-US" altLang="ko-KR" sz="6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42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자산성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423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내구성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355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소모성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중분류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588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전체선택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58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건설공구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655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850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특수절단기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123956"/>
                  </a:ext>
                </a:extLst>
              </a:tr>
            </a:tbl>
          </a:graphicData>
        </a:graphic>
      </p:graphicFrame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BAEF37D6-35C8-4FA4-A7A7-02AF014AFD58}"/>
              </a:ext>
            </a:extLst>
          </p:cNvPr>
          <p:cNvSpPr/>
          <p:nvPr/>
        </p:nvSpPr>
        <p:spPr>
          <a:xfrm>
            <a:off x="3138786" y="1023432"/>
            <a:ext cx="642972" cy="190028"/>
          </a:xfrm>
          <a:prstGeom prst="roundRect">
            <a:avLst/>
          </a:prstGeom>
          <a:solidFill>
            <a:srgbClr val="8291B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오늘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E59E831-8F7A-D31F-645C-3A7AC6255FD3}"/>
              </a:ext>
            </a:extLst>
          </p:cNvPr>
          <p:cNvSpPr txBox="1"/>
          <p:nvPr/>
        </p:nvSpPr>
        <p:spPr>
          <a:xfrm>
            <a:off x="2760091" y="99291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</a:rPr>
              <a:t>조회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107A9323-F288-E984-AE59-1B2D2140326C}"/>
              </a:ext>
            </a:extLst>
          </p:cNvPr>
          <p:cNvSpPr/>
          <p:nvPr/>
        </p:nvSpPr>
        <p:spPr>
          <a:xfrm>
            <a:off x="4513522" y="1009833"/>
            <a:ext cx="545298" cy="190028"/>
          </a:xfrm>
          <a:prstGeom prst="roundRect">
            <a:avLst/>
          </a:prstGeom>
          <a:solidFill>
            <a:srgbClr val="8291B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시작일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0B05525-219F-891C-9262-A9C35BAFAE25}"/>
              </a:ext>
            </a:extLst>
          </p:cNvPr>
          <p:cNvSpPr txBox="1"/>
          <p:nvPr/>
        </p:nvSpPr>
        <p:spPr>
          <a:xfrm>
            <a:off x="3872348" y="99352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</a:rPr>
              <a:t>기간조회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18DD1FBD-09BF-89F8-EC2A-17C2AD63D130}"/>
              </a:ext>
            </a:extLst>
          </p:cNvPr>
          <p:cNvSpPr/>
          <p:nvPr/>
        </p:nvSpPr>
        <p:spPr>
          <a:xfrm>
            <a:off x="5311181" y="1008395"/>
            <a:ext cx="545298" cy="190028"/>
          </a:xfrm>
          <a:prstGeom prst="roundRect">
            <a:avLst/>
          </a:prstGeom>
          <a:solidFill>
            <a:srgbClr val="8291B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종료일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13F80B-A8A9-7A9C-834B-7FAF6D3B513C}"/>
              </a:ext>
            </a:extLst>
          </p:cNvPr>
          <p:cNvSpPr txBox="1"/>
          <p:nvPr/>
        </p:nvSpPr>
        <p:spPr>
          <a:xfrm>
            <a:off x="5027294" y="979322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</a:rPr>
              <a:t>~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337343E6-ACE1-2118-6F6F-8BC4E3040915}"/>
              </a:ext>
            </a:extLst>
          </p:cNvPr>
          <p:cNvSpPr/>
          <p:nvPr/>
        </p:nvSpPr>
        <p:spPr>
          <a:xfrm>
            <a:off x="1526221" y="1029239"/>
            <a:ext cx="1140278" cy="190028"/>
          </a:xfrm>
          <a:prstGeom prst="roundRect">
            <a:avLst>
              <a:gd name="adj" fmla="val 50000"/>
            </a:avLst>
          </a:prstGeom>
          <a:solidFill>
            <a:srgbClr val="8291B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분석현황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3C85700-8454-C72D-FE29-7016912D0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571719"/>
              </p:ext>
            </p:extLst>
          </p:nvPr>
        </p:nvGraphicFramePr>
        <p:xfrm>
          <a:off x="6955577" y="182247"/>
          <a:ext cx="2183459" cy="4607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837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현황표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5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산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 현황표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전체정비실 및 각 정비실 개별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반출중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나머지의 재고의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 현황표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전체정비실 및 각 정비실 개별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반입중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나머지의 재고의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2.1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 현황표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지급 수의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나머지의 재고의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 유형의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3.1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매입 현황표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전체정비실 및 각 정비실 개별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매입 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업로드 데이터 총수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업로드후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추가 적용된 재고의 총수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매입 유형의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4.1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3D29BD16-BCF2-8157-DD8D-E5A70318FCD4}"/>
              </a:ext>
            </a:extLst>
          </p:cNvPr>
          <p:cNvSpPr/>
          <p:nvPr/>
        </p:nvSpPr>
        <p:spPr>
          <a:xfrm>
            <a:off x="5942128" y="3891171"/>
            <a:ext cx="1944216" cy="190064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미정 참고</a:t>
            </a:r>
            <a:endParaRPr lang="ko-KR" altLang="en-US" sz="3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A9C7A7-992D-CFB8-BFA8-3B82EF1F91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233" y="944037"/>
            <a:ext cx="1091758" cy="4542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89FBC8-42ED-0E23-2B37-EB843C8C9D65}"/>
              </a:ext>
            </a:extLst>
          </p:cNvPr>
          <p:cNvSpPr txBox="1"/>
          <p:nvPr/>
        </p:nvSpPr>
        <p:spPr>
          <a:xfrm>
            <a:off x="271618" y="1008596"/>
            <a:ext cx="106002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부서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1D6A89-A9D4-EFCB-7FFE-F88DB4E51E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608" y="1751005"/>
            <a:ext cx="165983" cy="1497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7C56D9-2B89-3F2C-48B7-131BD5EF3E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425" y="4569008"/>
            <a:ext cx="200373" cy="1635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2A7132-D6D1-5E35-4F5F-962C596873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960" y="1205121"/>
            <a:ext cx="165983" cy="1576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4221D9-331C-87A3-7487-6474102F2C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2959" y="2887494"/>
            <a:ext cx="166246" cy="1590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06C3DD-40E5-470B-75EA-C2046A097B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327420" y="2314503"/>
            <a:ext cx="162281" cy="155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E17D09-6113-8BAC-4E1B-7D3B0ED0F1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322960" y="4013215"/>
            <a:ext cx="185536" cy="1401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9EAF08-7964-FE17-A430-44A607D9FA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5362" y="3449734"/>
            <a:ext cx="174190" cy="16231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22E624-29E2-1872-A35C-C5DCDB019248}"/>
              </a:ext>
            </a:extLst>
          </p:cNvPr>
          <p:cNvSpPr/>
          <p:nvPr/>
        </p:nvSpPr>
        <p:spPr>
          <a:xfrm>
            <a:off x="292435" y="4546514"/>
            <a:ext cx="1033215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F3C1F80-622F-D745-037A-939057CFFD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DC1DB8A-9D3D-19B2-101F-A7A5F35ED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40" y="589424"/>
            <a:ext cx="5281260" cy="31828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80B664E5-57CE-C832-23B3-13341B073FFA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6305042-3777-698C-D71F-7A9DCD173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9B351F6-CD90-AFDD-2C48-B825854E2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CFFD8D-A61B-F781-5915-17F5D0690770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9F29646-7E6F-BF62-B344-DBD8BDA95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B44280C-21A9-9BBB-46B3-EAF6C3C83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24" name="Picture 2" descr="정보 아이콘 3D 모델 - TurboSquid 1649677">
            <a:extLst>
              <a:ext uri="{FF2B5EF4-FFF2-40B4-BE49-F238E27FC236}">
                <a16:creationId xmlns:a16="http://schemas.microsoft.com/office/drawing/2014/main" id="{E05F5A63-EDDF-8371-46DB-FA11D402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66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9C19B16F-5244-1EB9-5419-DE976F41BE0E}"/>
              </a:ext>
            </a:extLst>
          </p:cNvPr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2.“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똑똑이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”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  </a:t>
            </a:r>
            <a:r>
              <a:rPr lang="en-US" altLang="ko-KR" sz="36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화면 설계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_</a:t>
            </a:r>
            <a:r>
              <a:rPr lang="ko-KR" altLang="en-US" sz="36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5245A-AD2C-A511-5457-D3BF91DCDB5D}"/>
              </a:ext>
            </a:extLst>
          </p:cNvPr>
          <p:cNvSpPr txBox="1"/>
          <p:nvPr/>
        </p:nvSpPr>
        <p:spPr>
          <a:xfrm>
            <a:off x="2267744" y="2425452"/>
            <a:ext cx="352051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기준정보 등록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수정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관리자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(App)</a:t>
            </a: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기준정보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반입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지급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매입 전표 페이지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화면 구성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기본안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390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D2DC593-611A-3665-4F04-4DBF623E0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97260"/>
            <a:ext cx="6264696" cy="47525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F7B452-D954-CBB4-3EE4-14C0EAA0A74D}"/>
              </a:ext>
            </a:extLst>
          </p:cNvPr>
          <p:cNvSpPr txBox="1"/>
          <p:nvPr/>
        </p:nvSpPr>
        <p:spPr>
          <a:xfrm>
            <a:off x="108475" y="201202"/>
            <a:ext cx="3609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페이지</a:t>
            </a:r>
          </a:p>
        </p:txBody>
      </p:sp>
      <p:pic>
        <p:nvPicPr>
          <p:cNvPr id="5" name="그림 67">
            <a:extLst>
              <a:ext uri="{FF2B5EF4-FFF2-40B4-BE49-F238E27FC236}">
                <a16:creationId xmlns:a16="http://schemas.microsoft.com/office/drawing/2014/main" id="{90902BEE-6909-E24B-EF2D-9C3EC9C50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937620"/>
            <a:ext cx="88001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7B4CFD-AFC1-7329-CCAA-5D8E191CE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750"/>
              </p:ext>
            </p:extLst>
          </p:nvPr>
        </p:nvGraphicFramePr>
        <p:xfrm>
          <a:off x="6979021" y="0"/>
          <a:ext cx="2164979" cy="2948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_Log in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/pages/pages/authentication/login.html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등록되고 생성된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39154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434125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취급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데이터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Reset Password </a:t>
                      </a:r>
                      <a:r>
                        <a:rPr lang="ko-KR" altLang="en-US" sz="700" b="1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필요시</a:t>
                      </a:r>
                      <a:endParaRPr lang="en-US" altLang="ko-KR" sz="700" b="1" i="0" dirty="0">
                        <a:solidFill>
                          <a:srgbClr val="333333"/>
                        </a:solidFill>
                        <a:effectLst/>
                        <a:latin typeface="PT Sans" panose="020B0503020203020204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 err="1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Dashboard_Full</a:t>
                      </a:r>
                      <a:r>
                        <a:rPr lang="en-US" altLang="ko-KR" sz="700" b="0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/Dashboard/Light/</a:t>
                      </a:r>
                      <a:r>
                        <a:rPr lang="en-US" altLang="ko-KR" sz="700" b="0" i="0" dirty="0" err="1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Dashmin_html</a:t>
                      </a:r>
                      <a:r>
                        <a:rPr lang="en-US" altLang="ko-KR" sz="700" b="0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/pages/pages/authentication/reset-pass.html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8AFA929-030F-02F0-598B-83B83E7B8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90546"/>
              </p:ext>
            </p:extLst>
          </p:nvPr>
        </p:nvGraphicFramePr>
        <p:xfrm>
          <a:off x="6975020" y="2944930"/>
          <a:ext cx="2155311" cy="277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4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962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03EE7E14-B16A-74BD-544C-9D37A38282E3}"/>
              </a:ext>
            </a:extLst>
          </p:cNvPr>
          <p:cNvGrpSpPr/>
          <p:nvPr/>
        </p:nvGrpSpPr>
        <p:grpSpPr>
          <a:xfrm>
            <a:off x="1043608" y="2497460"/>
            <a:ext cx="388720" cy="200055"/>
            <a:chOff x="4727047" y="5307508"/>
            <a:chExt cx="388720" cy="20005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1C05E15-85DD-90F7-08BA-6C31344C732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1DEE4A30-3FDA-A51A-D343-1AC78177325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3158DF-8551-0C9F-CFD2-D5FE36D330C1}"/>
              </a:ext>
            </a:extLst>
          </p:cNvPr>
          <p:cNvSpPr/>
          <p:nvPr/>
        </p:nvSpPr>
        <p:spPr>
          <a:xfrm>
            <a:off x="1115616" y="3793604"/>
            <a:ext cx="2664296" cy="5040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2C27FA-F0A0-F772-0F89-D3B242344ADD}"/>
              </a:ext>
            </a:extLst>
          </p:cNvPr>
          <p:cNvSpPr txBox="1"/>
          <p:nvPr/>
        </p:nvSpPr>
        <p:spPr>
          <a:xfrm>
            <a:off x="1237968" y="3860966"/>
            <a:ext cx="2304255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** </a:t>
            </a:r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사용자</a:t>
            </a:r>
            <a:r>
              <a:rPr lang="en-US" altLang="ko-KR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r>
              <a:rPr lang="en-US" altLang="ko-KR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(ID)</a:t>
            </a:r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신청은 각 부서장에게 문의</a:t>
            </a:r>
            <a:r>
              <a:rPr lang="en-US" altLang="ko-KR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하시기 바랍니다</a:t>
            </a:r>
            <a:r>
              <a:rPr lang="en-US" altLang="ko-KR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E107DF-1EE5-0BE9-3CBD-02DDFCA40498}"/>
              </a:ext>
            </a:extLst>
          </p:cNvPr>
          <p:cNvSpPr/>
          <p:nvPr/>
        </p:nvSpPr>
        <p:spPr>
          <a:xfrm>
            <a:off x="1432328" y="3577113"/>
            <a:ext cx="795289" cy="2410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CA46937-24B1-1BAF-A76C-22BB73E1B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576" y="3937620"/>
            <a:ext cx="2164980" cy="1406108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3A77F00A-E936-38AB-13F5-E359AD20D535}"/>
              </a:ext>
            </a:extLst>
          </p:cNvPr>
          <p:cNvGrpSpPr/>
          <p:nvPr/>
        </p:nvGrpSpPr>
        <p:grpSpPr>
          <a:xfrm>
            <a:off x="6653439" y="3905239"/>
            <a:ext cx="388720" cy="200055"/>
            <a:chOff x="4727047" y="5307508"/>
            <a:chExt cx="388720" cy="200055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C31AA73-7322-2DF5-748D-28F9DB98A48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TextBox 27">
              <a:extLst>
                <a:ext uri="{FF2B5EF4-FFF2-40B4-BE49-F238E27FC236}">
                  <a16:creationId xmlns:a16="http://schemas.microsoft.com/office/drawing/2014/main" id="{DC219330-E490-6E6A-32BB-BE9CED9281C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364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1323287" y="964661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56E43C-CD3B-471A-A1E4-8546FE2A9AFF}"/>
              </a:ext>
            </a:extLst>
          </p:cNvPr>
          <p:cNvSpPr/>
          <p:nvPr/>
        </p:nvSpPr>
        <p:spPr>
          <a:xfrm>
            <a:off x="897427" y="2255366"/>
            <a:ext cx="955928" cy="2540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CB361AB-062C-462F-9C86-A69602503DEA}"/>
              </a:ext>
            </a:extLst>
          </p:cNvPr>
          <p:cNvSpPr/>
          <p:nvPr/>
        </p:nvSpPr>
        <p:spPr>
          <a:xfrm>
            <a:off x="1861864" y="2255365"/>
            <a:ext cx="1042093" cy="25334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9727B9-9AEC-47CF-98B7-88A8DDB3CEC4}"/>
              </a:ext>
            </a:extLst>
          </p:cNvPr>
          <p:cNvSpPr txBox="1"/>
          <p:nvPr/>
        </p:nvSpPr>
        <p:spPr>
          <a:xfrm>
            <a:off x="869350" y="1673551"/>
            <a:ext cx="2015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공기구관리 플랫폼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9ECD87-B44B-4D61-938E-FCADD1D3679E}"/>
              </a:ext>
            </a:extLst>
          </p:cNvPr>
          <p:cNvSpPr txBox="1"/>
          <p:nvPr/>
        </p:nvSpPr>
        <p:spPr>
          <a:xfrm>
            <a:off x="1176918" y="1943981"/>
            <a:ext cx="14002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Stencil" panose="040409050D0802020404" pitchFamily="82" charset="0"/>
                <a:ea typeface="나눔고딕" panose="020D0604000000000000" pitchFamily="50" charset="-127"/>
              </a:rPr>
              <a:t>Fast / Trust / Safe / Easy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Stencil" panose="040409050D0802020404" pitchFamily="82" charset="0"/>
              <a:ea typeface="나눔고딕" panose="020D06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1BCC18-8131-41FB-B057-8FC906B885A2}"/>
              </a:ext>
            </a:extLst>
          </p:cNvPr>
          <p:cNvSpPr txBox="1"/>
          <p:nvPr/>
        </p:nvSpPr>
        <p:spPr>
          <a:xfrm>
            <a:off x="873099" y="2400704"/>
            <a:ext cx="1079205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작업수행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공기구 대여</a:t>
            </a:r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</a:t>
            </a: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반납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2479D5-DB39-44B3-A09B-6E6B296EBFE4}"/>
              </a:ext>
            </a:extLst>
          </p:cNvPr>
          <p:cNvSpPr txBox="1"/>
          <p:nvPr/>
        </p:nvSpPr>
        <p:spPr>
          <a:xfrm>
            <a:off x="1978576" y="2389029"/>
            <a:ext cx="1079205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정비실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공기구관리</a:t>
            </a:r>
          </a:p>
        </p:txBody>
      </p:sp>
      <p:sp>
        <p:nvSpPr>
          <p:cNvPr id="81" name="모서리가 둥근 직사각형 23">
            <a:extLst>
              <a:ext uri="{FF2B5EF4-FFF2-40B4-BE49-F238E27FC236}">
                <a16:creationId xmlns:a16="http://schemas.microsoft.com/office/drawing/2014/main" id="{E4BA0A66-3D68-423D-ADAA-D2002D8CAEA8}"/>
              </a:ext>
            </a:extLst>
          </p:cNvPr>
          <p:cNvSpPr/>
          <p:nvPr/>
        </p:nvSpPr>
        <p:spPr>
          <a:xfrm>
            <a:off x="994193" y="3035360"/>
            <a:ext cx="818222" cy="251738"/>
          </a:xfrm>
          <a:prstGeom prst="roundRect">
            <a:avLst>
              <a:gd name="adj" fmla="val 50000"/>
            </a:avLst>
          </a:prstGeom>
          <a:solidFill>
            <a:srgbClr val="E0BBA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94E669-F18F-4449-945B-2DDDEB25F006}"/>
              </a:ext>
            </a:extLst>
          </p:cNvPr>
          <p:cNvSpPr/>
          <p:nvPr/>
        </p:nvSpPr>
        <p:spPr>
          <a:xfrm>
            <a:off x="853296" y="4624233"/>
            <a:ext cx="2050661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B2D425-2EC0-48A7-A46E-F10B5A03828C}"/>
              </a:ext>
            </a:extLst>
          </p:cNvPr>
          <p:cNvSpPr txBox="1"/>
          <p:nvPr/>
        </p:nvSpPr>
        <p:spPr>
          <a:xfrm>
            <a:off x="853296" y="4609394"/>
            <a:ext cx="20506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당신의 안전한 작업수행을 기원합니다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EC2F8-DF07-42DF-AF2E-43B8D15D8626}"/>
              </a:ext>
            </a:extLst>
          </p:cNvPr>
          <p:cNvSpPr txBox="1"/>
          <p:nvPr/>
        </p:nvSpPr>
        <p:spPr>
          <a:xfrm>
            <a:off x="1118611" y="305350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작업자용</a:t>
            </a:r>
          </a:p>
        </p:txBody>
      </p:sp>
      <p:sp>
        <p:nvSpPr>
          <p:cNvPr id="85" name="모서리가 둥근 직사각형 39">
            <a:extLst>
              <a:ext uri="{FF2B5EF4-FFF2-40B4-BE49-F238E27FC236}">
                <a16:creationId xmlns:a16="http://schemas.microsoft.com/office/drawing/2014/main" id="{35F139CB-DEA2-4DB6-ACA5-E6905F0AFBFC}"/>
              </a:ext>
            </a:extLst>
          </p:cNvPr>
          <p:cNvSpPr/>
          <p:nvPr/>
        </p:nvSpPr>
        <p:spPr>
          <a:xfrm>
            <a:off x="2008337" y="3035360"/>
            <a:ext cx="818222" cy="251738"/>
          </a:xfrm>
          <a:prstGeom prst="roundRect">
            <a:avLst>
              <a:gd name="adj" fmla="val 50000"/>
            </a:avLst>
          </a:prstGeom>
          <a:solidFill>
            <a:srgbClr val="E0BBA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DA3C38-6A1D-4E8E-80C6-280735DD89E6}"/>
              </a:ext>
            </a:extLst>
          </p:cNvPr>
          <p:cNvSpPr txBox="1"/>
          <p:nvPr/>
        </p:nvSpPr>
        <p:spPr>
          <a:xfrm>
            <a:off x="2190889" y="305350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관리자용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266CDD17-082A-4CD5-BA5C-38396C58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/>
        </p:blipFill>
        <p:spPr>
          <a:xfrm>
            <a:off x="1083471" y="3568063"/>
            <a:ext cx="1700643" cy="1054612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DAC48BEF-E8F2-4A78-A767-BCEF95BCE393}"/>
              </a:ext>
            </a:extLst>
          </p:cNvPr>
          <p:cNvGrpSpPr/>
          <p:nvPr/>
        </p:nvGrpSpPr>
        <p:grpSpPr>
          <a:xfrm>
            <a:off x="844787" y="2940478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F620F9C-5706-46BC-9266-5F5917766F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81BA31C5-E6A1-490F-8175-4A37F199540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0DE1C6-36D5-4EAF-B092-3E54F90BF7B5}"/>
              </a:ext>
            </a:extLst>
          </p:cNvPr>
          <p:cNvGrpSpPr/>
          <p:nvPr/>
        </p:nvGrpSpPr>
        <p:grpSpPr>
          <a:xfrm>
            <a:off x="1919433" y="2940478"/>
            <a:ext cx="388720" cy="200055"/>
            <a:chOff x="4727047" y="5307508"/>
            <a:chExt cx="388720" cy="200055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50D1D52-F443-43AA-B347-55CECB59CD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3" name="TextBox 27">
              <a:extLst>
                <a:ext uri="{FF2B5EF4-FFF2-40B4-BE49-F238E27FC236}">
                  <a16:creationId xmlns:a16="http://schemas.microsoft.com/office/drawing/2014/main" id="{698B4786-ABEA-42D0-A48C-8C48A92A8CC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08A9BE6-31E1-4BC3-907E-F0F3E67FF122}"/>
              </a:ext>
            </a:extLst>
          </p:cNvPr>
          <p:cNvGrpSpPr/>
          <p:nvPr/>
        </p:nvGrpSpPr>
        <p:grpSpPr>
          <a:xfrm>
            <a:off x="924251" y="3525805"/>
            <a:ext cx="388720" cy="200055"/>
            <a:chOff x="4727047" y="5307508"/>
            <a:chExt cx="388720" cy="200055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A38F7D7-9FF0-4557-9E69-5F8AD4241A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2" name="TextBox 27">
              <a:extLst>
                <a:ext uri="{FF2B5EF4-FFF2-40B4-BE49-F238E27FC236}">
                  <a16:creationId xmlns:a16="http://schemas.microsoft.com/office/drawing/2014/main" id="{9BA99754-36E1-411A-950A-CAABE565FD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819924"/>
              </p:ext>
            </p:extLst>
          </p:nvPr>
        </p:nvGraphicFramePr>
        <p:xfrm>
          <a:off x="6979021" y="0"/>
          <a:ext cx="2164979" cy="2563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 랜딩 페이지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 노출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 페이지 이동 버튼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페이지 이동 버튼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하단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협력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”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이미지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직원번호 입력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앱에서 비밀번호 입력은 필요 없음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4001"/>
              </p:ext>
            </p:extLst>
          </p:nvPr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똑똑이 로고 포함 디자인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모서리가 둥근 직사각형 23">
            <a:extLst>
              <a:ext uri="{FF2B5EF4-FFF2-40B4-BE49-F238E27FC236}">
                <a16:creationId xmlns:a16="http://schemas.microsoft.com/office/drawing/2014/main" id="{41B2BC67-7537-B0EE-2B75-E0EC67C4AACB}"/>
              </a:ext>
            </a:extLst>
          </p:cNvPr>
          <p:cNvSpPr/>
          <p:nvPr/>
        </p:nvSpPr>
        <p:spPr>
          <a:xfrm>
            <a:off x="4765813" y="1621781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Segoe UI" panose="020B0502040204020203" pitchFamily="34" charset="0"/>
              </a:rPr>
              <a:t>직원번호 입력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F9B40F-722D-DCEE-35B1-E0354E607DB6}"/>
              </a:ext>
            </a:extLst>
          </p:cNvPr>
          <p:cNvSpPr/>
          <p:nvPr/>
        </p:nvSpPr>
        <p:spPr>
          <a:xfrm>
            <a:off x="4139315" y="2890782"/>
            <a:ext cx="2022046" cy="6370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Segoe UI" panose="020B0502040204020203" pitchFamily="34" charset="0"/>
              </a:rPr>
              <a:t>반출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1179C7-771F-C141-B4B2-00D765FB8D7C}"/>
              </a:ext>
            </a:extLst>
          </p:cNvPr>
          <p:cNvSpPr/>
          <p:nvPr/>
        </p:nvSpPr>
        <p:spPr>
          <a:xfrm>
            <a:off x="4135893" y="3527738"/>
            <a:ext cx="2022046" cy="6370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Segoe UI" panose="020B0502040204020203" pitchFamily="34" charset="0"/>
              </a:rPr>
              <a:t>반입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93204E-50DC-B7DB-4F41-D8CD9A0821D9}"/>
              </a:ext>
            </a:extLst>
          </p:cNvPr>
          <p:cNvSpPr/>
          <p:nvPr/>
        </p:nvSpPr>
        <p:spPr>
          <a:xfrm>
            <a:off x="4132033" y="4164694"/>
            <a:ext cx="2022046" cy="6370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Segoe UI" panose="020B0502040204020203" pitchFamily="34" charset="0"/>
              </a:rPr>
              <a:t>태그등록</a:t>
            </a:r>
            <a:r>
              <a:rPr lang="en-US" altLang="ko-KR" sz="105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Segoe UI" panose="020B0502040204020203" pitchFamily="34" charset="0"/>
              </a:rPr>
              <a:t>/</a:t>
            </a:r>
            <a:r>
              <a:rPr lang="ko-KR" altLang="en-US" sz="105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Segoe UI" panose="020B0502040204020203" pitchFamily="34" charset="0"/>
              </a:rPr>
              <a:t>수정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DB65006-BA5A-BD33-0A85-84564D02CADE}"/>
              </a:ext>
            </a:extLst>
          </p:cNvPr>
          <p:cNvGrpSpPr/>
          <p:nvPr/>
        </p:nvGrpSpPr>
        <p:grpSpPr>
          <a:xfrm>
            <a:off x="5269804" y="1518285"/>
            <a:ext cx="388720" cy="200055"/>
            <a:chOff x="4727047" y="5307508"/>
            <a:chExt cx="388720" cy="20005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71CB269-BB3D-6E24-BA85-B3B211E8982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TextBox 27">
              <a:extLst>
                <a:ext uri="{FF2B5EF4-FFF2-40B4-BE49-F238E27FC236}">
                  <a16:creationId xmlns:a16="http://schemas.microsoft.com/office/drawing/2014/main" id="{030744EA-35BE-03C9-0C4D-2EF97EAF2D7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1" name="모서리가 둥근 직사각형 39">
            <a:extLst>
              <a:ext uri="{FF2B5EF4-FFF2-40B4-BE49-F238E27FC236}">
                <a16:creationId xmlns:a16="http://schemas.microsoft.com/office/drawing/2014/main" id="{2DF7C09C-CE97-7CCF-41FD-4BA9A8DD5B2F}"/>
              </a:ext>
            </a:extLst>
          </p:cNvPr>
          <p:cNvSpPr/>
          <p:nvPr/>
        </p:nvSpPr>
        <p:spPr>
          <a:xfrm>
            <a:off x="4231558" y="763864"/>
            <a:ext cx="818222" cy="251738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2C2B4F-3941-3089-6B73-F69D7033D8DC}"/>
              </a:ext>
            </a:extLst>
          </p:cNvPr>
          <p:cNvSpPr txBox="1"/>
          <p:nvPr/>
        </p:nvSpPr>
        <p:spPr>
          <a:xfrm>
            <a:off x="4355976" y="78201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관리자용</a:t>
            </a:r>
          </a:p>
        </p:txBody>
      </p:sp>
      <p:pic>
        <p:nvPicPr>
          <p:cNvPr id="14" name="그림 67">
            <a:extLst>
              <a:ext uri="{FF2B5EF4-FFF2-40B4-BE49-F238E27FC236}">
                <a16:creationId xmlns:a16="http://schemas.microsoft.com/office/drawing/2014/main" id="{019B2C18-A1E1-06DE-3375-523F90DF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507" y="809202"/>
            <a:ext cx="711027" cy="81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BEB8BC-FE02-25CC-DA4D-C3D365921123}"/>
              </a:ext>
            </a:extLst>
          </p:cNvPr>
          <p:cNvSpPr/>
          <p:nvPr/>
        </p:nvSpPr>
        <p:spPr>
          <a:xfrm>
            <a:off x="4139473" y="2251333"/>
            <a:ext cx="2022046" cy="6370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Segoe UI" panose="020B0502040204020203" pitchFamily="34" charset="0"/>
              </a:rPr>
              <a:t>기준정보</a:t>
            </a:r>
            <a:endParaRPr lang="en-US" altLang="ko-KR" sz="1050" dirty="0">
              <a:solidFill>
                <a:srgbClr val="000000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6A9AE0-0640-F977-1E2E-13E5F9F9EC84}"/>
              </a:ext>
            </a:extLst>
          </p:cNvPr>
          <p:cNvSpPr txBox="1"/>
          <p:nvPr/>
        </p:nvSpPr>
        <p:spPr>
          <a:xfrm>
            <a:off x="4844490" y="1148974"/>
            <a:ext cx="661139" cy="2839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919B7D-7FF9-255B-4CDC-B2BCE2CD5852}"/>
              </a:ext>
            </a:extLst>
          </p:cNvPr>
          <p:cNvSpPr/>
          <p:nvPr/>
        </p:nvSpPr>
        <p:spPr>
          <a:xfrm>
            <a:off x="4125166" y="4717023"/>
            <a:ext cx="2050661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EB23F-AA83-55EB-7581-321705DF3513}"/>
              </a:ext>
            </a:extLst>
          </p:cNvPr>
          <p:cNvSpPr txBox="1"/>
          <p:nvPr/>
        </p:nvSpPr>
        <p:spPr>
          <a:xfrm>
            <a:off x="4125166" y="4702184"/>
            <a:ext cx="20506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당신의 안전한 작업수행을 기원합니다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A16379-3929-8D28-6FAD-F7AB268AE14A}"/>
              </a:ext>
            </a:extLst>
          </p:cNvPr>
          <p:cNvSpPr txBox="1"/>
          <p:nvPr/>
        </p:nvSpPr>
        <p:spPr>
          <a:xfrm>
            <a:off x="108475" y="201202"/>
            <a:ext cx="590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 App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로그인 페이지</a:t>
            </a:r>
          </a:p>
        </p:txBody>
      </p:sp>
    </p:spTree>
    <p:extLst>
      <p:ext uri="{BB962C8B-B14F-4D97-AF65-F5344CB8AC3E}">
        <p14:creationId xmlns:p14="http://schemas.microsoft.com/office/powerpoint/2010/main" val="2375702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EDBC6A4-61B2-B557-7D4A-F35A17C4D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558" y="1167395"/>
            <a:ext cx="1933938" cy="37191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40" y="850376"/>
            <a:ext cx="1966358" cy="3170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DF625E-4C86-161C-9078-8768C1C2EEAE}"/>
              </a:ext>
            </a:extLst>
          </p:cNvPr>
          <p:cNvSpPr txBox="1"/>
          <p:nvPr/>
        </p:nvSpPr>
        <p:spPr>
          <a:xfrm>
            <a:off x="108475" y="201202"/>
            <a:ext cx="539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7.1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기준정보 분류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부서등록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3DCEC15-C6F9-66CA-5A3C-6D4391405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9099112-29B1-12B5-B518-DCA380044735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A883AD6-65DE-91C1-BB4E-4A97D29D5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341A9D6-B350-8F7A-E0E1-103AAAB5B9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B879BF9-9C3A-3BFF-72F3-DE68965B6A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B0C4EE0-134A-CA22-117A-9CFAF3D833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3A821FF-C55B-77E5-9EB4-07A7DF7F07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EDBBD0C-3DF8-24B3-A82A-48EB5AE243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00BF9B5-17FC-D950-F193-8AC815A3EC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9856F6-0D3C-373E-F177-43789FFD0D97}"/>
              </a:ext>
            </a:extLst>
          </p:cNvPr>
          <p:cNvSpPr/>
          <p:nvPr/>
        </p:nvSpPr>
        <p:spPr>
          <a:xfrm>
            <a:off x="969929" y="1390391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20E9E11-1436-21B7-6A34-F6A2EE3BC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22" y="835971"/>
            <a:ext cx="1966358" cy="317019"/>
          </a:xfrm>
          <a:prstGeom prst="rect">
            <a:avLst/>
          </a:prstGeom>
        </p:spPr>
      </p:pic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69732428-F45D-9AD3-EE6D-48869D901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35721"/>
              </p:ext>
            </p:extLst>
          </p:nvPr>
        </p:nvGraphicFramePr>
        <p:xfrm>
          <a:off x="6979021" y="0"/>
          <a:ext cx="2164979" cy="4062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 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~5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그룹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정비안전지원그룹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1~3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그룹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섹션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정비안전지원섹션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1~3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(Toolbox)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이동공구차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공구함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동기화 아이콘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로그아웃 아이콘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메뉴얼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-elements/icons/materializeicon.html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629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240" y="850376"/>
            <a:ext cx="1966358" cy="3170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88C49E-3A42-D012-6BC9-F611B3CA4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22" y="835971"/>
            <a:ext cx="1966358" cy="317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69209E-49A9-CC27-67EC-6F135CD37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A5D563-A053-3AB6-4857-B7D82316D1E3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6BEB4A-8F40-EC15-5DD8-5EC3E9CD7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E4CD1C-FC32-AE44-AAA9-7BBA76136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29617C-AE73-7FA6-5BCD-0DA4AD08F7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475E19-B9D4-31AF-74F0-2269434341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C473EE-49D5-ADC8-7FDA-0057620925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3C5F9F7-B9E5-833C-0C5C-EC780FFE8D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4202293-DD67-22B5-66A3-C52AA8E77B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2175F7-6C5F-571E-A52E-E601EC3398DE}"/>
              </a:ext>
            </a:extLst>
          </p:cNvPr>
          <p:cNvSpPr/>
          <p:nvPr/>
        </p:nvSpPr>
        <p:spPr>
          <a:xfrm>
            <a:off x="969929" y="1390391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0F730-4907-63A5-08E4-1E1A34963F57}"/>
              </a:ext>
            </a:extLst>
          </p:cNvPr>
          <p:cNvSpPr txBox="1"/>
          <p:nvPr/>
        </p:nvSpPr>
        <p:spPr>
          <a:xfrm>
            <a:off x="108475" y="201202"/>
            <a:ext cx="539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7.1.1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기준정보 분류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직원등록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AEEDA7C-9F2A-74B1-6458-56C2979860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29100" y="1193865"/>
            <a:ext cx="2003498" cy="3670759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2647BEC-FA3F-7D89-C5DF-ACF58260F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020965"/>
              </p:ext>
            </p:extLst>
          </p:nvPr>
        </p:nvGraphicFramePr>
        <p:xfrm>
          <a:off x="6979021" y="0"/>
          <a:ext cx="2164979" cy="3049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(member)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성명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직번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신규직원 추가 등록 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Pop-up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en-US" altLang="ko-KR" sz="800" b="1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Horizontal Form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/form-layout.html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Reset Password </a:t>
                      </a:r>
                      <a:r>
                        <a:rPr lang="ko-KR" altLang="en-US" sz="700" b="1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필요시</a:t>
                      </a:r>
                      <a:endParaRPr lang="en-US" altLang="ko-KR" sz="700" b="1" i="0" dirty="0">
                        <a:solidFill>
                          <a:srgbClr val="333333"/>
                        </a:solidFill>
                        <a:effectLst/>
                        <a:latin typeface="PT Sans" panose="020B0503020203020204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 err="1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Dashboard_Full</a:t>
                      </a:r>
                      <a:r>
                        <a:rPr lang="en-US" altLang="ko-KR" sz="700" b="0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/Dashboard/Light/</a:t>
                      </a:r>
                      <a:r>
                        <a:rPr lang="en-US" altLang="ko-KR" sz="700" b="0" i="0" dirty="0" err="1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Dashmin_html</a:t>
                      </a:r>
                      <a:r>
                        <a:rPr lang="en-US" altLang="ko-KR" sz="700" b="0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/pages/pages/authentication/reset-pass.html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C68F837A-B56C-915D-2595-9C6AEAECB9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6787" y="3845541"/>
            <a:ext cx="2106179" cy="1406108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761C437B-FF5A-EF03-B5D4-9FD3F9AF901F}"/>
              </a:ext>
            </a:extLst>
          </p:cNvPr>
          <p:cNvGrpSpPr/>
          <p:nvPr/>
        </p:nvGrpSpPr>
        <p:grpSpPr>
          <a:xfrm>
            <a:off x="7104703" y="3797318"/>
            <a:ext cx="388720" cy="200055"/>
            <a:chOff x="4727047" y="5307508"/>
            <a:chExt cx="388720" cy="20005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D7CDC16-C53A-7CE8-42AA-2AE10405870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TextBox 27">
              <a:extLst>
                <a:ext uri="{FF2B5EF4-FFF2-40B4-BE49-F238E27FC236}">
                  <a16:creationId xmlns:a16="http://schemas.microsoft.com/office/drawing/2014/main" id="{C1EC50F9-A21D-C4CD-70BF-BA0776CEA61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736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240" y="850376"/>
            <a:ext cx="1966358" cy="3170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88C49E-3A42-D012-6BC9-F611B3CA4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22" y="835971"/>
            <a:ext cx="1966358" cy="317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0F762C2-4CA1-6427-F1D3-7E31AA38F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5B8498-95FD-2A9A-0D66-36FA1A222B30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944DB2-5EB9-85E1-805F-B43961C54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EA3F7D-2DF1-1954-9E66-406FA6B9C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51318E-0F55-F571-01B2-065026456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A5B331-4D9D-41C5-75BD-F91D788183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C3DA623-3527-4291-50D0-686D26B9C1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6AC4D1-14C8-8EB8-28F4-3461E0CEB4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2A921F1-22D8-78F5-9210-9525F02004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828DC4-D289-14B8-CDD0-B9D2BC908405}"/>
              </a:ext>
            </a:extLst>
          </p:cNvPr>
          <p:cNvSpPr/>
          <p:nvPr/>
        </p:nvSpPr>
        <p:spPr>
          <a:xfrm>
            <a:off x="984463" y="1936275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B3431526-581E-B5DD-8D4B-B0ED6A33C3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29100" y="1193866"/>
            <a:ext cx="2003498" cy="367075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DBA96A8-B313-0AF0-C30B-C7071413F74F}"/>
              </a:ext>
            </a:extLst>
          </p:cNvPr>
          <p:cNvSpPr txBox="1"/>
          <p:nvPr/>
        </p:nvSpPr>
        <p:spPr>
          <a:xfrm>
            <a:off x="108475" y="201202"/>
            <a:ext cx="6983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7.2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기준정보 분류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공기구 관리 구분 분류 등록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4D4A7606-5F6D-1FC9-0AEB-554A6D3E1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43220"/>
              </p:ext>
            </p:extLst>
          </p:nvPr>
        </p:nvGraphicFramePr>
        <p:xfrm>
          <a:off x="6979021" y="0"/>
          <a:ext cx="2164979" cy="4190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관리구분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태그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개별관리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자산성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공기구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내구성 공기구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소모성 공기구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소모자재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특수용접기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건설공구 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대차및공구함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방폭공구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40.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유압공구        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50,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전동공구 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60,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절삭공구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유압공구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측정공구 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885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240" y="850376"/>
            <a:ext cx="1966358" cy="3170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88C49E-3A42-D012-6BC9-F611B3CA4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22" y="835971"/>
            <a:ext cx="1966358" cy="317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6FFF9D-98FB-F854-F2A6-770845243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46D7E6-F57D-8E5C-C26E-6FAC21F82B1A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2EBB2F-1C12-0AA5-1BA6-178E75E10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517E37-54E2-070A-B335-6DF07D840D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B9C893-EFDD-DE34-FA56-68213E056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6C6A31-CF94-2836-F019-364A081461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E7DC24-9D6B-D757-48BE-5A32A43631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5A2673-EF07-E93E-EEA4-EFCD987881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251B199-33E8-3662-E32E-178C0E254E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FC9C15-0C88-4AD7-CF48-AF80BC8EB668}"/>
              </a:ext>
            </a:extLst>
          </p:cNvPr>
          <p:cNvSpPr/>
          <p:nvPr/>
        </p:nvSpPr>
        <p:spPr>
          <a:xfrm>
            <a:off x="969929" y="1937654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711009-5A0B-26E1-57D5-FEA79A7950B6}"/>
              </a:ext>
            </a:extLst>
          </p:cNvPr>
          <p:cNvSpPr txBox="1"/>
          <p:nvPr/>
        </p:nvSpPr>
        <p:spPr>
          <a:xfrm>
            <a:off x="108475" y="201202"/>
            <a:ext cx="6191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7.2.1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기준정보 분류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공기구 분류 등록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4EE0B81-3E16-6D08-E50D-D2B46C3B70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29100" y="1167395"/>
            <a:ext cx="1966358" cy="3750452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FFB7EC6-C415-7596-D68D-6DDB56C7F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18525"/>
              </p:ext>
            </p:extLst>
          </p:nvPr>
        </p:nvGraphicFramePr>
        <p:xfrm>
          <a:off x="6979021" y="0"/>
          <a:ext cx="2164979" cy="3870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(Toolbox)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관리구분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한글명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규격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수량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창고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_Toolbox)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사용유무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9.QR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태그코드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체크용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매입단가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매입일자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영문명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품목코드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956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240" y="850376"/>
            <a:ext cx="1966358" cy="3170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88C49E-3A42-D012-6BC9-F611B3CA4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22" y="835971"/>
            <a:ext cx="1966358" cy="317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5902670-614F-70AC-489D-E5C4E0B10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284E10-B528-D5FF-E137-F8F4B630BA17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45401C-559B-ED5D-B0E1-FE44F7610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44BC1B-79CF-FB90-A3E9-DF01430C8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49F5EC-83C1-B343-5C1F-F21C492D6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BB85D8-C792-65A4-ACBE-DE1646BE83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2AB4D9-EE63-B96C-5B19-FBAD8F8608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3FF5DC-99C6-8380-A0C4-A362F7BC50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8E4C4B-9D98-8859-5851-43E0CC2198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F18A15-2772-2542-E72E-6F6B5740AA54}"/>
              </a:ext>
            </a:extLst>
          </p:cNvPr>
          <p:cNvSpPr/>
          <p:nvPr/>
        </p:nvSpPr>
        <p:spPr>
          <a:xfrm>
            <a:off x="980669" y="1961863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1A81F-693C-46EA-8653-1FA36DE98289}"/>
              </a:ext>
            </a:extLst>
          </p:cNvPr>
          <p:cNvSpPr txBox="1"/>
          <p:nvPr/>
        </p:nvSpPr>
        <p:spPr>
          <a:xfrm>
            <a:off x="108475" y="201202"/>
            <a:ext cx="539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7.2.2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기준정보 분류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공기구 등록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AAFFBD0-D9F0-5815-3F65-5F7EFC59AF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24808" y="1201327"/>
            <a:ext cx="2026592" cy="3716519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ED10370-C9F8-3658-CF7E-2855E23C4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715372"/>
              </p:ext>
            </p:extLst>
          </p:nvPr>
        </p:nvGraphicFramePr>
        <p:xfrm>
          <a:off x="6979021" y="0"/>
          <a:ext cx="2164979" cy="294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 신규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추가 등록 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Pop-up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en-US" altLang="ko-KR" sz="800" b="1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Horizontal Form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/form-layout.html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929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240" y="850376"/>
            <a:ext cx="1966358" cy="3170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88C49E-3A42-D012-6BC9-F611B3CA4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22" y="835971"/>
            <a:ext cx="1966358" cy="317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5902670-614F-70AC-489D-E5C4E0B10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284E10-B528-D5FF-E137-F8F4B630BA17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45401C-559B-ED5D-B0E1-FE44F7610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44BC1B-79CF-FB90-A3E9-DF01430C8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49F5EC-83C1-B343-5C1F-F21C492D6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BB85D8-C792-65A4-ACBE-DE1646BE83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2AB4D9-EE63-B96C-5B19-FBAD8F8608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3FF5DC-99C6-8380-A0C4-A362F7BC50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8E4C4B-9D98-8859-5851-43E0CC2198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F18A15-2772-2542-E72E-6F6B5740AA54}"/>
              </a:ext>
            </a:extLst>
          </p:cNvPr>
          <p:cNvSpPr/>
          <p:nvPr/>
        </p:nvSpPr>
        <p:spPr>
          <a:xfrm>
            <a:off x="969929" y="2509282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BD7FFE0-35DD-11E0-1CE2-7760B20EF9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29101" y="1160732"/>
            <a:ext cx="2003498" cy="37003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70ADFC-2F75-DB77-718B-24E403598E8F}"/>
              </a:ext>
            </a:extLst>
          </p:cNvPr>
          <p:cNvSpPr txBox="1"/>
          <p:nvPr/>
        </p:nvSpPr>
        <p:spPr>
          <a:xfrm>
            <a:off x="220677" y="265212"/>
            <a:ext cx="621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7.4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대여 신청 리스트 확인 및 승인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신청된 반출 리스트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514B458-7F4F-AA9C-A8D1-3018A42A2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267590"/>
              </p:ext>
            </p:extLst>
          </p:nvPr>
        </p:nvGraphicFramePr>
        <p:xfrm>
          <a:off x="6979021" y="0"/>
          <a:ext cx="2185261" cy="404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작업자가 신청한 대여 리스트 보기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/table.html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상세보기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관리자는 상세보기 페이지에서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태그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(QR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자산성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체크한후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대여를 승인함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317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240" y="850376"/>
            <a:ext cx="1966358" cy="3170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88C49E-3A42-D012-6BC9-F611B3CA4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22" y="835971"/>
            <a:ext cx="1966358" cy="317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5902670-614F-70AC-489D-E5C4E0B10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284E10-B528-D5FF-E137-F8F4B630BA17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45401C-559B-ED5D-B0E1-FE44F7610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44BC1B-79CF-FB90-A3E9-DF01430C8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49F5EC-83C1-B343-5C1F-F21C492D6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BB85D8-C792-65A4-ACBE-DE1646BE83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2AB4D9-EE63-B96C-5B19-FBAD8F8608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3FF5DC-99C6-8380-A0C4-A362F7BC50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8E4C4B-9D98-8859-5851-43E0CC2198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F18A15-2772-2542-E72E-6F6B5740AA54}"/>
              </a:ext>
            </a:extLst>
          </p:cNvPr>
          <p:cNvSpPr/>
          <p:nvPr/>
        </p:nvSpPr>
        <p:spPr>
          <a:xfrm>
            <a:off x="976866" y="3052688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495A10-AAE8-E935-B295-1BBAF16A5169}"/>
              </a:ext>
            </a:extLst>
          </p:cNvPr>
          <p:cNvSpPr txBox="1"/>
          <p:nvPr/>
        </p:nvSpPr>
        <p:spPr>
          <a:xfrm>
            <a:off x="220677" y="265212"/>
            <a:ext cx="672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7.5.2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공기구 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반납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리스트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(App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동일예정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대여리스트 노출 확인</a:t>
            </a:r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 선택</a:t>
            </a: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_</a:t>
            </a:r>
            <a:r>
              <a:rPr lang="ko-KR" altLang="en-US" sz="7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반납신청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79BB60A6-B7A4-340D-A1CC-E621988018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50075" y="1122484"/>
            <a:ext cx="1966358" cy="3795364"/>
          </a:xfrm>
          <a:prstGeom prst="rect">
            <a:avLst/>
          </a:prstGeom>
        </p:spPr>
      </p:pic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38AC1565-6577-F27F-1C6F-28F5A49EC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95700"/>
              </p:ext>
            </p:extLst>
          </p:nvPr>
        </p:nvGraphicFramePr>
        <p:xfrm>
          <a:off x="6979021" y="0"/>
          <a:ext cx="2185261" cy="364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관리자의 페이지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Web&amp;App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동일 예정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신청자 반납 리스트 순차 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/table.html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반납리스트 상세보기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작업리더명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박스내 입력 후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조회 버튼</a:t>
                      </a:r>
                      <a:r>
                        <a:rPr lang="en-US" altLang="ko-KR" sz="700" dirty="0"/>
                        <a:t>_</a:t>
                      </a:r>
                      <a:r>
                        <a:rPr lang="en-US" altLang="ko-KR" sz="700" dirty="0" err="1"/>
                        <a:t>Pupup</a:t>
                      </a:r>
                      <a:r>
                        <a:rPr lang="ko-KR" altLang="en-US" sz="700" dirty="0"/>
                        <a:t> 또는 이동페이지</a:t>
                      </a:r>
                      <a:r>
                        <a:rPr lang="en-US" altLang="ko-KR" sz="700" dirty="0"/>
                        <a:t>))</a:t>
                      </a:r>
                      <a:endParaRPr lang="en-US" altLang="ko-KR" sz="700" b="1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 노출 완료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대여리스트노출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된 공기구의 수량을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정비실별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확인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정비실 및 공기구 위치 노출 불구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작업자의 편의에 따라 타 정비실에서 반납가능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App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환경 경우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작업자는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원하는 정비실에 비치된 작업자 전용 단말기에서 반납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신청시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반납수량 체크 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반납신청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정비실로 이동하고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정비실에 비치된 전용단말기로 접속하여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정비실에서 반납할 품목만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QR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관리자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에게 반납 신청을 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 받음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Web&amp;App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반납 페이지에서는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작업자가 신청한 반납리스트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상세보기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277382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관리자는 작업자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 반납 리스트를 확인 후 최종 반납할 리스트 포함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중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자산성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공기구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QR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스캔등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확인하고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공기구의 상태를 선택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392854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반납할 최종 정보 확인후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반납승인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006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269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592368"/>
              </p:ext>
            </p:extLst>
          </p:nvPr>
        </p:nvGraphicFramePr>
        <p:xfrm>
          <a:off x="6979021" y="0"/>
          <a:ext cx="2164979" cy="2543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App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페이지에서도 있어야 되는지 결정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240" y="850376"/>
            <a:ext cx="1966358" cy="3170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88C49E-3A42-D012-6BC9-F611B3CA4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22" y="835971"/>
            <a:ext cx="1966358" cy="317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5902670-614F-70AC-489D-E5C4E0B10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284E10-B528-D5FF-E137-F8F4B630BA17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45401C-559B-ED5D-B0E1-FE44F7610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44BC1B-79CF-FB90-A3E9-DF01430C8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49F5EC-83C1-B343-5C1F-F21C492D6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BB85D8-C792-65A4-ACBE-DE1646BE83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2AB4D9-EE63-B96C-5B19-FBAD8F8608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3FF5DC-99C6-8380-A0C4-A362F7BC50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8E4C4B-9D98-8859-5851-43E0CC2198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F18A15-2772-2542-E72E-6F6B5740AA54}"/>
              </a:ext>
            </a:extLst>
          </p:cNvPr>
          <p:cNvSpPr/>
          <p:nvPr/>
        </p:nvSpPr>
        <p:spPr>
          <a:xfrm>
            <a:off x="960826" y="3619305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7297207-F47E-E924-53BA-D370C68DAF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05191" y="1177906"/>
            <a:ext cx="2027408" cy="36867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DDAE7A-09F0-34C7-2FB2-43AAE99A919B}"/>
              </a:ext>
            </a:extLst>
          </p:cNvPr>
          <p:cNvSpPr txBox="1"/>
          <p:nvPr/>
        </p:nvSpPr>
        <p:spPr>
          <a:xfrm>
            <a:off x="108475" y="201202"/>
            <a:ext cx="539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7.6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지급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062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9C19B16F-5244-1EB9-5419-DE976F41BE0E}"/>
              </a:ext>
            </a:extLst>
          </p:cNvPr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3.“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똑똑이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”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 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App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화면 설계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_</a:t>
            </a:r>
            <a:r>
              <a:rPr lang="ko-KR" altLang="en-US" sz="36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5245A-AD2C-A511-5457-D3BF91DCDB5D}"/>
              </a:ext>
            </a:extLst>
          </p:cNvPr>
          <p:cNvSpPr txBox="1"/>
          <p:nvPr/>
        </p:nvSpPr>
        <p:spPr>
          <a:xfrm>
            <a:off x="2267744" y="2425452"/>
            <a:ext cx="3520516" cy="1007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작업자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(App)</a:t>
            </a: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반입 페이지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화면 구성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기본안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210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BB9A7-382E-94E2-B6D0-8EBE1C25714B}"/>
              </a:ext>
            </a:extLst>
          </p:cNvPr>
          <p:cNvSpPr txBox="1"/>
          <p:nvPr/>
        </p:nvSpPr>
        <p:spPr>
          <a:xfrm>
            <a:off x="108475" y="201202"/>
            <a:ext cx="539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7.1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기준정보 분류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부서등록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8F73806-ACD8-201C-5EBE-F45134FB1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910741"/>
              </p:ext>
            </p:extLst>
          </p:nvPr>
        </p:nvGraphicFramePr>
        <p:xfrm>
          <a:off x="6979021" y="0"/>
          <a:ext cx="2164979" cy="4382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 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~5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그룹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정비안전지원그룹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1~3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그룹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섹션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정비안전지원섹션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1~3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(Toolbox)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이동공구차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공구함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동기화 아이콘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마감은 당일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갱신은 실시간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로그아웃 아이콘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메뉴얼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-elements/icons/materializeicon.html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페이지가 접혔다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펴질수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있도록 구현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콜라보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0FCC9D7-E20C-C6C2-607E-A06D67281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1CBD31-7E60-798A-5C37-5CD0638C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89424"/>
            <a:ext cx="5256584" cy="318285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29C85F81-502C-E689-005F-C1EAE5B0D0F1}"/>
              </a:ext>
            </a:extLst>
          </p:cNvPr>
          <p:cNvGrpSpPr/>
          <p:nvPr/>
        </p:nvGrpSpPr>
        <p:grpSpPr>
          <a:xfrm>
            <a:off x="1427394" y="949930"/>
            <a:ext cx="5160829" cy="1364573"/>
            <a:chOff x="1427394" y="949930"/>
            <a:chExt cx="5160829" cy="1364573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A17BB3AB-F052-6D55-86F8-3A22DA82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7394" y="949930"/>
              <a:ext cx="5160829" cy="136457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BE17321F-0A01-496E-01A9-6650CEA4C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2437" y="965678"/>
              <a:ext cx="4865786" cy="318285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AA2233B0-5ACC-3676-A0CC-EA4FA6809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4914" y="1493042"/>
              <a:ext cx="4941301" cy="200643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479BC46F-DA12-71C3-49F2-603D0AC74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748A49C7-299B-BAA3-1F6A-5C740B24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EC79E39-7636-8274-3426-61EE8C63608F}"/>
              </a:ext>
            </a:extLst>
          </p:cNvPr>
          <p:cNvSpPr txBox="1"/>
          <p:nvPr/>
        </p:nvSpPr>
        <p:spPr>
          <a:xfrm>
            <a:off x="1729686" y="1465318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부서명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4FD94E-5941-B3BC-338D-A8232B17716D}"/>
              </a:ext>
            </a:extLst>
          </p:cNvPr>
          <p:cNvSpPr txBox="1"/>
          <p:nvPr/>
        </p:nvSpPr>
        <p:spPr>
          <a:xfrm>
            <a:off x="1722436" y="1001860"/>
            <a:ext cx="10422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메인부서</a:t>
            </a:r>
            <a:r>
              <a:rPr lang="ko-KR" altLang="en-US" sz="800" dirty="0"/>
              <a:t> 신규등록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EC2347-0A4E-35F2-107D-814F1833901D}"/>
              </a:ext>
            </a:extLst>
          </p:cNvPr>
          <p:cNvSpPr txBox="1"/>
          <p:nvPr/>
        </p:nvSpPr>
        <p:spPr>
          <a:xfrm>
            <a:off x="1684735" y="1782119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선강정비</a:t>
            </a:r>
            <a:r>
              <a:rPr lang="en-US" altLang="ko-KR" sz="800" dirty="0"/>
              <a:t>1</a:t>
            </a:r>
            <a:r>
              <a:rPr lang="ko-KR" altLang="en-US" sz="800" dirty="0"/>
              <a:t>실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315962-4AB9-92A4-C8FB-391CC98B2109}"/>
              </a:ext>
            </a:extLst>
          </p:cNvPr>
          <p:cNvSpPr txBox="1"/>
          <p:nvPr/>
        </p:nvSpPr>
        <p:spPr>
          <a:xfrm>
            <a:off x="1684735" y="2031520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선강정비</a:t>
            </a:r>
            <a:r>
              <a:rPr lang="en-US" altLang="ko-KR" sz="800" dirty="0"/>
              <a:t>2</a:t>
            </a:r>
            <a:r>
              <a:rPr lang="ko-KR" altLang="en-US" sz="800" dirty="0"/>
              <a:t>실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C6A6ACE-D007-8195-CA5A-C4F54513731D}"/>
              </a:ext>
            </a:extLst>
          </p:cNvPr>
          <p:cNvGrpSpPr/>
          <p:nvPr/>
        </p:nvGrpSpPr>
        <p:grpSpPr>
          <a:xfrm>
            <a:off x="1432794" y="2364225"/>
            <a:ext cx="5160829" cy="1364573"/>
            <a:chOff x="1427394" y="949930"/>
            <a:chExt cx="5160829" cy="1364573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4E2FB4A5-56C8-E5FB-F2FA-E917455B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7394" y="949930"/>
              <a:ext cx="5160829" cy="136457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6A906645-2F6D-0CC2-A4B3-DD58B0AD9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2437" y="965678"/>
              <a:ext cx="4865786" cy="318285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85C8A4DD-B5D1-D5AE-FA41-E14F24C94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4914" y="1493042"/>
              <a:ext cx="4941301" cy="20064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9CF65BD9-BFA7-8102-C21B-304DE57C4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F11D79E7-5361-97FF-39AF-05CC40C08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E0147A6-1177-F520-B12B-013D3432FCBA}"/>
              </a:ext>
            </a:extLst>
          </p:cNvPr>
          <p:cNvSpPr txBox="1"/>
          <p:nvPr/>
        </p:nvSpPr>
        <p:spPr>
          <a:xfrm>
            <a:off x="1735086" y="2879613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그룹명</a:t>
            </a:r>
            <a:endParaRPr lang="ko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7B4113-0970-9D40-D071-D3510D4E02C4}"/>
              </a:ext>
            </a:extLst>
          </p:cNvPr>
          <p:cNvSpPr txBox="1"/>
          <p:nvPr/>
        </p:nvSpPr>
        <p:spPr>
          <a:xfrm>
            <a:off x="1727836" y="2416155"/>
            <a:ext cx="1311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그룹</a:t>
            </a:r>
            <a:r>
              <a:rPr lang="en-US" altLang="ko-KR" sz="800" dirty="0"/>
              <a:t>(</a:t>
            </a:r>
            <a:r>
              <a:rPr lang="ko-KR" altLang="en-US" sz="800" dirty="0"/>
              <a:t>중간부서</a:t>
            </a:r>
            <a:r>
              <a:rPr lang="en-US" altLang="ko-KR" sz="800" dirty="0"/>
              <a:t>)</a:t>
            </a:r>
            <a:r>
              <a:rPr lang="ko-KR" altLang="en-US" sz="800" dirty="0"/>
              <a:t> 신규등록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F42C7C0-476B-6A01-E7EF-E874C45FE919}"/>
              </a:ext>
            </a:extLst>
          </p:cNvPr>
          <p:cNvSpPr txBox="1"/>
          <p:nvPr/>
        </p:nvSpPr>
        <p:spPr>
          <a:xfrm>
            <a:off x="1690135" y="3196414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정비안전지원그룹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C754B75-621B-84B1-C27A-3F3979E4F571}"/>
              </a:ext>
            </a:extLst>
          </p:cNvPr>
          <p:cNvSpPr txBox="1"/>
          <p:nvPr/>
        </p:nvSpPr>
        <p:spPr>
          <a:xfrm>
            <a:off x="1690135" y="3445815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정비</a:t>
            </a:r>
            <a:r>
              <a:rPr lang="en-US" altLang="ko-KR" sz="800" dirty="0"/>
              <a:t>1</a:t>
            </a:r>
            <a:r>
              <a:rPr lang="ko-KR" altLang="en-US" sz="800" dirty="0"/>
              <a:t>그룹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9D9789-B54F-33F9-3748-69A722215C16}"/>
              </a:ext>
            </a:extLst>
          </p:cNvPr>
          <p:cNvGrpSpPr/>
          <p:nvPr/>
        </p:nvGrpSpPr>
        <p:grpSpPr>
          <a:xfrm>
            <a:off x="1427394" y="3793604"/>
            <a:ext cx="5160829" cy="1364573"/>
            <a:chOff x="1427394" y="949930"/>
            <a:chExt cx="5160829" cy="1364573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8B1A593E-3433-BCB5-BAC5-155440DAE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7394" y="949930"/>
              <a:ext cx="5160829" cy="1364573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285A475D-A2DE-AFBD-BBA6-5234AA2ED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2437" y="965678"/>
              <a:ext cx="4865786" cy="318285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EC0F0CF0-B5DB-37D0-8D6B-E3804F2A8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4914" y="1493042"/>
              <a:ext cx="4941301" cy="200643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C1D446A7-6359-214B-0666-1CDEE1C69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A797907F-7288-4205-D5BA-A2ABD4BD9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93EE4DF3-B4F6-89BE-01EF-A481E1502149}"/>
              </a:ext>
            </a:extLst>
          </p:cNvPr>
          <p:cNvSpPr txBox="1"/>
          <p:nvPr/>
        </p:nvSpPr>
        <p:spPr>
          <a:xfrm>
            <a:off x="1729686" y="4308992"/>
            <a:ext cx="7377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섹션</a:t>
            </a:r>
            <a:r>
              <a:rPr lang="en-US" altLang="ko-KR" sz="800" dirty="0"/>
              <a:t>/</a:t>
            </a:r>
            <a:r>
              <a:rPr lang="ko-KR" altLang="en-US" sz="800" dirty="0" err="1"/>
              <a:t>파트명</a:t>
            </a:r>
            <a:endParaRPr lang="ko-KR" alt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150E01-1207-AD01-9D86-5F3B336CA266}"/>
              </a:ext>
            </a:extLst>
          </p:cNvPr>
          <p:cNvSpPr txBox="1"/>
          <p:nvPr/>
        </p:nvSpPr>
        <p:spPr>
          <a:xfrm>
            <a:off x="1722436" y="3845534"/>
            <a:ext cx="1082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섹션</a:t>
            </a:r>
            <a:r>
              <a:rPr lang="en-US" altLang="ko-KR" sz="800" dirty="0"/>
              <a:t>/</a:t>
            </a:r>
            <a:r>
              <a:rPr lang="ko-KR" altLang="en-US" sz="800" dirty="0"/>
              <a:t>파트 신규등록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DEC778-685A-ED9C-9556-36355F2C41AA}"/>
              </a:ext>
            </a:extLst>
          </p:cNvPr>
          <p:cNvSpPr txBox="1"/>
          <p:nvPr/>
        </p:nvSpPr>
        <p:spPr>
          <a:xfrm>
            <a:off x="1684735" y="4625793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정비안전지원섹션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312DBF-5BCC-ECDD-4678-C443E2B9D2E4}"/>
              </a:ext>
            </a:extLst>
          </p:cNvPr>
          <p:cNvSpPr txBox="1"/>
          <p:nvPr/>
        </p:nvSpPr>
        <p:spPr>
          <a:xfrm>
            <a:off x="1684735" y="4875194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정비</a:t>
            </a:r>
            <a:r>
              <a:rPr lang="en-US" altLang="ko-KR" sz="800" dirty="0"/>
              <a:t>1</a:t>
            </a:r>
            <a:r>
              <a:rPr lang="ko-KR" altLang="en-US" sz="800" dirty="0"/>
              <a:t>파트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7AEA5FE-3297-2502-C24B-B0D11713698C}"/>
              </a:ext>
            </a:extLst>
          </p:cNvPr>
          <p:cNvGrpSpPr/>
          <p:nvPr/>
        </p:nvGrpSpPr>
        <p:grpSpPr>
          <a:xfrm>
            <a:off x="3471771" y="2453124"/>
            <a:ext cx="1769162" cy="849233"/>
            <a:chOff x="6793224" y="4410626"/>
            <a:chExt cx="1769162" cy="849233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AB37A9ED-4F81-2546-BDFA-EE4FC0BDBD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3916" t="73134" r="12082"/>
            <a:stretch/>
          </p:blipFill>
          <p:spPr>
            <a:xfrm>
              <a:off x="6793224" y="4410626"/>
              <a:ext cx="1769162" cy="84923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A8FB4CC7-A594-E853-508E-4655E11E9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0875" y="4451747"/>
              <a:ext cx="805647" cy="124464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2E1EF11-22FE-6114-7C5A-862D40CF8AD2}"/>
                </a:ext>
              </a:extLst>
            </p:cNvPr>
            <p:cNvSpPr txBox="1"/>
            <p:nvPr/>
          </p:nvSpPr>
          <p:spPr>
            <a:xfrm>
              <a:off x="6979021" y="4415945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이름입력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A43172B-A9DC-1B3E-8806-8B924E3A9EB9}"/>
                </a:ext>
              </a:extLst>
            </p:cNvPr>
            <p:cNvSpPr txBox="1"/>
            <p:nvPr/>
          </p:nvSpPr>
          <p:spPr>
            <a:xfrm>
              <a:off x="7134159" y="4931224"/>
              <a:ext cx="390894" cy="184666"/>
            </a:xfrm>
            <a:prstGeom prst="rect">
              <a:avLst/>
            </a:prstGeom>
            <a:solidFill>
              <a:srgbClr val="6045E2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9589A95-8BD9-0CEA-65E8-795128B5309D}"/>
              </a:ext>
            </a:extLst>
          </p:cNvPr>
          <p:cNvSpPr/>
          <p:nvPr/>
        </p:nvSpPr>
        <p:spPr>
          <a:xfrm>
            <a:off x="1416307" y="970214"/>
            <a:ext cx="420751" cy="35402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43E404-97A5-3467-E2AE-3350C8121F4D}"/>
              </a:ext>
            </a:extLst>
          </p:cNvPr>
          <p:cNvSpPr/>
          <p:nvPr/>
        </p:nvSpPr>
        <p:spPr>
          <a:xfrm>
            <a:off x="6156176" y="1649414"/>
            <a:ext cx="210375" cy="35402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4E79214-C16B-B5B9-0F4E-7AFBB6FD264C}"/>
              </a:ext>
            </a:extLst>
          </p:cNvPr>
          <p:cNvCxnSpPr>
            <a:stCxn id="80" idx="2"/>
            <a:endCxn id="58" idx="0"/>
          </p:cNvCxnSpPr>
          <p:nvPr/>
        </p:nvCxnSpPr>
        <p:spPr>
          <a:xfrm>
            <a:off x="1626683" y="1324240"/>
            <a:ext cx="2534047" cy="1055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0E4B3E-F02D-76A2-F623-4624F050F94D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4329924" y="1826427"/>
            <a:ext cx="1826252" cy="580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8458358-B780-D897-1FC6-016ADDB38AD4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C3D43749-6E39-5446-CC28-87C4CA3F6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A1CA0844-BEF5-0B51-352F-516C1E2FB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87416FD-AF78-4A49-E19D-259C70B31EF9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484DF3E0-2635-E7A1-A467-A123E85FD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9A6254B5-CD97-16FE-7B4A-4930CAB14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113" name="Picture 2" descr="정보 아이콘 3D 모델 - TurboSquid 1649677">
            <a:extLst>
              <a:ext uri="{FF2B5EF4-FFF2-40B4-BE49-F238E27FC236}">
                <a16:creationId xmlns:a16="http://schemas.microsoft.com/office/drawing/2014/main" id="{313163D9-F634-A43C-9A35-6D04FCCC6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1EC441AC-9D1A-FA96-3413-E88060A5BD6E}"/>
              </a:ext>
            </a:extLst>
          </p:cNvPr>
          <p:cNvGrpSpPr/>
          <p:nvPr/>
        </p:nvGrpSpPr>
        <p:grpSpPr>
          <a:xfrm>
            <a:off x="5634509" y="470303"/>
            <a:ext cx="388720" cy="200055"/>
            <a:chOff x="4727047" y="5307508"/>
            <a:chExt cx="388720" cy="200055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3B8134BA-6F17-E37D-2D6F-2D04CAB1F40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3" name="TextBox 27">
              <a:extLst>
                <a:ext uri="{FF2B5EF4-FFF2-40B4-BE49-F238E27FC236}">
                  <a16:creationId xmlns:a16="http://schemas.microsoft.com/office/drawing/2014/main" id="{A757205D-DDDC-E831-B844-97CC1883921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79693D90-8174-C895-D225-08BBB4F2C588}"/>
              </a:ext>
            </a:extLst>
          </p:cNvPr>
          <p:cNvSpPr/>
          <p:nvPr/>
        </p:nvSpPr>
        <p:spPr>
          <a:xfrm>
            <a:off x="3772400" y="2694364"/>
            <a:ext cx="648072" cy="88657"/>
          </a:xfrm>
          <a:prstGeom prst="roundRect">
            <a:avLst/>
          </a:prstGeom>
          <a:solidFill>
            <a:srgbClr val="F0F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78DB51-1C73-F83A-2591-6D43A36E76C7}"/>
              </a:ext>
            </a:extLst>
          </p:cNvPr>
          <p:cNvSpPr txBox="1"/>
          <p:nvPr/>
        </p:nvSpPr>
        <p:spPr>
          <a:xfrm>
            <a:off x="6248193" y="1017098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E177D-7A0C-D70E-7900-D70076A35E2F}"/>
              </a:ext>
            </a:extLst>
          </p:cNvPr>
          <p:cNvSpPr txBox="1"/>
          <p:nvPr/>
        </p:nvSpPr>
        <p:spPr>
          <a:xfrm>
            <a:off x="6248193" y="2453124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999B96-0B5E-1FF2-0597-837DF7E00AF2}"/>
              </a:ext>
            </a:extLst>
          </p:cNvPr>
          <p:cNvSpPr txBox="1"/>
          <p:nvPr/>
        </p:nvSpPr>
        <p:spPr>
          <a:xfrm>
            <a:off x="6248193" y="3875681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283EE67-A565-1475-A8EF-1D47D9D33957}"/>
              </a:ext>
            </a:extLst>
          </p:cNvPr>
          <p:cNvGrpSpPr/>
          <p:nvPr/>
        </p:nvGrpSpPr>
        <p:grpSpPr>
          <a:xfrm>
            <a:off x="6025587" y="1005066"/>
            <a:ext cx="388720" cy="200055"/>
            <a:chOff x="4727047" y="5307508"/>
            <a:chExt cx="388720" cy="20005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B7FA9D1-167A-1622-2EA4-5DE42D814BE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TextBox 27">
              <a:extLst>
                <a:ext uri="{FF2B5EF4-FFF2-40B4-BE49-F238E27FC236}">
                  <a16:creationId xmlns:a16="http://schemas.microsoft.com/office/drawing/2014/main" id="{BE7E8A7B-A3D1-BEBE-9508-0BE166D461B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79E87F7-DD7A-A698-E6AF-104ECC644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33" y="944037"/>
            <a:ext cx="1091758" cy="45420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A340AA-B6A5-7C1F-D7DC-ACA9AA502B63}"/>
              </a:ext>
            </a:extLst>
          </p:cNvPr>
          <p:cNvSpPr txBox="1"/>
          <p:nvPr/>
        </p:nvSpPr>
        <p:spPr>
          <a:xfrm>
            <a:off x="271618" y="1008596"/>
            <a:ext cx="106002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정비실 정보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pPr algn="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작업공구함 리스트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소모자재    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소모자재 지급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소모자재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601B851-C67A-B93B-F84E-FEB3169AEF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4608" y="2203930"/>
            <a:ext cx="165983" cy="14971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875202F-EA2C-5900-965F-1A4E3BDF55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5764" y="1020551"/>
            <a:ext cx="200373" cy="16356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5DB89B3-9749-6852-3AF5-63629339EC6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2960" y="1439829"/>
            <a:ext cx="165983" cy="15768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7231196-39CD-2B4A-A18D-B06E0E21332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2959" y="3196576"/>
            <a:ext cx="166246" cy="15901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DBF758F-4866-3D36-723B-555A09F5E58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327420" y="2444136"/>
            <a:ext cx="162281" cy="1552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BD6A501-711D-454B-731D-5655EFA4631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0800000">
            <a:off x="322960" y="4322297"/>
            <a:ext cx="185536" cy="14018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325B1BE-E3DE-0E0A-2B6D-658BF39835A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5362" y="3758816"/>
            <a:ext cx="174190" cy="16231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6ADC639-0B36-FCD1-C1A9-BFDC074114D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1190" y="1831818"/>
            <a:ext cx="149522" cy="149522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12EFA9-1F24-BEA1-6A5F-0280FDB42A2B}"/>
              </a:ext>
            </a:extLst>
          </p:cNvPr>
          <p:cNvSpPr/>
          <p:nvPr/>
        </p:nvSpPr>
        <p:spPr>
          <a:xfrm>
            <a:off x="298425" y="1453915"/>
            <a:ext cx="1033215" cy="28467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0A89F70-C394-4737-C641-684A9F58100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2959" y="2985034"/>
            <a:ext cx="141371" cy="1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05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658936" y="62631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56E43C-CD3B-471A-A1E4-8546FE2A9AFF}"/>
              </a:ext>
            </a:extLst>
          </p:cNvPr>
          <p:cNvSpPr/>
          <p:nvPr/>
        </p:nvSpPr>
        <p:spPr>
          <a:xfrm>
            <a:off x="897427" y="2255366"/>
            <a:ext cx="955928" cy="2540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CB361AB-062C-462F-9C86-A69602503DEA}"/>
              </a:ext>
            </a:extLst>
          </p:cNvPr>
          <p:cNvSpPr/>
          <p:nvPr/>
        </p:nvSpPr>
        <p:spPr>
          <a:xfrm>
            <a:off x="1861864" y="2255365"/>
            <a:ext cx="1042093" cy="25334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9727B9-9AEC-47CF-98B7-88A8DDB3CEC4}"/>
              </a:ext>
            </a:extLst>
          </p:cNvPr>
          <p:cNvSpPr txBox="1"/>
          <p:nvPr/>
        </p:nvSpPr>
        <p:spPr>
          <a:xfrm>
            <a:off x="869350" y="1673551"/>
            <a:ext cx="2015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공기구관리 플랫폼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9ECD87-B44B-4D61-938E-FCADD1D3679E}"/>
              </a:ext>
            </a:extLst>
          </p:cNvPr>
          <p:cNvSpPr txBox="1"/>
          <p:nvPr/>
        </p:nvSpPr>
        <p:spPr>
          <a:xfrm>
            <a:off x="973908" y="1899147"/>
            <a:ext cx="1869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anose="040409050D0802020404" pitchFamily="82" charset="0"/>
                <a:ea typeface="나눔고딕" panose="020D0604000000000000" pitchFamily="50" charset="-127"/>
              </a:rPr>
              <a:t>Fast / Trust / Safe / Easy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Stencil" panose="040409050D0802020404" pitchFamily="82" charset="0"/>
              <a:ea typeface="나눔고딕" panose="020D06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1BCC18-8131-41FB-B057-8FC906B885A2}"/>
              </a:ext>
            </a:extLst>
          </p:cNvPr>
          <p:cNvSpPr txBox="1"/>
          <p:nvPr/>
        </p:nvSpPr>
        <p:spPr>
          <a:xfrm>
            <a:off x="873099" y="2400704"/>
            <a:ext cx="1079205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작업수행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공기구 반출</a:t>
            </a:r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</a:t>
            </a: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반입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2479D5-DB39-44B3-A09B-6E6B296EBFE4}"/>
              </a:ext>
            </a:extLst>
          </p:cNvPr>
          <p:cNvSpPr txBox="1"/>
          <p:nvPr/>
        </p:nvSpPr>
        <p:spPr>
          <a:xfrm>
            <a:off x="1978576" y="2389029"/>
            <a:ext cx="1079205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정비실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공기구관리</a:t>
            </a:r>
          </a:p>
        </p:txBody>
      </p:sp>
      <p:sp>
        <p:nvSpPr>
          <p:cNvPr id="81" name="모서리가 둥근 직사각형 23">
            <a:extLst>
              <a:ext uri="{FF2B5EF4-FFF2-40B4-BE49-F238E27FC236}">
                <a16:creationId xmlns:a16="http://schemas.microsoft.com/office/drawing/2014/main" id="{E4BA0A66-3D68-423D-ADAA-D2002D8CAEA8}"/>
              </a:ext>
            </a:extLst>
          </p:cNvPr>
          <p:cNvSpPr/>
          <p:nvPr/>
        </p:nvSpPr>
        <p:spPr>
          <a:xfrm>
            <a:off x="994193" y="3035360"/>
            <a:ext cx="818222" cy="251738"/>
          </a:xfrm>
          <a:prstGeom prst="roundRect">
            <a:avLst>
              <a:gd name="adj" fmla="val 50000"/>
            </a:avLst>
          </a:prstGeom>
          <a:solidFill>
            <a:srgbClr val="E0BBA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94E669-F18F-4449-945B-2DDDEB25F006}"/>
              </a:ext>
            </a:extLst>
          </p:cNvPr>
          <p:cNvSpPr/>
          <p:nvPr/>
        </p:nvSpPr>
        <p:spPr>
          <a:xfrm>
            <a:off x="853296" y="4624233"/>
            <a:ext cx="2050661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B2D425-2EC0-48A7-A46E-F10B5A03828C}"/>
              </a:ext>
            </a:extLst>
          </p:cNvPr>
          <p:cNvSpPr txBox="1"/>
          <p:nvPr/>
        </p:nvSpPr>
        <p:spPr>
          <a:xfrm>
            <a:off x="853296" y="4609394"/>
            <a:ext cx="20506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당신의 안전한 작업수행을 기원합니다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EC2F8-DF07-42DF-AF2E-43B8D15D8626}"/>
              </a:ext>
            </a:extLst>
          </p:cNvPr>
          <p:cNvSpPr txBox="1"/>
          <p:nvPr/>
        </p:nvSpPr>
        <p:spPr>
          <a:xfrm>
            <a:off x="1118611" y="305350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작업자용</a:t>
            </a:r>
          </a:p>
        </p:txBody>
      </p:sp>
      <p:sp>
        <p:nvSpPr>
          <p:cNvPr id="85" name="모서리가 둥근 직사각형 39">
            <a:extLst>
              <a:ext uri="{FF2B5EF4-FFF2-40B4-BE49-F238E27FC236}">
                <a16:creationId xmlns:a16="http://schemas.microsoft.com/office/drawing/2014/main" id="{35F139CB-DEA2-4DB6-ACA5-E6905F0AFBFC}"/>
              </a:ext>
            </a:extLst>
          </p:cNvPr>
          <p:cNvSpPr/>
          <p:nvPr/>
        </p:nvSpPr>
        <p:spPr>
          <a:xfrm>
            <a:off x="2066471" y="3035360"/>
            <a:ext cx="818222" cy="251738"/>
          </a:xfrm>
          <a:prstGeom prst="roundRect">
            <a:avLst>
              <a:gd name="adj" fmla="val 50000"/>
            </a:avLst>
          </a:prstGeom>
          <a:solidFill>
            <a:srgbClr val="E0BBA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DA3C38-6A1D-4E8E-80C6-280735DD89E6}"/>
              </a:ext>
            </a:extLst>
          </p:cNvPr>
          <p:cNvSpPr txBox="1"/>
          <p:nvPr/>
        </p:nvSpPr>
        <p:spPr>
          <a:xfrm>
            <a:off x="2190889" y="305350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관리자용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266CDD17-082A-4CD5-BA5C-38396C58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/>
        </p:blipFill>
        <p:spPr>
          <a:xfrm>
            <a:off x="1083471" y="3568063"/>
            <a:ext cx="1700643" cy="1054612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DAC48BEF-E8F2-4A78-A767-BCEF95BCE393}"/>
              </a:ext>
            </a:extLst>
          </p:cNvPr>
          <p:cNvGrpSpPr/>
          <p:nvPr/>
        </p:nvGrpSpPr>
        <p:grpSpPr>
          <a:xfrm>
            <a:off x="844787" y="2940478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F620F9C-5706-46BC-9266-5F5917766F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81BA31C5-E6A1-490F-8175-4A37F199540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0DE1C6-36D5-4EAF-B092-3E54F90BF7B5}"/>
              </a:ext>
            </a:extLst>
          </p:cNvPr>
          <p:cNvGrpSpPr/>
          <p:nvPr/>
        </p:nvGrpSpPr>
        <p:grpSpPr>
          <a:xfrm>
            <a:off x="1919433" y="2940478"/>
            <a:ext cx="388720" cy="200055"/>
            <a:chOff x="4727047" y="5307508"/>
            <a:chExt cx="388720" cy="200055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50D1D52-F443-43AA-B347-55CECB59CD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3" name="TextBox 27">
              <a:extLst>
                <a:ext uri="{FF2B5EF4-FFF2-40B4-BE49-F238E27FC236}">
                  <a16:creationId xmlns:a16="http://schemas.microsoft.com/office/drawing/2014/main" id="{698B4786-ABEA-42D0-A48C-8C48A92A8CC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08A9BE6-31E1-4BC3-907E-F0F3E67FF122}"/>
              </a:ext>
            </a:extLst>
          </p:cNvPr>
          <p:cNvGrpSpPr/>
          <p:nvPr/>
        </p:nvGrpSpPr>
        <p:grpSpPr>
          <a:xfrm>
            <a:off x="924251" y="3525805"/>
            <a:ext cx="388720" cy="200055"/>
            <a:chOff x="4727047" y="5307508"/>
            <a:chExt cx="388720" cy="200055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A38F7D7-9FF0-4557-9E69-5F8AD4241A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2" name="TextBox 27">
              <a:extLst>
                <a:ext uri="{FF2B5EF4-FFF2-40B4-BE49-F238E27FC236}">
                  <a16:creationId xmlns:a16="http://schemas.microsoft.com/office/drawing/2014/main" id="{9BA99754-36E1-411A-950A-CAABE565FD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557703"/>
              </p:ext>
            </p:extLst>
          </p:nvPr>
        </p:nvGraphicFramePr>
        <p:xfrm>
          <a:off x="6979021" y="0"/>
          <a:ext cx="2164979" cy="2563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sujintech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.net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 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481944"/>
              </p:ext>
            </p:extLst>
          </p:nvPr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똑똑이 로고 포함 디자인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모서리가 둥근 직사각형 23">
            <a:extLst>
              <a:ext uri="{FF2B5EF4-FFF2-40B4-BE49-F238E27FC236}">
                <a16:creationId xmlns:a16="http://schemas.microsoft.com/office/drawing/2014/main" id="{41B2BC67-7537-B0EE-2B75-E0EC67C4AACB}"/>
              </a:ext>
            </a:extLst>
          </p:cNvPr>
          <p:cNvSpPr/>
          <p:nvPr/>
        </p:nvSpPr>
        <p:spPr>
          <a:xfrm>
            <a:off x="4765813" y="1621781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Segoe UI" panose="020B0502040204020203" pitchFamily="34" charset="0"/>
              </a:rPr>
              <a:t>직원번호 입력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FAF4D-D244-8B07-04CB-9089EB862DDB}"/>
              </a:ext>
            </a:extLst>
          </p:cNvPr>
          <p:cNvSpPr txBox="1"/>
          <p:nvPr/>
        </p:nvSpPr>
        <p:spPr>
          <a:xfrm>
            <a:off x="4844490" y="1148974"/>
            <a:ext cx="661139" cy="2839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로그인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F9B40F-722D-DCEE-35B1-E0354E607DB6}"/>
              </a:ext>
            </a:extLst>
          </p:cNvPr>
          <p:cNvSpPr/>
          <p:nvPr/>
        </p:nvSpPr>
        <p:spPr>
          <a:xfrm>
            <a:off x="4132032" y="2313483"/>
            <a:ext cx="979953" cy="2540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Segoe UI" panose="020B0502040204020203" pitchFamily="34" charset="0"/>
              </a:rPr>
              <a:t>반출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A1AF2C-9889-29DA-9DAF-463ECB6DA50C}"/>
              </a:ext>
            </a:extLst>
          </p:cNvPr>
          <p:cNvSpPr/>
          <p:nvPr/>
        </p:nvSpPr>
        <p:spPr>
          <a:xfrm>
            <a:off x="5111986" y="2313483"/>
            <a:ext cx="1042093" cy="25334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Segoe UI" panose="020B0502040204020203" pitchFamily="34" charset="0"/>
              </a:rPr>
              <a:t>반입</a:t>
            </a:r>
          </a:p>
        </p:txBody>
      </p:sp>
      <p:pic>
        <p:nvPicPr>
          <p:cNvPr id="7" name="그림 67">
            <a:extLst>
              <a:ext uri="{FF2B5EF4-FFF2-40B4-BE49-F238E27FC236}">
                <a16:creationId xmlns:a16="http://schemas.microsoft.com/office/drawing/2014/main" id="{2272A97B-7DD5-041B-7220-26543381E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230" y="852376"/>
            <a:ext cx="647581" cy="741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23">
            <a:extLst>
              <a:ext uri="{FF2B5EF4-FFF2-40B4-BE49-F238E27FC236}">
                <a16:creationId xmlns:a16="http://schemas.microsoft.com/office/drawing/2014/main" id="{504512EC-9168-64EE-AB55-18DA436E32C0}"/>
              </a:ext>
            </a:extLst>
          </p:cNvPr>
          <p:cNvSpPr/>
          <p:nvPr/>
        </p:nvSpPr>
        <p:spPr>
          <a:xfrm>
            <a:off x="4162889" y="755877"/>
            <a:ext cx="818222" cy="251738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90EAD-4F2C-E7E1-2BF3-92060C2CE73B}"/>
              </a:ext>
            </a:extLst>
          </p:cNvPr>
          <p:cNvSpPr txBox="1"/>
          <p:nvPr/>
        </p:nvSpPr>
        <p:spPr>
          <a:xfrm>
            <a:off x="4287307" y="77402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작업자용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D3360-AC71-1417-6509-F59FE2081270}"/>
              </a:ext>
            </a:extLst>
          </p:cNvPr>
          <p:cNvSpPr/>
          <p:nvPr/>
        </p:nvSpPr>
        <p:spPr>
          <a:xfrm>
            <a:off x="4101445" y="4703635"/>
            <a:ext cx="2050661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D46851-922D-9439-DC6A-33E536F7F96F}"/>
              </a:ext>
            </a:extLst>
          </p:cNvPr>
          <p:cNvSpPr txBox="1"/>
          <p:nvPr/>
        </p:nvSpPr>
        <p:spPr>
          <a:xfrm>
            <a:off x="4101445" y="4688796"/>
            <a:ext cx="20506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당신의 안전한 작업수행을 기원합니다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10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9021" y="0"/>
          <a:ext cx="2164979" cy="2563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sujintech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.net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 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앱에서 비밀번호 입력은 필요 없음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똑똑이 로고 포함 디자인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02" y="889733"/>
            <a:ext cx="1966358" cy="3170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4F689F-8702-3183-5DF4-3060651734CF}"/>
              </a:ext>
            </a:extLst>
          </p:cNvPr>
          <p:cNvSpPr txBox="1"/>
          <p:nvPr/>
        </p:nvSpPr>
        <p:spPr>
          <a:xfrm>
            <a:off x="104231" y="232211"/>
            <a:ext cx="651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7.3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공기구 대여 리스트 작성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페이지의 경우 대여신청 버튼 적용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98802C3-3ABF-ECA5-DCF2-5B66F170C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5EA1C2-B9EA-1CD4-8815-A04749838694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BF9FD59-4246-8119-5ED7-DE5B86B7C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5AECFFF-5140-9186-AD26-153E9AC5B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974E4F7-60EA-DFD5-0D7C-043B534919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8594B28-3660-7498-83DD-005D5759CD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D2050E2-2EA8-20DF-FC86-5C1FFA4B81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AFD51F5-AAF8-80CF-FB67-64A9A06942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D75CBE6-342D-630E-7340-6076A7CC1D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C2B8C2-6DD9-69F7-FD5B-0B4DFEDCABF2}"/>
              </a:ext>
            </a:extLst>
          </p:cNvPr>
          <p:cNvSpPr/>
          <p:nvPr/>
        </p:nvSpPr>
        <p:spPr>
          <a:xfrm>
            <a:off x="963423" y="2473926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F679CF7-E9E2-80C5-F3ED-0981DE3BBD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23371" y="1193866"/>
            <a:ext cx="2032806" cy="367985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D8F1E2E-6D55-E6F4-FB0E-24771A1EE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562" y="885084"/>
            <a:ext cx="1966358" cy="3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11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9021" y="0"/>
          <a:ext cx="2164979" cy="2563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sujintech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.net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 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앱에서 비밀번호 입력은 필요 없음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똑똑이 로고 포함 디자인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02" y="889733"/>
            <a:ext cx="1966358" cy="31701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98802C3-3ABF-ECA5-DCF2-5B66F170C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5EA1C2-B9EA-1CD4-8815-A04749838694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BF9FD59-4246-8119-5ED7-DE5B86B7C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5AECFFF-5140-9186-AD26-153E9AC5B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974E4F7-60EA-DFD5-0D7C-043B534919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8594B28-3660-7498-83DD-005D5759CD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D2050E2-2EA8-20DF-FC86-5C1FFA4B81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AFD51F5-AAF8-80CF-FB67-64A9A06942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D75CBE6-342D-630E-7340-6076A7CC1D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C2B8C2-6DD9-69F7-FD5B-0B4DFEDCABF2}"/>
              </a:ext>
            </a:extLst>
          </p:cNvPr>
          <p:cNvSpPr/>
          <p:nvPr/>
        </p:nvSpPr>
        <p:spPr>
          <a:xfrm>
            <a:off x="963423" y="2473926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D8F1E2E-6D55-E6F4-FB0E-24771A1EE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562" y="885084"/>
            <a:ext cx="1966358" cy="3170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5B20A2-8514-7E4C-1B97-5DB8CD228A18}"/>
              </a:ext>
            </a:extLst>
          </p:cNvPr>
          <p:cNvSpPr txBox="1"/>
          <p:nvPr/>
        </p:nvSpPr>
        <p:spPr>
          <a:xfrm>
            <a:off x="220677" y="265212"/>
            <a:ext cx="672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7.3.1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공기구 대여 내역 리스트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작업리스트 노출 확인</a:t>
            </a:r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 선택</a:t>
            </a: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_App</a:t>
            </a:r>
            <a:r>
              <a: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페이지의 경우 반출신청 버튼 적용 필요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773823-23F7-1262-0968-9E8E5A8285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33465" y="1202103"/>
            <a:ext cx="2020455" cy="371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330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9021" y="0"/>
          <a:ext cx="2164979" cy="2563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sujintech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.net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 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앱에서 비밀번호 입력은 필요 없음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똑똑이 로고 포함 디자인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02" y="889733"/>
            <a:ext cx="1966358" cy="31701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98802C3-3ABF-ECA5-DCF2-5B66F170C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5EA1C2-B9EA-1CD4-8815-A04749838694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BF9FD59-4246-8119-5ED7-DE5B86B7C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5AECFFF-5140-9186-AD26-153E9AC5B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974E4F7-60EA-DFD5-0D7C-043B534919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8594B28-3660-7498-83DD-005D5759CD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D2050E2-2EA8-20DF-FC86-5C1FFA4B81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AFD51F5-AAF8-80CF-FB67-64A9A06942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D75CBE6-342D-630E-7340-6076A7CC1D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C2B8C2-6DD9-69F7-FD5B-0B4DFEDCABF2}"/>
              </a:ext>
            </a:extLst>
          </p:cNvPr>
          <p:cNvSpPr/>
          <p:nvPr/>
        </p:nvSpPr>
        <p:spPr>
          <a:xfrm>
            <a:off x="963423" y="2473926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D8F1E2E-6D55-E6F4-FB0E-24771A1EE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562" y="885084"/>
            <a:ext cx="1966358" cy="3170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5B20A2-8514-7E4C-1B97-5DB8CD228A18}"/>
              </a:ext>
            </a:extLst>
          </p:cNvPr>
          <p:cNvSpPr txBox="1"/>
          <p:nvPr/>
        </p:nvSpPr>
        <p:spPr>
          <a:xfrm>
            <a:off x="220677" y="265212"/>
            <a:ext cx="672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7.3.1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공기구 대여 내역 리스트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작업리스트 노출 확인</a:t>
            </a:r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 선택</a:t>
            </a: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_App</a:t>
            </a:r>
            <a:r>
              <a: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페이지의 경우 반출신청 버튼 적용 필요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773823-23F7-1262-0968-9E8E5A8285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33465" y="1202103"/>
            <a:ext cx="2020455" cy="371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54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9021" y="0"/>
          <a:ext cx="2164979" cy="2563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sujintech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.net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 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앱에서 비밀번호 입력은 필요 없음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02" y="889733"/>
            <a:ext cx="1966358" cy="31701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98802C3-3ABF-ECA5-DCF2-5B66F170C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5EA1C2-B9EA-1CD4-8815-A04749838694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BF9FD59-4246-8119-5ED7-DE5B86B7C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5AECFFF-5140-9186-AD26-153E9AC5B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974E4F7-60EA-DFD5-0D7C-043B534919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8594B28-3660-7498-83DD-005D5759CD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D2050E2-2EA8-20DF-FC86-5C1FFA4B81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AFD51F5-AAF8-80CF-FB67-64A9A06942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D75CBE6-342D-630E-7340-6076A7CC1D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C2B8C2-6DD9-69F7-FD5B-0B4DFEDCABF2}"/>
              </a:ext>
            </a:extLst>
          </p:cNvPr>
          <p:cNvSpPr/>
          <p:nvPr/>
        </p:nvSpPr>
        <p:spPr>
          <a:xfrm>
            <a:off x="958289" y="3066218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AFB14-4472-BCC1-BF7B-EB07A1007EB7}"/>
              </a:ext>
            </a:extLst>
          </p:cNvPr>
          <p:cNvSpPr txBox="1"/>
          <p:nvPr/>
        </p:nvSpPr>
        <p:spPr>
          <a:xfrm>
            <a:off x="220677" y="265212"/>
            <a:ext cx="672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7.5.1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공기구 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반납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리스트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(Web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동일예정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대여리스트 노출 확인</a:t>
            </a:r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 선택</a:t>
            </a: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_</a:t>
            </a:r>
            <a:r>
              <a:rPr lang="ko-KR" altLang="en-US" sz="7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반납신청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8CEA57D2-8671-3FFB-8132-962B19C11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835" y="879765"/>
            <a:ext cx="1966358" cy="3170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FDB117BF-8667-3EF1-DCB2-308CF5AE67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73760" y="6513677"/>
            <a:ext cx="5167503" cy="360040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9706129E-4DD5-43A7-8AE7-0681E7E90E36}"/>
              </a:ext>
            </a:extLst>
          </p:cNvPr>
          <p:cNvGrpSpPr/>
          <p:nvPr/>
        </p:nvGrpSpPr>
        <p:grpSpPr>
          <a:xfrm>
            <a:off x="8524881" y="6571350"/>
            <a:ext cx="648072" cy="227894"/>
            <a:chOff x="5799454" y="5175892"/>
            <a:chExt cx="648072" cy="227894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DE36A0D4-D2F3-04FD-9527-ED3549FD8776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2568A79-7060-C241-B461-5BDD9ECC824E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확인</a:t>
              </a:r>
            </a:p>
          </p:txBody>
        </p:sp>
      </p:grpSp>
      <p:sp>
        <p:nvSpPr>
          <p:cNvPr id="103" name="타원 102">
            <a:extLst>
              <a:ext uri="{FF2B5EF4-FFF2-40B4-BE49-F238E27FC236}">
                <a16:creationId xmlns:a16="http://schemas.microsoft.com/office/drawing/2014/main" id="{6DE8839A-7D80-241B-F25E-4DCE1665EAA8}"/>
              </a:ext>
            </a:extLst>
          </p:cNvPr>
          <p:cNvSpPr/>
          <p:nvPr/>
        </p:nvSpPr>
        <p:spPr>
          <a:xfrm>
            <a:off x="4170417" y="6340831"/>
            <a:ext cx="122601" cy="10000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19E973CF-80A1-41DB-6CA3-C6202954D7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41835" y="1198988"/>
            <a:ext cx="1966358" cy="37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25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F7B452-D954-CBB4-3EE4-14C0EAA0A74D}"/>
              </a:ext>
            </a:extLst>
          </p:cNvPr>
          <p:cNvSpPr txBox="1"/>
          <p:nvPr/>
        </p:nvSpPr>
        <p:spPr>
          <a:xfrm>
            <a:off x="108475" y="201202"/>
            <a:ext cx="597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7.0 App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페이지의 기준정보 등록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 관리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---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참조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6F77B3F-3D5F-EC76-0199-A54D90E7C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464529"/>
              </p:ext>
            </p:extLst>
          </p:nvPr>
        </p:nvGraphicFramePr>
        <p:xfrm>
          <a:off x="6979021" y="0"/>
          <a:ext cx="2164979" cy="2807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 페이지는 기본 페이지가 제공해주는 형식과 동일하게 적용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39154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 현황표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(A,B,C,D)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/pages/charts/apex.html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434125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취급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데이터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C47666F-7B9D-FD58-3A36-577DB9625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00314"/>
              </p:ext>
            </p:extLst>
          </p:nvPr>
        </p:nvGraphicFramePr>
        <p:xfrm>
          <a:off x="6975020" y="2944930"/>
          <a:ext cx="2155311" cy="277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4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962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시스템 명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똑똑이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“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로고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1539957-AE1D-7F08-EBD4-6EF819877C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00" y="1273324"/>
            <a:ext cx="3708399" cy="19109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6DED1D-940B-C8F0-6516-C8DE2CA3CF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505" y="3639835"/>
            <a:ext cx="2304256" cy="20412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99767E-4AE7-2C07-EA1A-12FD7D38D7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403" y="1400493"/>
            <a:ext cx="3476673" cy="21911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047843-D34C-6AFC-5880-3B4A5B6FED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00" y="3339487"/>
            <a:ext cx="3601628" cy="20412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C1F78A0-A1AF-96FD-F76B-50CC28400F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0504" y="39776"/>
            <a:ext cx="798645" cy="5791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61B832-38AE-225A-3D04-0567A37AC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0504" y="1477845"/>
            <a:ext cx="798645" cy="5783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B4CEFA2-87A6-615F-D71E-1F88857796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0504" y="756035"/>
            <a:ext cx="798645" cy="5791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E053486-E738-2D63-CCB1-DF0952821E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1416" y="539756"/>
            <a:ext cx="991833" cy="1011727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FA87AE1-54E4-8BF8-CD25-9D424A31AB7D}"/>
              </a:ext>
            </a:extLst>
          </p:cNvPr>
          <p:cNvCxnSpPr>
            <a:stCxn id="11" idx="1"/>
            <a:endCxn id="14" idx="3"/>
          </p:cNvCxnSpPr>
          <p:nvPr/>
        </p:nvCxnSpPr>
        <p:spPr>
          <a:xfrm flipH="1">
            <a:off x="10283249" y="329361"/>
            <a:ext cx="267255" cy="716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2FB6DE5-CD92-E064-AAEE-12ED81076C75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10283249" y="1045620"/>
            <a:ext cx="26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646FB4D-5D3F-E337-3197-3E541D8C7370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 flipV="1">
            <a:off x="10283249" y="1045620"/>
            <a:ext cx="267255" cy="72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4D484C3-E862-C37E-C52D-BB46C5FB9B4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0949827" y="618946"/>
            <a:ext cx="0" cy="13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BE6FD5E-48E5-98CF-58EE-8DDC19C9070B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10949827" y="1335205"/>
            <a:ext cx="0" cy="142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228A82-51EF-12CE-BB73-05CEDD3F6DB2}"/>
              </a:ext>
            </a:extLst>
          </p:cNvPr>
          <p:cNvSpPr/>
          <p:nvPr/>
        </p:nvSpPr>
        <p:spPr>
          <a:xfrm>
            <a:off x="301874" y="583017"/>
            <a:ext cx="4680520" cy="725303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분류 대상 정보 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조직 구성원 분류 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부서 분류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직원분류</a:t>
            </a:r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공기구 분류 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대분류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중분류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85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개별관리공기구태그</a:t>
            </a:r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정비실 분류 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1~5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이동공구차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팀공구함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E7A120A-1484-14C5-D8E7-29ED38CC76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548435" y="197347"/>
            <a:ext cx="1278951" cy="67749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6172547-928C-19D0-9070-D1458F2C79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563218" y="900073"/>
            <a:ext cx="1272037" cy="66021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3CC4A16-EE3B-0EBD-B202-9EB8F0B878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567365" y="2496071"/>
            <a:ext cx="1275494" cy="168683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3982A66-764B-90D3-0230-0106B4D1CD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567365" y="4208954"/>
            <a:ext cx="1272037" cy="84341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608CBF1-9A19-40BF-1298-A14EE0B4AD9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1556971" y="1631940"/>
            <a:ext cx="1275494" cy="78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145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142170" y="922613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56E43C-CD3B-471A-A1E4-8546FE2A9AFF}"/>
              </a:ext>
            </a:extLst>
          </p:cNvPr>
          <p:cNvSpPr/>
          <p:nvPr/>
        </p:nvSpPr>
        <p:spPr>
          <a:xfrm>
            <a:off x="879173" y="1290060"/>
            <a:ext cx="2040187" cy="1852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모서리가 둥근 직사각형 23">
            <a:extLst>
              <a:ext uri="{FF2B5EF4-FFF2-40B4-BE49-F238E27FC236}">
                <a16:creationId xmlns:a16="http://schemas.microsoft.com/office/drawing/2014/main" id="{E4BA0A66-3D68-423D-ADAA-D2002D8CAEA8}"/>
              </a:ext>
            </a:extLst>
          </p:cNvPr>
          <p:cNvSpPr/>
          <p:nvPr/>
        </p:nvSpPr>
        <p:spPr>
          <a:xfrm>
            <a:off x="929279" y="5275521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94E669-F18F-4449-945B-2DDDEB25F006}"/>
              </a:ext>
            </a:extLst>
          </p:cNvPr>
          <p:cNvSpPr/>
          <p:nvPr/>
        </p:nvSpPr>
        <p:spPr>
          <a:xfrm>
            <a:off x="878860" y="1104999"/>
            <a:ext cx="2050661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B2D425-2EC0-48A7-A46E-F10B5A03828C}"/>
              </a:ext>
            </a:extLst>
          </p:cNvPr>
          <p:cNvSpPr txBox="1"/>
          <p:nvPr/>
        </p:nvSpPr>
        <p:spPr>
          <a:xfrm>
            <a:off x="1115616" y="1099816"/>
            <a:ext cx="18484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고로</a:t>
            </a:r>
            <a:r>
              <a:rPr lang="en-US" altLang="ko-KR" sz="700" dirty="0">
                <a:solidFill>
                  <a:schemeClr val="bg1"/>
                </a:solidFill>
              </a:rPr>
              <a:t>1</a:t>
            </a:r>
            <a:r>
              <a:rPr lang="ko-KR" altLang="en-US" sz="700" dirty="0">
                <a:solidFill>
                  <a:schemeClr val="bg1"/>
                </a:solidFill>
              </a:rPr>
              <a:t>실 작업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EC2F8-DF07-42DF-AF2E-43B8D15D8626}"/>
              </a:ext>
            </a:extLst>
          </p:cNvPr>
          <p:cNvSpPr txBox="1"/>
          <p:nvPr/>
        </p:nvSpPr>
        <p:spPr>
          <a:xfrm>
            <a:off x="1053696" y="5293668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작업자용</a:t>
            </a:r>
          </a:p>
        </p:txBody>
      </p:sp>
      <p:sp>
        <p:nvSpPr>
          <p:cNvPr id="85" name="모서리가 둥근 직사각형 39">
            <a:extLst>
              <a:ext uri="{FF2B5EF4-FFF2-40B4-BE49-F238E27FC236}">
                <a16:creationId xmlns:a16="http://schemas.microsoft.com/office/drawing/2014/main" id="{35F139CB-DEA2-4DB6-ACA5-E6905F0AFBFC}"/>
              </a:ext>
            </a:extLst>
          </p:cNvPr>
          <p:cNvSpPr/>
          <p:nvPr/>
        </p:nvSpPr>
        <p:spPr>
          <a:xfrm>
            <a:off x="1927302" y="5265879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DA3C38-6A1D-4E8E-80C6-280735DD89E6}"/>
              </a:ext>
            </a:extLst>
          </p:cNvPr>
          <p:cNvSpPr txBox="1"/>
          <p:nvPr/>
        </p:nvSpPr>
        <p:spPr>
          <a:xfrm>
            <a:off x="2051720" y="5284026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관리자용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AC48BEF-E8F2-4A78-A767-BCEF95BCE393}"/>
              </a:ext>
            </a:extLst>
          </p:cNvPr>
          <p:cNvGrpSpPr/>
          <p:nvPr/>
        </p:nvGrpSpPr>
        <p:grpSpPr>
          <a:xfrm>
            <a:off x="131708" y="1217682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F620F9C-5706-46BC-9266-5F5917766F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81BA31C5-E6A1-490F-8175-4A37F199540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0DE1C6-36D5-4EAF-B092-3E54F90BF7B5}"/>
              </a:ext>
            </a:extLst>
          </p:cNvPr>
          <p:cNvGrpSpPr/>
          <p:nvPr/>
        </p:nvGrpSpPr>
        <p:grpSpPr>
          <a:xfrm>
            <a:off x="125756" y="1510271"/>
            <a:ext cx="388720" cy="200055"/>
            <a:chOff x="4727047" y="5307508"/>
            <a:chExt cx="388720" cy="200055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50D1D52-F443-43AA-B347-55CECB59CD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3" name="TextBox 27">
              <a:extLst>
                <a:ext uri="{FF2B5EF4-FFF2-40B4-BE49-F238E27FC236}">
                  <a16:creationId xmlns:a16="http://schemas.microsoft.com/office/drawing/2014/main" id="{698B4786-ABEA-42D0-A48C-8C48A92A8CC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08A9BE6-31E1-4BC3-907E-F0F3E67FF122}"/>
              </a:ext>
            </a:extLst>
          </p:cNvPr>
          <p:cNvGrpSpPr/>
          <p:nvPr/>
        </p:nvGrpSpPr>
        <p:grpSpPr>
          <a:xfrm>
            <a:off x="127187" y="1793534"/>
            <a:ext cx="388720" cy="200055"/>
            <a:chOff x="4727047" y="5307508"/>
            <a:chExt cx="388720" cy="200055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A38F7D7-9FF0-4557-9E69-5F8AD4241A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2" name="TextBox 27">
              <a:extLst>
                <a:ext uri="{FF2B5EF4-FFF2-40B4-BE49-F238E27FC236}">
                  <a16:creationId xmlns:a16="http://schemas.microsoft.com/office/drawing/2014/main" id="{9BA99754-36E1-411A-950A-CAABE565FD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587713"/>
              </p:ext>
            </p:extLst>
          </p:nvPr>
        </p:nvGraphicFramePr>
        <p:xfrm>
          <a:off x="6979021" y="0"/>
          <a:ext cx="2164979" cy="2563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sujintech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.net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 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170527"/>
              </p:ext>
            </p:extLst>
          </p:nvPr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똑똑이 로고 포함 디자인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1691D3D-8779-DB14-3EF6-29934DE7C827}"/>
              </a:ext>
            </a:extLst>
          </p:cNvPr>
          <p:cNvSpPr txBox="1"/>
          <p:nvPr/>
        </p:nvSpPr>
        <p:spPr>
          <a:xfrm>
            <a:off x="901186" y="766513"/>
            <a:ext cx="2015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반입 리스트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668E48C1-6C14-DAC1-D2BA-C665329D886A}"/>
              </a:ext>
            </a:extLst>
          </p:cNvPr>
          <p:cNvSpPr/>
          <p:nvPr/>
        </p:nvSpPr>
        <p:spPr>
          <a:xfrm>
            <a:off x="2640435" y="1131613"/>
            <a:ext cx="253534" cy="144224"/>
          </a:xfrm>
          <a:prstGeom prst="triangle">
            <a:avLst/>
          </a:prstGeom>
          <a:solidFill>
            <a:srgbClr val="FF0000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수정 버튼 - 무료 ui개 아이콘">
            <a:extLst>
              <a:ext uri="{FF2B5EF4-FFF2-40B4-BE49-F238E27FC236}">
                <a16:creationId xmlns:a16="http://schemas.microsoft.com/office/drawing/2014/main" id="{E539CA9B-C77D-9511-B081-D3DFCB0B3B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0" t="15548" r="14389" b="16474"/>
          <a:stretch/>
        </p:blipFill>
        <p:spPr bwMode="auto">
          <a:xfrm>
            <a:off x="2700269" y="1311893"/>
            <a:ext cx="155831" cy="1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체크박스 png 무료다운로드 - checkbox png - Urbanbrush">
            <a:extLst>
              <a:ext uri="{FF2B5EF4-FFF2-40B4-BE49-F238E27FC236}">
                <a16:creationId xmlns:a16="http://schemas.microsoft.com/office/drawing/2014/main" id="{F09903E7-63AA-55BC-DEB4-8099F6E42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22" y="1115159"/>
            <a:ext cx="186387" cy="16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35D388C-30E3-9AB8-5EC1-4CD8311A9AED}"/>
              </a:ext>
            </a:extLst>
          </p:cNvPr>
          <p:cNvSpPr/>
          <p:nvPr/>
        </p:nvSpPr>
        <p:spPr>
          <a:xfrm>
            <a:off x="869761" y="2218638"/>
            <a:ext cx="2050661" cy="185216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FE0C5-88F1-FD51-673D-3B58408C77E5}"/>
              </a:ext>
            </a:extLst>
          </p:cNvPr>
          <p:cNvSpPr txBox="1"/>
          <p:nvPr/>
        </p:nvSpPr>
        <p:spPr>
          <a:xfrm>
            <a:off x="1602509" y="2218638"/>
            <a:ext cx="585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반입신청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E1B1DD-EDC0-FCBD-C40C-E6261D52C935}"/>
              </a:ext>
            </a:extLst>
          </p:cNvPr>
          <p:cNvSpPr txBox="1"/>
          <p:nvPr/>
        </p:nvSpPr>
        <p:spPr>
          <a:xfrm>
            <a:off x="1040609" y="1278722"/>
            <a:ext cx="15642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휴대용 용접기     </a:t>
            </a:r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177F86-FED9-FC3E-A1D6-733A24874FB4}"/>
              </a:ext>
            </a:extLst>
          </p:cNvPr>
          <p:cNvSpPr/>
          <p:nvPr/>
        </p:nvSpPr>
        <p:spPr>
          <a:xfrm>
            <a:off x="880620" y="1478183"/>
            <a:ext cx="2040187" cy="1852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2" descr="수정 버튼 - 무료 ui개 아이콘">
            <a:extLst>
              <a:ext uri="{FF2B5EF4-FFF2-40B4-BE49-F238E27FC236}">
                <a16:creationId xmlns:a16="http://schemas.microsoft.com/office/drawing/2014/main" id="{73098789-459B-7D83-426A-6EBDBD4BC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0" t="15548" r="14389" b="16474"/>
          <a:stretch/>
        </p:blipFill>
        <p:spPr bwMode="auto">
          <a:xfrm>
            <a:off x="2701716" y="1500016"/>
            <a:ext cx="155831" cy="1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3737DE-B9E9-F3F8-56BD-7E8C621BCEA1}"/>
              </a:ext>
            </a:extLst>
          </p:cNvPr>
          <p:cNvSpPr txBox="1"/>
          <p:nvPr/>
        </p:nvSpPr>
        <p:spPr>
          <a:xfrm>
            <a:off x="1042056" y="1466845"/>
            <a:ext cx="1562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휴대용 용접기     </a:t>
            </a:r>
            <a:r>
              <a:rPr lang="en-US" altLang="ko-KR" sz="700" dirty="0"/>
              <a:t>1</a:t>
            </a:r>
            <a:endParaRPr lang="ko-KR" altLang="en-US" sz="700" dirty="0"/>
          </a:p>
        </p:txBody>
      </p:sp>
      <p:pic>
        <p:nvPicPr>
          <p:cNvPr id="18" name="Picture 4" descr="체크박스 png 무료다운로드 - checkbox png - Urbanbrush">
            <a:extLst>
              <a:ext uri="{FF2B5EF4-FFF2-40B4-BE49-F238E27FC236}">
                <a16:creationId xmlns:a16="http://schemas.microsoft.com/office/drawing/2014/main" id="{25B68194-4610-D4C0-955F-E3A379BEA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29" y="1308000"/>
            <a:ext cx="186387" cy="16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6D1F1D4-564F-4AA6-8FD5-46A1025570D9}"/>
              </a:ext>
            </a:extLst>
          </p:cNvPr>
          <p:cNvSpPr/>
          <p:nvPr/>
        </p:nvSpPr>
        <p:spPr>
          <a:xfrm>
            <a:off x="959508" y="1502471"/>
            <a:ext cx="156108" cy="146551"/>
          </a:xfrm>
          <a:prstGeom prst="round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A509B0-285E-7D0A-82B8-F4B0EBFB1A2A}"/>
              </a:ext>
            </a:extLst>
          </p:cNvPr>
          <p:cNvSpPr/>
          <p:nvPr/>
        </p:nvSpPr>
        <p:spPr>
          <a:xfrm>
            <a:off x="4123017" y="1290060"/>
            <a:ext cx="2040187" cy="1852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6E8694-4774-30B5-CCB4-59C50CF142AD}"/>
              </a:ext>
            </a:extLst>
          </p:cNvPr>
          <p:cNvSpPr/>
          <p:nvPr/>
        </p:nvSpPr>
        <p:spPr>
          <a:xfrm>
            <a:off x="4122704" y="1104999"/>
            <a:ext cx="2050661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A3B7F4-275D-F2B7-603C-5CF294C85DF2}"/>
              </a:ext>
            </a:extLst>
          </p:cNvPr>
          <p:cNvSpPr txBox="1"/>
          <p:nvPr/>
        </p:nvSpPr>
        <p:spPr>
          <a:xfrm>
            <a:off x="4359460" y="1099816"/>
            <a:ext cx="18484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고로</a:t>
            </a:r>
            <a:r>
              <a:rPr lang="en-US" altLang="ko-KR" sz="700" dirty="0">
                <a:solidFill>
                  <a:schemeClr val="bg1"/>
                </a:solidFill>
              </a:rPr>
              <a:t>1</a:t>
            </a:r>
            <a:r>
              <a:rPr lang="ko-KR" altLang="en-US" sz="700" dirty="0">
                <a:solidFill>
                  <a:schemeClr val="bg1"/>
                </a:solidFill>
              </a:rPr>
              <a:t>실 작업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C502A5-2BFB-D7B1-DC79-E061FC38FE97}"/>
              </a:ext>
            </a:extLst>
          </p:cNvPr>
          <p:cNvSpPr txBox="1"/>
          <p:nvPr/>
        </p:nvSpPr>
        <p:spPr>
          <a:xfrm>
            <a:off x="4145030" y="766513"/>
            <a:ext cx="2015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승인요청 반입 리스트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2FA4BAE6-EF38-E147-6318-ED365D533211}"/>
              </a:ext>
            </a:extLst>
          </p:cNvPr>
          <p:cNvSpPr/>
          <p:nvPr/>
        </p:nvSpPr>
        <p:spPr>
          <a:xfrm>
            <a:off x="5884279" y="1131613"/>
            <a:ext cx="253534" cy="144224"/>
          </a:xfrm>
          <a:prstGeom prst="triangle">
            <a:avLst/>
          </a:prstGeom>
          <a:solidFill>
            <a:srgbClr val="FF0000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" descr="수정 버튼 - 무료 ui개 아이콘">
            <a:extLst>
              <a:ext uri="{FF2B5EF4-FFF2-40B4-BE49-F238E27FC236}">
                <a16:creationId xmlns:a16="http://schemas.microsoft.com/office/drawing/2014/main" id="{0EDE046D-8623-4DFB-98C0-BF0D6034B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0" t="15548" r="14389" b="16474"/>
          <a:stretch/>
        </p:blipFill>
        <p:spPr bwMode="auto">
          <a:xfrm>
            <a:off x="5944113" y="1311893"/>
            <a:ext cx="155831" cy="1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체크박스 png 무료다운로드 - checkbox png - Urbanbrush">
            <a:extLst>
              <a:ext uri="{FF2B5EF4-FFF2-40B4-BE49-F238E27FC236}">
                <a16:creationId xmlns:a16="http://schemas.microsoft.com/office/drawing/2014/main" id="{91607A9F-0D5E-3B7E-FB7E-BBE23EF51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266" y="1115159"/>
            <a:ext cx="186387" cy="16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E97CD56-867E-98D3-1FC2-9CC281DE8399}"/>
              </a:ext>
            </a:extLst>
          </p:cNvPr>
          <p:cNvSpPr/>
          <p:nvPr/>
        </p:nvSpPr>
        <p:spPr>
          <a:xfrm>
            <a:off x="4113605" y="2218638"/>
            <a:ext cx="2050661" cy="185216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458582-2346-FC27-DFE1-BB19FBEF48B1}"/>
              </a:ext>
            </a:extLst>
          </p:cNvPr>
          <p:cNvSpPr txBox="1"/>
          <p:nvPr/>
        </p:nvSpPr>
        <p:spPr>
          <a:xfrm>
            <a:off x="4846353" y="2218638"/>
            <a:ext cx="585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승인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CFB572-AFB0-9AC7-8F83-BFCCA7CD4C2A}"/>
              </a:ext>
            </a:extLst>
          </p:cNvPr>
          <p:cNvSpPr txBox="1"/>
          <p:nvPr/>
        </p:nvSpPr>
        <p:spPr>
          <a:xfrm>
            <a:off x="4284453" y="1278722"/>
            <a:ext cx="15642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휴대용 용접기     </a:t>
            </a:r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7245E52-2E88-D964-13F7-D9C775B3DC59}"/>
              </a:ext>
            </a:extLst>
          </p:cNvPr>
          <p:cNvSpPr/>
          <p:nvPr/>
        </p:nvSpPr>
        <p:spPr>
          <a:xfrm>
            <a:off x="4124464" y="1478183"/>
            <a:ext cx="2040187" cy="1852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33294E-42A9-70A4-C9FE-CD85E01DA07C}"/>
              </a:ext>
            </a:extLst>
          </p:cNvPr>
          <p:cNvSpPr txBox="1"/>
          <p:nvPr/>
        </p:nvSpPr>
        <p:spPr>
          <a:xfrm>
            <a:off x="4285900" y="1466845"/>
            <a:ext cx="1562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수리</a:t>
            </a:r>
          </a:p>
        </p:txBody>
      </p:sp>
      <p:pic>
        <p:nvPicPr>
          <p:cNvPr id="34" name="Picture 4" descr="체크박스 png 무료다운로드 - checkbox png - Urbanbrush">
            <a:extLst>
              <a:ext uri="{FF2B5EF4-FFF2-40B4-BE49-F238E27FC236}">
                <a16:creationId xmlns:a16="http://schemas.microsoft.com/office/drawing/2014/main" id="{ED8AD1BB-6006-4F43-FD7A-61F864785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73" y="1308000"/>
            <a:ext cx="186387" cy="16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718F75-D16F-BA8E-1E51-FC1F82A027C2}"/>
              </a:ext>
            </a:extLst>
          </p:cNvPr>
          <p:cNvSpPr/>
          <p:nvPr/>
        </p:nvSpPr>
        <p:spPr>
          <a:xfrm>
            <a:off x="4123535" y="1655775"/>
            <a:ext cx="2040187" cy="1852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CCEE7A-CB54-D82D-9CE2-02BAFB765C1F}"/>
              </a:ext>
            </a:extLst>
          </p:cNvPr>
          <p:cNvSpPr txBox="1"/>
          <p:nvPr/>
        </p:nvSpPr>
        <p:spPr>
          <a:xfrm>
            <a:off x="4284971" y="1644437"/>
            <a:ext cx="1562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파손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132830-157C-0F1D-7306-3D14C9DF5D87}"/>
              </a:ext>
            </a:extLst>
          </p:cNvPr>
          <p:cNvSpPr/>
          <p:nvPr/>
        </p:nvSpPr>
        <p:spPr>
          <a:xfrm>
            <a:off x="4123535" y="1839726"/>
            <a:ext cx="2040187" cy="1852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45F2F7-859E-CB2D-9D20-7C302CEF4534}"/>
              </a:ext>
            </a:extLst>
          </p:cNvPr>
          <p:cNvSpPr txBox="1"/>
          <p:nvPr/>
        </p:nvSpPr>
        <p:spPr>
          <a:xfrm>
            <a:off x="4284971" y="1828388"/>
            <a:ext cx="1562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망실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9F48BD5-EE2A-C830-C5F6-11A5B166DF2D}"/>
              </a:ext>
            </a:extLst>
          </p:cNvPr>
          <p:cNvSpPr/>
          <p:nvPr/>
        </p:nvSpPr>
        <p:spPr>
          <a:xfrm>
            <a:off x="0" y="3708863"/>
            <a:ext cx="1944216" cy="190064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미정 참고</a:t>
            </a:r>
            <a:endParaRPr lang="ko-KR" altLang="en-US" sz="3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CDB07A-E2BB-530B-1A0B-F37BE17DE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030" y="3809244"/>
            <a:ext cx="1953298" cy="84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222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9C19B16F-5244-1EB9-5419-DE976F41BE0E}"/>
              </a:ext>
            </a:extLst>
          </p:cNvPr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4.“</a:t>
            </a:r>
            <a:r>
              <a:rPr lang="ko-KR" altLang="en-US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똑똑이</a:t>
            </a:r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설계 화면 별 </a:t>
            </a:r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</a:t>
            </a:r>
            <a:endParaRPr lang="ko-KR" altLang="en-US" sz="3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5245A-AD2C-A511-5457-D3BF91DCDB5D}"/>
              </a:ext>
            </a:extLst>
          </p:cNvPr>
          <p:cNvSpPr txBox="1"/>
          <p:nvPr/>
        </p:nvSpPr>
        <p:spPr>
          <a:xfrm>
            <a:off x="2267744" y="2425452"/>
            <a:ext cx="5059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로그인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작업자</a:t>
            </a:r>
            <a:r>
              <a:rPr lang="en-US" altLang="ko-KR" dirty="0">
                <a:solidFill>
                  <a:schemeClr val="bg1"/>
                </a:solidFill>
              </a:rPr>
              <a:t>(Web &amp; App)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- </a:t>
            </a:r>
            <a:r>
              <a:rPr lang="ko-KR" altLang="en-US" dirty="0">
                <a:solidFill>
                  <a:schemeClr val="bg1"/>
                </a:solidFill>
              </a:rPr>
              <a:t>반출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반입 페이지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AutoNum type="arabicPeriod" startAt="3"/>
            </a:pPr>
            <a:r>
              <a:rPr lang="ko-KR" altLang="en-US" dirty="0">
                <a:solidFill>
                  <a:schemeClr val="bg1"/>
                </a:solidFill>
              </a:rPr>
              <a:t>관리자</a:t>
            </a:r>
            <a:r>
              <a:rPr lang="en-US" altLang="ko-KR" dirty="0">
                <a:solidFill>
                  <a:schemeClr val="bg1"/>
                </a:solidFill>
              </a:rPr>
              <a:t>(Web &amp; App)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- </a:t>
            </a:r>
            <a:r>
              <a:rPr lang="ko-KR" altLang="en-US" dirty="0">
                <a:solidFill>
                  <a:schemeClr val="bg1"/>
                </a:solidFill>
              </a:rPr>
              <a:t>기준정보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반출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반입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지급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매입 전표 페이지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41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07D9E3-C431-0956-57B4-38D01D629B19}"/>
              </a:ext>
            </a:extLst>
          </p:cNvPr>
          <p:cNvSpPr/>
          <p:nvPr/>
        </p:nvSpPr>
        <p:spPr>
          <a:xfrm>
            <a:off x="3563887" y="228996"/>
            <a:ext cx="2016226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5A01B4-30CA-45C8-A15F-C4F7DAFB4505}"/>
              </a:ext>
            </a:extLst>
          </p:cNvPr>
          <p:cNvSpPr/>
          <p:nvPr/>
        </p:nvSpPr>
        <p:spPr>
          <a:xfrm>
            <a:off x="107504" y="733051"/>
            <a:ext cx="2736308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작업자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B70562-535E-4B12-3B1B-A16D190832BF}"/>
              </a:ext>
            </a:extLst>
          </p:cNvPr>
          <p:cNvSpPr/>
          <p:nvPr/>
        </p:nvSpPr>
        <p:spPr>
          <a:xfrm>
            <a:off x="3203845" y="735622"/>
            <a:ext cx="2736308" cy="216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관리자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3AE094-AB72-82EA-A785-6F71582AF46E}"/>
              </a:ext>
            </a:extLst>
          </p:cNvPr>
          <p:cNvSpPr/>
          <p:nvPr/>
        </p:nvSpPr>
        <p:spPr>
          <a:xfrm>
            <a:off x="6300192" y="736881"/>
            <a:ext cx="2736308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수퍼 관리자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E933D1-77E4-6335-6B61-312906E74CBD}"/>
              </a:ext>
            </a:extLst>
          </p:cNvPr>
          <p:cNvSpPr/>
          <p:nvPr/>
        </p:nvSpPr>
        <p:spPr>
          <a:xfrm>
            <a:off x="107504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52F06C-9E9B-921D-82C0-884F7CBDD9CD}"/>
              </a:ext>
            </a:extLst>
          </p:cNvPr>
          <p:cNvSpPr/>
          <p:nvPr/>
        </p:nvSpPr>
        <p:spPr>
          <a:xfrm>
            <a:off x="1547668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App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6C072-04A3-432D-C1E9-1F671BCA587D}"/>
              </a:ext>
            </a:extLst>
          </p:cNvPr>
          <p:cNvSpPr/>
          <p:nvPr/>
        </p:nvSpPr>
        <p:spPr>
          <a:xfrm>
            <a:off x="3203845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45EF90-E353-C00F-30DE-5406A6EB9983}"/>
              </a:ext>
            </a:extLst>
          </p:cNvPr>
          <p:cNvSpPr/>
          <p:nvPr/>
        </p:nvSpPr>
        <p:spPr>
          <a:xfrm>
            <a:off x="4644009" y="1129308"/>
            <a:ext cx="1296144" cy="216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App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3E5696-BE27-EF79-DC09-05837CA6115B}"/>
              </a:ext>
            </a:extLst>
          </p:cNvPr>
          <p:cNvSpPr/>
          <p:nvPr/>
        </p:nvSpPr>
        <p:spPr>
          <a:xfrm>
            <a:off x="6300188" y="1136755"/>
            <a:ext cx="2736308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7C476B-5F05-DB30-8BF6-04FF782F039E}"/>
              </a:ext>
            </a:extLst>
          </p:cNvPr>
          <p:cNvSpPr/>
          <p:nvPr/>
        </p:nvSpPr>
        <p:spPr>
          <a:xfrm>
            <a:off x="107504" y="1417340"/>
            <a:ext cx="2736308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Menu List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8D055D-4E8D-4EB3-AC65-339E944AA991}"/>
              </a:ext>
            </a:extLst>
          </p:cNvPr>
          <p:cNvSpPr/>
          <p:nvPr/>
        </p:nvSpPr>
        <p:spPr>
          <a:xfrm>
            <a:off x="107504" y="2281436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 전표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03D9DF8-4A0F-D377-D488-FAC3617D283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879814" y="-959136"/>
            <a:ext cx="288031" cy="309634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0CE86F2-3488-E896-FAC7-603A516DDB6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5974243" y="-957223"/>
            <a:ext cx="291861" cy="3096346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31626F5-0C1B-74FD-47DA-7B682FE185D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4426699" y="590321"/>
            <a:ext cx="290602" cy="1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97F2B8D-E67C-2CD9-5450-304548740AD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1025501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7B1954E-DCD2-7B16-EA39-70448ABB768C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1745583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77CAABA-2D74-EA25-DD4B-6EF3C6FB96E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5400000">
            <a:off x="4123127" y="680436"/>
            <a:ext cx="177662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97FB385-33EC-98D6-A1A0-C03FA846C32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4843209" y="680436"/>
            <a:ext cx="177662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4CC88E39-4D05-4D2C-3D38-34E1D8B65340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5400000">
            <a:off x="7576419" y="1044828"/>
            <a:ext cx="183850" cy="4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A03B032-04A5-C611-1121-F1BD86BFFBCB}"/>
              </a:ext>
            </a:extLst>
          </p:cNvPr>
          <p:cNvSpPr/>
          <p:nvPr/>
        </p:nvSpPr>
        <p:spPr>
          <a:xfrm>
            <a:off x="251520" y="2450763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저장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42AB8F-5B90-D3A5-27B8-9BDCCE0B51CB}"/>
              </a:ext>
            </a:extLst>
          </p:cNvPr>
          <p:cNvSpPr/>
          <p:nvPr/>
        </p:nvSpPr>
        <p:spPr>
          <a:xfrm>
            <a:off x="251520" y="263962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F990B78-47CF-F99D-0429-A793D7D4688C}"/>
              </a:ext>
            </a:extLst>
          </p:cNvPr>
          <p:cNvSpPr/>
          <p:nvPr/>
        </p:nvSpPr>
        <p:spPr>
          <a:xfrm>
            <a:off x="107504" y="2929508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 전표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F4612AF-E94D-05E6-964E-F7A9B6297431}"/>
              </a:ext>
            </a:extLst>
          </p:cNvPr>
          <p:cNvSpPr/>
          <p:nvPr/>
        </p:nvSpPr>
        <p:spPr>
          <a:xfrm>
            <a:off x="251520" y="309883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저장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77E87A0-9668-2C48-ECB0-047C3285D520}"/>
              </a:ext>
            </a:extLst>
          </p:cNvPr>
          <p:cNvSpPr/>
          <p:nvPr/>
        </p:nvSpPr>
        <p:spPr>
          <a:xfrm>
            <a:off x="251520" y="3287697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저장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C58BBB-DD8E-9EB2-CF3D-FA211EE12ECD}"/>
              </a:ext>
            </a:extLst>
          </p:cNvPr>
          <p:cNvSpPr txBox="1"/>
          <p:nvPr/>
        </p:nvSpPr>
        <p:spPr>
          <a:xfrm>
            <a:off x="163446" y="227004"/>
            <a:ext cx="1672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**</a:t>
            </a:r>
            <a:r>
              <a:rPr lang="ko-KR" altLang="en-US" sz="800" dirty="0"/>
              <a:t>범주 </a:t>
            </a:r>
            <a:r>
              <a:rPr lang="en-US" altLang="ko-KR" sz="800" dirty="0"/>
              <a:t>: </a:t>
            </a:r>
            <a:r>
              <a:rPr lang="ko-KR" altLang="en-US" sz="800" dirty="0"/>
              <a:t>괄호안의 내용은 기능임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1D262EC-C1BF-0CEC-A970-48812184153F}"/>
              </a:ext>
            </a:extLst>
          </p:cNvPr>
          <p:cNvSpPr/>
          <p:nvPr/>
        </p:nvSpPr>
        <p:spPr>
          <a:xfrm>
            <a:off x="1547664" y="2281436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 전표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2F82AC1-826C-9DFC-2041-DF3E0712DD21}"/>
              </a:ext>
            </a:extLst>
          </p:cNvPr>
          <p:cNvSpPr/>
          <p:nvPr/>
        </p:nvSpPr>
        <p:spPr>
          <a:xfrm>
            <a:off x="1691680" y="2450763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818DD58-E1F5-3D45-EFA4-BAED1BB4E1C0}"/>
              </a:ext>
            </a:extLst>
          </p:cNvPr>
          <p:cNvSpPr/>
          <p:nvPr/>
        </p:nvSpPr>
        <p:spPr>
          <a:xfrm>
            <a:off x="1691680" y="263962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2A5ECA7-8430-C533-F3BE-CE14F0384F04}"/>
              </a:ext>
            </a:extLst>
          </p:cNvPr>
          <p:cNvSpPr/>
          <p:nvPr/>
        </p:nvSpPr>
        <p:spPr>
          <a:xfrm>
            <a:off x="1547664" y="2929508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 전표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49B4DA6-B907-987D-EC4A-ACD8D1A477CA}"/>
              </a:ext>
            </a:extLst>
          </p:cNvPr>
          <p:cNvSpPr/>
          <p:nvPr/>
        </p:nvSpPr>
        <p:spPr>
          <a:xfrm>
            <a:off x="1691680" y="309883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C9A990-17E1-F681-6841-EAC643A08E15}"/>
              </a:ext>
            </a:extLst>
          </p:cNvPr>
          <p:cNvSpPr/>
          <p:nvPr/>
        </p:nvSpPr>
        <p:spPr>
          <a:xfrm>
            <a:off x="1691680" y="3287697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C382F43-36CB-5788-CBF9-6F48D0EEF230}"/>
              </a:ext>
            </a:extLst>
          </p:cNvPr>
          <p:cNvSpPr/>
          <p:nvPr/>
        </p:nvSpPr>
        <p:spPr>
          <a:xfrm>
            <a:off x="3203845" y="1422743"/>
            <a:ext cx="2736308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Menu List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58A6062-6E55-2212-0C7C-B5BAD9E251F3}"/>
              </a:ext>
            </a:extLst>
          </p:cNvPr>
          <p:cNvSpPr/>
          <p:nvPr/>
        </p:nvSpPr>
        <p:spPr>
          <a:xfrm>
            <a:off x="3203845" y="1638767"/>
            <a:ext cx="1296144" cy="5814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기준정보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28D863E-300F-1228-A22E-7B421B1CA39A}"/>
              </a:ext>
            </a:extLst>
          </p:cNvPr>
          <p:cNvSpPr/>
          <p:nvPr/>
        </p:nvSpPr>
        <p:spPr>
          <a:xfrm>
            <a:off x="3203845" y="2286839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 전표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3439621-8081-F89D-A3CC-B9EABB9A07DD}"/>
              </a:ext>
            </a:extLst>
          </p:cNvPr>
          <p:cNvSpPr/>
          <p:nvPr/>
        </p:nvSpPr>
        <p:spPr>
          <a:xfrm>
            <a:off x="3347861" y="180994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부서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사원정보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변경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0BC4902-73E3-0B41-C2E8-50FCFE31449D}"/>
              </a:ext>
            </a:extLst>
          </p:cNvPr>
          <p:cNvSpPr/>
          <p:nvPr/>
        </p:nvSpPr>
        <p:spPr>
          <a:xfrm>
            <a:off x="3347861" y="1998807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공기구품목정보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변경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ACA135-02E1-FA4D-5DEE-F482A5C8C624}"/>
              </a:ext>
            </a:extLst>
          </p:cNvPr>
          <p:cNvSpPr/>
          <p:nvPr/>
        </p:nvSpPr>
        <p:spPr>
          <a:xfrm>
            <a:off x="3347861" y="2456166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C430FE2-C79A-5BA9-4868-ABEA4FC015CF}"/>
              </a:ext>
            </a:extLst>
          </p:cNvPr>
          <p:cNvSpPr/>
          <p:nvPr/>
        </p:nvSpPr>
        <p:spPr>
          <a:xfrm>
            <a:off x="3347861" y="2645028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2CF0815-642B-ECD5-D918-F6585ADF8BCB}"/>
              </a:ext>
            </a:extLst>
          </p:cNvPr>
          <p:cNvSpPr/>
          <p:nvPr/>
        </p:nvSpPr>
        <p:spPr>
          <a:xfrm>
            <a:off x="3203845" y="2934911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 전표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6E1B7C3-4CA1-01C8-143C-41F0B89B701B}"/>
              </a:ext>
            </a:extLst>
          </p:cNvPr>
          <p:cNvSpPr/>
          <p:nvPr/>
        </p:nvSpPr>
        <p:spPr>
          <a:xfrm>
            <a:off x="3347861" y="3104238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E81D23B-238E-9856-3661-869F2820FC3F}"/>
              </a:ext>
            </a:extLst>
          </p:cNvPr>
          <p:cNvSpPr/>
          <p:nvPr/>
        </p:nvSpPr>
        <p:spPr>
          <a:xfrm>
            <a:off x="3347861" y="3293100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CD2475-C279-0BEF-243A-704864C877FB}"/>
              </a:ext>
            </a:extLst>
          </p:cNvPr>
          <p:cNvSpPr/>
          <p:nvPr/>
        </p:nvSpPr>
        <p:spPr>
          <a:xfrm>
            <a:off x="3203845" y="3582983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지급 전표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C8BE269-F276-0B10-3C62-EAEB56AE9493}"/>
              </a:ext>
            </a:extLst>
          </p:cNvPr>
          <p:cNvSpPr/>
          <p:nvPr/>
        </p:nvSpPr>
        <p:spPr>
          <a:xfrm>
            <a:off x="3347861" y="3752310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지급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6D11498-ED17-76B6-6A3D-2EF41ACCD75A}"/>
              </a:ext>
            </a:extLst>
          </p:cNvPr>
          <p:cNvSpPr/>
          <p:nvPr/>
        </p:nvSpPr>
        <p:spPr>
          <a:xfrm>
            <a:off x="3347861" y="394117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지급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392DF89-ED5A-872D-8BDC-95862C7E0DF4}"/>
              </a:ext>
            </a:extLst>
          </p:cNvPr>
          <p:cNvSpPr/>
          <p:nvPr/>
        </p:nvSpPr>
        <p:spPr>
          <a:xfrm>
            <a:off x="3204716" y="4231055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매입 전표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B56AC52-2E92-AD4F-BA5A-BCAA2E1140C8}"/>
              </a:ext>
            </a:extLst>
          </p:cNvPr>
          <p:cNvSpPr/>
          <p:nvPr/>
        </p:nvSpPr>
        <p:spPr>
          <a:xfrm>
            <a:off x="3348732" y="440038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파일선택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업로드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2289F28-7F07-63B5-8D8B-8BFBE064E970}"/>
              </a:ext>
            </a:extLst>
          </p:cNvPr>
          <p:cNvSpPr/>
          <p:nvPr/>
        </p:nvSpPr>
        <p:spPr>
          <a:xfrm>
            <a:off x="3348732" y="4589244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매입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9E88F66-75F1-5F69-17A1-278779C7BA42}"/>
              </a:ext>
            </a:extLst>
          </p:cNvPr>
          <p:cNvSpPr/>
          <p:nvPr/>
        </p:nvSpPr>
        <p:spPr>
          <a:xfrm>
            <a:off x="4644005" y="2286839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 전표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ADA51F8-B335-AC37-8FCB-C10D894684CC}"/>
              </a:ext>
            </a:extLst>
          </p:cNvPr>
          <p:cNvSpPr/>
          <p:nvPr/>
        </p:nvSpPr>
        <p:spPr>
          <a:xfrm>
            <a:off x="4788021" y="2456166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DA7785E-B6CD-CF5E-D426-51BE2786A506}"/>
              </a:ext>
            </a:extLst>
          </p:cNvPr>
          <p:cNvSpPr/>
          <p:nvPr/>
        </p:nvSpPr>
        <p:spPr>
          <a:xfrm>
            <a:off x="4788021" y="2645028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BA00854-0731-0048-2969-9D2324CC6F14}"/>
              </a:ext>
            </a:extLst>
          </p:cNvPr>
          <p:cNvSpPr/>
          <p:nvPr/>
        </p:nvSpPr>
        <p:spPr>
          <a:xfrm>
            <a:off x="4644005" y="2934911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 전표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9A2E2BE-8615-F6D1-40F5-DEBF3778F8ED}"/>
              </a:ext>
            </a:extLst>
          </p:cNvPr>
          <p:cNvSpPr/>
          <p:nvPr/>
        </p:nvSpPr>
        <p:spPr>
          <a:xfrm>
            <a:off x="4788021" y="3104238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9043906-D4AB-A946-EB18-6623B62A6F16}"/>
              </a:ext>
            </a:extLst>
          </p:cNvPr>
          <p:cNvSpPr/>
          <p:nvPr/>
        </p:nvSpPr>
        <p:spPr>
          <a:xfrm>
            <a:off x="4788021" y="3293100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49AA0FC-EC5B-831C-6CFB-56DEA7E98ACB}"/>
              </a:ext>
            </a:extLst>
          </p:cNvPr>
          <p:cNvSpPr/>
          <p:nvPr/>
        </p:nvSpPr>
        <p:spPr>
          <a:xfrm>
            <a:off x="4644005" y="3582983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태그 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수정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EBB744D-F08C-FBDE-7357-880AC2BB6F88}"/>
              </a:ext>
            </a:extLst>
          </p:cNvPr>
          <p:cNvSpPr/>
          <p:nvPr/>
        </p:nvSpPr>
        <p:spPr>
          <a:xfrm>
            <a:off x="4788021" y="3752310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태그 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수정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167131F-EDE1-7C6C-8B8B-EC8651F5DDFA}"/>
              </a:ext>
            </a:extLst>
          </p:cNvPr>
          <p:cNvSpPr/>
          <p:nvPr/>
        </p:nvSpPr>
        <p:spPr>
          <a:xfrm>
            <a:off x="4788021" y="394117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-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7E1AEBB-E803-2513-F573-EB0106321FCE}"/>
              </a:ext>
            </a:extLst>
          </p:cNvPr>
          <p:cNvSpPr/>
          <p:nvPr/>
        </p:nvSpPr>
        <p:spPr>
          <a:xfrm>
            <a:off x="6300186" y="1417340"/>
            <a:ext cx="2736308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Menu List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554148E-89CC-B859-24C9-21367832B73B}"/>
              </a:ext>
            </a:extLst>
          </p:cNvPr>
          <p:cNvSpPr/>
          <p:nvPr/>
        </p:nvSpPr>
        <p:spPr>
          <a:xfrm>
            <a:off x="6300186" y="1633364"/>
            <a:ext cx="1296144" cy="5814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기준정보 변경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B64636B-D6B6-CF69-CE1B-628058E9F4E3}"/>
              </a:ext>
            </a:extLst>
          </p:cNvPr>
          <p:cNvSpPr/>
          <p:nvPr/>
        </p:nvSpPr>
        <p:spPr>
          <a:xfrm>
            <a:off x="6300186" y="2281436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 전표 변경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6DEC7F4-F67F-8DC7-2DEE-14F59F0E8326}"/>
              </a:ext>
            </a:extLst>
          </p:cNvPr>
          <p:cNvSpPr/>
          <p:nvPr/>
        </p:nvSpPr>
        <p:spPr>
          <a:xfrm>
            <a:off x="6444202" y="180454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부서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사원정보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삭제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F767B6B-28BA-A0D8-F138-EF50FE788150}"/>
              </a:ext>
            </a:extLst>
          </p:cNvPr>
          <p:cNvSpPr/>
          <p:nvPr/>
        </p:nvSpPr>
        <p:spPr>
          <a:xfrm>
            <a:off x="6444202" y="1993404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공기구품목정보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삭제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F7BAE05-2109-3384-1D05-8B30615C6E1B}"/>
              </a:ext>
            </a:extLst>
          </p:cNvPr>
          <p:cNvSpPr/>
          <p:nvPr/>
        </p:nvSpPr>
        <p:spPr>
          <a:xfrm>
            <a:off x="6444202" y="2450763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5685353-589A-6845-1ABE-3B278524FE23}"/>
              </a:ext>
            </a:extLst>
          </p:cNvPr>
          <p:cNvSpPr/>
          <p:nvPr/>
        </p:nvSpPr>
        <p:spPr>
          <a:xfrm>
            <a:off x="6444202" y="263962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07ECED1-248C-80A3-A662-6F6BA80E2FDF}"/>
              </a:ext>
            </a:extLst>
          </p:cNvPr>
          <p:cNvSpPr/>
          <p:nvPr/>
        </p:nvSpPr>
        <p:spPr>
          <a:xfrm>
            <a:off x="6300186" y="2929508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 전표 변경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FEAB0C8-1B42-8742-E3E5-F41C82FE5386}"/>
              </a:ext>
            </a:extLst>
          </p:cNvPr>
          <p:cNvSpPr/>
          <p:nvPr/>
        </p:nvSpPr>
        <p:spPr>
          <a:xfrm>
            <a:off x="6444202" y="309883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3EEB846-CC0A-D2E4-367B-56F3A2DED5F7}"/>
              </a:ext>
            </a:extLst>
          </p:cNvPr>
          <p:cNvSpPr/>
          <p:nvPr/>
        </p:nvSpPr>
        <p:spPr>
          <a:xfrm>
            <a:off x="6444202" y="3287697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7010B58-9BE9-FD6D-5C40-D9096336DDE2}"/>
              </a:ext>
            </a:extLst>
          </p:cNvPr>
          <p:cNvSpPr/>
          <p:nvPr/>
        </p:nvSpPr>
        <p:spPr>
          <a:xfrm>
            <a:off x="6300186" y="3577580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지급 전표 변경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820030D-92DF-2B6A-5333-B9FC3DC325E8}"/>
              </a:ext>
            </a:extLst>
          </p:cNvPr>
          <p:cNvSpPr/>
          <p:nvPr/>
        </p:nvSpPr>
        <p:spPr>
          <a:xfrm>
            <a:off x="6444202" y="3746907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6692312-F456-5885-2210-0961DFC2ADD3}"/>
              </a:ext>
            </a:extLst>
          </p:cNvPr>
          <p:cNvSpPr/>
          <p:nvPr/>
        </p:nvSpPr>
        <p:spPr>
          <a:xfrm>
            <a:off x="6444202" y="3935769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지급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1D4CC15-DBEC-2525-FE9B-B061614C1E27}"/>
              </a:ext>
            </a:extLst>
          </p:cNvPr>
          <p:cNvSpPr/>
          <p:nvPr/>
        </p:nvSpPr>
        <p:spPr>
          <a:xfrm>
            <a:off x="6301057" y="4225652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매입 전표 변경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618305B-D419-48CF-7510-93100D1F9173}"/>
              </a:ext>
            </a:extLst>
          </p:cNvPr>
          <p:cNvSpPr/>
          <p:nvPr/>
        </p:nvSpPr>
        <p:spPr>
          <a:xfrm>
            <a:off x="6445073" y="4394979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파일선택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업로드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293D728-F57A-C259-28A4-A0371288AD23}"/>
              </a:ext>
            </a:extLst>
          </p:cNvPr>
          <p:cNvSpPr/>
          <p:nvPr/>
        </p:nvSpPr>
        <p:spPr>
          <a:xfrm>
            <a:off x="6445073" y="4583841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매입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3EDB523-5FAB-5E9E-10A7-48B8172C17C2}"/>
              </a:ext>
            </a:extLst>
          </p:cNvPr>
          <p:cNvSpPr/>
          <p:nvPr/>
        </p:nvSpPr>
        <p:spPr>
          <a:xfrm>
            <a:off x="7740346" y="2281436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 전표 변경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5349C3D-142B-1019-7B97-EC50E9D89812}"/>
              </a:ext>
            </a:extLst>
          </p:cNvPr>
          <p:cNvSpPr/>
          <p:nvPr/>
        </p:nvSpPr>
        <p:spPr>
          <a:xfrm>
            <a:off x="7884362" y="2450763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B1643AD-8663-95BA-BA1E-F03E2517BDAD}"/>
              </a:ext>
            </a:extLst>
          </p:cNvPr>
          <p:cNvSpPr/>
          <p:nvPr/>
        </p:nvSpPr>
        <p:spPr>
          <a:xfrm>
            <a:off x="7884362" y="263962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B4D545E-7506-DE12-7F5F-FE2C86FD216C}"/>
              </a:ext>
            </a:extLst>
          </p:cNvPr>
          <p:cNvSpPr/>
          <p:nvPr/>
        </p:nvSpPr>
        <p:spPr>
          <a:xfrm>
            <a:off x="7740346" y="2929508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 전표 변경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A9E8896-555A-CB8D-D330-85A5850F934E}"/>
              </a:ext>
            </a:extLst>
          </p:cNvPr>
          <p:cNvSpPr/>
          <p:nvPr/>
        </p:nvSpPr>
        <p:spPr>
          <a:xfrm>
            <a:off x="7884362" y="309883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0BFC633-C6F0-4195-B6C7-B3DE15BF8FD7}"/>
              </a:ext>
            </a:extLst>
          </p:cNvPr>
          <p:cNvSpPr/>
          <p:nvPr/>
        </p:nvSpPr>
        <p:spPr>
          <a:xfrm>
            <a:off x="7884362" y="3287697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17A3F0A-FD2E-F749-C3E5-DC6CA61A40A9}"/>
              </a:ext>
            </a:extLst>
          </p:cNvPr>
          <p:cNvSpPr/>
          <p:nvPr/>
        </p:nvSpPr>
        <p:spPr>
          <a:xfrm>
            <a:off x="7740346" y="3577580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태그 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수정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변경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9D2D2C5-B5D9-841D-5FF6-D0C1070E092A}"/>
              </a:ext>
            </a:extLst>
          </p:cNvPr>
          <p:cNvSpPr/>
          <p:nvPr/>
        </p:nvSpPr>
        <p:spPr>
          <a:xfrm>
            <a:off x="7884362" y="3746907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태그 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수정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812D2AD-55E6-BFA3-6826-F585546A895A}"/>
              </a:ext>
            </a:extLst>
          </p:cNvPr>
          <p:cNvSpPr/>
          <p:nvPr/>
        </p:nvSpPr>
        <p:spPr>
          <a:xfrm>
            <a:off x="7884362" y="3935769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-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1BB7A-9408-A4CB-6585-F281D7DAAB9D}"/>
              </a:ext>
            </a:extLst>
          </p:cNvPr>
          <p:cNvCxnSpPr>
            <a:endCxn id="12" idx="2"/>
          </p:cNvCxnSpPr>
          <p:nvPr/>
        </p:nvCxnSpPr>
        <p:spPr>
          <a:xfrm>
            <a:off x="1475658" y="112930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2104E34-E11A-3ACC-D469-8F0C002A873D}"/>
              </a:ext>
            </a:extLst>
          </p:cNvPr>
          <p:cNvCxnSpPr/>
          <p:nvPr/>
        </p:nvCxnSpPr>
        <p:spPr>
          <a:xfrm>
            <a:off x="4571999" y="1127457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606B114-7426-C1BF-7075-A9E2EB70E940}"/>
              </a:ext>
            </a:extLst>
          </p:cNvPr>
          <p:cNvCxnSpPr/>
          <p:nvPr/>
        </p:nvCxnSpPr>
        <p:spPr>
          <a:xfrm>
            <a:off x="7668342" y="1136755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65BA8A-55B1-C26D-E4C1-040178786364}"/>
              </a:ext>
            </a:extLst>
          </p:cNvPr>
          <p:cNvSpPr/>
          <p:nvPr/>
        </p:nvSpPr>
        <p:spPr>
          <a:xfrm>
            <a:off x="4644947" y="1635132"/>
            <a:ext cx="1296144" cy="5814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기준정보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FCC090-2F59-4F96-6C6F-346CD98F1110}"/>
              </a:ext>
            </a:extLst>
          </p:cNvPr>
          <p:cNvSpPr/>
          <p:nvPr/>
        </p:nvSpPr>
        <p:spPr>
          <a:xfrm>
            <a:off x="4788963" y="1806310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부서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사원정보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변경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8DC1E5-667D-E6F7-B0E3-7A38F115C154}"/>
              </a:ext>
            </a:extLst>
          </p:cNvPr>
          <p:cNvSpPr/>
          <p:nvPr/>
        </p:nvSpPr>
        <p:spPr>
          <a:xfrm>
            <a:off x="4788963" y="199517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공기구품목정보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변경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522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07D9E3-C431-0956-57B4-38D01D629B19}"/>
              </a:ext>
            </a:extLst>
          </p:cNvPr>
          <p:cNvSpPr/>
          <p:nvPr/>
        </p:nvSpPr>
        <p:spPr>
          <a:xfrm>
            <a:off x="2633686" y="228996"/>
            <a:ext cx="1937666" cy="2412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16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  <a:endParaRPr lang="ko-KR" altLang="en-US" sz="16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5A01B4-30CA-45C8-A15F-C4F7DAFB4505}"/>
              </a:ext>
            </a:extLst>
          </p:cNvPr>
          <p:cNvSpPr/>
          <p:nvPr/>
        </p:nvSpPr>
        <p:spPr>
          <a:xfrm>
            <a:off x="107504" y="3361556"/>
            <a:ext cx="2736308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작업자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B70562-535E-4B12-3B1B-A16D190832BF}"/>
              </a:ext>
            </a:extLst>
          </p:cNvPr>
          <p:cNvSpPr/>
          <p:nvPr/>
        </p:nvSpPr>
        <p:spPr>
          <a:xfrm>
            <a:off x="3203845" y="3364127"/>
            <a:ext cx="2736308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관리자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3AE094-AB72-82EA-A785-6F71582AF46E}"/>
              </a:ext>
            </a:extLst>
          </p:cNvPr>
          <p:cNvSpPr/>
          <p:nvPr/>
        </p:nvSpPr>
        <p:spPr>
          <a:xfrm>
            <a:off x="6300192" y="3365386"/>
            <a:ext cx="2736308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수퍼 관리자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E933D1-77E4-6335-6B61-312906E74CBD}"/>
              </a:ext>
            </a:extLst>
          </p:cNvPr>
          <p:cNvSpPr/>
          <p:nvPr/>
        </p:nvSpPr>
        <p:spPr>
          <a:xfrm>
            <a:off x="107504" y="3757813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52F06C-9E9B-921D-82C0-884F7CBDD9CD}"/>
              </a:ext>
            </a:extLst>
          </p:cNvPr>
          <p:cNvSpPr/>
          <p:nvPr/>
        </p:nvSpPr>
        <p:spPr>
          <a:xfrm>
            <a:off x="1547668" y="3757813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App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6C072-04A3-432D-C1E9-1F671BCA587D}"/>
              </a:ext>
            </a:extLst>
          </p:cNvPr>
          <p:cNvSpPr/>
          <p:nvPr/>
        </p:nvSpPr>
        <p:spPr>
          <a:xfrm>
            <a:off x="3203845" y="3757813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45EF90-E353-C00F-30DE-5406A6EB9983}"/>
              </a:ext>
            </a:extLst>
          </p:cNvPr>
          <p:cNvSpPr/>
          <p:nvPr/>
        </p:nvSpPr>
        <p:spPr>
          <a:xfrm>
            <a:off x="4644009" y="3757813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App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3E5696-BE27-EF79-DC09-05837CA6115B}"/>
              </a:ext>
            </a:extLst>
          </p:cNvPr>
          <p:cNvSpPr/>
          <p:nvPr/>
        </p:nvSpPr>
        <p:spPr>
          <a:xfrm>
            <a:off x="6300188" y="3765260"/>
            <a:ext cx="2736308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03D9DF8-4A0F-D377-D488-FAC3617D283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179049" y="1938086"/>
            <a:ext cx="720080" cy="2126861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0CE86F2-3488-E896-FAC7-603A516DDB6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5273477" y="970517"/>
            <a:ext cx="723910" cy="4065827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31626F5-0C1B-74FD-47DA-7B682FE185D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3725934" y="2518061"/>
            <a:ext cx="722651" cy="969480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97F2B8D-E67C-2CD9-5450-304548740AD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1025501" y="3307655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7B1954E-DCD2-7B16-EA39-70448ABB768C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1745583" y="3307655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77CAABA-2D74-EA25-DD4B-6EF3C6FB96E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5400000">
            <a:off x="4123127" y="3308941"/>
            <a:ext cx="177662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97FB385-33EC-98D6-A1A0-C03FA846C32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4843209" y="3308941"/>
            <a:ext cx="177662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4CC88E39-4D05-4D2C-3D38-34E1D8B65340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5400000">
            <a:off x="7576419" y="3673333"/>
            <a:ext cx="183850" cy="4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DC58BBB-DD8E-9EB2-CF3D-FA211EE12ECD}"/>
              </a:ext>
            </a:extLst>
          </p:cNvPr>
          <p:cNvSpPr txBox="1"/>
          <p:nvPr/>
        </p:nvSpPr>
        <p:spPr>
          <a:xfrm>
            <a:off x="163446" y="227004"/>
            <a:ext cx="1672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**</a:t>
            </a:r>
            <a:r>
              <a:rPr lang="ko-KR" altLang="en-US" sz="800" dirty="0"/>
              <a:t>범주 </a:t>
            </a:r>
            <a:r>
              <a:rPr lang="en-US" altLang="ko-KR" sz="800" dirty="0"/>
              <a:t>: </a:t>
            </a:r>
            <a:r>
              <a:rPr lang="ko-KR" altLang="en-US" sz="800" dirty="0"/>
              <a:t>괄호안의 내용은 기능임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26A9843-9263-B68C-5516-82DEFB818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876" y="409228"/>
            <a:ext cx="798645" cy="5791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5469595-880C-DA5D-8EE8-51C29AAF1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876" y="1847297"/>
            <a:ext cx="798645" cy="57837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6F09B7B-59E4-6063-F470-594BDE783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876" y="1125487"/>
            <a:ext cx="798645" cy="57917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6978F60-B089-ECC6-97D0-C5017D38E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788" y="909208"/>
            <a:ext cx="991833" cy="1011727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BBFCD0-7442-2346-EDEA-01CE2425A169}"/>
              </a:ext>
            </a:extLst>
          </p:cNvPr>
          <p:cNvSpPr/>
          <p:nvPr/>
        </p:nvSpPr>
        <p:spPr>
          <a:xfrm>
            <a:off x="3033839" y="513135"/>
            <a:ext cx="1537830" cy="21602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작업자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사원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로그인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EACB0F-9C82-2B38-F728-2F896907DD06}"/>
              </a:ext>
            </a:extLst>
          </p:cNvPr>
          <p:cNvSpPr/>
          <p:nvPr/>
        </p:nvSpPr>
        <p:spPr>
          <a:xfrm>
            <a:off x="3034170" y="849190"/>
            <a:ext cx="1537830" cy="21602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관리자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정비실장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로그인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5193702-5CD4-655A-87A8-62C39B2B5641}"/>
              </a:ext>
            </a:extLst>
          </p:cNvPr>
          <p:cNvSpPr/>
          <p:nvPr/>
        </p:nvSpPr>
        <p:spPr>
          <a:xfrm>
            <a:off x="3033839" y="1185245"/>
            <a:ext cx="1537830" cy="21602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수퍼 관리자 로그인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3918CFC-D9FA-5DEF-A079-DE487BFE7ED3}"/>
              </a:ext>
            </a:extLst>
          </p:cNvPr>
          <p:cNvCxnSpPr>
            <a:stCxn id="14" idx="1"/>
            <a:endCxn id="19" idx="3"/>
          </p:cNvCxnSpPr>
          <p:nvPr/>
        </p:nvCxnSpPr>
        <p:spPr>
          <a:xfrm flipH="1">
            <a:off x="7877621" y="698813"/>
            <a:ext cx="267255" cy="716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3B56CF-5841-F31D-0EF7-EC0015E6C44A}"/>
              </a:ext>
            </a:extLst>
          </p:cNvPr>
          <p:cNvCxnSpPr>
            <a:cxnSpLocks/>
            <a:stCxn id="18" idx="1"/>
            <a:endCxn id="19" idx="3"/>
          </p:cNvCxnSpPr>
          <p:nvPr/>
        </p:nvCxnSpPr>
        <p:spPr>
          <a:xfrm flipH="1">
            <a:off x="7877621" y="1415072"/>
            <a:ext cx="26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D23BFE9-DF80-19D1-754A-4753137C00F6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 flipV="1">
            <a:off x="7877621" y="1415072"/>
            <a:ext cx="267255" cy="72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E43695A-6596-C7F2-BE28-D0ECFFD89C79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8544199" y="988398"/>
            <a:ext cx="0" cy="13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434F6A7-DCD3-FC2F-D81E-95BAC448020A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8544199" y="1704657"/>
            <a:ext cx="0" cy="142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8314903F-119F-A264-F145-EFB83BF19BEA}"/>
              </a:ext>
            </a:extLst>
          </p:cNvPr>
          <p:cNvGrpSpPr/>
          <p:nvPr/>
        </p:nvGrpSpPr>
        <p:grpSpPr>
          <a:xfrm>
            <a:off x="4866583" y="227004"/>
            <a:ext cx="1937667" cy="2414469"/>
            <a:chOff x="4866583" y="227004"/>
            <a:chExt cx="1937667" cy="2414469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52B1ABF-7112-A5BF-C2DD-D75C84EFB97B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Login DTO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0267819-8247-14FF-BD6D-2729C784AA53}"/>
                </a:ext>
              </a:extLst>
            </p:cNvPr>
            <p:cNvSpPr/>
            <p:nvPr/>
          </p:nvSpPr>
          <p:spPr>
            <a:xfrm>
              <a:off x="4866583" y="435278"/>
              <a:ext cx="1937666" cy="2206195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Membership String code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사번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Membership String password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비밀번호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Membership String name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이름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Membership Part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Part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부서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MainPart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String name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메인부서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Part String name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부서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SubPart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name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중간부서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**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관리자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정비실장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)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이름 필요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13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BB9A7-382E-94E2-B6D0-8EBE1C25714B}"/>
              </a:ext>
            </a:extLst>
          </p:cNvPr>
          <p:cNvSpPr txBox="1"/>
          <p:nvPr/>
        </p:nvSpPr>
        <p:spPr>
          <a:xfrm>
            <a:off x="108475" y="201202"/>
            <a:ext cx="539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7.1.1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기준정보 분류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직원등록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8F73806-ACD8-201C-5EBE-F45134FB1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306427"/>
              </p:ext>
            </p:extLst>
          </p:nvPr>
        </p:nvGraphicFramePr>
        <p:xfrm>
          <a:off x="6979021" y="0"/>
          <a:ext cx="2164979" cy="3049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(member)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성명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직번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신규직원 추가 등록 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Pop-up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en-US" altLang="ko-KR" sz="800" b="1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Horizontal Form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/form-layout.html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Reset Password </a:t>
                      </a:r>
                      <a:r>
                        <a:rPr lang="ko-KR" altLang="en-US" sz="700" b="1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필요시</a:t>
                      </a:r>
                      <a:endParaRPr lang="en-US" altLang="ko-KR" sz="700" b="1" i="0" dirty="0">
                        <a:solidFill>
                          <a:srgbClr val="333333"/>
                        </a:solidFill>
                        <a:effectLst/>
                        <a:latin typeface="PT Sans" panose="020B0503020203020204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 err="1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Dashboard_Full</a:t>
                      </a:r>
                      <a:r>
                        <a:rPr lang="en-US" altLang="ko-KR" sz="700" b="0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/Dashboard/Light/</a:t>
                      </a:r>
                      <a:r>
                        <a:rPr lang="en-US" altLang="ko-KR" sz="700" b="0" i="0" dirty="0" err="1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Dashmin_html</a:t>
                      </a:r>
                      <a:r>
                        <a:rPr lang="en-US" altLang="ko-KR" sz="700" b="0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/pages/pages/authentication/reset-pass.html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0FCC9D7-E20C-C6C2-607E-A06D67281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1CBD31-7E60-798A-5C37-5CD0638C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89424"/>
            <a:ext cx="5256584" cy="3182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B0D2F2-5513-4FA4-5669-4B49F1183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377" y="944037"/>
            <a:ext cx="5218324" cy="45420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C0A8A3-62BF-165C-861D-D0B696E1B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5" y="965678"/>
            <a:ext cx="4752527" cy="307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60C1E9-7AA7-B98D-9F22-600806786616}"/>
              </a:ext>
            </a:extLst>
          </p:cNvPr>
          <p:cNvSpPr txBox="1"/>
          <p:nvPr/>
        </p:nvSpPr>
        <p:spPr>
          <a:xfrm>
            <a:off x="1770235" y="989677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직원 신규등록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62B9C7-8BBA-1690-ACBA-46FADF3A9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5137367"/>
            <a:ext cx="5004875" cy="3076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467077-9294-C802-F490-80D9DC06A5BC}"/>
              </a:ext>
            </a:extLst>
          </p:cNvPr>
          <p:cNvSpPr txBox="1"/>
          <p:nvPr/>
        </p:nvSpPr>
        <p:spPr>
          <a:xfrm>
            <a:off x="2998771" y="5183502"/>
            <a:ext cx="19223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&lt; 1.  2.  3.  4.  5.  6.  7.  8.  9.  10 &gt; </a:t>
            </a:r>
            <a:endParaRPr lang="ko-KR" altLang="en-US" sz="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F8E58E-CE0F-D369-FAE5-3AA81A1D8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602" y="2831488"/>
            <a:ext cx="2098820" cy="17171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E5811D-9954-0D18-ACFC-99CC775AF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960" y="2807630"/>
            <a:ext cx="1998464" cy="174096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F9F3E9-E6CC-F4C7-772E-7C2E1428610C}"/>
              </a:ext>
            </a:extLst>
          </p:cNvPr>
          <p:cNvSpPr txBox="1"/>
          <p:nvPr/>
        </p:nvSpPr>
        <p:spPr>
          <a:xfrm>
            <a:off x="6044072" y="4312412"/>
            <a:ext cx="199865" cy="108011"/>
          </a:xfrm>
          <a:prstGeom prst="rect">
            <a:avLst/>
          </a:prstGeom>
          <a:solidFill>
            <a:srgbClr val="6045E2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5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43E404-97A5-3467-E2AE-3350C8121F4D}"/>
              </a:ext>
            </a:extLst>
          </p:cNvPr>
          <p:cNvSpPr/>
          <p:nvPr/>
        </p:nvSpPr>
        <p:spPr>
          <a:xfrm>
            <a:off x="1531427" y="942488"/>
            <a:ext cx="291527" cy="35402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7B71D6-A83B-0FBE-5B59-09E38092A169}"/>
              </a:ext>
            </a:extLst>
          </p:cNvPr>
          <p:cNvSpPr/>
          <p:nvPr/>
        </p:nvSpPr>
        <p:spPr>
          <a:xfrm>
            <a:off x="6197451" y="1633364"/>
            <a:ext cx="291527" cy="29465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0E4B3E-F02D-76A2-F623-4624F050F94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5415012" y="1949408"/>
            <a:ext cx="928202" cy="882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539CFCD-C8D5-A2F9-4282-D99F109287B2}"/>
              </a:ext>
            </a:extLst>
          </p:cNvPr>
          <p:cNvCxnSpPr>
            <a:cxnSpLocks/>
            <a:stCxn id="81" idx="2"/>
            <a:endCxn id="11" idx="0"/>
          </p:cNvCxnSpPr>
          <p:nvPr/>
        </p:nvCxnSpPr>
        <p:spPr>
          <a:xfrm>
            <a:off x="1677191" y="1296514"/>
            <a:ext cx="1004001" cy="1511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46A72A-E26C-6522-C16F-96777F84F226}"/>
              </a:ext>
            </a:extLst>
          </p:cNvPr>
          <p:cNvSpPr txBox="1"/>
          <p:nvPr/>
        </p:nvSpPr>
        <p:spPr>
          <a:xfrm>
            <a:off x="2483768" y="4052144"/>
            <a:ext cx="415498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관리자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5C764D-E013-BF39-5A34-F5DF2996D170}"/>
              </a:ext>
            </a:extLst>
          </p:cNvPr>
          <p:cNvSpPr txBox="1"/>
          <p:nvPr/>
        </p:nvSpPr>
        <p:spPr>
          <a:xfrm>
            <a:off x="5207263" y="4049189"/>
            <a:ext cx="415498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관리자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E4A1468-2F25-2504-3E40-8BC354085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7987" y="3845541"/>
            <a:ext cx="2164980" cy="1406108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3D3EC83B-E0BC-CA81-EE11-957E3AFCA9AC}"/>
              </a:ext>
            </a:extLst>
          </p:cNvPr>
          <p:cNvGrpSpPr/>
          <p:nvPr/>
        </p:nvGrpSpPr>
        <p:grpSpPr>
          <a:xfrm>
            <a:off x="6880850" y="3813160"/>
            <a:ext cx="388720" cy="200055"/>
            <a:chOff x="4727047" y="5307508"/>
            <a:chExt cx="388720" cy="20005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9AF1DFF-1F54-1670-D683-36EFC51C458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27">
              <a:extLst>
                <a:ext uri="{FF2B5EF4-FFF2-40B4-BE49-F238E27FC236}">
                  <a16:creationId xmlns:a16="http://schemas.microsoft.com/office/drawing/2014/main" id="{2E97C980-0043-0D86-7711-373015D70EE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00DA8D49-E05B-A4A5-0A7C-9DD994A6D9A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2824"/>
          <a:stretch/>
        </p:blipFill>
        <p:spPr>
          <a:xfrm>
            <a:off x="4772297" y="971334"/>
            <a:ext cx="1800200" cy="250245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F62C8F8A-3C27-5428-6FDD-0D56646DE5CD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80E634AB-0BC5-3AFE-A4D0-31282190F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3B50E55-8067-B9E3-04C0-10337149A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A7DA14-92CE-4BC7-A322-A18620BB7A5F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8DDC58CD-7732-EDCA-B2C9-781AE01DA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1E74F53C-6371-6C7B-F8F5-9664437A8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46" name="Picture 2" descr="정보 아이콘 3D 모델 - TurboSquid 1649677">
            <a:extLst>
              <a:ext uri="{FF2B5EF4-FFF2-40B4-BE49-F238E27FC236}">
                <a16:creationId xmlns:a16="http://schemas.microsoft.com/office/drawing/2014/main" id="{2864E542-1221-0781-1DFB-200DC2D31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047BC6-A667-5853-ABC0-F1B65CC56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33" y="944037"/>
            <a:ext cx="1091758" cy="45420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7AC553-DD5A-4573-DC24-B69B8F86775D}"/>
              </a:ext>
            </a:extLst>
          </p:cNvPr>
          <p:cNvSpPr txBox="1"/>
          <p:nvPr/>
        </p:nvSpPr>
        <p:spPr>
          <a:xfrm>
            <a:off x="271618" y="1008596"/>
            <a:ext cx="106002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정비실 정보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pPr algn="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작업공구함 리스트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소모자재    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소모자재 지급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소모자재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6A83217-A37F-943F-4BA8-7DA104C8DF2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4608" y="2203930"/>
            <a:ext cx="165983" cy="14971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6AC42B2-B857-9B14-8423-1F16CF8341C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5764" y="1020551"/>
            <a:ext cx="200373" cy="16356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2110F54-81F4-8400-D4F8-4D1926D5133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2960" y="1439829"/>
            <a:ext cx="165983" cy="15768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B38EF2C-6953-7BE1-241F-62D860FF88F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2959" y="3196576"/>
            <a:ext cx="166246" cy="15901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568A81E-B810-B42E-12D4-8EF81A6862D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0800000">
            <a:off x="327420" y="2444136"/>
            <a:ext cx="162281" cy="15522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6419CAC-8653-E318-66D4-84F33FC2C9A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0800000">
            <a:off x="322960" y="4322297"/>
            <a:ext cx="185536" cy="14018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E3E6857-1FB8-97BA-E86E-31D97877632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5362" y="3758816"/>
            <a:ext cx="174190" cy="16231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1C49F37-3A6D-5218-4E23-F276D07F0B6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31190" y="1831818"/>
            <a:ext cx="149522" cy="149522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A23F3CDD-F6BE-ED37-E6AE-FB243F1CEB2A}"/>
              </a:ext>
            </a:extLst>
          </p:cNvPr>
          <p:cNvSpPr/>
          <p:nvPr/>
        </p:nvSpPr>
        <p:spPr>
          <a:xfrm>
            <a:off x="298425" y="1453915"/>
            <a:ext cx="1033215" cy="28467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E8168E5C-5130-2347-42E9-0541693F79B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2959" y="2985034"/>
            <a:ext cx="141371" cy="1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87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07D9E3-C431-0956-57B4-38D01D629B19}"/>
              </a:ext>
            </a:extLst>
          </p:cNvPr>
          <p:cNvSpPr/>
          <p:nvPr/>
        </p:nvSpPr>
        <p:spPr>
          <a:xfrm>
            <a:off x="3563887" y="228996"/>
            <a:ext cx="2016226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5A01B4-30CA-45C8-A15F-C4F7DAFB4505}"/>
              </a:ext>
            </a:extLst>
          </p:cNvPr>
          <p:cNvSpPr/>
          <p:nvPr/>
        </p:nvSpPr>
        <p:spPr>
          <a:xfrm>
            <a:off x="107504" y="733051"/>
            <a:ext cx="2736308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작업자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E933D1-77E4-6335-6B61-312906E74CBD}"/>
              </a:ext>
            </a:extLst>
          </p:cNvPr>
          <p:cNvSpPr/>
          <p:nvPr/>
        </p:nvSpPr>
        <p:spPr>
          <a:xfrm>
            <a:off x="107504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52F06C-9E9B-921D-82C0-884F7CBDD9CD}"/>
              </a:ext>
            </a:extLst>
          </p:cNvPr>
          <p:cNvSpPr/>
          <p:nvPr/>
        </p:nvSpPr>
        <p:spPr>
          <a:xfrm>
            <a:off x="1547668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App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7C476B-5F05-DB30-8BF6-04FF782F039E}"/>
              </a:ext>
            </a:extLst>
          </p:cNvPr>
          <p:cNvSpPr/>
          <p:nvPr/>
        </p:nvSpPr>
        <p:spPr>
          <a:xfrm>
            <a:off x="107504" y="1417340"/>
            <a:ext cx="2736308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Menu List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8D055D-4E8D-4EB3-AC65-339E944AA991}"/>
              </a:ext>
            </a:extLst>
          </p:cNvPr>
          <p:cNvSpPr/>
          <p:nvPr/>
        </p:nvSpPr>
        <p:spPr>
          <a:xfrm>
            <a:off x="107504" y="1561356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 전표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03D9DF8-4A0F-D377-D488-FAC3617D283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879814" y="-959136"/>
            <a:ext cx="288031" cy="309634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97F2B8D-E67C-2CD9-5450-304548740AD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1025501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7B1954E-DCD2-7B16-EA39-70448ABB768C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1745583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A03B032-04A5-C611-1121-F1BD86BFFBCB}"/>
              </a:ext>
            </a:extLst>
          </p:cNvPr>
          <p:cNvSpPr/>
          <p:nvPr/>
        </p:nvSpPr>
        <p:spPr>
          <a:xfrm>
            <a:off x="251520" y="1730683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저장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42AB8F-5B90-D3A5-27B8-9BDCCE0B51CB}"/>
              </a:ext>
            </a:extLst>
          </p:cNvPr>
          <p:cNvSpPr/>
          <p:nvPr/>
        </p:nvSpPr>
        <p:spPr>
          <a:xfrm>
            <a:off x="251520" y="191954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F990B78-47CF-F99D-0429-A793D7D4688C}"/>
              </a:ext>
            </a:extLst>
          </p:cNvPr>
          <p:cNvSpPr/>
          <p:nvPr/>
        </p:nvSpPr>
        <p:spPr>
          <a:xfrm>
            <a:off x="107504" y="2209428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 전표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F4612AF-E94D-05E6-964E-F7A9B6297431}"/>
              </a:ext>
            </a:extLst>
          </p:cNvPr>
          <p:cNvSpPr/>
          <p:nvPr/>
        </p:nvSpPr>
        <p:spPr>
          <a:xfrm>
            <a:off x="251520" y="237875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저장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77E87A0-9668-2C48-ECB0-047C3285D520}"/>
              </a:ext>
            </a:extLst>
          </p:cNvPr>
          <p:cNvSpPr/>
          <p:nvPr/>
        </p:nvSpPr>
        <p:spPr>
          <a:xfrm>
            <a:off x="251520" y="2567617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저장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C58BBB-DD8E-9EB2-CF3D-FA211EE12ECD}"/>
              </a:ext>
            </a:extLst>
          </p:cNvPr>
          <p:cNvSpPr txBox="1"/>
          <p:nvPr/>
        </p:nvSpPr>
        <p:spPr>
          <a:xfrm>
            <a:off x="163446" y="227004"/>
            <a:ext cx="1672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**</a:t>
            </a:r>
            <a:r>
              <a:rPr lang="ko-KR" altLang="en-US" sz="800" dirty="0"/>
              <a:t>범주 </a:t>
            </a:r>
            <a:r>
              <a:rPr lang="en-US" altLang="ko-KR" sz="800" dirty="0"/>
              <a:t>: </a:t>
            </a:r>
            <a:r>
              <a:rPr lang="ko-KR" altLang="en-US" sz="800" dirty="0"/>
              <a:t>괄호안의 내용은 기능임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1D262EC-C1BF-0CEC-A970-48812184153F}"/>
              </a:ext>
            </a:extLst>
          </p:cNvPr>
          <p:cNvSpPr/>
          <p:nvPr/>
        </p:nvSpPr>
        <p:spPr>
          <a:xfrm>
            <a:off x="1547664" y="4076233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 전표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2F82AC1-826C-9DFC-2041-DF3E0712DD21}"/>
              </a:ext>
            </a:extLst>
          </p:cNvPr>
          <p:cNvSpPr/>
          <p:nvPr/>
        </p:nvSpPr>
        <p:spPr>
          <a:xfrm>
            <a:off x="1691680" y="4245560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818DD58-E1F5-3D45-EFA4-BAED1BB4E1C0}"/>
              </a:ext>
            </a:extLst>
          </p:cNvPr>
          <p:cNvSpPr/>
          <p:nvPr/>
        </p:nvSpPr>
        <p:spPr>
          <a:xfrm>
            <a:off x="1691680" y="443442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2A5ECA7-8430-C533-F3BE-CE14F0384F04}"/>
              </a:ext>
            </a:extLst>
          </p:cNvPr>
          <p:cNvSpPr/>
          <p:nvPr/>
        </p:nvSpPr>
        <p:spPr>
          <a:xfrm>
            <a:off x="1547664" y="4724305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 전표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49B4DA6-B907-987D-EC4A-ACD8D1A477CA}"/>
              </a:ext>
            </a:extLst>
          </p:cNvPr>
          <p:cNvSpPr/>
          <p:nvPr/>
        </p:nvSpPr>
        <p:spPr>
          <a:xfrm>
            <a:off x="1691680" y="489363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C9A990-17E1-F681-6841-EAC643A08E15}"/>
              </a:ext>
            </a:extLst>
          </p:cNvPr>
          <p:cNvSpPr/>
          <p:nvPr/>
        </p:nvSpPr>
        <p:spPr>
          <a:xfrm>
            <a:off x="1691680" y="5082494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083DD3-A32B-111C-7585-5D8D22653B19}"/>
              </a:ext>
            </a:extLst>
          </p:cNvPr>
          <p:cNvGrpSpPr/>
          <p:nvPr/>
        </p:nvGrpSpPr>
        <p:grpSpPr>
          <a:xfrm>
            <a:off x="3040220" y="733051"/>
            <a:ext cx="1937667" cy="805096"/>
            <a:chOff x="4866583" y="227004"/>
            <a:chExt cx="1937667" cy="80509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861135-DC7B-B69A-2BA4-19498AC7556E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반출전표작성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ADBBD9E-9613-E8E4-B4CA-F5E168B89C80}"/>
                </a:ext>
              </a:extLst>
            </p:cNvPr>
            <p:cNvSpPr/>
            <p:nvPr/>
          </p:nvSpPr>
          <p:spPr>
            <a:xfrm>
              <a:off x="4866583" y="435279"/>
              <a:ext cx="1937666" cy="596821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64312869-C539-4205-CF9B-41C497D5C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2082" y="1505949"/>
            <a:ext cx="1056504" cy="111376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F45314E-3B45-2195-606F-6FA0CD451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67178" y="3792320"/>
            <a:ext cx="1056503" cy="99065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EF2D54-574F-9F0F-685D-794104004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27173" y="1499661"/>
            <a:ext cx="1056503" cy="106795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CF3BDE2-50D9-CCCE-CFA0-017C5CBA3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67178" y="2681711"/>
            <a:ext cx="1056503" cy="90761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899D392-AAE3-78A1-C902-6E7115807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27173" y="2713205"/>
            <a:ext cx="1056503" cy="84463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278C5C7-D81E-E971-0258-6855BF2170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24310" y="3792320"/>
            <a:ext cx="1053640" cy="598399"/>
          </a:xfrm>
          <a:prstGeom prst="rect">
            <a:avLst/>
          </a:prstGeom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685D8C1-A74F-612F-4EAF-D123399115AA}"/>
              </a:ext>
            </a:extLst>
          </p:cNvPr>
          <p:cNvCxnSpPr>
            <a:cxnSpLocks/>
            <a:stCxn id="44" idx="3"/>
            <a:endCxn id="15" idx="1"/>
          </p:cNvCxnSpPr>
          <p:nvPr/>
        </p:nvCxnSpPr>
        <p:spPr>
          <a:xfrm flipV="1">
            <a:off x="1403648" y="1239737"/>
            <a:ext cx="1636572" cy="56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33725BD-FE0A-D02C-C4D4-078AA633C66E}"/>
              </a:ext>
            </a:extLst>
          </p:cNvPr>
          <p:cNvGrpSpPr/>
          <p:nvPr/>
        </p:nvGrpSpPr>
        <p:grpSpPr>
          <a:xfrm>
            <a:off x="3040220" y="1561356"/>
            <a:ext cx="1937667" cy="1493221"/>
            <a:chOff x="4866583" y="227004"/>
            <a:chExt cx="1937667" cy="1493221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A0D033-B866-2C5B-A461-24BC4900C7F5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반출전표 내역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0FF06C9-DE6B-4EC9-8FD4-D8F750DAD3B2}"/>
                </a:ext>
              </a:extLst>
            </p:cNvPr>
            <p:cNvSpPr/>
            <p:nvPr/>
          </p:nvSpPr>
          <p:spPr>
            <a:xfrm>
              <a:off x="4866583" y="435278"/>
              <a:ext cx="1937666" cy="1284947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OutstandingRetalSheet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반출전표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 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1A8B8BD-245B-19A2-5855-7DB16E6C3421}"/>
              </a:ext>
            </a:extLst>
          </p:cNvPr>
          <p:cNvCxnSpPr>
            <a:cxnSpLocks/>
            <a:stCxn id="45" idx="3"/>
            <a:endCxn id="52" idx="1"/>
          </p:cNvCxnSpPr>
          <p:nvPr/>
        </p:nvCxnSpPr>
        <p:spPr>
          <a:xfrm>
            <a:off x="1403648" y="1995180"/>
            <a:ext cx="1636572" cy="41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636B768-E25A-A635-65E5-860A1B8ACA41}"/>
              </a:ext>
            </a:extLst>
          </p:cNvPr>
          <p:cNvGrpSpPr/>
          <p:nvPr/>
        </p:nvGrpSpPr>
        <p:grpSpPr>
          <a:xfrm>
            <a:off x="3040219" y="3073524"/>
            <a:ext cx="1937667" cy="966249"/>
            <a:chOff x="4866583" y="227004"/>
            <a:chExt cx="1937667" cy="966249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A6A6D21-D354-29EA-A93B-7C756F38E4C0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반입전표작성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CC0A270-C828-1BF9-07C8-13B58603EAA4}"/>
                </a:ext>
              </a:extLst>
            </p:cNvPr>
            <p:cNvSpPr/>
            <p:nvPr/>
          </p:nvSpPr>
          <p:spPr>
            <a:xfrm>
              <a:off x="4866583" y="435279"/>
              <a:ext cx="1937666" cy="75797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 lnSpcReduction="10000"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toolbox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반입수량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8CB6418-EE3F-9229-DBF7-C806404CA2E2}"/>
              </a:ext>
            </a:extLst>
          </p:cNvPr>
          <p:cNvGrpSpPr/>
          <p:nvPr/>
        </p:nvGrpSpPr>
        <p:grpSpPr>
          <a:xfrm>
            <a:off x="3040219" y="4048223"/>
            <a:ext cx="1937667" cy="1617589"/>
            <a:chOff x="4866583" y="227004"/>
            <a:chExt cx="1937667" cy="1617589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9AF48E1-6BCF-E795-3302-C559C821F04A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반입전표 내역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BFC82CE-D42F-6F87-BDE4-BA83639BEE50}"/>
                </a:ext>
              </a:extLst>
            </p:cNvPr>
            <p:cNvSpPr/>
            <p:nvPr/>
          </p:nvSpPr>
          <p:spPr>
            <a:xfrm>
              <a:off x="4866583" y="435279"/>
              <a:ext cx="1937666" cy="140931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approver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승인자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toolbox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OutstandingRetalSheet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반출전표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 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962F2C6-C060-E187-EF25-6C9C2FC56D22}"/>
              </a:ext>
            </a:extLst>
          </p:cNvPr>
          <p:cNvCxnSpPr>
            <a:stCxn id="47" idx="3"/>
            <a:endCxn id="65" idx="1"/>
          </p:cNvCxnSpPr>
          <p:nvPr/>
        </p:nvCxnSpPr>
        <p:spPr>
          <a:xfrm>
            <a:off x="1403648" y="2454390"/>
            <a:ext cx="1636571" cy="120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CFDD303-00A9-3A89-EACE-A044B6DFD23A}"/>
              </a:ext>
            </a:extLst>
          </p:cNvPr>
          <p:cNvCxnSpPr>
            <a:stCxn id="48" idx="3"/>
            <a:endCxn id="70" idx="1"/>
          </p:cNvCxnSpPr>
          <p:nvPr/>
        </p:nvCxnSpPr>
        <p:spPr>
          <a:xfrm>
            <a:off x="1403648" y="2643252"/>
            <a:ext cx="1636571" cy="231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CF868849-E273-1904-7FAA-0D463D35FF4D}"/>
              </a:ext>
            </a:extLst>
          </p:cNvPr>
          <p:cNvGrpSpPr/>
          <p:nvPr/>
        </p:nvGrpSpPr>
        <p:grpSpPr>
          <a:xfrm>
            <a:off x="5134948" y="726760"/>
            <a:ext cx="1937667" cy="805096"/>
            <a:chOff x="4866583" y="227004"/>
            <a:chExt cx="1937667" cy="805096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C1BEC484-5271-1B86-B017-9ECBEE951B73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반출전표작성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EC2236A0-805B-5286-0E52-94E48F53B3E6}"/>
                </a:ext>
              </a:extLst>
            </p:cNvPr>
            <p:cNvSpPr/>
            <p:nvPr/>
          </p:nvSpPr>
          <p:spPr>
            <a:xfrm>
              <a:off x="4866583" y="435279"/>
              <a:ext cx="1937666" cy="596821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 fontScale="92500" lnSpcReduction="10000"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ToolboxToolLabel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String location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공기구위치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DCE554D0-733C-7C74-D457-89BDED870A88}"/>
              </a:ext>
            </a:extLst>
          </p:cNvPr>
          <p:cNvGrpSpPr/>
          <p:nvPr/>
        </p:nvGrpSpPr>
        <p:grpSpPr>
          <a:xfrm>
            <a:off x="5134948" y="1555065"/>
            <a:ext cx="1937667" cy="1493221"/>
            <a:chOff x="4866583" y="227004"/>
            <a:chExt cx="1937667" cy="1493221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DA6233EA-C50B-90DA-CDC5-BB8A46496C12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반출전표 내역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488DCE5-3343-0122-42D1-95A92A058D1A}"/>
                </a:ext>
              </a:extLst>
            </p:cNvPr>
            <p:cNvSpPr/>
            <p:nvPr/>
          </p:nvSpPr>
          <p:spPr>
            <a:xfrm>
              <a:off x="4866583" y="435278"/>
              <a:ext cx="1937666" cy="1284947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OutstandingRetalSheet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반출전표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 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DEE3628B-B901-8677-E0B7-196FEA98CB28}"/>
              </a:ext>
            </a:extLst>
          </p:cNvPr>
          <p:cNvGrpSpPr/>
          <p:nvPr/>
        </p:nvGrpSpPr>
        <p:grpSpPr>
          <a:xfrm>
            <a:off x="5134947" y="3067233"/>
            <a:ext cx="1937667" cy="966249"/>
            <a:chOff x="4866583" y="227004"/>
            <a:chExt cx="1937667" cy="966249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C62CD03-256D-4D89-C16F-E97AF036A16D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반입전표작성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E4DCC9A4-6E62-D6D4-1B93-55A899971557}"/>
                </a:ext>
              </a:extLst>
            </p:cNvPr>
            <p:cNvSpPr/>
            <p:nvPr/>
          </p:nvSpPr>
          <p:spPr>
            <a:xfrm>
              <a:off x="4866583" y="435279"/>
              <a:ext cx="1937666" cy="75797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 fontScale="92500" lnSpcReduction="20000"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toolbox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반입수량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ToolboxToolLabel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String location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공기구위치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16725D75-EDE8-81AB-F3FC-6BF1E4FE34D5}"/>
              </a:ext>
            </a:extLst>
          </p:cNvPr>
          <p:cNvGrpSpPr/>
          <p:nvPr/>
        </p:nvGrpSpPr>
        <p:grpSpPr>
          <a:xfrm>
            <a:off x="5134947" y="4041932"/>
            <a:ext cx="1937667" cy="1617589"/>
            <a:chOff x="4866583" y="227004"/>
            <a:chExt cx="1937667" cy="1617589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3077D13-F84B-9B41-2272-03458BAFDD49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반입전표 내역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0E497158-52E8-0F46-725E-CC4408E58984}"/>
                </a:ext>
              </a:extLst>
            </p:cNvPr>
            <p:cNvSpPr/>
            <p:nvPr/>
          </p:nvSpPr>
          <p:spPr>
            <a:xfrm>
              <a:off x="4866583" y="435279"/>
              <a:ext cx="1937666" cy="140931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approver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승인자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toolbox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OutstandingRetalSheet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반출전표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 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D39F21E7-D26E-A7C6-7855-935B0694B73C}"/>
              </a:ext>
            </a:extLst>
          </p:cNvPr>
          <p:cNvCxnSpPr>
            <a:stCxn id="57" idx="3"/>
            <a:endCxn id="128" idx="1"/>
          </p:cNvCxnSpPr>
          <p:nvPr/>
        </p:nvCxnSpPr>
        <p:spPr>
          <a:xfrm flipV="1">
            <a:off x="2843808" y="1233446"/>
            <a:ext cx="2291140" cy="308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7741EA51-E97A-5B12-7908-6ED474A877B0}"/>
              </a:ext>
            </a:extLst>
          </p:cNvPr>
          <p:cNvCxnSpPr>
            <a:stCxn id="58" idx="3"/>
            <a:endCxn id="131" idx="1"/>
          </p:cNvCxnSpPr>
          <p:nvPr/>
        </p:nvCxnSpPr>
        <p:spPr>
          <a:xfrm flipV="1">
            <a:off x="2843808" y="2405813"/>
            <a:ext cx="2291140" cy="210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0F129FD-F6BD-121F-F245-AC1783A91511}"/>
              </a:ext>
            </a:extLst>
          </p:cNvPr>
          <p:cNvCxnSpPr>
            <a:stCxn id="60" idx="3"/>
            <a:endCxn id="134" idx="1"/>
          </p:cNvCxnSpPr>
          <p:nvPr/>
        </p:nvCxnSpPr>
        <p:spPr>
          <a:xfrm flipV="1">
            <a:off x="2843808" y="3654495"/>
            <a:ext cx="2291139" cy="131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36301164-2A42-1A66-0E83-9F49758E16C3}"/>
              </a:ext>
            </a:extLst>
          </p:cNvPr>
          <p:cNvCxnSpPr>
            <a:stCxn id="61" idx="3"/>
            <a:endCxn id="137" idx="1"/>
          </p:cNvCxnSpPr>
          <p:nvPr/>
        </p:nvCxnSpPr>
        <p:spPr>
          <a:xfrm flipV="1">
            <a:off x="2843808" y="4954864"/>
            <a:ext cx="2291139" cy="20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07EF2FA-0797-3E42-58FA-02782ED330EF}"/>
              </a:ext>
            </a:extLst>
          </p:cNvPr>
          <p:cNvCxnSpPr/>
          <p:nvPr/>
        </p:nvCxnSpPr>
        <p:spPr>
          <a:xfrm>
            <a:off x="1475658" y="112930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6776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07D9E3-C431-0956-57B4-38D01D629B19}"/>
              </a:ext>
            </a:extLst>
          </p:cNvPr>
          <p:cNvSpPr/>
          <p:nvPr/>
        </p:nvSpPr>
        <p:spPr>
          <a:xfrm>
            <a:off x="3563887" y="228996"/>
            <a:ext cx="2016226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5A01B4-30CA-45C8-A15F-C4F7DAFB4505}"/>
              </a:ext>
            </a:extLst>
          </p:cNvPr>
          <p:cNvSpPr/>
          <p:nvPr/>
        </p:nvSpPr>
        <p:spPr>
          <a:xfrm>
            <a:off x="107504" y="733051"/>
            <a:ext cx="2736308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관리자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E933D1-77E4-6335-6B61-312906E74CBD}"/>
              </a:ext>
            </a:extLst>
          </p:cNvPr>
          <p:cNvSpPr/>
          <p:nvPr/>
        </p:nvSpPr>
        <p:spPr>
          <a:xfrm>
            <a:off x="107504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52F06C-9E9B-921D-82C0-884F7CBDD9CD}"/>
              </a:ext>
            </a:extLst>
          </p:cNvPr>
          <p:cNvSpPr/>
          <p:nvPr/>
        </p:nvSpPr>
        <p:spPr>
          <a:xfrm>
            <a:off x="1547668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App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7C476B-5F05-DB30-8BF6-04FF782F039E}"/>
              </a:ext>
            </a:extLst>
          </p:cNvPr>
          <p:cNvSpPr/>
          <p:nvPr/>
        </p:nvSpPr>
        <p:spPr>
          <a:xfrm>
            <a:off x="107504" y="1417340"/>
            <a:ext cx="2736308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Menu List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03D9DF8-4A0F-D377-D488-FAC3617D283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879814" y="-959136"/>
            <a:ext cx="288031" cy="309634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97F2B8D-E67C-2CD9-5450-304548740AD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1025501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7B1954E-DCD2-7B16-EA39-70448ABB768C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1745583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DC58BBB-DD8E-9EB2-CF3D-FA211EE12ECD}"/>
              </a:ext>
            </a:extLst>
          </p:cNvPr>
          <p:cNvSpPr txBox="1"/>
          <p:nvPr/>
        </p:nvSpPr>
        <p:spPr>
          <a:xfrm>
            <a:off x="163446" y="227004"/>
            <a:ext cx="1672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**</a:t>
            </a:r>
            <a:r>
              <a:rPr lang="ko-KR" altLang="en-US" sz="800" dirty="0"/>
              <a:t>범주 </a:t>
            </a:r>
            <a:r>
              <a:rPr lang="en-US" altLang="ko-KR" sz="800" dirty="0"/>
              <a:t>: </a:t>
            </a:r>
            <a:r>
              <a:rPr lang="ko-KR" altLang="en-US" sz="800" dirty="0"/>
              <a:t>괄호안의 내용은 기능임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083DD3-A32B-111C-7585-5D8D22653B19}"/>
              </a:ext>
            </a:extLst>
          </p:cNvPr>
          <p:cNvGrpSpPr/>
          <p:nvPr/>
        </p:nvGrpSpPr>
        <p:grpSpPr>
          <a:xfrm>
            <a:off x="3040220" y="733051"/>
            <a:ext cx="1937667" cy="1391878"/>
            <a:chOff x="4866583" y="227004"/>
            <a:chExt cx="1937667" cy="139187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861135-DC7B-B69A-2BA4-19498AC7556E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부서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사원정보 등록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ADBBD9E-9613-E8E4-B4CA-F5E168B89C80}"/>
                </a:ext>
              </a:extLst>
            </p:cNvPr>
            <p:cNvSpPr/>
            <p:nvPr/>
          </p:nvSpPr>
          <p:spPr>
            <a:xfrm>
              <a:off x="4866583" y="435279"/>
              <a:ext cx="1937666" cy="1183603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Membership String code : </a:t>
              </a:r>
              <a:r>
                <a:rPr kumimoji="0" lang="ko-KR" alt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사번</a:t>
              </a:r>
              <a:endParaRPr kumimoji="0" lang="en-US" altLang="ko-KR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Membership String password : </a:t>
              </a:r>
              <a:r>
                <a:rPr kumimoji="0" lang="ko-KR" alt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비밀번호</a:t>
              </a:r>
              <a:endParaRPr kumimoji="0" lang="en-US" altLang="ko-KR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Membership String name : </a:t>
              </a:r>
              <a:r>
                <a:rPr kumimoji="0" lang="ko-KR" alt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이름</a:t>
              </a:r>
              <a:endParaRPr kumimoji="0" lang="en-US" altLang="ko-KR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Membership Part </a:t>
              </a:r>
              <a:r>
                <a:rPr kumimoji="0" lang="en-US" altLang="ko-KR" sz="7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Part</a:t>
              </a:r>
              <a:r>
                <a:rPr kumimoji="0" lang="en-US" altLang="ko-KR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kumimoji="0" lang="ko-KR" alt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부서</a:t>
              </a:r>
              <a:endParaRPr kumimoji="0" lang="en-US" altLang="ko-KR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Membership Enum status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재직상태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MainPart</a:t>
              </a:r>
              <a:r>
                <a:rPr kumimoji="0" lang="en-US" altLang="ko-KR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String name : </a:t>
              </a:r>
              <a:r>
                <a:rPr kumimoji="0" lang="ko-KR" alt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메인부서</a:t>
              </a:r>
              <a:endParaRPr kumimoji="0" lang="en-US" altLang="ko-KR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Part String name : </a:t>
              </a:r>
              <a:r>
                <a:rPr kumimoji="0" lang="ko-KR" alt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부서</a:t>
              </a:r>
              <a:endParaRPr kumimoji="0" lang="en-US" altLang="ko-KR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SubPart</a:t>
              </a:r>
              <a:r>
                <a:rPr kumimoji="0" lang="en-US" altLang="ko-KR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name : </a:t>
              </a:r>
              <a:r>
                <a:rPr kumimoji="0" lang="ko-KR" alt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중간부서</a:t>
              </a:r>
              <a:endParaRPr kumimoji="0" lang="en-US" altLang="ko-KR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685D8C1-A74F-612F-4EAF-D123399115AA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1403647" y="1533128"/>
            <a:ext cx="1636573" cy="32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33725BD-FE0A-D02C-C4D4-078AA633C66E}"/>
              </a:ext>
            </a:extLst>
          </p:cNvPr>
          <p:cNvGrpSpPr/>
          <p:nvPr/>
        </p:nvGrpSpPr>
        <p:grpSpPr>
          <a:xfrm>
            <a:off x="3040220" y="2372391"/>
            <a:ext cx="1937667" cy="619013"/>
            <a:chOff x="4866583" y="227004"/>
            <a:chExt cx="1937667" cy="61901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A0D033-B866-2C5B-A461-24BC4900C7F5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분류 정보 등록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DTO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0FF06C9-DE6B-4EC9-8FD4-D8F750DAD3B2}"/>
                </a:ext>
              </a:extLst>
            </p:cNvPr>
            <p:cNvSpPr/>
            <p:nvPr/>
          </p:nvSpPr>
          <p:spPr>
            <a:xfrm>
              <a:off x="4866583" y="435279"/>
              <a:ext cx="1937666" cy="410738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MainGroup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String name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대분류 이름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SubGroup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String name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중분류 이름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1A8B8BD-245B-19A2-5855-7DB16E6C3421}"/>
              </a:ext>
            </a:extLst>
          </p:cNvPr>
          <p:cNvCxnSpPr>
            <a:cxnSpLocks/>
            <a:stCxn id="10" idx="3"/>
            <a:endCxn id="61" idx="1"/>
          </p:cNvCxnSpPr>
          <p:nvPr/>
        </p:nvCxnSpPr>
        <p:spPr>
          <a:xfrm flipV="1">
            <a:off x="1403647" y="1966365"/>
            <a:ext cx="3792706" cy="8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0939A9-6143-0B8F-C9C5-F7D835E4EAB9}"/>
              </a:ext>
            </a:extLst>
          </p:cNvPr>
          <p:cNvSpPr/>
          <p:nvPr/>
        </p:nvSpPr>
        <p:spPr>
          <a:xfrm>
            <a:off x="107503" y="1613619"/>
            <a:ext cx="1296144" cy="5814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기준정보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C6E604-72D2-7D80-58F3-2EAEF0FD14AE}"/>
              </a:ext>
            </a:extLst>
          </p:cNvPr>
          <p:cNvSpPr/>
          <p:nvPr/>
        </p:nvSpPr>
        <p:spPr>
          <a:xfrm>
            <a:off x="251519" y="1784797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부서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사원정보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변경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E87CF1-65A5-4C93-5F16-2DBC665BC941}"/>
              </a:ext>
            </a:extLst>
          </p:cNvPr>
          <p:cNvSpPr/>
          <p:nvPr/>
        </p:nvSpPr>
        <p:spPr>
          <a:xfrm>
            <a:off x="251519" y="1973659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공기구품목정보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변경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2265EE83-A0B7-9DAA-A907-2DD9ECF3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8435" y="197347"/>
            <a:ext cx="1278951" cy="67749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270C40B7-303C-4FE1-5E66-8C0259B2E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3218" y="900073"/>
            <a:ext cx="1272037" cy="66021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ED0C415E-32B1-41AD-D3DB-8976650A0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67365" y="2496071"/>
            <a:ext cx="1275494" cy="1686832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1798DE02-EAED-D321-311E-34E6C1882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67365" y="4208954"/>
            <a:ext cx="1272037" cy="843416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123A2B8-0CA6-4B4D-C5EF-9B5813C8F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56971" y="1631940"/>
            <a:ext cx="1275494" cy="78119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E8FE4D70-6900-1590-3D19-9D68CBF3BB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574312" y="5115744"/>
            <a:ext cx="1272037" cy="7811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3B14CD9-BB90-8BFC-055C-E6DCB0F235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1513" y="595697"/>
            <a:ext cx="798645" cy="5791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59C9D24-58DF-79E1-D079-FA1C7E3983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31513" y="2033766"/>
            <a:ext cx="798645" cy="57837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F36A591-CFBA-D5B2-E7AC-FCA18C870A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1513" y="1311956"/>
            <a:ext cx="798645" cy="57917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B6474F2-5279-7978-060A-126A7407A3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8304" y="1095677"/>
            <a:ext cx="991833" cy="1011727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CFF7BE4-5974-D5F9-AD55-A97508E0788E}"/>
              </a:ext>
            </a:extLst>
          </p:cNvPr>
          <p:cNvCxnSpPr>
            <a:stCxn id="16" idx="1"/>
            <a:endCxn id="33" idx="3"/>
          </p:cNvCxnSpPr>
          <p:nvPr/>
        </p:nvCxnSpPr>
        <p:spPr>
          <a:xfrm flipH="1">
            <a:off x="8300137" y="885282"/>
            <a:ext cx="131376" cy="716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3B7C633-E240-99B0-6B90-9810274C3B27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8300137" y="1601541"/>
            <a:ext cx="131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9C41BCB-5ECC-4A49-FD79-89D25FE1D1CD}"/>
              </a:ext>
            </a:extLst>
          </p:cNvPr>
          <p:cNvCxnSpPr>
            <a:cxnSpLocks/>
            <a:stCxn id="17" idx="1"/>
            <a:endCxn id="33" idx="3"/>
          </p:cNvCxnSpPr>
          <p:nvPr/>
        </p:nvCxnSpPr>
        <p:spPr>
          <a:xfrm flipH="1" flipV="1">
            <a:off x="8300137" y="1601541"/>
            <a:ext cx="131376" cy="72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86540D8-3291-3981-7FFA-6CAA50F75934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>
            <a:off x="8830836" y="1174867"/>
            <a:ext cx="0" cy="13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85CE07-5932-5636-797B-4EC48084804D}"/>
              </a:ext>
            </a:extLst>
          </p:cNvPr>
          <p:cNvCxnSpPr>
            <a:cxnSpLocks/>
            <a:stCxn id="32" idx="2"/>
            <a:endCxn id="17" idx="0"/>
          </p:cNvCxnSpPr>
          <p:nvPr/>
        </p:nvCxnSpPr>
        <p:spPr>
          <a:xfrm>
            <a:off x="8830836" y="1891126"/>
            <a:ext cx="0" cy="142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DEB99E7-2A74-EA3D-515A-A6D88CB56FE2}"/>
              </a:ext>
            </a:extLst>
          </p:cNvPr>
          <p:cNvGrpSpPr/>
          <p:nvPr/>
        </p:nvGrpSpPr>
        <p:grpSpPr>
          <a:xfrm>
            <a:off x="3040219" y="3217540"/>
            <a:ext cx="1937667" cy="1493221"/>
            <a:chOff x="4866583" y="227004"/>
            <a:chExt cx="1937667" cy="149322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82BDB1F-B603-8179-17D2-F1FAF4BC7DFF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정비실 정보 등록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DTO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5E45A0A-36FD-AE02-8BA0-807CE94FD078}"/>
                </a:ext>
              </a:extLst>
            </p:cNvPr>
            <p:cNvSpPr/>
            <p:nvPr/>
          </p:nvSpPr>
          <p:spPr>
            <a:xfrm>
              <a:off x="4866583" y="435278"/>
              <a:ext cx="1937666" cy="1284947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String name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정비실 이름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Member manager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관리자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Boolean system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시스템 유무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E0D44C9-BE57-E150-B952-EF7A7A750FBF}"/>
              </a:ext>
            </a:extLst>
          </p:cNvPr>
          <p:cNvGrpSpPr/>
          <p:nvPr/>
        </p:nvGrpSpPr>
        <p:grpSpPr>
          <a:xfrm>
            <a:off x="5196353" y="733051"/>
            <a:ext cx="1937667" cy="2258353"/>
            <a:chOff x="4866583" y="227004"/>
            <a:chExt cx="1937667" cy="2258353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70CE213-FBC0-565B-2F86-DEAC688D36B5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공기구 품목 정보 등록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DTO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E1B525D-C6CC-4D29-8837-C3D024070CF2}"/>
                </a:ext>
              </a:extLst>
            </p:cNvPr>
            <p:cNvSpPr/>
            <p:nvPr/>
          </p:nvSpPr>
          <p:spPr>
            <a:xfrm>
              <a:off x="4866583" y="435278"/>
              <a:ext cx="1937666" cy="2050079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Autofit/>
            </a:bodyPr>
            <a:lstStyle/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SubGroup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subgroup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분류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code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품목코드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QRCode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krName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한글이름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engName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영문이름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spec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규격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unit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단위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Int price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가격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Int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replacementCycle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교체주기月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buyCode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구매코드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Tag String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macaddress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개별태그번호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Tag Tool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공기구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ToolboxToolLabel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정비실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ToolboxToolLabel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String location: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공기구위치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86BA1E4-C495-CB61-CCD0-65B39961D573}"/>
              </a:ext>
            </a:extLst>
          </p:cNvPr>
          <p:cNvCxnSpPr/>
          <p:nvPr/>
        </p:nvCxnSpPr>
        <p:spPr>
          <a:xfrm>
            <a:off x="1475658" y="112930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310D3D3-E102-518A-876D-A0AE4CD266A4}"/>
              </a:ext>
            </a:extLst>
          </p:cNvPr>
          <p:cNvCxnSpPr>
            <a:cxnSpLocks/>
            <a:stCxn id="9" idx="3"/>
            <a:endCxn id="52" idx="1"/>
          </p:cNvCxnSpPr>
          <p:nvPr/>
        </p:nvCxnSpPr>
        <p:spPr>
          <a:xfrm>
            <a:off x="1403647" y="1860432"/>
            <a:ext cx="1636573" cy="92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909F1F6-C103-C926-03D5-104BF1778A1F}"/>
              </a:ext>
            </a:extLst>
          </p:cNvPr>
          <p:cNvCxnSpPr>
            <a:cxnSpLocks/>
            <a:stCxn id="9" idx="3"/>
            <a:endCxn id="58" idx="1"/>
          </p:cNvCxnSpPr>
          <p:nvPr/>
        </p:nvCxnSpPr>
        <p:spPr>
          <a:xfrm>
            <a:off x="1403647" y="1860432"/>
            <a:ext cx="1636572" cy="220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580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07D9E3-C431-0956-57B4-38D01D629B19}"/>
              </a:ext>
            </a:extLst>
          </p:cNvPr>
          <p:cNvSpPr/>
          <p:nvPr/>
        </p:nvSpPr>
        <p:spPr>
          <a:xfrm>
            <a:off x="3563887" y="228996"/>
            <a:ext cx="2016226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5A01B4-30CA-45C8-A15F-C4F7DAFB4505}"/>
              </a:ext>
            </a:extLst>
          </p:cNvPr>
          <p:cNvSpPr/>
          <p:nvPr/>
        </p:nvSpPr>
        <p:spPr>
          <a:xfrm>
            <a:off x="107504" y="733051"/>
            <a:ext cx="2736308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관리자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E933D1-77E4-6335-6B61-312906E74CBD}"/>
              </a:ext>
            </a:extLst>
          </p:cNvPr>
          <p:cNvSpPr/>
          <p:nvPr/>
        </p:nvSpPr>
        <p:spPr>
          <a:xfrm>
            <a:off x="107504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52F06C-9E9B-921D-82C0-884F7CBDD9CD}"/>
              </a:ext>
            </a:extLst>
          </p:cNvPr>
          <p:cNvSpPr/>
          <p:nvPr/>
        </p:nvSpPr>
        <p:spPr>
          <a:xfrm>
            <a:off x="1547668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App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7C476B-5F05-DB30-8BF6-04FF782F039E}"/>
              </a:ext>
            </a:extLst>
          </p:cNvPr>
          <p:cNvSpPr/>
          <p:nvPr/>
        </p:nvSpPr>
        <p:spPr>
          <a:xfrm>
            <a:off x="107504" y="1417340"/>
            <a:ext cx="2736308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Menu List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03D9DF8-4A0F-D377-D488-FAC3617D283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879814" y="-959136"/>
            <a:ext cx="288031" cy="309634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97F2B8D-E67C-2CD9-5450-304548740AD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1025501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7B1954E-DCD2-7B16-EA39-70448ABB768C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1745583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DC58BBB-DD8E-9EB2-CF3D-FA211EE12ECD}"/>
              </a:ext>
            </a:extLst>
          </p:cNvPr>
          <p:cNvSpPr txBox="1"/>
          <p:nvPr/>
        </p:nvSpPr>
        <p:spPr>
          <a:xfrm>
            <a:off x="163446" y="227004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**</a:t>
            </a:r>
            <a:r>
              <a:rPr lang="ko-KR" altLang="en-US" sz="800" dirty="0"/>
              <a:t>범주 </a:t>
            </a:r>
            <a:r>
              <a:rPr lang="en-US" altLang="ko-KR" sz="800" dirty="0"/>
              <a:t>: </a:t>
            </a:r>
            <a:r>
              <a:rPr lang="ko-KR" altLang="en-US" sz="800" dirty="0"/>
              <a:t>괄호안의 내용은 기능임</a:t>
            </a:r>
            <a:r>
              <a:rPr lang="en-US" altLang="ko-KR" sz="800" dirty="0"/>
              <a:t>(</a:t>
            </a:r>
            <a:r>
              <a:rPr lang="ko-KR" altLang="en-US" sz="800" dirty="0"/>
              <a:t>관리자이므로</a:t>
            </a:r>
            <a:r>
              <a:rPr lang="en-US" altLang="ko-KR" sz="800" dirty="0"/>
              <a:t>, </a:t>
            </a:r>
            <a:r>
              <a:rPr lang="ko-KR" altLang="en-US" sz="800" dirty="0"/>
              <a:t>웹에서 </a:t>
            </a:r>
            <a:endParaRPr lang="en-US" altLang="ko-KR" sz="800" dirty="0"/>
          </a:p>
          <a:p>
            <a:r>
              <a:rPr lang="ko-KR" altLang="en-US" sz="800" dirty="0"/>
              <a:t>스캔 과정 없이</a:t>
            </a:r>
            <a:r>
              <a:rPr lang="en-US" altLang="ko-KR" sz="800" dirty="0"/>
              <a:t>, </a:t>
            </a:r>
            <a:r>
              <a:rPr lang="ko-KR" altLang="en-US" sz="800" dirty="0"/>
              <a:t>강제신청</a:t>
            </a:r>
            <a:r>
              <a:rPr lang="en-US" altLang="ko-KR" sz="800" dirty="0"/>
              <a:t>/</a:t>
            </a:r>
            <a:r>
              <a:rPr lang="ko-KR" altLang="en-US" sz="800" dirty="0"/>
              <a:t>승인</a:t>
            </a:r>
            <a:r>
              <a:rPr lang="en-US" altLang="ko-KR" sz="800" dirty="0"/>
              <a:t>_</a:t>
            </a:r>
            <a:r>
              <a:rPr lang="ko-KR" altLang="en-US" sz="800" dirty="0"/>
              <a:t>예</a:t>
            </a:r>
            <a:r>
              <a:rPr lang="en-US" altLang="ko-KR" sz="800" dirty="0"/>
              <a:t>,</a:t>
            </a:r>
            <a:r>
              <a:rPr lang="ko-KR" altLang="en-US" sz="800" dirty="0"/>
              <a:t>정비실간 이동 경우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083DD3-A32B-111C-7585-5D8D22653B19}"/>
              </a:ext>
            </a:extLst>
          </p:cNvPr>
          <p:cNvGrpSpPr/>
          <p:nvPr/>
        </p:nvGrpSpPr>
        <p:grpSpPr>
          <a:xfrm>
            <a:off x="3040220" y="733051"/>
            <a:ext cx="1937667" cy="945624"/>
            <a:chOff x="4866583" y="227004"/>
            <a:chExt cx="1937667" cy="94562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861135-DC7B-B69A-2BA4-19498AC7556E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반출신청 리스트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선택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신청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ADBBD9E-9613-E8E4-B4CA-F5E168B89C80}"/>
                </a:ext>
              </a:extLst>
            </p:cNvPr>
            <p:cNvSpPr/>
            <p:nvPr/>
          </p:nvSpPr>
          <p:spPr>
            <a:xfrm>
              <a:off x="4866583" y="435279"/>
              <a:ext cx="1937666" cy="737349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Long ID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작업명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33725BD-FE0A-D02C-C4D4-078AA633C66E}"/>
              </a:ext>
            </a:extLst>
          </p:cNvPr>
          <p:cNvGrpSpPr/>
          <p:nvPr/>
        </p:nvGrpSpPr>
        <p:grpSpPr>
          <a:xfrm>
            <a:off x="3040220" y="1849388"/>
            <a:ext cx="1937667" cy="1493221"/>
            <a:chOff x="4866583" y="227004"/>
            <a:chExt cx="1937667" cy="1493221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A0D033-B866-2C5B-A461-24BC4900C7F5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반출전표 내역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0FF06C9-DE6B-4EC9-8FD4-D8F750DAD3B2}"/>
                </a:ext>
              </a:extLst>
            </p:cNvPr>
            <p:cNvSpPr/>
            <p:nvPr/>
          </p:nvSpPr>
          <p:spPr>
            <a:xfrm>
              <a:off x="4866583" y="435278"/>
              <a:ext cx="1937666" cy="1284947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 lnSpcReduction="10000"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Long ID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작업명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OutstandingRetalSheet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반출전표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 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636B768-E25A-A635-65E5-860A1B8ACA41}"/>
              </a:ext>
            </a:extLst>
          </p:cNvPr>
          <p:cNvGrpSpPr/>
          <p:nvPr/>
        </p:nvGrpSpPr>
        <p:grpSpPr>
          <a:xfrm>
            <a:off x="3040219" y="3361556"/>
            <a:ext cx="1937667" cy="966249"/>
            <a:chOff x="4866583" y="227004"/>
            <a:chExt cx="1937667" cy="966249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A6A6D21-D354-29EA-A93B-7C756F38E4C0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 신청 리스트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선택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신청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CC0A270-C828-1BF9-07C8-13B58603EAA4}"/>
                </a:ext>
              </a:extLst>
            </p:cNvPr>
            <p:cNvSpPr/>
            <p:nvPr/>
          </p:nvSpPr>
          <p:spPr>
            <a:xfrm>
              <a:off x="4866583" y="435279"/>
              <a:ext cx="1937666" cy="75797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 lnSpcReduction="10000"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toolbox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반입수량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8CB6418-EE3F-9229-DBF7-C806404CA2E2}"/>
              </a:ext>
            </a:extLst>
          </p:cNvPr>
          <p:cNvGrpSpPr/>
          <p:nvPr/>
        </p:nvGrpSpPr>
        <p:grpSpPr>
          <a:xfrm>
            <a:off x="3040219" y="4336255"/>
            <a:ext cx="1937667" cy="1617589"/>
            <a:chOff x="4866583" y="227004"/>
            <a:chExt cx="1937667" cy="1617589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9AF48E1-6BCF-E795-3302-C559C821F04A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반입전표 내역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선택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신청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BFC82CE-D42F-6F87-BDE4-BA83639BEE50}"/>
                </a:ext>
              </a:extLst>
            </p:cNvPr>
            <p:cNvSpPr/>
            <p:nvPr/>
          </p:nvSpPr>
          <p:spPr>
            <a:xfrm>
              <a:off x="4866583" y="435279"/>
              <a:ext cx="1937666" cy="140931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approver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승인자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toolbox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OutstandingRetalSheet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반출전표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 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CF868849-E273-1904-7FAA-0D463D35FF4D}"/>
              </a:ext>
            </a:extLst>
          </p:cNvPr>
          <p:cNvGrpSpPr/>
          <p:nvPr/>
        </p:nvGrpSpPr>
        <p:grpSpPr>
          <a:xfrm>
            <a:off x="5134948" y="726760"/>
            <a:ext cx="1937667" cy="1090286"/>
            <a:chOff x="4866583" y="227004"/>
            <a:chExt cx="1937667" cy="1090286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C1BEC484-5271-1B86-B017-9ECBEE951B73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반출신청 리스트 승인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EC2236A0-805B-5286-0E52-94E48F53B3E6}"/>
                </a:ext>
              </a:extLst>
            </p:cNvPr>
            <p:cNvSpPr/>
            <p:nvPr/>
          </p:nvSpPr>
          <p:spPr>
            <a:xfrm>
              <a:off x="4866583" y="435279"/>
              <a:ext cx="1937666" cy="882011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Long ID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작업명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Tag Sting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macaddress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개별태그번호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DEE3628B-B901-8677-E0B7-196FEA98CB28}"/>
              </a:ext>
            </a:extLst>
          </p:cNvPr>
          <p:cNvGrpSpPr/>
          <p:nvPr/>
        </p:nvGrpSpPr>
        <p:grpSpPr>
          <a:xfrm>
            <a:off x="5134947" y="3355265"/>
            <a:ext cx="1937667" cy="966249"/>
            <a:chOff x="4866583" y="227004"/>
            <a:chExt cx="1937667" cy="966249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C62CD03-256D-4D89-C16F-E97AF036A16D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반입신청 리스트 승인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E4DCC9A4-6E62-D6D4-1B93-55A899971557}"/>
                </a:ext>
              </a:extLst>
            </p:cNvPr>
            <p:cNvSpPr/>
            <p:nvPr/>
          </p:nvSpPr>
          <p:spPr>
            <a:xfrm>
              <a:off x="4866583" y="435279"/>
              <a:ext cx="1937666" cy="75797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 fontScale="85000" lnSpcReduction="10000"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toolbox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반입수량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Tag Sting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macaddress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개별태그번호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ReturnToolStatus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반입공기구상태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3077D13-F84B-9B41-2272-03458BAFDD49}"/>
              </a:ext>
            </a:extLst>
          </p:cNvPr>
          <p:cNvSpPr/>
          <p:nvPr/>
        </p:nvSpPr>
        <p:spPr>
          <a:xfrm>
            <a:off x="5134948" y="4329964"/>
            <a:ext cx="1937666" cy="182224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반입전표 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DTO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D39F21E7-D26E-A7C6-7855-935B0694B73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1403647" y="1310001"/>
            <a:ext cx="1636573" cy="119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7741EA51-E97A-5B12-7908-6ED474A877B0}"/>
              </a:ext>
            </a:extLst>
          </p:cNvPr>
          <p:cNvCxnSpPr>
            <a:cxnSpLocks/>
            <a:stCxn id="13" idx="3"/>
            <a:endCxn id="52" idx="1"/>
          </p:cNvCxnSpPr>
          <p:nvPr/>
        </p:nvCxnSpPr>
        <p:spPr>
          <a:xfrm>
            <a:off x="1403647" y="2695515"/>
            <a:ext cx="1636573" cy="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0F129FD-F6BD-121F-F245-AC1783A91511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>
            <a:off x="1403647" y="3154725"/>
            <a:ext cx="1636572" cy="79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36301164-2A42-1A66-0E83-9F49758E16C3}"/>
              </a:ext>
            </a:extLst>
          </p:cNvPr>
          <p:cNvCxnSpPr>
            <a:cxnSpLocks/>
            <a:stCxn id="20" idx="3"/>
            <a:endCxn id="70" idx="1"/>
          </p:cNvCxnSpPr>
          <p:nvPr/>
        </p:nvCxnSpPr>
        <p:spPr>
          <a:xfrm>
            <a:off x="1403647" y="3343587"/>
            <a:ext cx="1636572" cy="190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498E02-0E0F-0E0C-F2AE-36E982DC33F5}"/>
              </a:ext>
            </a:extLst>
          </p:cNvPr>
          <p:cNvSpPr/>
          <p:nvPr/>
        </p:nvSpPr>
        <p:spPr>
          <a:xfrm>
            <a:off x="107503" y="2261691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 전표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E6EF07-EB81-6EC5-F83B-CF3F2276D960}"/>
              </a:ext>
            </a:extLst>
          </p:cNvPr>
          <p:cNvSpPr/>
          <p:nvPr/>
        </p:nvSpPr>
        <p:spPr>
          <a:xfrm>
            <a:off x="251519" y="2431018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DE211C-D5AD-3A90-F831-8A6E399E2092}"/>
              </a:ext>
            </a:extLst>
          </p:cNvPr>
          <p:cNvSpPr/>
          <p:nvPr/>
        </p:nvSpPr>
        <p:spPr>
          <a:xfrm>
            <a:off x="251519" y="2619880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1AA534-65F3-53BC-F6D2-2243910FF035}"/>
              </a:ext>
            </a:extLst>
          </p:cNvPr>
          <p:cNvSpPr/>
          <p:nvPr/>
        </p:nvSpPr>
        <p:spPr>
          <a:xfrm>
            <a:off x="107503" y="2909763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 전표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7B0594-E96B-202B-03BA-81DE847AED4D}"/>
              </a:ext>
            </a:extLst>
          </p:cNvPr>
          <p:cNvSpPr/>
          <p:nvPr/>
        </p:nvSpPr>
        <p:spPr>
          <a:xfrm>
            <a:off x="251519" y="3079090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518A87-ED9F-AFDA-E8E4-2317E77C153A}"/>
              </a:ext>
            </a:extLst>
          </p:cNvPr>
          <p:cNvSpPr/>
          <p:nvPr/>
        </p:nvSpPr>
        <p:spPr>
          <a:xfrm>
            <a:off x="251519" y="326795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2265EE83-A0B7-9DAA-A907-2DD9ECF3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5718" y="238600"/>
            <a:ext cx="1278951" cy="67749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270C40B7-303C-4FE1-5E66-8C0259B2E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10501" y="941326"/>
            <a:ext cx="1272037" cy="66021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ED0C415E-32B1-41AD-D3DB-8976650A0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4648" y="2537324"/>
            <a:ext cx="1275494" cy="1686832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1798DE02-EAED-D321-311E-34E6C1882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14648" y="4250207"/>
            <a:ext cx="1272037" cy="843416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123A2B8-0CA6-4B4D-C5EF-9B5813C8F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04254" y="1673193"/>
            <a:ext cx="1275494" cy="78119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E8FE4D70-6900-1590-3D19-9D68CBF3BB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21595" y="5156997"/>
            <a:ext cx="1272037" cy="781197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753D894-A76E-0DD3-24CF-FD8426D5242D}"/>
              </a:ext>
            </a:extLst>
          </p:cNvPr>
          <p:cNvCxnSpPr/>
          <p:nvPr/>
        </p:nvCxnSpPr>
        <p:spPr>
          <a:xfrm>
            <a:off x="1475658" y="112930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71FEB03-89B7-8221-A642-CBED2715773B}"/>
              </a:ext>
            </a:extLst>
          </p:cNvPr>
          <p:cNvCxnSpPr>
            <a:cxnSpLocks/>
            <a:stCxn id="11" idx="3"/>
            <a:endCxn id="128" idx="1"/>
          </p:cNvCxnSpPr>
          <p:nvPr/>
        </p:nvCxnSpPr>
        <p:spPr>
          <a:xfrm flipV="1">
            <a:off x="1403647" y="1376041"/>
            <a:ext cx="3731301" cy="113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1CACED7F-AE73-55C9-C2AE-2605089EB7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635621" y="1289356"/>
            <a:ext cx="1056504" cy="1113767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0BD81DE1-525F-2357-B26F-9192845CE9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640717" y="3575727"/>
            <a:ext cx="1056503" cy="990651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B85D0895-1DEA-FA45-F59E-F0BFAB365D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500712" y="1283068"/>
            <a:ext cx="1056503" cy="1067956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59660B4A-57D8-8EDF-0B14-AF827BBAE7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640717" y="2465118"/>
            <a:ext cx="1056503" cy="907619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A5CC36C5-FEBB-3B50-23A5-1F38C26457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500712" y="2496612"/>
            <a:ext cx="1056503" cy="84463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313BED89-A595-0EFF-EF33-AB8B1D56FE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2497849" y="3575727"/>
            <a:ext cx="1053640" cy="59839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02F30E-5E53-9655-BF47-EDAAAECE7FC1}"/>
              </a:ext>
            </a:extLst>
          </p:cNvPr>
          <p:cNvCxnSpPr>
            <a:cxnSpLocks/>
            <a:stCxn id="19" idx="3"/>
            <a:endCxn id="134" idx="1"/>
          </p:cNvCxnSpPr>
          <p:nvPr/>
        </p:nvCxnSpPr>
        <p:spPr>
          <a:xfrm>
            <a:off x="1403647" y="3154725"/>
            <a:ext cx="3731300" cy="78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838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07D9E3-C431-0956-57B4-38D01D629B19}"/>
              </a:ext>
            </a:extLst>
          </p:cNvPr>
          <p:cNvSpPr/>
          <p:nvPr/>
        </p:nvSpPr>
        <p:spPr>
          <a:xfrm>
            <a:off x="3563887" y="228996"/>
            <a:ext cx="2016226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5A01B4-30CA-45C8-A15F-C4F7DAFB4505}"/>
              </a:ext>
            </a:extLst>
          </p:cNvPr>
          <p:cNvSpPr/>
          <p:nvPr/>
        </p:nvSpPr>
        <p:spPr>
          <a:xfrm>
            <a:off x="107504" y="733051"/>
            <a:ext cx="2736308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관리자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E933D1-77E4-6335-6B61-312906E74CBD}"/>
              </a:ext>
            </a:extLst>
          </p:cNvPr>
          <p:cNvSpPr/>
          <p:nvPr/>
        </p:nvSpPr>
        <p:spPr>
          <a:xfrm>
            <a:off x="107504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52F06C-9E9B-921D-82C0-884F7CBDD9CD}"/>
              </a:ext>
            </a:extLst>
          </p:cNvPr>
          <p:cNvSpPr/>
          <p:nvPr/>
        </p:nvSpPr>
        <p:spPr>
          <a:xfrm>
            <a:off x="1547668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App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7C476B-5F05-DB30-8BF6-04FF782F039E}"/>
              </a:ext>
            </a:extLst>
          </p:cNvPr>
          <p:cNvSpPr/>
          <p:nvPr/>
        </p:nvSpPr>
        <p:spPr>
          <a:xfrm>
            <a:off x="107504" y="1417340"/>
            <a:ext cx="2736308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Menu List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03D9DF8-4A0F-D377-D488-FAC3617D283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879814" y="-959136"/>
            <a:ext cx="288031" cy="309634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97F2B8D-E67C-2CD9-5450-304548740AD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1025501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7B1954E-DCD2-7B16-EA39-70448ABB768C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1745583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DC58BBB-DD8E-9EB2-CF3D-FA211EE12ECD}"/>
              </a:ext>
            </a:extLst>
          </p:cNvPr>
          <p:cNvSpPr txBox="1"/>
          <p:nvPr/>
        </p:nvSpPr>
        <p:spPr>
          <a:xfrm>
            <a:off x="163446" y="227004"/>
            <a:ext cx="1672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**</a:t>
            </a:r>
            <a:r>
              <a:rPr lang="ko-KR" altLang="en-US" sz="800" dirty="0"/>
              <a:t>범주 </a:t>
            </a:r>
            <a:r>
              <a:rPr lang="en-US" altLang="ko-KR" sz="800" dirty="0"/>
              <a:t>: </a:t>
            </a:r>
            <a:r>
              <a:rPr lang="ko-KR" altLang="en-US" sz="800" dirty="0"/>
              <a:t>괄호안의 내용은 기능임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083DD3-A32B-111C-7585-5D8D22653B19}"/>
              </a:ext>
            </a:extLst>
          </p:cNvPr>
          <p:cNvGrpSpPr/>
          <p:nvPr/>
        </p:nvGrpSpPr>
        <p:grpSpPr>
          <a:xfrm>
            <a:off x="3040220" y="733051"/>
            <a:ext cx="1937667" cy="945624"/>
            <a:chOff x="4866583" y="227004"/>
            <a:chExt cx="1937667" cy="94562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861135-DC7B-B69A-2BA4-19498AC7556E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반출신청 리스트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선택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신청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ADBBD9E-9613-E8E4-B4CA-F5E168B89C80}"/>
                </a:ext>
              </a:extLst>
            </p:cNvPr>
            <p:cNvSpPr/>
            <p:nvPr/>
          </p:nvSpPr>
          <p:spPr>
            <a:xfrm>
              <a:off x="4866583" y="435279"/>
              <a:ext cx="1937666" cy="737349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Long ID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작업명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33725BD-FE0A-D02C-C4D4-078AA633C66E}"/>
              </a:ext>
            </a:extLst>
          </p:cNvPr>
          <p:cNvGrpSpPr/>
          <p:nvPr/>
        </p:nvGrpSpPr>
        <p:grpSpPr>
          <a:xfrm>
            <a:off x="3040220" y="1849388"/>
            <a:ext cx="1937667" cy="1493221"/>
            <a:chOff x="4866583" y="227004"/>
            <a:chExt cx="1937667" cy="1493221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A0D033-B866-2C5B-A461-24BC4900C7F5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반출전표 내역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0FF06C9-DE6B-4EC9-8FD4-D8F750DAD3B2}"/>
                </a:ext>
              </a:extLst>
            </p:cNvPr>
            <p:cNvSpPr/>
            <p:nvPr/>
          </p:nvSpPr>
          <p:spPr>
            <a:xfrm>
              <a:off x="4866583" y="435278"/>
              <a:ext cx="1937666" cy="1284947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 lnSpcReduction="10000"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Long ID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작업명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OutstandingRetalSheet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반출전표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 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636B768-E25A-A635-65E5-860A1B8ACA41}"/>
              </a:ext>
            </a:extLst>
          </p:cNvPr>
          <p:cNvGrpSpPr/>
          <p:nvPr/>
        </p:nvGrpSpPr>
        <p:grpSpPr>
          <a:xfrm>
            <a:off x="3040219" y="3361556"/>
            <a:ext cx="1937667" cy="966249"/>
            <a:chOff x="4866583" y="227004"/>
            <a:chExt cx="1937667" cy="966249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A6A6D21-D354-29EA-A93B-7C756F38E4C0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 신청 리스트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CC0A270-C828-1BF9-07C8-13B58603EAA4}"/>
                </a:ext>
              </a:extLst>
            </p:cNvPr>
            <p:cNvSpPr/>
            <p:nvPr/>
          </p:nvSpPr>
          <p:spPr>
            <a:xfrm>
              <a:off x="4866583" y="435279"/>
              <a:ext cx="1937666" cy="75797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 lnSpcReduction="10000"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toolbox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반입수량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8CB6418-EE3F-9229-DBF7-C806404CA2E2}"/>
              </a:ext>
            </a:extLst>
          </p:cNvPr>
          <p:cNvGrpSpPr/>
          <p:nvPr/>
        </p:nvGrpSpPr>
        <p:grpSpPr>
          <a:xfrm>
            <a:off x="3040219" y="4336255"/>
            <a:ext cx="1937667" cy="1617589"/>
            <a:chOff x="4866583" y="227004"/>
            <a:chExt cx="1937667" cy="1617589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9AF48E1-6BCF-E795-3302-C559C821F04A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반입전표 내역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BFC82CE-D42F-6F87-BDE4-BA83639BEE50}"/>
                </a:ext>
              </a:extLst>
            </p:cNvPr>
            <p:cNvSpPr/>
            <p:nvPr/>
          </p:nvSpPr>
          <p:spPr>
            <a:xfrm>
              <a:off x="4866583" y="435279"/>
              <a:ext cx="1937666" cy="140931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approver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승인자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toolbox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OutstandingRetalSheet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반출전표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 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CF868849-E273-1904-7FAA-0D463D35FF4D}"/>
              </a:ext>
            </a:extLst>
          </p:cNvPr>
          <p:cNvGrpSpPr/>
          <p:nvPr/>
        </p:nvGrpSpPr>
        <p:grpSpPr>
          <a:xfrm>
            <a:off x="5134948" y="726760"/>
            <a:ext cx="1937667" cy="1090286"/>
            <a:chOff x="4866583" y="227004"/>
            <a:chExt cx="1937667" cy="1090286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C1BEC484-5271-1B86-B017-9ECBEE951B73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반출신청 리스트 승인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EC2236A0-805B-5286-0E52-94E48F53B3E6}"/>
                </a:ext>
              </a:extLst>
            </p:cNvPr>
            <p:cNvSpPr/>
            <p:nvPr/>
          </p:nvSpPr>
          <p:spPr>
            <a:xfrm>
              <a:off x="4866583" y="435279"/>
              <a:ext cx="1937666" cy="882011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Long ID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작업명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Tag Sting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macaddress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개별태그번호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DCE554D0-733C-7C74-D457-89BDED870A88}"/>
              </a:ext>
            </a:extLst>
          </p:cNvPr>
          <p:cNvGrpSpPr/>
          <p:nvPr/>
        </p:nvGrpSpPr>
        <p:grpSpPr>
          <a:xfrm>
            <a:off x="7176502" y="723282"/>
            <a:ext cx="1937667" cy="2186481"/>
            <a:chOff x="4866583" y="227004"/>
            <a:chExt cx="1937667" cy="2186481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DA6233EA-C50B-90DA-CDC5-BB8A46496C12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태그 등록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수정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DTO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488DCE5-3343-0122-42D1-95A92A058D1A}"/>
                </a:ext>
              </a:extLst>
            </p:cNvPr>
            <p:cNvSpPr/>
            <p:nvPr/>
          </p:nvSpPr>
          <p:spPr>
            <a:xfrm>
              <a:off x="4866583" y="435278"/>
              <a:ext cx="1937666" cy="1978207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SubGroup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subgroup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분류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code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품목코드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QRCode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krName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한글이름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engName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영문이름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spec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규격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unit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단위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Int price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가격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Int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replacementCycle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교체주기月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buyCode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구매코드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Tag String </a:t>
              </a:r>
              <a:r>
                <a:rPr lang="en-US" altLang="ko-KR" sz="75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macaddress</a:t>
              </a:r>
              <a:r>
                <a:rPr lang="en-US" altLang="ko-KR" sz="75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개별태그번호</a:t>
              </a:r>
              <a:endParaRPr lang="en-US" altLang="ko-KR" sz="75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Tag Tool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공기구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ToolboxToolLabel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정비실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ToolboxToolLabel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String location: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공기구위치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DEE3628B-B901-8677-E0B7-196FEA98CB28}"/>
              </a:ext>
            </a:extLst>
          </p:cNvPr>
          <p:cNvGrpSpPr/>
          <p:nvPr/>
        </p:nvGrpSpPr>
        <p:grpSpPr>
          <a:xfrm>
            <a:off x="5134947" y="3355265"/>
            <a:ext cx="1937667" cy="1302435"/>
            <a:chOff x="4866583" y="227004"/>
            <a:chExt cx="1937667" cy="966249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C62CD03-256D-4D89-C16F-E97AF036A16D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반입신청 리스트 승인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E4DCC9A4-6E62-D6D4-1B93-55A899971557}"/>
                </a:ext>
              </a:extLst>
            </p:cNvPr>
            <p:cNvSpPr/>
            <p:nvPr/>
          </p:nvSpPr>
          <p:spPr>
            <a:xfrm>
              <a:off x="4866583" y="435279"/>
              <a:ext cx="1937666" cy="75797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 lnSpcReduction="10000"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toolbox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반입수량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Tag Sting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macaddress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개별태그번호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ReturnToolStatus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반입공기구상태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D39F21E7-D26E-A7C6-7855-935B0694B73C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2843807" y="1310001"/>
            <a:ext cx="196413" cy="119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7741EA51-E97A-5B12-7908-6ED474A877B0}"/>
              </a:ext>
            </a:extLst>
          </p:cNvPr>
          <p:cNvCxnSpPr>
            <a:cxnSpLocks/>
            <a:stCxn id="30" idx="3"/>
            <a:endCxn id="52" idx="1"/>
          </p:cNvCxnSpPr>
          <p:nvPr/>
        </p:nvCxnSpPr>
        <p:spPr>
          <a:xfrm>
            <a:off x="2843807" y="2695515"/>
            <a:ext cx="196413" cy="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0F129FD-F6BD-121F-F245-AC1783A91511}"/>
              </a:ext>
            </a:extLst>
          </p:cNvPr>
          <p:cNvCxnSpPr>
            <a:cxnSpLocks/>
            <a:stCxn id="38" idx="3"/>
            <a:endCxn id="65" idx="1"/>
          </p:cNvCxnSpPr>
          <p:nvPr/>
        </p:nvCxnSpPr>
        <p:spPr>
          <a:xfrm>
            <a:off x="2843807" y="3154725"/>
            <a:ext cx="196412" cy="79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36301164-2A42-1A66-0E83-9F49758E16C3}"/>
              </a:ext>
            </a:extLst>
          </p:cNvPr>
          <p:cNvCxnSpPr>
            <a:cxnSpLocks/>
            <a:stCxn id="40" idx="3"/>
            <a:endCxn id="70" idx="1"/>
          </p:cNvCxnSpPr>
          <p:nvPr/>
        </p:nvCxnSpPr>
        <p:spPr>
          <a:xfrm>
            <a:off x="2843807" y="3343587"/>
            <a:ext cx="196412" cy="190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FEA6D7-3A7D-3CD0-9D41-E3990A064FD5}"/>
              </a:ext>
            </a:extLst>
          </p:cNvPr>
          <p:cNvSpPr/>
          <p:nvPr/>
        </p:nvSpPr>
        <p:spPr>
          <a:xfrm>
            <a:off x="1547663" y="2261691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 전표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3DEC22-6A4D-8B94-D87D-2FFB85B9E9BA}"/>
              </a:ext>
            </a:extLst>
          </p:cNvPr>
          <p:cNvSpPr/>
          <p:nvPr/>
        </p:nvSpPr>
        <p:spPr>
          <a:xfrm>
            <a:off x="1691679" y="2431018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3AD1A4-5B9D-0129-4C3E-F729EEC1ABEE}"/>
              </a:ext>
            </a:extLst>
          </p:cNvPr>
          <p:cNvSpPr/>
          <p:nvPr/>
        </p:nvSpPr>
        <p:spPr>
          <a:xfrm>
            <a:off x="1691679" y="2619880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6C0691-658C-E565-2D14-5FA574AF91AA}"/>
              </a:ext>
            </a:extLst>
          </p:cNvPr>
          <p:cNvSpPr/>
          <p:nvPr/>
        </p:nvSpPr>
        <p:spPr>
          <a:xfrm>
            <a:off x="1547663" y="2909763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 전표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CFA611-2917-E65A-E79A-B5B226495DE9}"/>
              </a:ext>
            </a:extLst>
          </p:cNvPr>
          <p:cNvSpPr/>
          <p:nvPr/>
        </p:nvSpPr>
        <p:spPr>
          <a:xfrm>
            <a:off x="1691679" y="3079090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A37C888-E209-354D-FE2D-9C93C559F6D5}"/>
              </a:ext>
            </a:extLst>
          </p:cNvPr>
          <p:cNvSpPr/>
          <p:nvPr/>
        </p:nvSpPr>
        <p:spPr>
          <a:xfrm>
            <a:off x="1691679" y="326795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96E238F-012A-58F4-8DB9-54BF8ED906A5}"/>
              </a:ext>
            </a:extLst>
          </p:cNvPr>
          <p:cNvSpPr/>
          <p:nvPr/>
        </p:nvSpPr>
        <p:spPr>
          <a:xfrm>
            <a:off x="1547663" y="3557835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태그 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수정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66CDE28-D82E-8D2A-5FC9-9B42EA4BDA01}"/>
              </a:ext>
            </a:extLst>
          </p:cNvPr>
          <p:cNvSpPr/>
          <p:nvPr/>
        </p:nvSpPr>
        <p:spPr>
          <a:xfrm>
            <a:off x="1691679" y="372716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태그 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수정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B837B2B-DD3F-0CFE-88CB-1F184FC9E5C0}"/>
              </a:ext>
            </a:extLst>
          </p:cNvPr>
          <p:cNvSpPr/>
          <p:nvPr/>
        </p:nvSpPr>
        <p:spPr>
          <a:xfrm>
            <a:off x="1691679" y="3916024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-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2265EE83-A0B7-9DAA-A907-2DD9ECF3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5718" y="238600"/>
            <a:ext cx="1278951" cy="67749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270C40B7-303C-4FE1-5E66-8C0259B2E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10501" y="941326"/>
            <a:ext cx="1272037" cy="66021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ED0C415E-32B1-41AD-D3DB-8976650A0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4648" y="2537324"/>
            <a:ext cx="1275494" cy="1686832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1798DE02-EAED-D321-311E-34E6C1882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14648" y="4250207"/>
            <a:ext cx="1272037" cy="843416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123A2B8-0CA6-4B4D-C5EF-9B5813C8F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04254" y="1673193"/>
            <a:ext cx="1275494" cy="78119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E8FE4D70-6900-1590-3D19-9D68CBF3BB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21595" y="5156997"/>
            <a:ext cx="1272037" cy="781197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753D894-A76E-0DD3-24CF-FD8426D5242D}"/>
              </a:ext>
            </a:extLst>
          </p:cNvPr>
          <p:cNvCxnSpPr/>
          <p:nvPr/>
        </p:nvCxnSpPr>
        <p:spPr>
          <a:xfrm>
            <a:off x="1475658" y="112930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71FEB03-89B7-8221-A642-CBED2715773B}"/>
              </a:ext>
            </a:extLst>
          </p:cNvPr>
          <p:cNvCxnSpPr>
            <a:cxnSpLocks/>
            <a:stCxn id="29" idx="3"/>
            <a:endCxn id="128" idx="1"/>
          </p:cNvCxnSpPr>
          <p:nvPr/>
        </p:nvCxnSpPr>
        <p:spPr>
          <a:xfrm flipV="1">
            <a:off x="2843807" y="1376041"/>
            <a:ext cx="2291141" cy="113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1CACED7F-AE73-55C9-C2AE-2605089EB7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635621" y="1289356"/>
            <a:ext cx="1056504" cy="1113767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0BD81DE1-525F-2357-B26F-9192845CE9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640717" y="3575727"/>
            <a:ext cx="1056503" cy="990651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B85D0895-1DEA-FA45-F59E-F0BFAB365D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500712" y="1283068"/>
            <a:ext cx="1056503" cy="1067956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59660B4A-57D8-8EDF-0B14-AF827BBAE7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640717" y="2465118"/>
            <a:ext cx="1056503" cy="907619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A5CC36C5-FEBB-3B50-23A5-1F38C26457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500712" y="2496612"/>
            <a:ext cx="1056503" cy="84463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313BED89-A595-0EFF-EF33-AB8B1D56FE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2497849" y="3575727"/>
            <a:ext cx="1053640" cy="598399"/>
          </a:xfrm>
          <a:prstGeom prst="rect">
            <a:avLst/>
          </a:prstGeom>
        </p:spPr>
      </p:pic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E5CB532-5450-6756-9500-7BD0CAE28FF8}"/>
              </a:ext>
            </a:extLst>
          </p:cNvPr>
          <p:cNvCxnSpPr>
            <a:cxnSpLocks/>
            <a:stCxn id="38" idx="3"/>
            <a:endCxn id="134" idx="1"/>
          </p:cNvCxnSpPr>
          <p:nvPr/>
        </p:nvCxnSpPr>
        <p:spPr>
          <a:xfrm>
            <a:off x="2843807" y="3154725"/>
            <a:ext cx="2291140" cy="99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532DB9D-6E63-1973-19B6-4220B19F0196}"/>
              </a:ext>
            </a:extLst>
          </p:cNvPr>
          <p:cNvCxnSpPr>
            <a:stCxn id="43" idx="3"/>
            <a:endCxn id="131" idx="1"/>
          </p:cNvCxnSpPr>
          <p:nvPr/>
        </p:nvCxnSpPr>
        <p:spPr>
          <a:xfrm flipV="1">
            <a:off x="2843807" y="1920660"/>
            <a:ext cx="4332695" cy="188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5603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07D9E3-C431-0956-57B4-38D01D629B19}"/>
              </a:ext>
            </a:extLst>
          </p:cNvPr>
          <p:cNvSpPr/>
          <p:nvPr/>
        </p:nvSpPr>
        <p:spPr>
          <a:xfrm>
            <a:off x="3563887" y="228996"/>
            <a:ext cx="2016226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5A01B4-30CA-45C8-A15F-C4F7DAFB4505}"/>
              </a:ext>
            </a:extLst>
          </p:cNvPr>
          <p:cNvSpPr/>
          <p:nvPr/>
        </p:nvSpPr>
        <p:spPr>
          <a:xfrm>
            <a:off x="107504" y="733051"/>
            <a:ext cx="2736308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관리자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E933D1-77E4-6335-6B61-312906E74CBD}"/>
              </a:ext>
            </a:extLst>
          </p:cNvPr>
          <p:cNvSpPr/>
          <p:nvPr/>
        </p:nvSpPr>
        <p:spPr>
          <a:xfrm>
            <a:off x="107504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52F06C-9E9B-921D-82C0-884F7CBDD9CD}"/>
              </a:ext>
            </a:extLst>
          </p:cNvPr>
          <p:cNvSpPr/>
          <p:nvPr/>
        </p:nvSpPr>
        <p:spPr>
          <a:xfrm>
            <a:off x="1547668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App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7C476B-5F05-DB30-8BF6-04FF782F039E}"/>
              </a:ext>
            </a:extLst>
          </p:cNvPr>
          <p:cNvSpPr/>
          <p:nvPr/>
        </p:nvSpPr>
        <p:spPr>
          <a:xfrm>
            <a:off x="107504" y="1417340"/>
            <a:ext cx="2736308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Menu List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03D9DF8-4A0F-D377-D488-FAC3617D283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879814" y="-959136"/>
            <a:ext cx="288031" cy="309634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97F2B8D-E67C-2CD9-5450-304548740AD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1025501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7B1954E-DCD2-7B16-EA39-70448ABB768C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1745583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DC58BBB-DD8E-9EB2-CF3D-FA211EE12ECD}"/>
              </a:ext>
            </a:extLst>
          </p:cNvPr>
          <p:cNvSpPr txBox="1"/>
          <p:nvPr/>
        </p:nvSpPr>
        <p:spPr>
          <a:xfrm>
            <a:off x="163446" y="227004"/>
            <a:ext cx="1672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**</a:t>
            </a:r>
            <a:r>
              <a:rPr lang="ko-KR" altLang="en-US" sz="800" dirty="0"/>
              <a:t>범주 </a:t>
            </a:r>
            <a:r>
              <a:rPr lang="en-US" altLang="ko-KR" sz="800" dirty="0"/>
              <a:t>: </a:t>
            </a:r>
            <a:r>
              <a:rPr lang="ko-KR" altLang="en-US" sz="800" dirty="0"/>
              <a:t>괄호안의 내용은 기능임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083DD3-A32B-111C-7585-5D8D22653B19}"/>
              </a:ext>
            </a:extLst>
          </p:cNvPr>
          <p:cNvGrpSpPr/>
          <p:nvPr/>
        </p:nvGrpSpPr>
        <p:grpSpPr>
          <a:xfrm>
            <a:off x="3040220" y="733051"/>
            <a:ext cx="1937667" cy="1112709"/>
            <a:chOff x="4866583" y="227004"/>
            <a:chExt cx="1937667" cy="111270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861135-DC7B-B69A-2BA4-19498AC7556E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지급대상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ADBBD9E-9613-E8E4-B4CA-F5E168B89C80}"/>
                </a:ext>
              </a:extLst>
            </p:cNvPr>
            <p:cNvSpPr/>
            <p:nvPr/>
          </p:nvSpPr>
          <p:spPr>
            <a:xfrm>
              <a:off x="4866583" y="435279"/>
              <a:ext cx="1937666" cy="90443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approver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승인자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DateTime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반출시간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DateTime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반출시간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이후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30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일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)</a:t>
              </a: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Date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replacementDate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재지급일자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List&lt;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&gt;list;</a:t>
              </a: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685D8C1-A74F-612F-4EAF-D123399115AA}"/>
              </a:ext>
            </a:extLst>
          </p:cNvPr>
          <p:cNvCxnSpPr>
            <a:cxnSpLocks/>
            <a:stCxn id="22" idx="3"/>
            <a:endCxn id="15" idx="1"/>
          </p:cNvCxnSpPr>
          <p:nvPr/>
        </p:nvCxnSpPr>
        <p:spPr>
          <a:xfrm flipV="1">
            <a:off x="1403647" y="1393543"/>
            <a:ext cx="1636573" cy="240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33725BD-FE0A-D02C-C4D4-078AA633C66E}"/>
              </a:ext>
            </a:extLst>
          </p:cNvPr>
          <p:cNvGrpSpPr/>
          <p:nvPr/>
        </p:nvGrpSpPr>
        <p:grpSpPr>
          <a:xfrm>
            <a:off x="3040220" y="1921395"/>
            <a:ext cx="1937667" cy="1080121"/>
            <a:chOff x="4866583" y="227004"/>
            <a:chExt cx="1937667" cy="1080121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A0D033-B866-2C5B-A461-24BC4900C7F5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지급전표 내역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0FF06C9-DE6B-4EC9-8FD4-D8F750DAD3B2}"/>
                </a:ext>
              </a:extLst>
            </p:cNvPr>
            <p:cNvSpPr/>
            <p:nvPr/>
          </p:nvSpPr>
          <p:spPr>
            <a:xfrm>
              <a:off x="4866583" y="435279"/>
              <a:ext cx="1937666" cy="871846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approver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승인자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DateTime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반출시간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조회시작일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)</a:t>
              </a: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DateTime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반출시간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조회종료일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)</a:t>
              </a: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Date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replacementDate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재지급일자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List&lt;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&gt;list;</a:t>
              </a: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1A8B8BD-245B-19A2-5855-7DB16E6C3421}"/>
              </a:ext>
            </a:extLst>
          </p:cNvPr>
          <p:cNvCxnSpPr>
            <a:cxnSpLocks/>
            <a:stCxn id="23" idx="3"/>
            <a:endCxn id="52" idx="1"/>
          </p:cNvCxnSpPr>
          <p:nvPr/>
        </p:nvCxnSpPr>
        <p:spPr>
          <a:xfrm flipV="1">
            <a:off x="1403647" y="2565593"/>
            <a:ext cx="1636573" cy="142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636B768-E25A-A635-65E5-860A1B8ACA41}"/>
              </a:ext>
            </a:extLst>
          </p:cNvPr>
          <p:cNvGrpSpPr/>
          <p:nvPr/>
        </p:nvGrpSpPr>
        <p:grpSpPr>
          <a:xfrm>
            <a:off x="3040219" y="3073524"/>
            <a:ext cx="1937667" cy="966249"/>
            <a:chOff x="4866583" y="227004"/>
            <a:chExt cx="1937667" cy="966249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A6A6D21-D354-29EA-A93B-7C756F38E4C0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매입전표 업로드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CC0A270-C828-1BF9-07C8-13B58603EAA4}"/>
                </a:ext>
              </a:extLst>
            </p:cNvPr>
            <p:cNvSpPr/>
            <p:nvPr/>
          </p:nvSpPr>
          <p:spPr>
            <a:xfrm>
              <a:off x="4866583" y="435279"/>
              <a:ext cx="1937666" cy="75797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파일찾기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업로드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 approver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승인자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DateTime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반입시간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List&lt;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&gt; list</a:t>
              </a: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8CB6418-EE3F-9229-DBF7-C806404CA2E2}"/>
              </a:ext>
            </a:extLst>
          </p:cNvPr>
          <p:cNvGrpSpPr/>
          <p:nvPr/>
        </p:nvGrpSpPr>
        <p:grpSpPr>
          <a:xfrm>
            <a:off x="3040219" y="4048223"/>
            <a:ext cx="1937667" cy="1401565"/>
            <a:chOff x="4866583" y="227004"/>
            <a:chExt cx="1937667" cy="140156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9AF48E1-6BCF-E795-3302-C559C821F04A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매입전표 내역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BFC82CE-D42F-6F87-BDE4-BA83639BEE50}"/>
                </a:ext>
              </a:extLst>
            </p:cNvPr>
            <p:cNvSpPr/>
            <p:nvPr/>
          </p:nvSpPr>
          <p:spPr>
            <a:xfrm>
              <a:off x="4866583" y="435279"/>
              <a:ext cx="1937666" cy="119329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 approver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승인자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DateTime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반입시간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조회시작일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)</a:t>
              </a: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DateTime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반입시간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조회종료일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)</a:t>
              </a: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List&lt;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&gt; list</a:t>
              </a: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962F2C6-C060-E187-EF25-6C9C2FC56D22}"/>
              </a:ext>
            </a:extLst>
          </p:cNvPr>
          <p:cNvCxnSpPr>
            <a:cxnSpLocks/>
            <a:stCxn id="26" idx="3"/>
            <a:endCxn id="65" idx="1"/>
          </p:cNvCxnSpPr>
          <p:nvPr/>
        </p:nvCxnSpPr>
        <p:spPr>
          <a:xfrm flipV="1">
            <a:off x="1404518" y="3660786"/>
            <a:ext cx="1635701" cy="79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CFDD303-00A9-3A89-EACE-A044B6DFD23A}"/>
              </a:ext>
            </a:extLst>
          </p:cNvPr>
          <p:cNvCxnSpPr>
            <a:cxnSpLocks/>
            <a:stCxn id="27" idx="3"/>
            <a:endCxn id="70" idx="1"/>
          </p:cNvCxnSpPr>
          <p:nvPr/>
        </p:nvCxnSpPr>
        <p:spPr>
          <a:xfrm>
            <a:off x="1404518" y="4639731"/>
            <a:ext cx="1635701" cy="21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CF868849-E273-1904-7FAA-0D463D35FF4D}"/>
              </a:ext>
            </a:extLst>
          </p:cNvPr>
          <p:cNvGrpSpPr/>
          <p:nvPr/>
        </p:nvGrpSpPr>
        <p:grpSpPr>
          <a:xfrm>
            <a:off x="5134948" y="726760"/>
            <a:ext cx="1937667" cy="1122628"/>
            <a:chOff x="4866583" y="227004"/>
            <a:chExt cx="1937667" cy="1122628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C1BEC484-5271-1B86-B017-9ECBEE951B73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지급대상확인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지급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EC2236A0-805B-5286-0E52-94E48F53B3E6}"/>
                </a:ext>
              </a:extLst>
            </p:cNvPr>
            <p:cNvSpPr/>
            <p:nvPr/>
          </p:nvSpPr>
          <p:spPr>
            <a:xfrm>
              <a:off x="4866583" y="435279"/>
              <a:ext cx="1937666" cy="914353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 lnSpcReduction="10000"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Long id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지급전표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approver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승인자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DateTime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반출시간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Date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replacementDate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재지급일자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List&lt;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&gt;list;</a:t>
              </a: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D39F21E7-D26E-A7C6-7855-935B0694B73C}"/>
              </a:ext>
            </a:extLst>
          </p:cNvPr>
          <p:cNvCxnSpPr>
            <a:cxnSpLocks/>
            <a:endCxn id="128" idx="1"/>
          </p:cNvCxnSpPr>
          <p:nvPr/>
        </p:nvCxnSpPr>
        <p:spPr>
          <a:xfrm flipV="1">
            <a:off x="1403647" y="1392212"/>
            <a:ext cx="3731301" cy="241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E855D1-929F-E614-0A66-CDE67F6AD4FD}"/>
              </a:ext>
            </a:extLst>
          </p:cNvPr>
          <p:cNvSpPr/>
          <p:nvPr/>
        </p:nvSpPr>
        <p:spPr>
          <a:xfrm>
            <a:off x="107503" y="3557835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지급 전표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49AA13-2BF4-6B6F-CA8E-E57B10D7DEB8}"/>
              </a:ext>
            </a:extLst>
          </p:cNvPr>
          <p:cNvSpPr/>
          <p:nvPr/>
        </p:nvSpPr>
        <p:spPr>
          <a:xfrm>
            <a:off x="251519" y="372716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지급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A38425-4C90-CAE3-483E-262545B15E18}"/>
              </a:ext>
            </a:extLst>
          </p:cNvPr>
          <p:cNvSpPr/>
          <p:nvPr/>
        </p:nvSpPr>
        <p:spPr>
          <a:xfrm>
            <a:off x="251519" y="3916024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지급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205CB9-2DFA-80FC-D173-C1A5D418C439}"/>
              </a:ext>
            </a:extLst>
          </p:cNvPr>
          <p:cNvSpPr/>
          <p:nvPr/>
        </p:nvSpPr>
        <p:spPr>
          <a:xfrm>
            <a:off x="108374" y="4205907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매입 전표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7C5F4E-A0E8-DDF9-A5E9-187BADFA3E9A}"/>
              </a:ext>
            </a:extLst>
          </p:cNvPr>
          <p:cNvSpPr/>
          <p:nvPr/>
        </p:nvSpPr>
        <p:spPr>
          <a:xfrm>
            <a:off x="252390" y="4375234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파일선택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업로드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1ACDEC-0C28-7BA3-18B4-B108B4F3E903}"/>
              </a:ext>
            </a:extLst>
          </p:cNvPr>
          <p:cNvSpPr/>
          <p:nvPr/>
        </p:nvSpPr>
        <p:spPr>
          <a:xfrm>
            <a:off x="252390" y="4564096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매입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2265EE83-A0B7-9DAA-A907-2DD9ECF3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5718" y="238600"/>
            <a:ext cx="1278951" cy="67749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270C40B7-303C-4FE1-5E66-8C0259B2E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10501" y="941326"/>
            <a:ext cx="1272037" cy="66021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ED0C415E-32B1-41AD-D3DB-8976650A0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4648" y="2537324"/>
            <a:ext cx="1275494" cy="1686832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1798DE02-EAED-D321-311E-34E6C1882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14648" y="4250207"/>
            <a:ext cx="1272037" cy="843416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123A2B8-0CA6-4B4D-C5EF-9B5813C8F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04254" y="1673193"/>
            <a:ext cx="1275494" cy="78119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E8FE4D70-6900-1590-3D19-9D68CBF3BB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21595" y="5156997"/>
            <a:ext cx="1272037" cy="781197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E07C63E-9671-BC53-7F6E-22CD5BCE2B3F}"/>
              </a:ext>
            </a:extLst>
          </p:cNvPr>
          <p:cNvCxnSpPr/>
          <p:nvPr/>
        </p:nvCxnSpPr>
        <p:spPr>
          <a:xfrm>
            <a:off x="1475658" y="112930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1916BFC9-EE3F-A862-CBC3-6AF653765F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6017" y="266475"/>
            <a:ext cx="942725" cy="9938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769F1FC-BF34-1BB2-5172-DFBAD623FE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6017" y="2206675"/>
            <a:ext cx="942725" cy="99382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DCB3C33-A316-275A-D0ED-B613925BA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6016" y="3259974"/>
            <a:ext cx="942725" cy="80732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A4DBC07-8C2A-1EC3-9E21-871F0E3BA4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36017" y="1324567"/>
            <a:ext cx="942725" cy="80732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38DF26A-5C51-EB78-B63A-73991411009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36015" y="4139302"/>
            <a:ext cx="942725" cy="138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8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BB9A7-382E-94E2-B6D0-8EBE1C25714B}"/>
              </a:ext>
            </a:extLst>
          </p:cNvPr>
          <p:cNvSpPr txBox="1"/>
          <p:nvPr/>
        </p:nvSpPr>
        <p:spPr>
          <a:xfrm>
            <a:off x="108475" y="201202"/>
            <a:ext cx="539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7.1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기준정보 분류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부서등록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8F73806-ACD8-201C-5EBE-F45134FB1B8C}"/>
              </a:ext>
            </a:extLst>
          </p:cNvPr>
          <p:cNvGraphicFramePr>
            <a:graphicFrameLocks noGrp="1"/>
          </p:cNvGraphicFramePr>
          <p:nvPr/>
        </p:nvGraphicFramePr>
        <p:xfrm>
          <a:off x="6979021" y="0"/>
          <a:ext cx="2164979" cy="4382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 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~5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그룹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정비안전지원그룹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1~3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그룹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섹션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정비안전지원섹션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1~3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(Toolbox)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이동공구차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공구함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동기화 아이콘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마감은 당일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갱신은 실시간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로그아웃 아이콘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메뉴얼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-elements/icons/materializeicon.html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페이지가 접혔다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펴질수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있도록 구현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콜라보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0FCC9D7-E20C-C6C2-607E-A06D67281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1CBD31-7E60-798A-5C37-5CD0638C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89424"/>
            <a:ext cx="5256584" cy="318285"/>
          </a:xfrm>
          <a:prstGeom prst="rect">
            <a:avLst/>
          </a:prstGeom>
        </p:spPr>
      </p:pic>
      <p:grpSp>
        <p:nvGrpSpPr>
          <p:cNvPr id="87" name="그룹 86">
            <a:extLst>
              <a:ext uri="{FF2B5EF4-FFF2-40B4-BE49-F238E27FC236}">
                <a16:creationId xmlns:a16="http://schemas.microsoft.com/office/drawing/2014/main" id="{2C7B3543-BC91-BB6B-C52F-00B14CF8B326}"/>
              </a:ext>
            </a:extLst>
          </p:cNvPr>
          <p:cNvGrpSpPr/>
          <p:nvPr/>
        </p:nvGrpSpPr>
        <p:grpSpPr>
          <a:xfrm>
            <a:off x="1419177" y="957377"/>
            <a:ext cx="5160829" cy="1364573"/>
            <a:chOff x="1427394" y="949930"/>
            <a:chExt cx="5160829" cy="1364573"/>
          </a:xfrm>
        </p:grpSpPr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F2A78684-D286-0BAB-FCBA-CE4BD5F3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7394" y="949930"/>
              <a:ext cx="5160829" cy="1364573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1CA9F948-0871-5326-2CFF-00CEB1AB8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2437" y="965678"/>
              <a:ext cx="4865786" cy="318285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9B75F66A-F14E-7A3D-A07E-61984BDCF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4914" y="1493042"/>
              <a:ext cx="4941301" cy="200643"/>
            </a:xfrm>
            <a:prstGeom prst="rect">
              <a:avLst/>
            </a:prstGeom>
          </p:spPr>
        </p:pic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A29BB15B-136D-7DCB-28EA-F975DDFB3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393CF75F-4C1D-C3ED-EFC4-F1292E78B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71939"/>
              <a:ext cx="4523781" cy="200643"/>
            </a:xfrm>
            <a:prstGeom prst="rect">
              <a:avLst/>
            </a:prstGeom>
          </p:spPr>
        </p:pic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55008CC2-F36A-632D-37BF-D2452C2C74AE}"/>
              </a:ext>
            </a:extLst>
          </p:cNvPr>
          <p:cNvSpPr txBox="1"/>
          <p:nvPr/>
        </p:nvSpPr>
        <p:spPr>
          <a:xfrm>
            <a:off x="1721469" y="1472765"/>
            <a:ext cx="631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정비실 명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B45FBAF-7ECE-998A-EEFA-B80046CD0576}"/>
              </a:ext>
            </a:extLst>
          </p:cNvPr>
          <p:cNvSpPr txBox="1"/>
          <p:nvPr/>
        </p:nvSpPr>
        <p:spPr>
          <a:xfrm>
            <a:off x="1714219" y="100930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정비실 등록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924CE5-0AA9-CA37-7270-509DCCC20230}"/>
              </a:ext>
            </a:extLst>
          </p:cNvPr>
          <p:cNvSpPr txBox="1"/>
          <p:nvPr/>
        </p:nvSpPr>
        <p:spPr>
          <a:xfrm>
            <a:off x="1676518" y="1789566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선강정비 </a:t>
            </a:r>
            <a:r>
              <a:rPr lang="en-US" altLang="ko-KR" sz="800" dirty="0"/>
              <a:t>1</a:t>
            </a:r>
            <a:r>
              <a:rPr lang="ko-KR" altLang="en-US" sz="800" dirty="0"/>
              <a:t>실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184B5D9-286E-36C9-EBD7-4CD78FC8D2D3}"/>
              </a:ext>
            </a:extLst>
          </p:cNvPr>
          <p:cNvSpPr txBox="1"/>
          <p:nvPr/>
        </p:nvSpPr>
        <p:spPr>
          <a:xfrm>
            <a:off x="1676518" y="2074647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선강정비 </a:t>
            </a:r>
            <a:r>
              <a:rPr lang="en-US" altLang="ko-KR" sz="800" dirty="0"/>
              <a:t>2</a:t>
            </a:r>
            <a:r>
              <a:rPr lang="ko-KR" altLang="en-US" sz="800" dirty="0"/>
              <a:t>실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8458358-B780-D897-1FC6-016ADDB38AD4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C3D43749-6E39-5446-CC28-87C4CA3F6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A1CA0844-BEF5-0B51-352F-516C1E2FB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87416FD-AF78-4A49-E19D-259C70B31EF9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484DF3E0-2635-E7A1-A467-A123E85FD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9A6254B5-CD97-16FE-7B4A-4930CAB14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113" name="Picture 2" descr="정보 아이콘 3D 모델 - TurboSquid 1649677">
            <a:extLst>
              <a:ext uri="{FF2B5EF4-FFF2-40B4-BE49-F238E27FC236}">
                <a16:creationId xmlns:a16="http://schemas.microsoft.com/office/drawing/2014/main" id="{313163D9-F634-A43C-9A35-6D04FCCC6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1EC441AC-9D1A-FA96-3413-E88060A5BD6E}"/>
              </a:ext>
            </a:extLst>
          </p:cNvPr>
          <p:cNvGrpSpPr/>
          <p:nvPr/>
        </p:nvGrpSpPr>
        <p:grpSpPr>
          <a:xfrm>
            <a:off x="5634509" y="470303"/>
            <a:ext cx="388720" cy="200055"/>
            <a:chOff x="4727047" y="5307508"/>
            <a:chExt cx="388720" cy="200055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3B8134BA-6F17-E37D-2D6F-2D04CAB1F40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3" name="TextBox 27">
              <a:extLst>
                <a:ext uri="{FF2B5EF4-FFF2-40B4-BE49-F238E27FC236}">
                  <a16:creationId xmlns:a16="http://schemas.microsoft.com/office/drawing/2014/main" id="{A757205D-DDDC-E831-B844-97CC1883921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A3A2F75-D4AD-F5AA-7943-AB9D9394EB21}"/>
              </a:ext>
            </a:extLst>
          </p:cNvPr>
          <p:cNvSpPr txBox="1"/>
          <p:nvPr/>
        </p:nvSpPr>
        <p:spPr>
          <a:xfrm>
            <a:off x="6271936" y="1039454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1A7E01C-0850-5094-E888-3B95C4340B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037"/>
          <a:stretch/>
        </p:blipFill>
        <p:spPr>
          <a:xfrm>
            <a:off x="1419177" y="2310737"/>
            <a:ext cx="5160829" cy="58625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CAA59FA-4F43-958E-676E-86152E151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178" y="2385105"/>
            <a:ext cx="4523781" cy="20064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25BC477-24F2-BFA9-B24C-A47B728A9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178" y="2658889"/>
            <a:ext cx="4523781" cy="200643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6144591F-1D71-B3F1-A172-0F8D61067B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037"/>
          <a:stretch/>
        </p:blipFill>
        <p:spPr>
          <a:xfrm>
            <a:off x="1422736" y="2896993"/>
            <a:ext cx="5160829" cy="586256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0CC682AA-4503-D823-1ED9-42F1191D1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737" y="2971361"/>
            <a:ext cx="4523781" cy="200643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F205FD2F-9708-68B2-645C-9012EC3B7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737" y="3254065"/>
            <a:ext cx="4523781" cy="200643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26B08EFD-B2C5-7371-F7E9-B6E7D6FC65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037"/>
          <a:stretch/>
        </p:blipFill>
        <p:spPr>
          <a:xfrm>
            <a:off x="1413617" y="3472036"/>
            <a:ext cx="5160829" cy="586256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02F8C47C-5895-153E-054C-141941BB6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618" y="3546404"/>
            <a:ext cx="4523781" cy="200643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912A610D-6BEB-2939-D27E-C590574D8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618" y="3820188"/>
            <a:ext cx="4523781" cy="200643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660944B1-1C50-BFB8-7BDE-A3140AEC63CD}"/>
              </a:ext>
            </a:extLst>
          </p:cNvPr>
          <p:cNvSpPr txBox="1"/>
          <p:nvPr/>
        </p:nvSpPr>
        <p:spPr>
          <a:xfrm>
            <a:off x="1684641" y="2373442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선강정비 </a:t>
            </a:r>
            <a:r>
              <a:rPr lang="en-US" altLang="ko-KR" sz="800" dirty="0"/>
              <a:t>3</a:t>
            </a:r>
            <a:r>
              <a:rPr lang="ko-KR" altLang="en-US" sz="800" dirty="0"/>
              <a:t>실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21426BB-AAA6-DBC5-B6C0-FB27BD659AC0}"/>
              </a:ext>
            </a:extLst>
          </p:cNvPr>
          <p:cNvSpPr txBox="1"/>
          <p:nvPr/>
        </p:nvSpPr>
        <p:spPr>
          <a:xfrm>
            <a:off x="1684641" y="2658523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선강정비 </a:t>
            </a:r>
            <a:r>
              <a:rPr lang="en-US" altLang="ko-KR" sz="800" dirty="0"/>
              <a:t>4</a:t>
            </a:r>
            <a:r>
              <a:rPr lang="ko-KR" altLang="en-US" sz="800" dirty="0"/>
              <a:t>실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C1BCFFB-CD05-6526-17D9-5F73616E66EC}"/>
              </a:ext>
            </a:extLst>
          </p:cNvPr>
          <p:cNvSpPr txBox="1"/>
          <p:nvPr/>
        </p:nvSpPr>
        <p:spPr>
          <a:xfrm>
            <a:off x="1691797" y="2946574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선강정비 </a:t>
            </a:r>
            <a:r>
              <a:rPr lang="en-US" altLang="ko-KR" sz="800" dirty="0"/>
              <a:t>5</a:t>
            </a:r>
            <a:r>
              <a:rPr lang="ko-KR" altLang="en-US" sz="800" dirty="0"/>
              <a:t>실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0C03815-70E2-F9C9-865D-413C039F8C5F}"/>
              </a:ext>
            </a:extLst>
          </p:cNvPr>
          <p:cNvSpPr txBox="1"/>
          <p:nvPr/>
        </p:nvSpPr>
        <p:spPr>
          <a:xfrm>
            <a:off x="1691797" y="3231655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이동공구차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7A13B53-16C4-116D-2C68-A002B5003FD8}"/>
              </a:ext>
            </a:extLst>
          </p:cNvPr>
          <p:cNvSpPr txBox="1"/>
          <p:nvPr/>
        </p:nvSpPr>
        <p:spPr>
          <a:xfrm>
            <a:off x="1691797" y="3531603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팀 </a:t>
            </a:r>
            <a:r>
              <a:rPr lang="ko-KR" altLang="en-US" sz="800" dirty="0" err="1"/>
              <a:t>공구함</a:t>
            </a:r>
            <a:endParaRPr lang="ko-KR" altLang="en-US" sz="8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72AA18-A184-E3B9-3DA2-BCE8A2D22BE0}"/>
              </a:ext>
            </a:extLst>
          </p:cNvPr>
          <p:cNvSpPr txBox="1"/>
          <p:nvPr/>
        </p:nvSpPr>
        <p:spPr>
          <a:xfrm>
            <a:off x="1691797" y="381667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기타 </a:t>
            </a:r>
            <a:r>
              <a:rPr lang="ko-KR" altLang="en-US" sz="800" dirty="0" err="1"/>
              <a:t>공구함</a:t>
            </a:r>
            <a:endParaRPr lang="ko-KR" altLang="en-US" sz="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B6170A-A2A7-3BC9-680B-4761C18AB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33" y="944037"/>
            <a:ext cx="1091758" cy="4542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DDC5BB-BB36-087A-3B2C-1A6675E0F266}"/>
              </a:ext>
            </a:extLst>
          </p:cNvPr>
          <p:cNvSpPr txBox="1"/>
          <p:nvPr/>
        </p:nvSpPr>
        <p:spPr>
          <a:xfrm>
            <a:off x="271618" y="1008596"/>
            <a:ext cx="106002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정비실 정보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pPr algn="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작업공구함 리스트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소모자재    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소모자재 지급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소모자재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81D909-7A39-3F24-B24B-DF16384C60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4608" y="2203930"/>
            <a:ext cx="165983" cy="1497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8933E6-CB5D-EC31-2256-CC2300B91C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5764" y="1020551"/>
            <a:ext cx="200373" cy="1635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075D02-352E-D0E4-0039-DCA77D981F4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2960" y="1439829"/>
            <a:ext cx="165983" cy="1576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BA1AF4-957E-0E25-E6E3-CF97030855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2959" y="3196576"/>
            <a:ext cx="166246" cy="1590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1DE68DD-2968-600A-E26A-5B9F2B439D0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0800000">
            <a:off x="327420" y="2444136"/>
            <a:ext cx="162281" cy="1552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3588DBD-F3EC-8E0C-2BB8-983FFE1224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322960" y="4322297"/>
            <a:ext cx="185536" cy="14018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C238062-261C-A56D-0A79-7ACFB5B68F8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5362" y="3758816"/>
            <a:ext cx="174190" cy="16231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8B4CC6E-656B-0950-61C8-058487863DB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1190" y="1831818"/>
            <a:ext cx="149522" cy="14952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203084-8A80-41E4-C886-9CB7763A6D41}"/>
              </a:ext>
            </a:extLst>
          </p:cNvPr>
          <p:cNvSpPr/>
          <p:nvPr/>
        </p:nvSpPr>
        <p:spPr>
          <a:xfrm>
            <a:off x="298425" y="1823481"/>
            <a:ext cx="1033215" cy="28467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9B75B2D-16F9-E609-F588-AF6CF10DEEE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2959" y="2985034"/>
            <a:ext cx="141371" cy="1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3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32F2A370-2A78-0887-EEF1-2ED62219D1EB}"/>
              </a:ext>
            </a:extLst>
          </p:cNvPr>
          <p:cNvGrpSpPr/>
          <p:nvPr/>
        </p:nvGrpSpPr>
        <p:grpSpPr>
          <a:xfrm>
            <a:off x="1431124" y="940176"/>
            <a:ext cx="5160829" cy="1364573"/>
            <a:chOff x="1427394" y="949930"/>
            <a:chExt cx="5160829" cy="1364573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A5449EEB-880C-0457-F512-B4E61C064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7394" y="949930"/>
              <a:ext cx="5160829" cy="1364573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E697E71B-1225-3FE2-8E06-966A0DE9B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2437" y="965678"/>
              <a:ext cx="4865786" cy="318285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75C7F5E-FB4D-099D-8439-7E0E1DF9D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4914" y="1493042"/>
              <a:ext cx="4941301" cy="20064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9D30763-62C6-689F-9907-FBC67FD2A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CF8860A-44E7-2D27-DA19-01A29960A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63BB9A7-382E-94E2-B6D0-8EBE1C25714B}"/>
              </a:ext>
            </a:extLst>
          </p:cNvPr>
          <p:cNvSpPr txBox="1"/>
          <p:nvPr/>
        </p:nvSpPr>
        <p:spPr>
          <a:xfrm>
            <a:off x="108475" y="201202"/>
            <a:ext cx="6983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7.2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기준정보 분류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공기구 관리 구분 분류 등록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8F73806-ACD8-201C-5EBE-F45134FB1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9746"/>
              </p:ext>
            </p:extLst>
          </p:nvPr>
        </p:nvGraphicFramePr>
        <p:xfrm>
          <a:off x="6979021" y="0"/>
          <a:ext cx="2164979" cy="4190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관리구분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태그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개별관리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자산성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공기구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내구성 공기구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소모성 공기구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소모자재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특수용접기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건설공구 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대차및공구함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방폭공구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40.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유압공구        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50,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전동공구 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60,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절삭공구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유압공구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측정공구 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0FCC9D7-E20C-C6C2-607E-A06D67281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1CBD31-7E60-798A-5C37-5CD0638C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89424"/>
            <a:ext cx="5256584" cy="318285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49589A95-8BD9-0CEA-65E8-795128B5309D}"/>
              </a:ext>
            </a:extLst>
          </p:cNvPr>
          <p:cNvSpPr/>
          <p:nvPr/>
        </p:nvSpPr>
        <p:spPr>
          <a:xfrm>
            <a:off x="1416307" y="970214"/>
            <a:ext cx="420751" cy="35402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43E404-97A5-3467-E2AE-3350C8121F4D}"/>
              </a:ext>
            </a:extLst>
          </p:cNvPr>
          <p:cNvSpPr/>
          <p:nvPr/>
        </p:nvSpPr>
        <p:spPr>
          <a:xfrm>
            <a:off x="6156176" y="1649414"/>
            <a:ext cx="210375" cy="35402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B06B92-9A1D-0D1D-2AC5-062424B4E2F7}"/>
              </a:ext>
            </a:extLst>
          </p:cNvPr>
          <p:cNvSpPr txBox="1"/>
          <p:nvPr/>
        </p:nvSpPr>
        <p:spPr>
          <a:xfrm>
            <a:off x="1700608" y="1014599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공기구 대분류 등록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D7A045-9E60-7CA1-6D34-C97B1D9F9FAA}"/>
              </a:ext>
            </a:extLst>
          </p:cNvPr>
          <p:cNvSpPr txBox="1"/>
          <p:nvPr/>
        </p:nvSpPr>
        <p:spPr>
          <a:xfrm>
            <a:off x="1636125" y="1493691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공기구 대분류 </a:t>
            </a:r>
            <a:r>
              <a:rPr lang="ko-KR" altLang="en-US" sz="800" dirty="0" err="1"/>
              <a:t>구분명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96ABFA-700D-1E81-1355-B39B0B3E0B7A}"/>
              </a:ext>
            </a:extLst>
          </p:cNvPr>
          <p:cNvSpPr txBox="1"/>
          <p:nvPr/>
        </p:nvSpPr>
        <p:spPr>
          <a:xfrm>
            <a:off x="1623376" y="1770586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자산성</a:t>
            </a:r>
            <a:r>
              <a:rPr lang="ko-KR" altLang="en-US" sz="800" dirty="0"/>
              <a:t> 공기구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371365-83F8-2407-6080-6BB25A0EC69E}"/>
              </a:ext>
            </a:extLst>
          </p:cNvPr>
          <p:cNvSpPr txBox="1"/>
          <p:nvPr/>
        </p:nvSpPr>
        <p:spPr>
          <a:xfrm>
            <a:off x="1623375" y="2043226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내구성 공기구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58CEBC2-1417-AD49-4269-464BCED17FB6}"/>
              </a:ext>
            </a:extLst>
          </p:cNvPr>
          <p:cNvGrpSpPr/>
          <p:nvPr/>
        </p:nvGrpSpPr>
        <p:grpSpPr>
          <a:xfrm>
            <a:off x="1427393" y="2293977"/>
            <a:ext cx="5160829" cy="590377"/>
            <a:chOff x="1427394" y="1724126"/>
            <a:chExt cx="5160829" cy="590377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7B9738D7-D7EE-3B4A-92B4-E19CF59453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735"/>
            <a:stretch/>
          </p:blipFill>
          <p:spPr>
            <a:xfrm>
              <a:off x="1427394" y="1724126"/>
              <a:ext cx="5160829" cy="590377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39E42AAA-F008-8D73-2630-A88AC447A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90C231A6-47FA-D81C-823D-A3493934E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A9740BA7-4729-55D3-A594-5EC49DF3DC60}"/>
              </a:ext>
            </a:extLst>
          </p:cNvPr>
          <p:cNvSpPr txBox="1"/>
          <p:nvPr/>
        </p:nvSpPr>
        <p:spPr>
          <a:xfrm>
            <a:off x="1608631" y="2342765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소모성 공기구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C2FA6E-B168-FD14-F51C-39CC3520CFFA}"/>
              </a:ext>
            </a:extLst>
          </p:cNvPr>
          <p:cNvSpPr txBox="1"/>
          <p:nvPr/>
        </p:nvSpPr>
        <p:spPr>
          <a:xfrm>
            <a:off x="1608631" y="2632417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소모자재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57CCB53-431A-5B13-6A95-54C67C016026}"/>
              </a:ext>
            </a:extLst>
          </p:cNvPr>
          <p:cNvGrpSpPr/>
          <p:nvPr/>
        </p:nvGrpSpPr>
        <p:grpSpPr>
          <a:xfrm>
            <a:off x="1416307" y="2920962"/>
            <a:ext cx="5160829" cy="1364573"/>
            <a:chOff x="1427394" y="949930"/>
            <a:chExt cx="5160829" cy="1364573"/>
          </a:xfrm>
        </p:grpSpPr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06D69CF2-5F3E-A358-8B12-249B02151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7394" y="949930"/>
              <a:ext cx="5160829" cy="1364573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AC588ABA-6C13-7B2D-D7F1-324C4780C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2437" y="965678"/>
              <a:ext cx="4865786" cy="318285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80261A75-D1C7-95BE-9748-B9BFC5BAD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4914" y="1493042"/>
              <a:ext cx="4941301" cy="200643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5880F9E6-2811-35B9-7FEB-7844C9F31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F49893BE-ADCC-D317-CABB-C58AC7AB0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9523A008-0063-219C-53EE-FEE6149147AC}"/>
              </a:ext>
            </a:extLst>
          </p:cNvPr>
          <p:cNvSpPr txBox="1"/>
          <p:nvPr/>
        </p:nvSpPr>
        <p:spPr>
          <a:xfrm>
            <a:off x="1682003" y="300493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공기구 중분류 등록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677CF8E-1438-D720-BFD0-4ECFB940903E}"/>
              </a:ext>
            </a:extLst>
          </p:cNvPr>
          <p:cNvGrpSpPr/>
          <p:nvPr/>
        </p:nvGrpSpPr>
        <p:grpSpPr>
          <a:xfrm>
            <a:off x="1421069" y="4290951"/>
            <a:ext cx="5160829" cy="590377"/>
            <a:chOff x="1427394" y="1724126"/>
            <a:chExt cx="5160829" cy="590377"/>
          </a:xfrm>
        </p:grpSpPr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79A8715C-F273-2217-407B-9F6F697C93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735"/>
            <a:stretch/>
          </p:blipFill>
          <p:spPr>
            <a:xfrm>
              <a:off x="1427394" y="1724126"/>
              <a:ext cx="5160829" cy="590377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71FB5CB6-CF3F-A3BC-C3A6-D3FC590B7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51E9FC98-72F4-BF46-95CC-0E8FCB8B5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1A627B4D-C629-D383-C4A0-7CA7A34E70D1}"/>
              </a:ext>
            </a:extLst>
          </p:cNvPr>
          <p:cNvSpPr txBox="1"/>
          <p:nvPr/>
        </p:nvSpPr>
        <p:spPr>
          <a:xfrm>
            <a:off x="1631291" y="3473426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 </a:t>
            </a:r>
            <a:r>
              <a:rPr lang="ko-KR" altLang="en-US" sz="800" dirty="0" err="1"/>
              <a:t>특수용접기</a:t>
            </a:r>
            <a:endParaRPr lang="ko-KR" altLang="en-US" sz="8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272396C-06F5-0177-79FE-49B9B84062A7}"/>
              </a:ext>
            </a:extLst>
          </p:cNvPr>
          <p:cNvSpPr txBox="1"/>
          <p:nvPr/>
        </p:nvSpPr>
        <p:spPr>
          <a:xfrm>
            <a:off x="1631290" y="3746066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20. </a:t>
            </a:r>
            <a:r>
              <a:rPr lang="ko-KR" altLang="en-US" sz="800" dirty="0"/>
              <a:t>건설공구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2B0DBB6-2DF4-E371-6EDF-C2D3B70BB03F}"/>
              </a:ext>
            </a:extLst>
          </p:cNvPr>
          <p:cNvSpPr txBox="1"/>
          <p:nvPr/>
        </p:nvSpPr>
        <p:spPr>
          <a:xfrm>
            <a:off x="1616546" y="4045605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30. </a:t>
            </a:r>
            <a:r>
              <a:rPr lang="ko-KR" altLang="en-US" sz="800" dirty="0" err="1"/>
              <a:t>대차및공구함</a:t>
            </a:r>
            <a:endParaRPr lang="ko-KR" altLang="en-US" sz="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83A818F-FF46-BDB1-407F-CD33C0F2E26D}"/>
              </a:ext>
            </a:extLst>
          </p:cNvPr>
          <p:cNvSpPr txBox="1"/>
          <p:nvPr/>
        </p:nvSpPr>
        <p:spPr>
          <a:xfrm>
            <a:off x="1599494" y="4625384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50.</a:t>
            </a:r>
            <a:r>
              <a:rPr lang="ko-KR" altLang="en-US" sz="800" dirty="0"/>
              <a:t>전동공구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9FD63A7-0DFD-DDAF-1BC7-A19B6161873D}"/>
              </a:ext>
            </a:extLst>
          </p:cNvPr>
          <p:cNvSpPr txBox="1"/>
          <p:nvPr/>
        </p:nvSpPr>
        <p:spPr>
          <a:xfrm>
            <a:off x="1617343" y="4348407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/>
              <a:t>40.</a:t>
            </a:r>
            <a:r>
              <a:rPr lang="ko-KR" altLang="en-US" sz="800" dirty="0"/>
              <a:t>유압공구</a:t>
            </a: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29DFB55B-9D07-DB8B-D739-3B17A937A55E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AA1080FF-9DCC-8005-7656-CB23E8A09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6CF44554-AF51-0447-4BA8-5FFD70E20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8456B9C-666D-17D2-CC26-843809F16695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3C67CFD8-BC26-AA8E-9DD2-C79F3F00B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91DCC6A9-AD98-0908-1D22-270E44BA3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121" name="Picture 2" descr="정보 아이콘 3D 모델 - TurboSquid 1649677">
            <a:extLst>
              <a:ext uri="{FF2B5EF4-FFF2-40B4-BE49-F238E27FC236}">
                <a16:creationId xmlns:a16="http://schemas.microsoft.com/office/drawing/2014/main" id="{F9DA51F8-E36D-08D7-119E-298A260E4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7DBDEAC-0018-0FFA-7CBA-F9F6E3AB2A57}"/>
              </a:ext>
            </a:extLst>
          </p:cNvPr>
          <p:cNvGrpSpPr/>
          <p:nvPr/>
        </p:nvGrpSpPr>
        <p:grpSpPr>
          <a:xfrm>
            <a:off x="3457557" y="2418518"/>
            <a:ext cx="1769162" cy="849233"/>
            <a:chOff x="3471771" y="1029075"/>
            <a:chExt cx="1769162" cy="849233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47AEA5FE-3297-2502-C24B-B0D11713698C}"/>
                </a:ext>
              </a:extLst>
            </p:cNvPr>
            <p:cNvGrpSpPr/>
            <p:nvPr/>
          </p:nvGrpSpPr>
          <p:grpSpPr>
            <a:xfrm>
              <a:off x="3471771" y="1029075"/>
              <a:ext cx="1769162" cy="849233"/>
              <a:chOff x="6793224" y="4410626"/>
              <a:chExt cx="1769162" cy="849233"/>
            </a:xfrm>
          </p:grpSpPr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AB37A9ED-4F81-2546-BDFA-EE4FC0BDBD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33916" t="73134" r="12082"/>
              <a:stretch/>
            </p:blipFill>
            <p:spPr>
              <a:xfrm>
                <a:off x="6793224" y="4410626"/>
                <a:ext cx="1769162" cy="849233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A8FB4CC7-A594-E853-508E-4655E11E9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0875" y="4451747"/>
                <a:ext cx="805647" cy="124464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2E1EF11-22FE-6114-7C5A-862D40CF8AD2}"/>
                  </a:ext>
                </a:extLst>
              </p:cNvPr>
              <p:cNvSpPr txBox="1"/>
              <p:nvPr/>
            </p:nvSpPr>
            <p:spPr>
              <a:xfrm>
                <a:off x="6979021" y="441594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이름입력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A43172B-A9DC-1B3E-8806-8B924E3A9EB9}"/>
                  </a:ext>
                </a:extLst>
              </p:cNvPr>
              <p:cNvSpPr txBox="1"/>
              <p:nvPr/>
            </p:nvSpPr>
            <p:spPr>
              <a:xfrm>
                <a:off x="7134159" y="4931224"/>
                <a:ext cx="390894" cy="184666"/>
              </a:xfrm>
              <a:prstGeom prst="rect">
                <a:avLst/>
              </a:prstGeom>
              <a:solidFill>
                <a:srgbClr val="6045E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/>
                    </a:solidFill>
                  </a:rPr>
                  <a:t>저장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38E26F-C876-89A5-E176-9D8095BB9B87}"/>
                </a:ext>
              </a:extLst>
            </p:cNvPr>
            <p:cNvSpPr txBox="1"/>
            <p:nvPr/>
          </p:nvSpPr>
          <p:spPr>
            <a:xfrm>
              <a:off x="3752506" y="1249216"/>
              <a:ext cx="805647" cy="142663"/>
            </a:xfrm>
            <a:prstGeom prst="rect">
              <a:avLst/>
            </a:prstGeom>
            <a:solidFill>
              <a:srgbClr val="F0F0F0"/>
            </a:solidFill>
          </p:spPr>
          <p:txBody>
            <a:bodyPr wrap="none" rtlCol="0">
              <a:noAutofit/>
            </a:bodyPr>
            <a:lstStyle/>
            <a:p>
              <a:endParaRPr lang="ko-KR" altLang="en-US" sz="800" dirty="0"/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4E79214-C16B-B5B9-0F4E-7AFBB6FD264C}"/>
              </a:ext>
            </a:extLst>
          </p:cNvPr>
          <p:cNvCxnSpPr>
            <a:cxnSpLocks/>
            <a:stCxn id="80" idx="2"/>
            <a:endCxn id="41" idx="0"/>
          </p:cNvCxnSpPr>
          <p:nvPr/>
        </p:nvCxnSpPr>
        <p:spPr>
          <a:xfrm>
            <a:off x="1626683" y="1324240"/>
            <a:ext cx="2715455" cy="1094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0E4B3E-F02D-76A2-F623-4624F050F94D}"/>
              </a:ext>
            </a:extLst>
          </p:cNvPr>
          <p:cNvCxnSpPr>
            <a:cxnSpLocks/>
            <a:stCxn id="81" idx="1"/>
            <a:endCxn id="41" idx="0"/>
          </p:cNvCxnSpPr>
          <p:nvPr/>
        </p:nvCxnSpPr>
        <p:spPr>
          <a:xfrm flipH="1">
            <a:off x="4342138" y="1826427"/>
            <a:ext cx="1814038" cy="592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2A3A640-9377-3930-8B70-2ABB64C54CA1}"/>
              </a:ext>
            </a:extLst>
          </p:cNvPr>
          <p:cNvGrpSpPr/>
          <p:nvPr/>
        </p:nvGrpSpPr>
        <p:grpSpPr>
          <a:xfrm>
            <a:off x="1424235" y="4885488"/>
            <a:ext cx="5160829" cy="590377"/>
            <a:chOff x="1427394" y="1724126"/>
            <a:chExt cx="5160829" cy="590377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DB697E1-1AED-D873-0CC4-0E8A67DEB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735"/>
            <a:stretch/>
          </p:blipFill>
          <p:spPr>
            <a:xfrm>
              <a:off x="1427394" y="1724126"/>
              <a:ext cx="5160829" cy="590377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11DC357C-BE12-092C-0C38-4EBC63D2B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5C4ED710-C88F-E151-5F67-C2FDF1703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D5C4F4D-279C-7E90-61D3-B45B1F3131F0}"/>
              </a:ext>
            </a:extLst>
          </p:cNvPr>
          <p:cNvSpPr txBox="1"/>
          <p:nvPr/>
        </p:nvSpPr>
        <p:spPr>
          <a:xfrm>
            <a:off x="1602660" y="5219921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70.</a:t>
            </a:r>
            <a:r>
              <a:rPr lang="ko-KR" altLang="en-US" sz="800" dirty="0"/>
              <a:t>유압공구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01CBED-93C1-E5BD-35FD-912DFF80822C}"/>
              </a:ext>
            </a:extLst>
          </p:cNvPr>
          <p:cNvSpPr txBox="1"/>
          <p:nvPr/>
        </p:nvSpPr>
        <p:spPr>
          <a:xfrm>
            <a:off x="1620509" y="4942944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60.</a:t>
            </a:r>
            <a:r>
              <a:rPr lang="ko-KR" altLang="en-US" sz="800" dirty="0"/>
              <a:t>절삭공구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AA49DC5-987A-1799-38FD-5E6433384CAD}"/>
              </a:ext>
            </a:extLst>
          </p:cNvPr>
          <p:cNvGrpSpPr/>
          <p:nvPr/>
        </p:nvGrpSpPr>
        <p:grpSpPr>
          <a:xfrm>
            <a:off x="1425271" y="5471221"/>
            <a:ext cx="5160829" cy="590377"/>
            <a:chOff x="1427394" y="1724126"/>
            <a:chExt cx="5160829" cy="590377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84F88F3E-BF9B-2F11-60F9-FCA95B36AA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735"/>
            <a:stretch/>
          </p:blipFill>
          <p:spPr>
            <a:xfrm>
              <a:off x="1427394" y="1724126"/>
              <a:ext cx="5160829" cy="590377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E4037DAE-B8E9-E2BE-AB6B-AB0154AC2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067E8FEA-C054-0384-C117-8BDDA28D3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BD4F48C-8B15-9AF0-73DD-B56DB75953FE}"/>
              </a:ext>
            </a:extLst>
          </p:cNvPr>
          <p:cNvSpPr txBox="1"/>
          <p:nvPr/>
        </p:nvSpPr>
        <p:spPr>
          <a:xfrm>
            <a:off x="1603696" y="5805654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90.</a:t>
            </a:r>
            <a:r>
              <a:rPr lang="ko-KR" altLang="en-US" sz="800" dirty="0"/>
              <a:t>기타공구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F6D6ED-6B70-2AAF-32BD-984FF23653FB}"/>
              </a:ext>
            </a:extLst>
          </p:cNvPr>
          <p:cNvSpPr txBox="1"/>
          <p:nvPr/>
        </p:nvSpPr>
        <p:spPr>
          <a:xfrm>
            <a:off x="1621545" y="5528677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80.</a:t>
            </a:r>
            <a:r>
              <a:rPr lang="ko-KR" altLang="en-US" sz="800" dirty="0"/>
              <a:t>측정공구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8912D4F-9ABC-2D5E-5849-E87307993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33" y="944037"/>
            <a:ext cx="1091758" cy="454207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209487D-88B3-0285-4BF4-230D7733C25E}"/>
              </a:ext>
            </a:extLst>
          </p:cNvPr>
          <p:cNvSpPr txBox="1"/>
          <p:nvPr/>
        </p:nvSpPr>
        <p:spPr>
          <a:xfrm>
            <a:off x="271618" y="1008596"/>
            <a:ext cx="106002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정비실 정보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pPr algn="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작업공구함 리스트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소모자재    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소모자재 지급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소모자재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1678E23-9F49-72D8-5B9B-418EC1E9570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4608" y="2203930"/>
            <a:ext cx="165983" cy="14971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24FA08E-1FB3-5FD9-0FD1-A9347F1CB24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5764" y="1020551"/>
            <a:ext cx="200373" cy="16356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1305A48-01B3-1887-E5B7-50C2D989F14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2960" y="1439829"/>
            <a:ext cx="165983" cy="15768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B469F7C-4501-B20F-8946-E5557D94388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2959" y="3196576"/>
            <a:ext cx="166246" cy="15901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015A888F-7428-2DC5-F97E-C03A38673F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327420" y="2444136"/>
            <a:ext cx="162281" cy="15522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87FA3143-00A7-F4A1-4668-45AE432406D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0800000">
            <a:off x="322960" y="4322297"/>
            <a:ext cx="185536" cy="14018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304CCC6-D29F-4140-079B-7C3A7D41088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5362" y="3758816"/>
            <a:ext cx="174190" cy="16231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AD14C62-1092-9694-908A-0790DDFACAC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1190" y="1831818"/>
            <a:ext cx="149522" cy="149522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25B5A0DF-BFFF-5157-5D5E-8761FC311425}"/>
              </a:ext>
            </a:extLst>
          </p:cNvPr>
          <p:cNvSpPr/>
          <p:nvPr/>
        </p:nvSpPr>
        <p:spPr>
          <a:xfrm>
            <a:off x="298425" y="2137420"/>
            <a:ext cx="1033215" cy="28467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5BE5AB26-27B4-52A1-A170-90E0258562B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2959" y="2985034"/>
            <a:ext cx="141371" cy="1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29C85F81-502C-E689-005F-C1EAE5B0D0F1}"/>
              </a:ext>
            </a:extLst>
          </p:cNvPr>
          <p:cNvGrpSpPr/>
          <p:nvPr/>
        </p:nvGrpSpPr>
        <p:grpSpPr>
          <a:xfrm>
            <a:off x="1427394" y="949930"/>
            <a:ext cx="5160829" cy="1364573"/>
            <a:chOff x="1427394" y="949930"/>
            <a:chExt cx="5160829" cy="1364573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A17BB3AB-F052-6D55-86F8-3A22DA82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7394" y="949930"/>
              <a:ext cx="5160829" cy="136457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BE17321F-0A01-496E-01A9-6650CEA4C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2437" y="965678"/>
              <a:ext cx="4865786" cy="318285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AA2233B0-5ACC-3676-A0CC-EA4FA6809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4914" y="1493042"/>
              <a:ext cx="4941301" cy="200643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479BC46F-DA12-71C3-49F2-603D0AC74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748A49C7-299B-BAA3-1F6A-5C740B24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67523"/>
              <a:ext cx="4523781" cy="200643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0B5AE28-E5D3-E31C-4B68-0988E3029510}"/>
              </a:ext>
            </a:extLst>
          </p:cNvPr>
          <p:cNvGrpSpPr/>
          <p:nvPr/>
        </p:nvGrpSpPr>
        <p:grpSpPr>
          <a:xfrm>
            <a:off x="1425017" y="2314321"/>
            <a:ext cx="5160829" cy="590377"/>
            <a:chOff x="1427394" y="1724126"/>
            <a:chExt cx="5160829" cy="59037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406BD64-939E-C18C-E0A8-854B6A704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735"/>
            <a:stretch/>
          </p:blipFill>
          <p:spPr>
            <a:xfrm>
              <a:off x="1427394" y="1724126"/>
              <a:ext cx="5160829" cy="59037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0E189B4-1482-AF05-4E0A-EBFA5919A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D6E2583-8C09-6B71-36DA-B2C4D7CD8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67523"/>
              <a:ext cx="4523781" cy="200643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62E3C93-2FD4-5273-D93D-E2F6B563FBA9}"/>
              </a:ext>
            </a:extLst>
          </p:cNvPr>
          <p:cNvGrpSpPr/>
          <p:nvPr/>
        </p:nvGrpSpPr>
        <p:grpSpPr>
          <a:xfrm>
            <a:off x="1427393" y="2877740"/>
            <a:ext cx="5160829" cy="590377"/>
            <a:chOff x="1427394" y="1724126"/>
            <a:chExt cx="5160829" cy="59037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A157A03-3426-AF5C-68A3-F6B1440D2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735"/>
            <a:stretch/>
          </p:blipFill>
          <p:spPr>
            <a:xfrm>
              <a:off x="1427394" y="1724126"/>
              <a:ext cx="5160829" cy="590377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F39F227-2EA9-E953-02F3-BC0545A76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DD3015F-A34E-105E-4B85-93318CBAE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72005"/>
              <a:ext cx="4523781" cy="200643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1A46198-DE8C-9443-5E3F-6EE636D7313D}"/>
              </a:ext>
            </a:extLst>
          </p:cNvPr>
          <p:cNvGrpSpPr/>
          <p:nvPr/>
        </p:nvGrpSpPr>
        <p:grpSpPr>
          <a:xfrm>
            <a:off x="1425873" y="3468737"/>
            <a:ext cx="5160829" cy="590377"/>
            <a:chOff x="1427394" y="1724126"/>
            <a:chExt cx="5160829" cy="590377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3F83930-79B0-CF63-A6B4-413D3D06A6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735"/>
            <a:stretch/>
          </p:blipFill>
          <p:spPr>
            <a:xfrm>
              <a:off x="1427394" y="1724126"/>
              <a:ext cx="5160829" cy="590377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C778DC2-E3DC-D268-886F-8AFF8C5C7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DC217400-ED37-337A-1F9A-62914DA51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72005"/>
              <a:ext cx="4523781" cy="200643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C8DB57-0DD0-4A21-7998-C6522E09FEA4}"/>
              </a:ext>
            </a:extLst>
          </p:cNvPr>
          <p:cNvGrpSpPr/>
          <p:nvPr/>
        </p:nvGrpSpPr>
        <p:grpSpPr>
          <a:xfrm>
            <a:off x="1425017" y="4064862"/>
            <a:ext cx="5160829" cy="590377"/>
            <a:chOff x="1427394" y="1724126"/>
            <a:chExt cx="5160829" cy="59037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D0F256A3-5F5E-0C5A-30F5-A82F5A7807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735"/>
            <a:stretch/>
          </p:blipFill>
          <p:spPr>
            <a:xfrm>
              <a:off x="1427394" y="1724126"/>
              <a:ext cx="5160829" cy="590377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8BE367C-6C9A-3264-05D5-B0F2E4E2B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82725424-19C4-87DE-3738-B4D827FF3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72005"/>
              <a:ext cx="4523781" cy="20064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63BB9A7-382E-94E2-B6D0-8EBE1C25714B}"/>
              </a:ext>
            </a:extLst>
          </p:cNvPr>
          <p:cNvSpPr txBox="1"/>
          <p:nvPr/>
        </p:nvSpPr>
        <p:spPr>
          <a:xfrm>
            <a:off x="108475" y="201202"/>
            <a:ext cx="6191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7.2.1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기준정보 분류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공기구 정보 등록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8F73806-ACD8-201C-5EBE-F45134FB1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406123"/>
              </p:ext>
            </p:extLst>
          </p:nvPr>
        </p:nvGraphicFramePr>
        <p:xfrm>
          <a:off x="6979021" y="0"/>
          <a:ext cx="2164979" cy="3230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(Tool)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품목코드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/QR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영문이름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규격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가격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교체주기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구매코드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0FCC9D7-E20C-C6C2-607E-A06D67281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1CBD31-7E60-798A-5C37-5CD0638C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89424"/>
            <a:ext cx="5256584" cy="31828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EC79E39-7636-8274-3426-61EE8C63608F}"/>
              </a:ext>
            </a:extLst>
          </p:cNvPr>
          <p:cNvSpPr txBox="1"/>
          <p:nvPr/>
        </p:nvSpPr>
        <p:spPr>
          <a:xfrm>
            <a:off x="1634302" y="1465318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공기구 정보 명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4FD94E-5941-B3BC-338D-A8232B17716D}"/>
              </a:ext>
            </a:extLst>
          </p:cNvPr>
          <p:cNvSpPr txBox="1"/>
          <p:nvPr/>
        </p:nvSpPr>
        <p:spPr>
          <a:xfrm>
            <a:off x="1722436" y="1001860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공기구 정보 등록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315962-4AB9-92A4-C8FB-391CC98B2109}"/>
              </a:ext>
            </a:extLst>
          </p:cNvPr>
          <p:cNvSpPr txBox="1"/>
          <p:nvPr/>
        </p:nvSpPr>
        <p:spPr>
          <a:xfrm>
            <a:off x="1659934" y="2350242"/>
            <a:ext cx="10021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품목코드</a:t>
            </a:r>
            <a:r>
              <a:rPr lang="en-US" altLang="ko-KR" sz="800" dirty="0"/>
              <a:t>, QR</a:t>
            </a:r>
            <a:r>
              <a:rPr lang="ko-KR" altLang="en-US" sz="800" dirty="0"/>
              <a:t>코드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9589A95-8BD9-0CEA-65E8-795128B5309D}"/>
              </a:ext>
            </a:extLst>
          </p:cNvPr>
          <p:cNvSpPr/>
          <p:nvPr/>
        </p:nvSpPr>
        <p:spPr>
          <a:xfrm>
            <a:off x="1416307" y="970214"/>
            <a:ext cx="420751" cy="35402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43E404-97A5-3467-E2AE-3350C8121F4D}"/>
              </a:ext>
            </a:extLst>
          </p:cNvPr>
          <p:cNvSpPr/>
          <p:nvPr/>
        </p:nvSpPr>
        <p:spPr>
          <a:xfrm>
            <a:off x="6156176" y="1649414"/>
            <a:ext cx="210375" cy="35402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7AEA5FE-3297-2502-C24B-B0D11713698C}"/>
              </a:ext>
            </a:extLst>
          </p:cNvPr>
          <p:cNvGrpSpPr/>
          <p:nvPr/>
        </p:nvGrpSpPr>
        <p:grpSpPr>
          <a:xfrm>
            <a:off x="3471771" y="2453124"/>
            <a:ext cx="1769162" cy="849233"/>
            <a:chOff x="6793224" y="4410626"/>
            <a:chExt cx="1769162" cy="849233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AB37A9ED-4F81-2546-BDFA-EE4FC0BDBD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3916" t="73134" r="12082"/>
            <a:stretch/>
          </p:blipFill>
          <p:spPr>
            <a:xfrm>
              <a:off x="6793224" y="4410626"/>
              <a:ext cx="1769162" cy="84923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A8FB4CC7-A594-E853-508E-4655E11E9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0875" y="4451747"/>
              <a:ext cx="805647" cy="124464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2E1EF11-22FE-6114-7C5A-862D40CF8AD2}"/>
                </a:ext>
              </a:extLst>
            </p:cNvPr>
            <p:cNvSpPr txBox="1"/>
            <p:nvPr/>
          </p:nvSpPr>
          <p:spPr>
            <a:xfrm>
              <a:off x="6979021" y="4415945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이름입력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A43172B-A9DC-1B3E-8806-8B924E3A9EB9}"/>
                </a:ext>
              </a:extLst>
            </p:cNvPr>
            <p:cNvSpPr txBox="1"/>
            <p:nvPr/>
          </p:nvSpPr>
          <p:spPr>
            <a:xfrm>
              <a:off x="7115107" y="4926461"/>
              <a:ext cx="390894" cy="184666"/>
            </a:xfrm>
            <a:prstGeom prst="rect">
              <a:avLst/>
            </a:prstGeom>
            <a:solidFill>
              <a:srgbClr val="6045E2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553E042-DE32-B9DF-08AD-DBA01A56A2C4}"/>
              </a:ext>
            </a:extLst>
          </p:cNvPr>
          <p:cNvSpPr txBox="1"/>
          <p:nvPr/>
        </p:nvSpPr>
        <p:spPr>
          <a:xfrm>
            <a:off x="1659934" y="264369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76D58F-25ED-A7C1-66FC-5C723E38A4F1}"/>
              </a:ext>
            </a:extLst>
          </p:cNvPr>
          <p:cNvSpPr txBox="1"/>
          <p:nvPr/>
        </p:nvSpPr>
        <p:spPr>
          <a:xfrm>
            <a:off x="1659934" y="293715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영문이름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DAC00E-3AB8-EFD3-9EA6-82DC41B7CCAA}"/>
              </a:ext>
            </a:extLst>
          </p:cNvPr>
          <p:cNvSpPr txBox="1"/>
          <p:nvPr/>
        </p:nvSpPr>
        <p:spPr>
          <a:xfrm>
            <a:off x="1659934" y="381752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가격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687BA5-BC8C-D9F2-A77F-A986A242BE9E}"/>
              </a:ext>
            </a:extLst>
          </p:cNvPr>
          <p:cNvSpPr txBox="1"/>
          <p:nvPr/>
        </p:nvSpPr>
        <p:spPr>
          <a:xfrm>
            <a:off x="1659934" y="4110978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교체주기</a:t>
            </a:r>
            <a:r>
              <a:rPr lang="en-US" altLang="ko-KR" sz="800" dirty="0"/>
              <a:t>(</a:t>
            </a:r>
            <a:r>
              <a:rPr lang="ko-KR" altLang="en-US" sz="800" dirty="0"/>
              <a:t>월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C8461C0-A06C-EC4C-CF59-0F426BBD35EF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22EFB1C2-57FC-A0A0-1268-DF67B44CF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FC5FE969-E86E-48F0-EBD5-40D8A1905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244AC0-0533-8F34-6BD0-803C6BD35BF4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B7AC651A-7D5F-97A2-382F-39ADFE655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A0B1B171-ABAB-4E42-6C5A-A817188D7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75" name="Picture 2" descr="정보 아이콘 3D 모델 - TurboSquid 1649677">
            <a:extLst>
              <a:ext uri="{FF2B5EF4-FFF2-40B4-BE49-F238E27FC236}">
                <a16:creationId xmlns:a16="http://schemas.microsoft.com/office/drawing/2014/main" id="{A79F8419-2450-3B84-04B7-D83D8AF32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F154806-7B2D-1031-B070-DF35578EB040}"/>
              </a:ext>
            </a:extLst>
          </p:cNvPr>
          <p:cNvSpPr txBox="1"/>
          <p:nvPr/>
        </p:nvSpPr>
        <p:spPr>
          <a:xfrm>
            <a:off x="1659934" y="205678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중분류</a:t>
            </a:r>
            <a:endParaRPr lang="ko-KR" altLang="en-US" sz="8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9ACBD6-EF2B-FB38-7125-271FCE73C9C6}"/>
              </a:ext>
            </a:extLst>
          </p:cNvPr>
          <p:cNvSpPr txBox="1"/>
          <p:nvPr/>
        </p:nvSpPr>
        <p:spPr>
          <a:xfrm>
            <a:off x="1659934" y="323061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규격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ADEAE8B-3D0F-D2C0-3A50-590C5C38315B}"/>
              </a:ext>
            </a:extLst>
          </p:cNvPr>
          <p:cNvSpPr txBox="1"/>
          <p:nvPr/>
        </p:nvSpPr>
        <p:spPr>
          <a:xfrm>
            <a:off x="1659934" y="352406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단위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AFC38DA-8B48-F258-041D-F4ADD9CD7FEF}"/>
              </a:ext>
            </a:extLst>
          </p:cNvPr>
          <p:cNvSpPr txBox="1"/>
          <p:nvPr/>
        </p:nvSpPr>
        <p:spPr>
          <a:xfrm>
            <a:off x="3766353" y="2649381"/>
            <a:ext cx="805647" cy="142663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noAutofit/>
          </a:bodyPr>
          <a:lstStyle/>
          <a:p>
            <a:endParaRPr lang="ko-KR" altLang="en-US" sz="8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0E4B3E-F02D-76A2-F623-4624F050F94D}"/>
              </a:ext>
            </a:extLst>
          </p:cNvPr>
          <p:cNvCxnSpPr>
            <a:cxnSpLocks/>
            <a:stCxn id="81" idx="1"/>
            <a:endCxn id="41" idx="0"/>
          </p:cNvCxnSpPr>
          <p:nvPr/>
        </p:nvCxnSpPr>
        <p:spPr>
          <a:xfrm flipH="1">
            <a:off x="4356352" y="1826427"/>
            <a:ext cx="1799824" cy="6266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4E79214-C16B-B5B9-0F4E-7AFBB6FD264C}"/>
              </a:ext>
            </a:extLst>
          </p:cNvPr>
          <p:cNvCxnSpPr>
            <a:cxnSpLocks/>
            <a:stCxn id="80" idx="2"/>
            <a:endCxn id="41" idx="0"/>
          </p:cNvCxnSpPr>
          <p:nvPr/>
        </p:nvCxnSpPr>
        <p:spPr>
          <a:xfrm>
            <a:off x="1626683" y="1324240"/>
            <a:ext cx="2729669" cy="11288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136AFBA-9470-4A71-14D3-B79F74928CB9}"/>
              </a:ext>
            </a:extLst>
          </p:cNvPr>
          <p:cNvSpPr txBox="1"/>
          <p:nvPr/>
        </p:nvSpPr>
        <p:spPr>
          <a:xfrm>
            <a:off x="1659934" y="440443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구매코드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6A4E8E-50D9-FB03-1C4A-7F368B9B60A1}"/>
              </a:ext>
            </a:extLst>
          </p:cNvPr>
          <p:cNvSpPr txBox="1"/>
          <p:nvPr/>
        </p:nvSpPr>
        <p:spPr>
          <a:xfrm>
            <a:off x="1659934" y="176333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대분류</a:t>
            </a:r>
            <a:endParaRPr lang="ko-KR" altLang="en-US" sz="8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9FE4B8C-9891-0E42-9DCB-B154D5E12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33" y="944037"/>
            <a:ext cx="1091758" cy="454207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CC9A986-2A8D-DDDA-FD21-81265AE40F47}"/>
              </a:ext>
            </a:extLst>
          </p:cNvPr>
          <p:cNvSpPr txBox="1"/>
          <p:nvPr/>
        </p:nvSpPr>
        <p:spPr>
          <a:xfrm>
            <a:off x="271618" y="1008596"/>
            <a:ext cx="106002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정비실 정보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pPr algn="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작업공구함 리스트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소모자재    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소모자재 지급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소모자재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D0E70A2-3697-AF60-BD82-DA8FE6CAB5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4608" y="2203930"/>
            <a:ext cx="165983" cy="14971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47100FC-7903-3477-1635-C12B1F40C1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5764" y="1020551"/>
            <a:ext cx="200373" cy="16356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CBDBB6-9A00-02FC-6403-9B498D3E51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2960" y="1439829"/>
            <a:ext cx="165983" cy="15768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5FE9725-B8F8-A2DD-8A7D-F0F6686C3B6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2959" y="3196576"/>
            <a:ext cx="166246" cy="15901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253AEFF1-BC0A-00E3-830C-310479183F5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327420" y="2444136"/>
            <a:ext cx="162281" cy="15522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824D9CBE-73CD-902A-DEE0-51A2175718E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0800000">
            <a:off x="322960" y="4322297"/>
            <a:ext cx="185536" cy="14018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0503B7C-CBEB-A07D-4AD8-621663390E5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5362" y="3758816"/>
            <a:ext cx="174190" cy="162314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9D99BB1E-3415-F095-8AE1-46157BDDB74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1190" y="1831818"/>
            <a:ext cx="149522" cy="149522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078D02-C6A0-0145-C732-484E3BF4EFFF}"/>
              </a:ext>
            </a:extLst>
          </p:cNvPr>
          <p:cNvSpPr/>
          <p:nvPr/>
        </p:nvSpPr>
        <p:spPr>
          <a:xfrm>
            <a:off x="298425" y="2137420"/>
            <a:ext cx="1033215" cy="28467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94D3FB70-1E9D-F88B-6CA0-93A5CB11BA1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2959" y="2985034"/>
            <a:ext cx="141371" cy="1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9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BB9A7-382E-94E2-B6D0-8EBE1C25714B}"/>
              </a:ext>
            </a:extLst>
          </p:cNvPr>
          <p:cNvSpPr txBox="1"/>
          <p:nvPr/>
        </p:nvSpPr>
        <p:spPr>
          <a:xfrm>
            <a:off x="108475" y="201202"/>
            <a:ext cx="539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7.2.2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기준정보 분류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공기구 등록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8F73806-ACD8-201C-5EBE-F45134FB1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32618"/>
              </p:ext>
            </p:extLst>
          </p:nvPr>
        </p:nvGraphicFramePr>
        <p:xfrm>
          <a:off x="6979021" y="0"/>
          <a:ext cx="2164979" cy="4255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 신규 등록과 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 정보 수정등록 페이지로구분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추가 등록 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Pop-up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en-US" altLang="ko-KR" sz="800" b="1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Horizontal Form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/form-layout.html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 신규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 정보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선택내용 및 입력내용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(4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가지 분류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자산성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소모자재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가지 분류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10~90)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품목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QR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표준품목코드로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QR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코드로사용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한글로된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공기구 이름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영문이름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영어로된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공기구 이름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규격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규격정보 입력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 입력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콤보 없음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DE,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EA, KG, M, R/L, ROLL, SET, 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묶음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본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봉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켤레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포대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가격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금액 입력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교체주기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: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월단위로 주기 입력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        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18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개월 등으로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구매코드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구매부로부터 받아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엑셀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정의한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   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 입력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0FCC9D7-E20C-C6C2-607E-A06D67281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1CBD31-7E60-798A-5C37-5CD0638C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89424"/>
            <a:ext cx="5256584" cy="3182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B0D2F2-5513-4FA4-5669-4B49F1183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377" y="944037"/>
            <a:ext cx="5218324" cy="45420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C0A8A3-62BF-165C-861D-D0B696E1B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5" y="965678"/>
            <a:ext cx="4752527" cy="307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60C1E9-7AA7-B98D-9F22-600806786616}"/>
              </a:ext>
            </a:extLst>
          </p:cNvPr>
          <p:cNvSpPr txBox="1"/>
          <p:nvPr/>
        </p:nvSpPr>
        <p:spPr>
          <a:xfrm>
            <a:off x="1770235" y="989677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공기구 정보 신규등록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62B9C7-8BBA-1690-ACBA-46FADF3A9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5137367"/>
            <a:ext cx="5004875" cy="307646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43E404-97A5-3467-E2AE-3350C8121F4D}"/>
              </a:ext>
            </a:extLst>
          </p:cNvPr>
          <p:cNvSpPr/>
          <p:nvPr/>
        </p:nvSpPr>
        <p:spPr>
          <a:xfrm>
            <a:off x="1531427" y="942488"/>
            <a:ext cx="291527" cy="35402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7B71D6-A83B-0FBE-5B59-09E38092A169}"/>
              </a:ext>
            </a:extLst>
          </p:cNvPr>
          <p:cNvSpPr/>
          <p:nvPr/>
        </p:nvSpPr>
        <p:spPr>
          <a:xfrm>
            <a:off x="6197451" y="1633364"/>
            <a:ext cx="291527" cy="29465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1402F8-A005-0025-C11C-01A6F0750369}"/>
              </a:ext>
            </a:extLst>
          </p:cNvPr>
          <p:cNvSpPr txBox="1"/>
          <p:nvPr/>
        </p:nvSpPr>
        <p:spPr>
          <a:xfrm>
            <a:off x="1670625" y="1646651"/>
            <a:ext cx="367303" cy="35139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ko-KR" altLang="en-US" sz="800" dirty="0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12513C7-214E-AD3F-4A12-B66CDC8A1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83935"/>
              </p:ext>
            </p:extLst>
          </p:nvPr>
        </p:nvGraphicFramePr>
        <p:xfrm>
          <a:off x="2031280" y="1708312"/>
          <a:ext cx="2004881" cy="35228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4881">
                  <a:extLst>
                    <a:ext uri="{9D8B030D-6E8A-4147-A177-3AD203B41FA5}">
                      <a16:colId xmlns:a16="http://schemas.microsoft.com/office/drawing/2014/main" val="1659526081"/>
                    </a:ext>
                  </a:extLst>
                </a:gridCol>
              </a:tblGrid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 err="1">
                          <a:effectLst/>
                        </a:rPr>
                        <a:t>면보루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009551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작업선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38748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AC</a:t>
                      </a:r>
                      <a:r>
                        <a:rPr lang="ko-KR" altLang="en-US" sz="800" u="none" strike="noStrike" dirty="0">
                          <a:effectLst/>
                        </a:rPr>
                        <a:t>화구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389111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CO2</a:t>
                      </a:r>
                      <a:r>
                        <a:rPr lang="ko-KR" altLang="en-US" sz="800" u="none" strike="noStrike" dirty="0">
                          <a:effectLst/>
                        </a:rPr>
                        <a:t>용접기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피더케이블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871426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CO2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용접기홀더셋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871070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CO2</a:t>
                      </a:r>
                      <a:r>
                        <a:rPr lang="ko-KR" altLang="en-US" sz="800" u="none" strike="noStrike" dirty="0">
                          <a:effectLst/>
                        </a:rPr>
                        <a:t>팁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687066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LED</a:t>
                      </a:r>
                      <a:r>
                        <a:rPr lang="ko-KR" altLang="en-US" sz="800" u="none" strike="noStrike" dirty="0">
                          <a:effectLst/>
                        </a:rPr>
                        <a:t>작업등부품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10486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LED</a:t>
                      </a:r>
                      <a:r>
                        <a:rPr lang="ko-KR" altLang="en-US" sz="800" u="none" strike="noStrike" dirty="0">
                          <a:effectLst/>
                        </a:rPr>
                        <a:t>작업등수리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73577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LED</a:t>
                      </a:r>
                      <a:r>
                        <a:rPr lang="ko-KR" altLang="en-US" sz="800" u="none" strike="noStrike" dirty="0">
                          <a:effectLst/>
                        </a:rPr>
                        <a:t>작업등유리커버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168373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PP ROPE</a:t>
                      </a:r>
                    </a:p>
                    <a:p>
                      <a:pPr algn="l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988531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PP ROPE</a:t>
                      </a:r>
                    </a:p>
                    <a:p>
                      <a:pPr algn="l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087143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PVC</a:t>
                      </a:r>
                      <a:r>
                        <a:rPr lang="ko-KR" altLang="en-US" sz="800" u="none" strike="noStrike" dirty="0">
                          <a:effectLst/>
                        </a:rPr>
                        <a:t>코팅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비산방지포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73304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PVC</a:t>
                      </a:r>
                      <a:r>
                        <a:rPr lang="ko-KR" altLang="en-US" sz="800" u="none" strike="noStrike" dirty="0">
                          <a:effectLst/>
                        </a:rPr>
                        <a:t>코팅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비산방지포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151819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 err="1">
                          <a:effectLst/>
                        </a:rPr>
                        <a:t>가스체크스프레이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31639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6AD9D9A3-5308-E2B7-C530-BE1B3F80E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0366"/>
              </p:ext>
            </p:extLst>
          </p:nvPr>
        </p:nvGraphicFramePr>
        <p:xfrm>
          <a:off x="3953597" y="1674114"/>
          <a:ext cx="899620" cy="36214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9620">
                  <a:extLst>
                    <a:ext uri="{9D8B030D-6E8A-4147-A177-3AD203B41FA5}">
                      <a16:colId xmlns:a16="http://schemas.microsoft.com/office/drawing/2014/main" val="538457189"/>
                    </a:ext>
                  </a:extLst>
                </a:gridCol>
              </a:tblGrid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C900082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624028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D940146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507084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A100014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522808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A100016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186394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A100012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490808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A100010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101354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C200064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886732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C200063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355968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C200032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371946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C900032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375004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C900127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5894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C900088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671376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B600002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132066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B500028</a:t>
                      </a:r>
                    </a:p>
                    <a:p>
                      <a:pPr algn="ctr" fontAlgn="ctr"/>
                      <a:endParaRPr lang="en-US" sz="900" u="none" strike="noStrike" dirty="0">
                        <a:effectLst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>
                          <a:effectLst/>
                        </a:rPr>
                        <a:t>C900088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2067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6467077-9294-C802-F490-80D9DC06A5BC}"/>
              </a:ext>
            </a:extLst>
          </p:cNvPr>
          <p:cNvSpPr txBox="1"/>
          <p:nvPr/>
        </p:nvSpPr>
        <p:spPr>
          <a:xfrm>
            <a:off x="2998771" y="5183502"/>
            <a:ext cx="19223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&lt; 1.  2.  3.  4.  5.  6.  7.  8.  9.  10 &gt; </a:t>
            </a:r>
            <a:endParaRPr lang="ko-KR" altLang="en-US" sz="80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178C232-EDCA-7607-39C7-FB06997A9E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824"/>
          <a:stretch/>
        </p:blipFill>
        <p:spPr>
          <a:xfrm>
            <a:off x="4772297" y="971334"/>
            <a:ext cx="1800200" cy="250245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AE6180D6-4C83-6C6D-92E3-299D38F62BCA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14566BE0-4498-FD0E-373A-77EE7E0D8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D2105DA6-E98A-90D8-E37E-0F6B09EC0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6F26B37-D67A-0AC8-BF13-499390C2F6E3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6EC3DECD-A161-2C67-FCD6-B5D648063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0AB02635-D72A-D975-C0AF-788AB25B6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55" name="Picture 2" descr="정보 아이콘 3D 모델 - TurboSquid 1649677">
            <a:extLst>
              <a:ext uri="{FF2B5EF4-FFF2-40B4-BE49-F238E27FC236}">
                <a16:creationId xmlns:a16="http://schemas.microsoft.com/office/drawing/2014/main" id="{5C1AAF7D-2964-EB1A-E437-9ECC3499A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C43817B3-9CEA-3E80-1BD8-32F502723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948305"/>
              </p:ext>
            </p:extLst>
          </p:nvPr>
        </p:nvGraphicFramePr>
        <p:xfrm>
          <a:off x="1632272" y="1419525"/>
          <a:ext cx="465614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468">
                  <a:extLst>
                    <a:ext uri="{9D8B030D-6E8A-4147-A177-3AD203B41FA5}">
                      <a16:colId xmlns:a16="http://schemas.microsoft.com/office/drawing/2014/main" val="2929178471"/>
                    </a:ext>
                  </a:extLst>
                </a:gridCol>
                <a:gridCol w="438468">
                  <a:extLst>
                    <a:ext uri="{9D8B030D-6E8A-4147-A177-3AD203B41FA5}">
                      <a16:colId xmlns:a16="http://schemas.microsoft.com/office/drawing/2014/main" val="4195065676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1241678077"/>
                    </a:ext>
                  </a:extLst>
                </a:gridCol>
                <a:gridCol w="362268">
                  <a:extLst>
                    <a:ext uri="{9D8B030D-6E8A-4147-A177-3AD203B41FA5}">
                      <a16:colId xmlns:a16="http://schemas.microsoft.com/office/drawing/2014/main" val="1941259552"/>
                    </a:ext>
                  </a:extLst>
                </a:gridCol>
                <a:gridCol w="514668">
                  <a:extLst>
                    <a:ext uri="{9D8B030D-6E8A-4147-A177-3AD203B41FA5}">
                      <a16:colId xmlns:a16="http://schemas.microsoft.com/office/drawing/2014/main" val="3908319504"/>
                    </a:ext>
                  </a:extLst>
                </a:gridCol>
                <a:gridCol w="362268">
                  <a:extLst>
                    <a:ext uri="{9D8B030D-6E8A-4147-A177-3AD203B41FA5}">
                      <a16:colId xmlns:a16="http://schemas.microsoft.com/office/drawing/2014/main" val="451049484"/>
                    </a:ext>
                  </a:extLst>
                </a:gridCol>
                <a:gridCol w="362268">
                  <a:extLst>
                    <a:ext uri="{9D8B030D-6E8A-4147-A177-3AD203B41FA5}">
                      <a16:colId xmlns:a16="http://schemas.microsoft.com/office/drawing/2014/main" val="849339824"/>
                    </a:ext>
                  </a:extLst>
                </a:gridCol>
                <a:gridCol w="362268">
                  <a:extLst>
                    <a:ext uri="{9D8B030D-6E8A-4147-A177-3AD203B41FA5}">
                      <a16:colId xmlns:a16="http://schemas.microsoft.com/office/drawing/2014/main" val="245898710"/>
                    </a:ext>
                  </a:extLst>
                </a:gridCol>
                <a:gridCol w="644843">
                  <a:extLst>
                    <a:ext uri="{9D8B030D-6E8A-4147-A177-3AD203B41FA5}">
                      <a16:colId xmlns:a16="http://schemas.microsoft.com/office/drawing/2014/main" val="908269627"/>
                    </a:ext>
                  </a:extLst>
                </a:gridCol>
                <a:gridCol w="514668">
                  <a:extLst>
                    <a:ext uri="{9D8B030D-6E8A-4147-A177-3AD203B41FA5}">
                      <a16:colId xmlns:a16="http://schemas.microsoft.com/office/drawing/2014/main" val="525320116"/>
                    </a:ext>
                  </a:extLst>
                </a:gridCol>
              </a:tblGrid>
              <a:tr h="1384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대분류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중분류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품목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/QR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영문이름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규격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교체주기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구매코드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68289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6D8637F-3688-20F1-8069-12842EB93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21571"/>
              </p:ext>
            </p:extLst>
          </p:nvPr>
        </p:nvGraphicFramePr>
        <p:xfrm>
          <a:off x="1669625" y="1654926"/>
          <a:ext cx="4504951" cy="3549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37">
                  <a:extLst>
                    <a:ext uri="{9D8B030D-6E8A-4147-A177-3AD203B41FA5}">
                      <a16:colId xmlns:a16="http://schemas.microsoft.com/office/drawing/2014/main" val="2399016022"/>
                    </a:ext>
                  </a:extLst>
                </a:gridCol>
                <a:gridCol w="292625">
                  <a:extLst>
                    <a:ext uri="{9D8B030D-6E8A-4147-A177-3AD203B41FA5}">
                      <a16:colId xmlns:a16="http://schemas.microsoft.com/office/drawing/2014/main" val="3925377050"/>
                    </a:ext>
                  </a:extLst>
                </a:gridCol>
                <a:gridCol w="451855">
                  <a:extLst>
                    <a:ext uri="{9D8B030D-6E8A-4147-A177-3AD203B41FA5}">
                      <a16:colId xmlns:a16="http://schemas.microsoft.com/office/drawing/2014/main" val="4228006636"/>
                    </a:ext>
                  </a:extLst>
                </a:gridCol>
                <a:gridCol w="562225">
                  <a:extLst>
                    <a:ext uri="{9D8B030D-6E8A-4147-A177-3AD203B41FA5}">
                      <a16:colId xmlns:a16="http://schemas.microsoft.com/office/drawing/2014/main" val="3893754909"/>
                    </a:ext>
                  </a:extLst>
                </a:gridCol>
                <a:gridCol w="847992">
                  <a:extLst>
                    <a:ext uri="{9D8B030D-6E8A-4147-A177-3AD203B41FA5}">
                      <a16:colId xmlns:a16="http://schemas.microsoft.com/office/drawing/2014/main" val="2829485354"/>
                    </a:ext>
                  </a:extLst>
                </a:gridCol>
                <a:gridCol w="576971">
                  <a:extLst>
                    <a:ext uri="{9D8B030D-6E8A-4147-A177-3AD203B41FA5}">
                      <a16:colId xmlns:a16="http://schemas.microsoft.com/office/drawing/2014/main" val="2476963431"/>
                    </a:ext>
                  </a:extLst>
                </a:gridCol>
                <a:gridCol w="225927">
                  <a:extLst>
                    <a:ext uri="{9D8B030D-6E8A-4147-A177-3AD203B41FA5}">
                      <a16:colId xmlns:a16="http://schemas.microsoft.com/office/drawing/2014/main" val="658509176"/>
                    </a:ext>
                  </a:extLst>
                </a:gridCol>
                <a:gridCol w="338891">
                  <a:extLst>
                    <a:ext uri="{9D8B030D-6E8A-4147-A177-3AD203B41FA5}">
                      <a16:colId xmlns:a16="http://schemas.microsoft.com/office/drawing/2014/main" val="2118992197"/>
                    </a:ext>
                  </a:extLst>
                </a:gridCol>
                <a:gridCol w="451855">
                  <a:extLst>
                    <a:ext uri="{9D8B030D-6E8A-4147-A177-3AD203B41FA5}">
                      <a16:colId xmlns:a16="http://schemas.microsoft.com/office/drawing/2014/main" val="3013986071"/>
                    </a:ext>
                  </a:extLst>
                </a:gridCol>
                <a:gridCol w="395373">
                  <a:extLst>
                    <a:ext uri="{9D8B030D-6E8A-4147-A177-3AD203B41FA5}">
                      <a16:colId xmlns:a16="http://schemas.microsoft.com/office/drawing/2014/main" val="747534716"/>
                    </a:ext>
                  </a:extLst>
                </a:gridCol>
              </a:tblGrid>
              <a:tr h="2526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소모자재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C900082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대여용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에어호스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Air Hose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13*21.5(30M)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R/L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7223"/>
                  </a:ext>
                </a:extLst>
              </a:tr>
              <a:tr h="2526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소모성공기구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건설공구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D940146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형사다리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StepLadder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34459"/>
                  </a:ext>
                </a:extLst>
              </a:tr>
              <a:tr h="2526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내구성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A100014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220V/500A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5,400,000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90621"/>
                  </a:ext>
                </a:extLst>
              </a:tr>
              <a:tr h="2526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자산성</a:t>
                      </a:r>
                      <a:endParaRPr lang="ko-KR" alt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A100016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600A 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웰드라인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7,950,000 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374199"/>
                  </a:ext>
                </a:extLst>
              </a:tr>
              <a:tr h="2526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자산성</a:t>
                      </a:r>
                      <a:endParaRPr lang="ko-KR" alt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A100012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600A 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휘더케이블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6,200,000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65866"/>
                  </a:ext>
                </a:extLst>
              </a:tr>
              <a:tr h="2526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내구성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A100010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전자식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500A 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웰드라인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2,800,000 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938976"/>
                  </a:ext>
                </a:extLst>
              </a:tr>
              <a:tr h="2526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내구성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건설공구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C200064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빔 클램프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Beam Clamp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2Ton 245mm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20,000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887612"/>
                  </a:ext>
                </a:extLst>
              </a:tr>
              <a:tr h="2526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내구성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건설공구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C200063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빔수평 클램프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Horizontal Lifting Clamp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0.5Ton HLC-0.5S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255,000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126910"/>
                  </a:ext>
                </a:extLst>
              </a:tr>
              <a:tr h="2526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내구성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건설공구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C200032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빔수평 클램프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Horizontal Lifting Clamp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2Ton  2.0BC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144,000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84790"/>
                  </a:ext>
                </a:extLst>
              </a:tr>
              <a:tr h="2526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내구성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건설공구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C900032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빔수평 클램프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Horizontal Lifting Clamp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HLC-1Ton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220,000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571913"/>
                  </a:ext>
                </a:extLst>
              </a:tr>
              <a:tr h="2526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내구성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C900127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LED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작업등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LED Flood Light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50W 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에스에스라이트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400139"/>
                  </a:ext>
                </a:extLst>
              </a:tr>
              <a:tr h="2526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소모자재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C900088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LED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투광등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LED Flood Light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220V/100W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296845"/>
                  </a:ext>
                </a:extLst>
              </a:tr>
              <a:tr h="258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소모자재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절삭공구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B600002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가스 곡선 자동절단기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Automatic Gas Cutting Machine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유광</a:t>
                      </a:r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YK-72D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950,000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77716"/>
                  </a:ext>
                </a:extLst>
              </a:tr>
              <a:tr h="258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소모자재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전동공구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B500028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가스자동절단기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Automatic Gas Cutting Machine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YK-150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870,000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577845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539CFCD-C8D5-A2F9-4282-D99F109287B2}"/>
              </a:ext>
            </a:extLst>
          </p:cNvPr>
          <p:cNvCxnSpPr>
            <a:cxnSpLocks/>
            <a:stCxn id="81" idx="2"/>
            <a:endCxn id="204" idx="0"/>
          </p:cNvCxnSpPr>
          <p:nvPr/>
        </p:nvCxnSpPr>
        <p:spPr>
          <a:xfrm>
            <a:off x="1677191" y="1296514"/>
            <a:ext cx="1035318" cy="831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74D80D25-2F81-C0E2-5F95-633C172DEF03}"/>
              </a:ext>
            </a:extLst>
          </p:cNvPr>
          <p:cNvGrpSpPr/>
          <p:nvPr/>
        </p:nvGrpSpPr>
        <p:grpSpPr>
          <a:xfrm>
            <a:off x="9539273" y="1008596"/>
            <a:ext cx="1998464" cy="3002564"/>
            <a:chOff x="9464204" y="1019444"/>
            <a:chExt cx="1998464" cy="3002564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49271876-4F6D-5CFF-B0BF-CA29D1458A83}"/>
                </a:ext>
              </a:extLst>
            </p:cNvPr>
            <p:cNvGrpSpPr/>
            <p:nvPr/>
          </p:nvGrpSpPr>
          <p:grpSpPr>
            <a:xfrm>
              <a:off x="9464204" y="1019444"/>
              <a:ext cx="1998464" cy="3002564"/>
              <a:chOff x="4094035" y="5449788"/>
              <a:chExt cx="1998464" cy="3012878"/>
            </a:xfrm>
          </p:grpSpPr>
          <p:pic>
            <p:nvPicPr>
              <p:cNvPr id="132" name="그림 131">
                <a:extLst>
                  <a:ext uri="{FF2B5EF4-FFF2-40B4-BE49-F238E27FC236}">
                    <a16:creationId xmlns:a16="http://schemas.microsoft.com/office/drawing/2014/main" id="{FFB9C1A3-5330-3C7F-1819-C97596A3BD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t="57286" b="27550"/>
              <a:stretch/>
            </p:blipFill>
            <p:spPr>
              <a:xfrm>
                <a:off x="4094035" y="6700540"/>
                <a:ext cx="1998464" cy="264009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1DE5811D-9954-0D18-ACFC-99CC775AF8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t="-1" b="28012"/>
              <a:stretch/>
            </p:blipFill>
            <p:spPr>
              <a:xfrm>
                <a:off x="4094035" y="5449788"/>
                <a:ext cx="1998464" cy="1253292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C0C435-B2BE-405E-88D4-F235F7CF1E32}"/>
                  </a:ext>
                </a:extLst>
              </p:cNvPr>
              <p:cNvSpPr txBox="1"/>
              <p:nvPr/>
            </p:nvSpPr>
            <p:spPr>
              <a:xfrm>
                <a:off x="4174459" y="5449788"/>
                <a:ext cx="125818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/>
                  <a:t>공기구 신규등록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23336C-113B-61FA-3605-21F0C7E0CA0F}"/>
                  </a:ext>
                </a:extLst>
              </p:cNvPr>
              <p:cNvSpPr txBox="1"/>
              <p:nvPr/>
            </p:nvSpPr>
            <p:spPr>
              <a:xfrm>
                <a:off x="4901511" y="5752770"/>
                <a:ext cx="1040318" cy="128675"/>
              </a:xfrm>
              <a:prstGeom prst="rect">
                <a:avLst/>
              </a:prstGeom>
              <a:solidFill>
                <a:srgbClr val="F0F0F0"/>
              </a:solidFill>
            </p:spPr>
            <p:txBody>
              <a:bodyPr wrap="square" rtlCol="0" anchor="ctr">
                <a:noAutofit/>
              </a:bodyPr>
              <a:lstStyle/>
              <a:p>
                <a:r>
                  <a:rPr lang="ko-KR" altLang="en-US" sz="600" dirty="0"/>
                  <a:t>대분류를 선택하세요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DDCD85B-410A-E212-D740-735FF1766225}"/>
                  </a:ext>
                </a:extLst>
              </p:cNvPr>
              <p:cNvSpPr txBox="1"/>
              <p:nvPr/>
            </p:nvSpPr>
            <p:spPr>
              <a:xfrm>
                <a:off x="4879210" y="6499682"/>
                <a:ext cx="1040318" cy="128675"/>
              </a:xfrm>
              <a:prstGeom prst="rect">
                <a:avLst/>
              </a:prstGeom>
              <a:solidFill>
                <a:srgbClr val="F0F0F0"/>
              </a:solidFill>
            </p:spPr>
            <p:txBody>
              <a:bodyPr wrap="square" rtlCol="0" anchor="ctr">
                <a:noAutofit/>
              </a:bodyPr>
              <a:lstStyle/>
              <a:p>
                <a:r>
                  <a:rPr lang="ko-KR" altLang="en-US" sz="600" dirty="0"/>
                  <a:t>한글이름을 입력하세요</a:t>
                </a:r>
              </a:p>
            </p:txBody>
          </p:sp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39E20C21-C85C-04BC-9196-26AFD87102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t="82912" b="-519"/>
              <a:stretch/>
            </p:blipFill>
            <p:spPr>
              <a:xfrm>
                <a:off x="4094035" y="8170357"/>
                <a:ext cx="1998464" cy="292309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2" name="그림 81">
                <a:extLst>
                  <a:ext uri="{FF2B5EF4-FFF2-40B4-BE49-F238E27FC236}">
                    <a16:creationId xmlns:a16="http://schemas.microsoft.com/office/drawing/2014/main" id="{007210DC-3568-D425-5211-B4E42651C5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t="15958" b="27550"/>
              <a:stretch/>
            </p:blipFill>
            <p:spPr>
              <a:xfrm>
                <a:off x="4094035" y="6961956"/>
                <a:ext cx="1998464" cy="98351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ABD12EE-951B-81D5-86B2-15A34CACD681}"/>
                  </a:ext>
                </a:extLst>
              </p:cNvPr>
              <p:cNvSpPr txBox="1"/>
              <p:nvPr/>
            </p:nvSpPr>
            <p:spPr>
              <a:xfrm>
                <a:off x="4871320" y="7003657"/>
                <a:ext cx="1040318" cy="128675"/>
              </a:xfrm>
              <a:prstGeom prst="rect">
                <a:avLst/>
              </a:prstGeom>
              <a:solidFill>
                <a:srgbClr val="F0F0F0"/>
              </a:solidFill>
            </p:spPr>
            <p:txBody>
              <a:bodyPr wrap="square" rtlCol="0" anchor="ctr">
                <a:noAutofit/>
              </a:bodyPr>
              <a:lstStyle/>
              <a:p>
                <a:r>
                  <a:rPr lang="ko-KR" altLang="en-US" sz="600" dirty="0"/>
                  <a:t>규격을 입력하세요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8A0FC27-0555-C83E-FCA3-B878418EB2B2}"/>
                  </a:ext>
                </a:extLst>
              </p:cNvPr>
              <p:cNvSpPr txBox="1"/>
              <p:nvPr/>
            </p:nvSpPr>
            <p:spPr>
              <a:xfrm>
                <a:off x="4871320" y="7243361"/>
                <a:ext cx="1040318" cy="128675"/>
              </a:xfrm>
              <a:prstGeom prst="rect">
                <a:avLst/>
              </a:prstGeom>
              <a:solidFill>
                <a:srgbClr val="F0F0F0"/>
              </a:solidFill>
            </p:spPr>
            <p:txBody>
              <a:bodyPr wrap="square" rtlCol="0" anchor="ctr">
                <a:noAutofit/>
              </a:bodyPr>
              <a:lstStyle/>
              <a:p>
                <a:r>
                  <a:rPr lang="ko-KR" altLang="en-US" sz="600" dirty="0"/>
                  <a:t>단위를 입력하세요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9B5C95D-C589-464A-2B70-DE791842125E}"/>
                  </a:ext>
                </a:extLst>
              </p:cNvPr>
              <p:cNvSpPr txBox="1"/>
              <p:nvPr/>
            </p:nvSpPr>
            <p:spPr>
              <a:xfrm>
                <a:off x="4871319" y="7493372"/>
                <a:ext cx="1040318" cy="128675"/>
              </a:xfrm>
              <a:prstGeom prst="rect">
                <a:avLst/>
              </a:prstGeom>
              <a:solidFill>
                <a:srgbClr val="F0F0F0"/>
              </a:solidFill>
            </p:spPr>
            <p:txBody>
              <a:bodyPr wrap="square" rtlCol="0" anchor="ctr">
                <a:noAutofit/>
              </a:bodyPr>
              <a:lstStyle/>
              <a:p>
                <a:r>
                  <a:rPr lang="ko-KR" altLang="en-US" sz="600" dirty="0"/>
                  <a:t>가격을 입력하세요</a:t>
                </a:r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5CD5EE01-08FE-5C77-A8BC-1155827728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t="57286" b="27550"/>
              <a:stretch/>
            </p:blipFill>
            <p:spPr>
              <a:xfrm>
                <a:off x="4094035" y="7921159"/>
                <a:ext cx="1998464" cy="264009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CBC7B8-5026-00F2-FEED-2B15413B6EA7}"/>
                  </a:ext>
                </a:extLst>
              </p:cNvPr>
              <p:cNvSpPr txBox="1"/>
              <p:nvPr/>
            </p:nvSpPr>
            <p:spPr>
              <a:xfrm>
                <a:off x="4186033" y="5737820"/>
                <a:ext cx="593144" cy="1286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noAutofit/>
              </a:bodyPr>
              <a:lstStyle/>
              <a:p>
                <a:r>
                  <a:rPr lang="ko-KR" altLang="en-US" sz="600" dirty="0"/>
                  <a:t>대분류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DE7139-916B-199B-CADE-3BB0026AE2AB}"/>
                  </a:ext>
                </a:extLst>
              </p:cNvPr>
              <p:cNvSpPr txBox="1"/>
              <p:nvPr/>
            </p:nvSpPr>
            <p:spPr>
              <a:xfrm>
                <a:off x="4186033" y="6490442"/>
                <a:ext cx="593144" cy="1286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noAutofit/>
              </a:bodyPr>
              <a:lstStyle/>
              <a:p>
                <a:r>
                  <a:rPr lang="ko-KR" altLang="en-US" sz="600" dirty="0"/>
                  <a:t>이름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50F879-9E9B-E76D-9BA2-4291FB552903}"/>
                  </a:ext>
                </a:extLst>
              </p:cNvPr>
              <p:cNvSpPr txBox="1"/>
              <p:nvPr/>
            </p:nvSpPr>
            <p:spPr>
              <a:xfrm>
                <a:off x="4186033" y="6730231"/>
                <a:ext cx="593144" cy="1286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noAutofit/>
              </a:bodyPr>
              <a:lstStyle/>
              <a:p>
                <a:r>
                  <a:rPr lang="ko-KR" altLang="en-US" sz="600" dirty="0"/>
                  <a:t>영문이름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A268BFF-7D15-A107-A5AA-347640B6773A}"/>
                  </a:ext>
                </a:extLst>
              </p:cNvPr>
              <p:cNvSpPr txBox="1"/>
              <p:nvPr/>
            </p:nvSpPr>
            <p:spPr>
              <a:xfrm>
                <a:off x="4186033" y="6994417"/>
                <a:ext cx="593144" cy="1286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noAutofit/>
              </a:bodyPr>
              <a:lstStyle/>
              <a:p>
                <a:r>
                  <a:rPr lang="ko-KR" altLang="en-US" sz="600" dirty="0"/>
                  <a:t>규격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B0FC05-3637-0CA4-6048-3A04C007B72E}"/>
                  </a:ext>
                </a:extLst>
              </p:cNvPr>
              <p:cNvSpPr txBox="1"/>
              <p:nvPr/>
            </p:nvSpPr>
            <p:spPr>
              <a:xfrm>
                <a:off x="4186033" y="7234121"/>
                <a:ext cx="593144" cy="1286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noAutofit/>
              </a:bodyPr>
              <a:lstStyle/>
              <a:p>
                <a:r>
                  <a:rPr lang="ko-KR" altLang="en-US" sz="600" dirty="0"/>
                  <a:t>단위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28EE658-E11F-4BFD-4277-3F09AFD5674C}"/>
                  </a:ext>
                </a:extLst>
              </p:cNvPr>
              <p:cNvSpPr txBox="1"/>
              <p:nvPr/>
            </p:nvSpPr>
            <p:spPr>
              <a:xfrm>
                <a:off x="4186033" y="7484132"/>
                <a:ext cx="593144" cy="1286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noAutofit/>
              </a:bodyPr>
              <a:lstStyle/>
              <a:p>
                <a:r>
                  <a:rPr lang="ko-KR" altLang="en-US" sz="600" dirty="0"/>
                  <a:t>가격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FE7C3A-B125-25FA-9CA2-52DFD98FD4C4}"/>
                  </a:ext>
                </a:extLst>
              </p:cNvPr>
              <p:cNvSpPr txBox="1"/>
              <p:nvPr/>
            </p:nvSpPr>
            <p:spPr>
              <a:xfrm>
                <a:off x="4186033" y="7723921"/>
                <a:ext cx="597643" cy="1286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noAutofit/>
              </a:bodyPr>
              <a:lstStyle/>
              <a:p>
                <a:r>
                  <a:rPr lang="ko-KR" altLang="en-US" sz="600" dirty="0"/>
                  <a:t>교체주기</a:t>
                </a:r>
                <a:r>
                  <a:rPr lang="en-US" altLang="ko-KR" sz="600" dirty="0"/>
                  <a:t>(</a:t>
                </a:r>
                <a:r>
                  <a:rPr lang="ko-KR" altLang="en-US" sz="600" dirty="0"/>
                  <a:t>월</a:t>
                </a:r>
                <a:r>
                  <a:rPr lang="en-US" altLang="ko-KR" sz="600" dirty="0"/>
                  <a:t>)</a:t>
                </a:r>
                <a:endParaRPr lang="ko-KR" altLang="en-US" sz="6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D20C414-8B4A-1AA7-F9F3-0DC47620A0E8}"/>
                  </a:ext>
                </a:extLst>
              </p:cNvPr>
              <p:cNvSpPr txBox="1"/>
              <p:nvPr/>
            </p:nvSpPr>
            <p:spPr>
              <a:xfrm>
                <a:off x="4879209" y="6739471"/>
                <a:ext cx="1040318" cy="128675"/>
              </a:xfrm>
              <a:prstGeom prst="rect">
                <a:avLst/>
              </a:prstGeom>
              <a:solidFill>
                <a:srgbClr val="F0F0F0"/>
              </a:solidFill>
            </p:spPr>
            <p:txBody>
              <a:bodyPr wrap="square" rtlCol="0" anchor="ctr">
                <a:noAutofit/>
              </a:bodyPr>
              <a:lstStyle/>
              <a:p>
                <a:r>
                  <a:rPr lang="ko-KR" altLang="en-US" sz="600" dirty="0"/>
                  <a:t>영문이름을 입력하세요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06319F7-617E-AEB4-9543-51A7EF1977C2}"/>
                  </a:ext>
                </a:extLst>
              </p:cNvPr>
              <p:cNvSpPr txBox="1"/>
              <p:nvPr/>
            </p:nvSpPr>
            <p:spPr>
              <a:xfrm>
                <a:off x="4871317" y="7733161"/>
                <a:ext cx="1048210" cy="128675"/>
              </a:xfrm>
              <a:prstGeom prst="rect">
                <a:avLst/>
              </a:prstGeom>
              <a:solidFill>
                <a:srgbClr val="F0F0F0"/>
              </a:solidFill>
            </p:spPr>
            <p:txBody>
              <a:bodyPr wrap="square" rtlCol="0" anchor="ctr">
                <a:noAutofit/>
              </a:bodyPr>
              <a:lstStyle/>
              <a:p>
                <a:r>
                  <a:rPr lang="ko-KR" altLang="en-US" sz="600" dirty="0"/>
                  <a:t>월단위주기를 입력하세요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581398-404B-E7F2-6463-831736AA7692}"/>
                  </a:ext>
                </a:extLst>
              </p:cNvPr>
              <p:cNvSpPr txBox="1"/>
              <p:nvPr/>
            </p:nvSpPr>
            <p:spPr>
              <a:xfrm>
                <a:off x="4864396" y="7972623"/>
                <a:ext cx="1088551" cy="128675"/>
              </a:xfrm>
              <a:prstGeom prst="rect">
                <a:avLst/>
              </a:prstGeom>
              <a:solidFill>
                <a:srgbClr val="F0F0F0"/>
              </a:solidFill>
            </p:spPr>
            <p:txBody>
              <a:bodyPr wrap="square" rtlCol="0" anchor="ctr">
                <a:noAutofit/>
              </a:bodyPr>
              <a:lstStyle/>
              <a:p>
                <a:r>
                  <a:rPr lang="ko-KR" altLang="en-US" sz="600" dirty="0"/>
                  <a:t>구매코드를 입력하세요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E03B44B-9AA5-6BD6-7616-EB9F3DC8AB0A}"/>
                  </a:ext>
                </a:extLst>
              </p:cNvPr>
              <p:cNvSpPr txBox="1"/>
              <p:nvPr/>
            </p:nvSpPr>
            <p:spPr>
              <a:xfrm>
                <a:off x="4163032" y="7963383"/>
                <a:ext cx="620644" cy="1286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noAutofit/>
              </a:bodyPr>
              <a:lstStyle/>
              <a:p>
                <a:r>
                  <a:rPr lang="ko-KR" altLang="en-US" sz="600" dirty="0"/>
                  <a:t>구매코드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7F23E4-31F8-B28E-04F5-05578A1E8C23}"/>
                  </a:ext>
                </a:extLst>
              </p:cNvPr>
              <p:cNvSpPr txBox="1"/>
              <p:nvPr/>
            </p:nvSpPr>
            <p:spPr>
              <a:xfrm>
                <a:off x="4885893" y="6261641"/>
                <a:ext cx="1040318" cy="128675"/>
              </a:xfrm>
              <a:prstGeom prst="rect">
                <a:avLst/>
              </a:prstGeom>
              <a:solidFill>
                <a:srgbClr val="F0F0F0"/>
              </a:solidFill>
            </p:spPr>
            <p:txBody>
              <a:bodyPr wrap="square" rtlCol="0" anchor="ctr">
                <a:noAutofit/>
              </a:bodyPr>
              <a:lstStyle/>
              <a:p>
                <a:r>
                  <a:rPr lang="en-US" altLang="ko-KR" sz="600" dirty="0"/>
                  <a:t>QR</a:t>
                </a:r>
                <a:r>
                  <a:rPr lang="ko-KR" altLang="en-US" sz="600" dirty="0"/>
                  <a:t>코드를 입력하세요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24227D0-6E75-AD0D-E21A-7883797DF949}"/>
                  </a:ext>
                </a:extLst>
              </p:cNvPr>
              <p:cNvSpPr txBox="1"/>
              <p:nvPr/>
            </p:nvSpPr>
            <p:spPr>
              <a:xfrm>
                <a:off x="4186033" y="6234561"/>
                <a:ext cx="593144" cy="1286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noAutofit/>
              </a:bodyPr>
              <a:lstStyle/>
              <a:p>
                <a:r>
                  <a:rPr lang="ko-KR" altLang="en-US" sz="600" dirty="0"/>
                  <a:t>품목</a:t>
                </a:r>
                <a:r>
                  <a:rPr lang="en-US" altLang="ko-KR" sz="600" dirty="0"/>
                  <a:t>QR</a:t>
                </a:r>
                <a:r>
                  <a:rPr lang="ko-KR" altLang="en-US" sz="600" dirty="0"/>
                  <a:t>코드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426064C-7FA7-8DBE-24C9-ECE0B8115BDA}"/>
                  </a:ext>
                </a:extLst>
              </p:cNvPr>
              <p:cNvSpPr txBox="1"/>
              <p:nvPr/>
            </p:nvSpPr>
            <p:spPr>
              <a:xfrm>
                <a:off x="4897526" y="6008651"/>
                <a:ext cx="1040318" cy="128675"/>
              </a:xfrm>
              <a:prstGeom prst="rect">
                <a:avLst/>
              </a:prstGeom>
              <a:solidFill>
                <a:srgbClr val="F0F0F0"/>
              </a:solidFill>
            </p:spPr>
            <p:txBody>
              <a:bodyPr wrap="square" rtlCol="0" anchor="ctr">
                <a:noAutofit/>
              </a:bodyPr>
              <a:lstStyle/>
              <a:p>
                <a:r>
                  <a:rPr lang="ko-KR" altLang="en-US" sz="600" dirty="0"/>
                  <a:t>중분류를 선택하세요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1044DDF6-341B-5533-27DA-8D7245E07F2C}"/>
                  </a:ext>
                </a:extLst>
              </p:cNvPr>
              <p:cNvSpPr txBox="1"/>
              <p:nvPr/>
            </p:nvSpPr>
            <p:spPr>
              <a:xfrm>
                <a:off x="4182048" y="5993701"/>
                <a:ext cx="593144" cy="1286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noAutofit/>
              </a:bodyPr>
              <a:lstStyle/>
              <a:p>
                <a:r>
                  <a:rPr lang="ko-KR" altLang="en-US" sz="600" dirty="0"/>
                  <a:t>중분류</a:t>
                </a:r>
              </a:p>
            </p:txBody>
          </p:sp>
        </p:grpSp>
        <p:sp>
          <p:nvSpPr>
            <p:cNvPr id="175" name="이등변 삼각형 174">
              <a:extLst>
                <a:ext uri="{FF2B5EF4-FFF2-40B4-BE49-F238E27FC236}">
                  <a16:creationId xmlns:a16="http://schemas.microsoft.com/office/drawing/2014/main" id="{163A7E63-4746-1390-5D50-E31EB5FDEBC5}"/>
                </a:ext>
              </a:extLst>
            </p:cNvPr>
            <p:cNvSpPr/>
            <p:nvPr/>
          </p:nvSpPr>
          <p:spPr>
            <a:xfrm rot="10800000">
              <a:off x="11200823" y="1362805"/>
              <a:ext cx="96064" cy="65896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이등변 삼각형 175">
              <a:extLst>
                <a:ext uri="{FF2B5EF4-FFF2-40B4-BE49-F238E27FC236}">
                  <a16:creationId xmlns:a16="http://schemas.microsoft.com/office/drawing/2014/main" id="{8ED1B3B9-50AE-5309-CFA7-31BAA044A741}"/>
                </a:ext>
              </a:extLst>
            </p:cNvPr>
            <p:cNvSpPr/>
            <p:nvPr/>
          </p:nvSpPr>
          <p:spPr>
            <a:xfrm rot="10800000">
              <a:off x="11201304" y="1611465"/>
              <a:ext cx="96064" cy="65896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B7DA8BB6-E77B-6DF9-F50E-F9C7668F12EB}"/>
              </a:ext>
            </a:extLst>
          </p:cNvPr>
          <p:cNvGrpSpPr/>
          <p:nvPr/>
        </p:nvGrpSpPr>
        <p:grpSpPr>
          <a:xfrm>
            <a:off x="11621609" y="1008596"/>
            <a:ext cx="1998464" cy="3013448"/>
            <a:chOff x="11621609" y="1008596"/>
            <a:chExt cx="1998464" cy="3013448"/>
          </a:xfrm>
        </p:grpSpPr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C9753F86-6C82-F8EB-2E7F-63FF2D9D1BAB}"/>
                </a:ext>
              </a:extLst>
            </p:cNvPr>
            <p:cNvGrpSpPr/>
            <p:nvPr/>
          </p:nvGrpSpPr>
          <p:grpSpPr>
            <a:xfrm>
              <a:off x="11621609" y="1008596"/>
              <a:ext cx="1998464" cy="3013448"/>
              <a:chOff x="6180615" y="5445013"/>
              <a:chExt cx="1998464" cy="3013448"/>
            </a:xfrm>
          </p:grpSpPr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3FB71839-7392-B1DE-F2E5-97E0104125DF}"/>
                  </a:ext>
                </a:extLst>
              </p:cNvPr>
              <p:cNvGrpSpPr/>
              <p:nvPr/>
            </p:nvGrpSpPr>
            <p:grpSpPr>
              <a:xfrm>
                <a:off x="6180615" y="5445013"/>
                <a:ext cx="1998464" cy="3013448"/>
                <a:chOff x="4091539" y="5449788"/>
                <a:chExt cx="1998464" cy="3013448"/>
              </a:xfrm>
            </p:grpSpPr>
            <p:pic>
              <p:nvPicPr>
                <p:cNvPr id="137" name="그림 136">
                  <a:extLst>
                    <a:ext uri="{FF2B5EF4-FFF2-40B4-BE49-F238E27FC236}">
                      <a16:creationId xmlns:a16="http://schemas.microsoft.com/office/drawing/2014/main" id="{15F10A6C-7996-D5B0-8075-36D945E01A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t="57286" b="27550"/>
                <a:stretch/>
              </p:blipFill>
              <p:spPr>
                <a:xfrm>
                  <a:off x="4091539" y="6700540"/>
                  <a:ext cx="1998464" cy="264009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38" name="그림 137">
                  <a:extLst>
                    <a:ext uri="{FF2B5EF4-FFF2-40B4-BE49-F238E27FC236}">
                      <a16:creationId xmlns:a16="http://schemas.microsoft.com/office/drawing/2014/main" id="{7891614E-61B6-50FD-A508-E911DE7126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t="-1" b="28012"/>
                <a:stretch/>
              </p:blipFill>
              <p:spPr>
                <a:xfrm>
                  <a:off x="4091539" y="5449788"/>
                  <a:ext cx="1998464" cy="1253292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BAC09BE-23D1-985D-B6BE-BA0C49D581D8}"/>
                    </a:ext>
                  </a:extLst>
                </p:cNvPr>
                <p:cNvSpPr txBox="1"/>
                <p:nvPr/>
              </p:nvSpPr>
              <p:spPr>
                <a:xfrm>
                  <a:off x="4174459" y="5449788"/>
                  <a:ext cx="1258185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b="1" dirty="0"/>
                    <a:t>공기구 정보 수정</a:t>
                  </a:r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B6EE0399-11A6-9AE4-4382-8ECEF19BEDFB}"/>
                    </a:ext>
                  </a:extLst>
                </p:cNvPr>
                <p:cNvSpPr txBox="1"/>
                <p:nvPr/>
              </p:nvSpPr>
              <p:spPr>
                <a:xfrm>
                  <a:off x="4901511" y="5752770"/>
                  <a:ext cx="1040318" cy="128675"/>
                </a:xfrm>
                <a:prstGeom prst="rect">
                  <a:avLst/>
                </a:prstGeom>
                <a:solidFill>
                  <a:srgbClr val="F0F0F0"/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600" dirty="0"/>
                    <a:t>대분류를 선택하세요</a:t>
                  </a: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C9D0FD4B-F51B-F255-990B-C85E94C16691}"/>
                    </a:ext>
                  </a:extLst>
                </p:cNvPr>
                <p:cNvSpPr txBox="1"/>
                <p:nvPr/>
              </p:nvSpPr>
              <p:spPr>
                <a:xfrm>
                  <a:off x="4879210" y="6499682"/>
                  <a:ext cx="1040318" cy="128675"/>
                </a:xfrm>
                <a:prstGeom prst="rect">
                  <a:avLst/>
                </a:prstGeom>
                <a:solidFill>
                  <a:srgbClr val="F0F0F0"/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600" dirty="0"/>
                    <a:t>한글이름을 입력하세요</a:t>
                  </a:r>
                </a:p>
              </p:txBody>
            </p:sp>
            <p:pic>
              <p:nvPicPr>
                <p:cNvPr id="142" name="그림 141">
                  <a:extLst>
                    <a:ext uri="{FF2B5EF4-FFF2-40B4-BE49-F238E27FC236}">
                      <a16:creationId xmlns:a16="http://schemas.microsoft.com/office/drawing/2014/main" id="{B96A6719-8095-F94B-52CF-B028667D36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t="82912" b="-652"/>
                <a:stretch/>
              </p:blipFill>
              <p:spPr>
                <a:xfrm>
                  <a:off x="4091539" y="8168187"/>
                  <a:ext cx="1998464" cy="295049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43" name="그림 142">
                  <a:extLst>
                    <a:ext uri="{FF2B5EF4-FFF2-40B4-BE49-F238E27FC236}">
                      <a16:creationId xmlns:a16="http://schemas.microsoft.com/office/drawing/2014/main" id="{6E14B834-FE08-7666-52DE-7ED4AE8B2D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t="15958" b="27550"/>
                <a:stretch/>
              </p:blipFill>
              <p:spPr>
                <a:xfrm>
                  <a:off x="4091539" y="6961956"/>
                  <a:ext cx="1998464" cy="983517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FE12BD70-A8CA-982F-8919-74EF2FFADB6E}"/>
                    </a:ext>
                  </a:extLst>
                </p:cNvPr>
                <p:cNvSpPr txBox="1"/>
                <p:nvPr/>
              </p:nvSpPr>
              <p:spPr>
                <a:xfrm>
                  <a:off x="4871320" y="7003657"/>
                  <a:ext cx="1040318" cy="128675"/>
                </a:xfrm>
                <a:prstGeom prst="rect">
                  <a:avLst/>
                </a:prstGeom>
                <a:solidFill>
                  <a:srgbClr val="F0F0F0"/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600" dirty="0"/>
                    <a:t>규격을 입력하세요</a:t>
                  </a: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BFA0BF2F-083A-D039-2EC3-58B84ED7DADD}"/>
                    </a:ext>
                  </a:extLst>
                </p:cNvPr>
                <p:cNvSpPr txBox="1"/>
                <p:nvPr/>
              </p:nvSpPr>
              <p:spPr>
                <a:xfrm>
                  <a:off x="4871320" y="7243361"/>
                  <a:ext cx="1040318" cy="128675"/>
                </a:xfrm>
                <a:prstGeom prst="rect">
                  <a:avLst/>
                </a:prstGeom>
                <a:solidFill>
                  <a:srgbClr val="F0F0F0"/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600" dirty="0"/>
                    <a:t>단위를 입력하세요</a:t>
                  </a: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7FDD381E-1759-4AAB-EFEA-D1C73201B0DE}"/>
                    </a:ext>
                  </a:extLst>
                </p:cNvPr>
                <p:cNvSpPr txBox="1"/>
                <p:nvPr/>
              </p:nvSpPr>
              <p:spPr>
                <a:xfrm>
                  <a:off x="4871319" y="7493372"/>
                  <a:ext cx="1040318" cy="128675"/>
                </a:xfrm>
                <a:prstGeom prst="rect">
                  <a:avLst/>
                </a:prstGeom>
                <a:solidFill>
                  <a:srgbClr val="F0F0F0"/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600" dirty="0"/>
                    <a:t>가격을 입력하세요</a:t>
                  </a:r>
                </a:p>
              </p:txBody>
            </p:sp>
            <p:pic>
              <p:nvPicPr>
                <p:cNvPr id="147" name="그림 146">
                  <a:extLst>
                    <a:ext uri="{FF2B5EF4-FFF2-40B4-BE49-F238E27FC236}">
                      <a16:creationId xmlns:a16="http://schemas.microsoft.com/office/drawing/2014/main" id="{7DCA0258-2B63-CB2C-E279-D284F2E177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t="57286" b="27550"/>
                <a:stretch/>
              </p:blipFill>
              <p:spPr>
                <a:xfrm>
                  <a:off x="4091539" y="7921159"/>
                  <a:ext cx="1998464" cy="264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9741F25-A584-07F1-55EB-E840D8305A0C}"/>
                    </a:ext>
                  </a:extLst>
                </p:cNvPr>
                <p:cNvSpPr txBox="1"/>
                <p:nvPr/>
              </p:nvSpPr>
              <p:spPr>
                <a:xfrm>
                  <a:off x="4186033" y="5737820"/>
                  <a:ext cx="593144" cy="1286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600" dirty="0"/>
                    <a:t>대분류</a:t>
                  </a:r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93B4C38-4522-1CD4-8E54-6EA91F35DF80}"/>
                    </a:ext>
                  </a:extLst>
                </p:cNvPr>
                <p:cNvSpPr txBox="1"/>
                <p:nvPr/>
              </p:nvSpPr>
              <p:spPr>
                <a:xfrm>
                  <a:off x="4186033" y="6490442"/>
                  <a:ext cx="593144" cy="1286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600" dirty="0"/>
                    <a:t>이름</a:t>
                  </a: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D3EEC8BD-3593-333C-B76E-EB33EEF31250}"/>
                    </a:ext>
                  </a:extLst>
                </p:cNvPr>
                <p:cNvSpPr txBox="1"/>
                <p:nvPr/>
              </p:nvSpPr>
              <p:spPr>
                <a:xfrm>
                  <a:off x="4186033" y="6730231"/>
                  <a:ext cx="593144" cy="1286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600" dirty="0"/>
                    <a:t>영문이름</a:t>
                  </a: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6F0E9F41-0F0B-C0B4-CE6E-6E628225C309}"/>
                    </a:ext>
                  </a:extLst>
                </p:cNvPr>
                <p:cNvSpPr txBox="1"/>
                <p:nvPr/>
              </p:nvSpPr>
              <p:spPr>
                <a:xfrm>
                  <a:off x="4186033" y="6994417"/>
                  <a:ext cx="593144" cy="1286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600" dirty="0"/>
                    <a:t>규격</a:t>
                  </a: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402E201-8506-F1E4-6F7F-1D28B2E2C455}"/>
                    </a:ext>
                  </a:extLst>
                </p:cNvPr>
                <p:cNvSpPr txBox="1"/>
                <p:nvPr/>
              </p:nvSpPr>
              <p:spPr>
                <a:xfrm>
                  <a:off x="4186033" y="7234121"/>
                  <a:ext cx="593144" cy="1286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600" dirty="0"/>
                    <a:t>단위</a:t>
                  </a: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617958EA-2532-C524-517A-6849C4FD2213}"/>
                    </a:ext>
                  </a:extLst>
                </p:cNvPr>
                <p:cNvSpPr txBox="1"/>
                <p:nvPr/>
              </p:nvSpPr>
              <p:spPr>
                <a:xfrm>
                  <a:off x="4186033" y="7484132"/>
                  <a:ext cx="593144" cy="1286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600" dirty="0"/>
                    <a:t>가격</a:t>
                  </a:r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408FD781-0EA2-FB1B-05A9-F5D56AB78884}"/>
                    </a:ext>
                  </a:extLst>
                </p:cNvPr>
                <p:cNvSpPr txBox="1"/>
                <p:nvPr/>
              </p:nvSpPr>
              <p:spPr>
                <a:xfrm>
                  <a:off x="4186033" y="7723921"/>
                  <a:ext cx="597643" cy="1286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600" dirty="0"/>
                    <a:t>교체주기</a:t>
                  </a:r>
                  <a:r>
                    <a:rPr lang="en-US" altLang="ko-KR" sz="600" dirty="0"/>
                    <a:t>(</a:t>
                  </a:r>
                  <a:r>
                    <a:rPr lang="ko-KR" altLang="en-US" sz="600" dirty="0"/>
                    <a:t>월</a:t>
                  </a:r>
                  <a:r>
                    <a:rPr lang="en-US" altLang="ko-KR" sz="600" dirty="0"/>
                    <a:t>)</a:t>
                  </a:r>
                  <a:endParaRPr lang="ko-KR" altLang="en-US" sz="600" dirty="0"/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B17E9863-9464-2B67-9B00-97FB30A7E56F}"/>
                    </a:ext>
                  </a:extLst>
                </p:cNvPr>
                <p:cNvSpPr txBox="1"/>
                <p:nvPr/>
              </p:nvSpPr>
              <p:spPr>
                <a:xfrm>
                  <a:off x="4879209" y="6739471"/>
                  <a:ext cx="1040318" cy="128675"/>
                </a:xfrm>
                <a:prstGeom prst="rect">
                  <a:avLst/>
                </a:prstGeom>
                <a:solidFill>
                  <a:srgbClr val="F0F0F0"/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600" dirty="0"/>
                    <a:t>영문이름을 입력하세요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43821555-6D7D-200F-FF52-3B0C6D7F1B80}"/>
                    </a:ext>
                  </a:extLst>
                </p:cNvPr>
                <p:cNvSpPr txBox="1"/>
                <p:nvPr/>
              </p:nvSpPr>
              <p:spPr>
                <a:xfrm>
                  <a:off x="4871317" y="7733161"/>
                  <a:ext cx="1048210" cy="128675"/>
                </a:xfrm>
                <a:prstGeom prst="rect">
                  <a:avLst/>
                </a:prstGeom>
                <a:solidFill>
                  <a:srgbClr val="F0F0F0"/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600" dirty="0"/>
                    <a:t>월단위주기를 입력하세요</a:t>
                  </a:r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44B11590-1FC2-CDF2-8F24-C7DCF8164250}"/>
                    </a:ext>
                  </a:extLst>
                </p:cNvPr>
                <p:cNvSpPr txBox="1"/>
                <p:nvPr/>
              </p:nvSpPr>
              <p:spPr>
                <a:xfrm>
                  <a:off x="4864396" y="7972623"/>
                  <a:ext cx="1088551" cy="128675"/>
                </a:xfrm>
                <a:prstGeom prst="rect">
                  <a:avLst/>
                </a:prstGeom>
                <a:solidFill>
                  <a:srgbClr val="F0F0F0"/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600" dirty="0"/>
                    <a:t>구매코드를 입력하세요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0120504B-FB7A-5146-CBB7-2C9BA8E962F4}"/>
                    </a:ext>
                  </a:extLst>
                </p:cNvPr>
                <p:cNvSpPr txBox="1"/>
                <p:nvPr/>
              </p:nvSpPr>
              <p:spPr>
                <a:xfrm>
                  <a:off x="4163032" y="7963383"/>
                  <a:ext cx="620644" cy="1286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600" dirty="0"/>
                    <a:t>구매코드</a:t>
                  </a: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91B6B1B4-6215-0CA9-0D82-ABAF37ABB1D3}"/>
                    </a:ext>
                  </a:extLst>
                </p:cNvPr>
                <p:cNvSpPr txBox="1"/>
                <p:nvPr/>
              </p:nvSpPr>
              <p:spPr>
                <a:xfrm>
                  <a:off x="4885893" y="6261641"/>
                  <a:ext cx="1040318" cy="128675"/>
                </a:xfrm>
                <a:prstGeom prst="rect">
                  <a:avLst/>
                </a:prstGeom>
                <a:solidFill>
                  <a:srgbClr val="F0F0F0"/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600" dirty="0"/>
                    <a:t>QR</a:t>
                  </a:r>
                  <a:r>
                    <a:rPr lang="ko-KR" altLang="en-US" sz="600" dirty="0"/>
                    <a:t>코드를 입력하세요</a:t>
                  </a: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9BFD6423-F06D-0371-BF5A-1A0BC6364999}"/>
                    </a:ext>
                  </a:extLst>
                </p:cNvPr>
                <p:cNvSpPr txBox="1"/>
                <p:nvPr/>
              </p:nvSpPr>
              <p:spPr>
                <a:xfrm>
                  <a:off x="4186033" y="6234561"/>
                  <a:ext cx="593144" cy="1286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600" dirty="0"/>
                    <a:t>품목</a:t>
                  </a:r>
                  <a:r>
                    <a:rPr lang="en-US" altLang="ko-KR" sz="600" dirty="0"/>
                    <a:t>QR</a:t>
                  </a:r>
                  <a:r>
                    <a:rPr lang="ko-KR" altLang="en-US" sz="600" dirty="0"/>
                    <a:t>코드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97B61A6F-8354-7237-CD63-BAF7534196DB}"/>
                    </a:ext>
                  </a:extLst>
                </p:cNvPr>
                <p:cNvSpPr txBox="1"/>
                <p:nvPr/>
              </p:nvSpPr>
              <p:spPr>
                <a:xfrm>
                  <a:off x="4897526" y="6008651"/>
                  <a:ext cx="1040318" cy="128675"/>
                </a:xfrm>
                <a:prstGeom prst="rect">
                  <a:avLst/>
                </a:prstGeom>
                <a:solidFill>
                  <a:srgbClr val="F0F0F0"/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600" dirty="0"/>
                    <a:t>중분류를 선택하세요</a:t>
                  </a:r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B7B9B3A6-54FC-D726-FE17-39918471A6B5}"/>
                    </a:ext>
                  </a:extLst>
                </p:cNvPr>
                <p:cNvSpPr txBox="1"/>
                <p:nvPr/>
              </p:nvSpPr>
              <p:spPr>
                <a:xfrm>
                  <a:off x="4182048" y="5993701"/>
                  <a:ext cx="593144" cy="1286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600" dirty="0"/>
                    <a:t>중분류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F9F3E9-E6CC-F4C7-772E-7C2E1428610C}"/>
                  </a:ext>
                </a:extLst>
              </p:cNvPr>
              <p:cNvSpPr txBox="1"/>
              <p:nvPr/>
            </p:nvSpPr>
            <p:spPr>
              <a:xfrm>
                <a:off x="7797730" y="8222097"/>
                <a:ext cx="199865" cy="108011"/>
              </a:xfrm>
              <a:prstGeom prst="rect">
                <a:avLst/>
              </a:prstGeom>
              <a:solidFill>
                <a:srgbClr val="6045E2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ko-KR" altLang="en-US" sz="500" b="1" dirty="0">
                    <a:solidFill>
                      <a:schemeClr val="bg1"/>
                    </a:solidFill>
                  </a:rPr>
                  <a:t>수정</a:t>
                </a:r>
              </a:p>
            </p:txBody>
          </p:sp>
        </p:grpSp>
        <p:sp>
          <p:nvSpPr>
            <p:cNvPr id="178" name="이등변 삼각형 177">
              <a:extLst>
                <a:ext uri="{FF2B5EF4-FFF2-40B4-BE49-F238E27FC236}">
                  <a16:creationId xmlns:a16="http://schemas.microsoft.com/office/drawing/2014/main" id="{8E9D8708-BC9C-A254-3C37-09865F5287D0}"/>
                </a:ext>
              </a:extLst>
            </p:cNvPr>
            <p:cNvSpPr/>
            <p:nvPr/>
          </p:nvSpPr>
          <p:spPr>
            <a:xfrm rot="10800000">
              <a:off x="13349481" y="1347232"/>
              <a:ext cx="96064" cy="65896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이등변 삼각형 178">
              <a:extLst>
                <a:ext uri="{FF2B5EF4-FFF2-40B4-BE49-F238E27FC236}">
                  <a16:creationId xmlns:a16="http://schemas.microsoft.com/office/drawing/2014/main" id="{A7E6DAD4-226C-6AEB-9870-1B0C8B750512}"/>
                </a:ext>
              </a:extLst>
            </p:cNvPr>
            <p:cNvSpPr/>
            <p:nvPr/>
          </p:nvSpPr>
          <p:spPr>
            <a:xfrm rot="10800000">
              <a:off x="13349962" y="1595892"/>
              <a:ext cx="96064" cy="65896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04" name="그림 203">
            <a:extLst>
              <a:ext uri="{FF2B5EF4-FFF2-40B4-BE49-F238E27FC236}">
                <a16:creationId xmlns:a16="http://schemas.microsoft.com/office/drawing/2014/main" id="{88DC3E39-89D7-7083-E443-9F6C2711F98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12678" y="2127951"/>
            <a:ext cx="1999661" cy="3005588"/>
          </a:xfrm>
          <a:prstGeom prst="rect">
            <a:avLst/>
          </a:prstGeom>
          <a:ln w="3175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205" name="그림 204">
            <a:extLst>
              <a:ext uri="{FF2B5EF4-FFF2-40B4-BE49-F238E27FC236}">
                <a16:creationId xmlns:a16="http://schemas.microsoft.com/office/drawing/2014/main" id="{524D8A42-9686-4D1D-BBB7-7523A1EFB27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44159" y="2130980"/>
            <a:ext cx="1999661" cy="3017782"/>
          </a:xfrm>
          <a:prstGeom prst="rect">
            <a:avLst/>
          </a:prstGeom>
          <a:ln w="3175">
            <a:solidFill>
              <a:schemeClr val="tx1">
                <a:lumMod val="85000"/>
                <a:lumOff val="15000"/>
              </a:schemeClr>
            </a:solidFill>
          </a:ln>
        </p:spPr>
      </p:pic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8903DE3-DBD0-658F-7321-F9BF6DFD1885}"/>
              </a:ext>
            </a:extLst>
          </p:cNvPr>
          <p:cNvGrpSpPr/>
          <p:nvPr/>
        </p:nvGrpSpPr>
        <p:grpSpPr>
          <a:xfrm>
            <a:off x="1670625" y="2165575"/>
            <a:ext cx="388720" cy="200055"/>
            <a:chOff x="4727047" y="5307508"/>
            <a:chExt cx="388720" cy="200055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DEA2B1FD-D554-B692-2BBF-5D4C9BE500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2" name="TextBox 27">
              <a:extLst>
                <a:ext uri="{FF2B5EF4-FFF2-40B4-BE49-F238E27FC236}">
                  <a16:creationId xmlns:a16="http://schemas.microsoft.com/office/drawing/2014/main" id="{127A5F8D-51C0-8C3A-FB78-7CFDD5303DB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0E4B3E-F02D-76A2-F623-4624F050F94D}"/>
              </a:ext>
            </a:extLst>
          </p:cNvPr>
          <p:cNvCxnSpPr>
            <a:cxnSpLocks/>
            <a:stCxn id="16" idx="1"/>
            <a:endCxn id="205" idx="0"/>
          </p:cNvCxnSpPr>
          <p:nvPr/>
        </p:nvCxnSpPr>
        <p:spPr>
          <a:xfrm flipH="1">
            <a:off x="4843990" y="1780691"/>
            <a:ext cx="1353461" cy="350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" name="그림 208">
            <a:extLst>
              <a:ext uri="{FF2B5EF4-FFF2-40B4-BE49-F238E27FC236}">
                <a16:creationId xmlns:a16="http://schemas.microsoft.com/office/drawing/2014/main" id="{B7D257CB-E564-38F7-D768-2502784C5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33" y="944037"/>
            <a:ext cx="1091758" cy="4542079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F3BAB37E-1510-DE5B-99FA-AC49F5D5569B}"/>
              </a:ext>
            </a:extLst>
          </p:cNvPr>
          <p:cNvSpPr txBox="1"/>
          <p:nvPr/>
        </p:nvSpPr>
        <p:spPr>
          <a:xfrm>
            <a:off x="271618" y="1008596"/>
            <a:ext cx="106002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정비실 정보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pPr algn="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작업공구함 리스트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소모자재    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소모자재 지급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소모자재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    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11" name="그림 210">
            <a:extLst>
              <a:ext uri="{FF2B5EF4-FFF2-40B4-BE49-F238E27FC236}">
                <a16:creationId xmlns:a16="http://schemas.microsoft.com/office/drawing/2014/main" id="{8E9193F2-E16B-5AEA-148D-86CB0558F45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4608" y="2203930"/>
            <a:ext cx="165983" cy="149710"/>
          </a:xfrm>
          <a:prstGeom prst="rect">
            <a:avLst/>
          </a:prstGeom>
        </p:spPr>
      </p:pic>
      <p:pic>
        <p:nvPicPr>
          <p:cNvPr id="212" name="그림 211">
            <a:extLst>
              <a:ext uri="{FF2B5EF4-FFF2-40B4-BE49-F238E27FC236}">
                <a16:creationId xmlns:a16="http://schemas.microsoft.com/office/drawing/2014/main" id="{5731D6CD-99DE-DEB7-D978-4AFDC01A3CF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5764" y="1020551"/>
            <a:ext cx="200373" cy="163569"/>
          </a:xfrm>
          <a:prstGeom prst="rect">
            <a:avLst/>
          </a:prstGeom>
        </p:spPr>
      </p:pic>
      <p:pic>
        <p:nvPicPr>
          <p:cNvPr id="213" name="그림 212">
            <a:extLst>
              <a:ext uri="{FF2B5EF4-FFF2-40B4-BE49-F238E27FC236}">
                <a16:creationId xmlns:a16="http://schemas.microsoft.com/office/drawing/2014/main" id="{A046D07E-CAB4-A32D-A9C2-5ED52FADE46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2960" y="1439829"/>
            <a:ext cx="165983" cy="157684"/>
          </a:xfrm>
          <a:prstGeom prst="rect">
            <a:avLst/>
          </a:prstGeom>
        </p:spPr>
      </p:pic>
      <p:pic>
        <p:nvPicPr>
          <p:cNvPr id="214" name="그림 213">
            <a:extLst>
              <a:ext uri="{FF2B5EF4-FFF2-40B4-BE49-F238E27FC236}">
                <a16:creationId xmlns:a16="http://schemas.microsoft.com/office/drawing/2014/main" id="{BD574922-3910-ACDE-4E31-9CF7372E484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2959" y="3196576"/>
            <a:ext cx="166246" cy="159018"/>
          </a:xfrm>
          <a:prstGeom prst="rect">
            <a:avLst/>
          </a:prstGeom>
        </p:spPr>
      </p:pic>
      <p:pic>
        <p:nvPicPr>
          <p:cNvPr id="215" name="그림 214">
            <a:extLst>
              <a:ext uri="{FF2B5EF4-FFF2-40B4-BE49-F238E27FC236}">
                <a16:creationId xmlns:a16="http://schemas.microsoft.com/office/drawing/2014/main" id="{7886A5A6-55B8-4748-5B5E-CB281222138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0800000">
            <a:off x="327420" y="2444136"/>
            <a:ext cx="162281" cy="155225"/>
          </a:xfrm>
          <a:prstGeom prst="rect">
            <a:avLst/>
          </a:prstGeom>
        </p:spPr>
      </p:pic>
      <p:pic>
        <p:nvPicPr>
          <p:cNvPr id="216" name="그림 215">
            <a:extLst>
              <a:ext uri="{FF2B5EF4-FFF2-40B4-BE49-F238E27FC236}">
                <a16:creationId xmlns:a16="http://schemas.microsoft.com/office/drawing/2014/main" id="{1321F2FE-F119-1B62-F689-7EA7982309A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0800000">
            <a:off x="322960" y="4322297"/>
            <a:ext cx="185536" cy="140182"/>
          </a:xfrm>
          <a:prstGeom prst="rect">
            <a:avLst/>
          </a:prstGeom>
        </p:spPr>
      </p:pic>
      <p:pic>
        <p:nvPicPr>
          <p:cNvPr id="217" name="그림 216">
            <a:extLst>
              <a:ext uri="{FF2B5EF4-FFF2-40B4-BE49-F238E27FC236}">
                <a16:creationId xmlns:a16="http://schemas.microsoft.com/office/drawing/2014/main" id="{DC37CEA6-4DC1-7880-ACDB-ED3DD2DB288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05362" y="3758816"/>
            <a:ext cx="174190" cy="162314"/>
          </a:xfrm>
          <a:prstGeom prst="rect">
            <a:avLst/>
          </a:prstGeom>
        </p:spPr>
      </p:pic>
      <p:pic>
        <p:nvPicPr>
          <p:cNvPr id="218" name="그림 217">
            <a:extLst>
              <a:ext uri="{FF2B5EF4-FFF2-40B4-BE49-F238E27FC236}">
                <a16:creationId xmlns:a16="http://schemas.microsoft.com/office/drawing/2014/main" id="{667BF441-C1E0-FAA3-EBBA-E56FA911858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31190" y="1831818"/>
            <a:ext cx="149522" cy="149522"/>
          </a:xfrm>
          <a:prstGeom prst="rect">
            <a:avLst/>
          </a:prstGeom>
        </p:spPr>
      </p:pic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B531376D-EF46-EA85-C849-48AB621EB8D0}"/>
              </a:ext>
            </a:extLst>
          </p:cNvPr>
          <p:cNvSpPr/>
          <p:nvPr/>
        </p:nvSpPr>
        <p:spPr>
          <a:xfrm>
            <a:off x="298425" y="2137420"/>
            <a:ext cx="1033215" cy="28467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1" name="그림 220">
            <a:extLst>
              <a:ext uri="{FF2B5EF4-FFF2-40B4-BE49-F238E27FC236}">
                <a16:creationId xmlns:a16="http://schemas.microsoft.com/office/drawing/2014/main" id="{FBB881CA-4FAD-EF0E-5555-E0C4E115EA0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2959" y="2985034"/>
            <a:ext cx="141371" cy="1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6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2_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3_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4_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34481</TotalTime>
  <Words>12913</Words>
  <Application>Microsoft Office PowerPoint</Application>
  <PresentationFormat>화면 슬라이드 쇼(16:10)</PresentationFormat>
  <Paragraphs>4305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54</vt:i4>
      </vt:variant>
    </vt:vector>
  </HeadingPairs>
  <TitlesOfParts>
    <vt:vector size="69" baseType="lpstr">
      <vt:lpstr>나눔고딕</vt:lpstr>
      <vt:lpstr>맑은 고딕</vt:lpstr>
      <vt:lpstr>여기어때 잘난체 OTF</vt:lpstr>
      <vt:lpstr>Arial</vt:lpstr>
      <vt:lpstr>Calibri</vt:lpstr>
      <vt:lpstr>PT Sans</vt:lpstr>
      <vt:lpstr>Segoe UI</vt:lpstr>
      <vt:lpstr>Stencil</vt:lpstr>
      <vt:lpstr>Wingdings</vt:lpstr>
      <vt:lpstr>Office 테마</vt:lpstr>
      <vt:lpstr>디자인 사용자 지정</vt:lpstr>
      <vt:lpstr>1_Office 테마</vt:lpstr>
      <vt:lpstr>2_Office 테마</vt:lpstr>
      <vt:lpstr>3_Office 테마</vt:lpstr>
      <vt:lpstr>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기정 김</cp:lastModifiedBy>
  <cp:revision>1581</cp:revision>
  <cp:lastPrinted>2020-01-08T09:16:57Z</cp:lastPrinted>
  <dcterms:created xsi:type="dcterms:W3CDTF">2018-01-08T06:52:41Z</dcterms:created>
  <dcterms:modified xsi:type="dcterms:W3CDTF">2023-10-24T17:05:04Z</dcterms:modified>
</cp:coreProperties>
</file>