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2" r:id="rId1"/>
  </p:sldMasterIdLst>
  <p:sldIdLst>
    <p:sldId id="256" r:id="rId2"/>
    <p:sldId id="257" r:id="rId3"/>
    <p:sldId id="258" r:id="rId4"/>
    <p:sldId id="297" r:id="rId5"/>
    <p:sldId id="260" r:id="rId6"/>
    <p:sldId id="291" r:id="rId7"/>
    <p:sldId id="292" r:id="rId8"/>
    <p:sldId id="259" r:id="rId9"/>
    <p:sldId id="295" r:id="rId10"/>
    <p:sldId id="294" r:id="rId11"/>
    <p:sldId id="261" r:id="rId12"/>
    <p:sldId id="262" r:id="rId13"/>
    <p:sldId id="289" r:id="rId14"/>
    <p:sldId id="263" r:id="rId15"/>
    <p:sldId id="290" r:id="rId16"/>
    <p:sldId id="264" r:id="rId17"/>
    <p:sldId id="265" r:id="rId18"/>
    <p:sldId id="304" r:id="rId19"/>
    <p:sldId id="293" r:id="rId20"/>
    <p:sldId id="266" r:id="rId21"/>
    <p:sldId id="267" r:id="rId22"/>
    <p:sldId id="287" r:id="rId23"/>
    <p:sldId id="288" r:id="rId24"/>
    <p:sldId id="268" r:id="rId25"/>
    <p:sldId id="269" r:id="rId26"/>
    <p:sldId id="271" r:id="rId27"/>
    <p:sldId id="299" r:id="rId28"/>
    <p:sldId id="300" r:id="rId29"/>
    <p:sldId id="298" r:id="rId30"/>
    <p:sldId id="301" r:id="rId31"/>
    <p:sldId id="272" r:id="rId32"/>
    <p:sldId id="303" r:id="rId33"/>
    <p:sldId id="296" r:id="rId34"/>
    <p:sldId id="302" r:id="rId35"/>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79" autoAdjust="0"/>
    <p:restoredTop sz="94661" autoAdjust="0"/>
  </p:normalViewPr>
  <p:slideViewPr>
    <p:cSldViewPr>
      <p:cViewPr>
        <p:scale>
          <a:sx n="70" d="100"/>
          <a:sy n="70" d="100"/>
        </p:scale>
        <p:origin x="-1374" y="-90"/>
      </p:cViewPr>
      <p:guideLst>
        <p:guide orient="horz" pos="2160"/>
        <p:guide pos="2880"/>
      </p:guideLst>
    </p:cSldViewPr>
  </p:slideViewPr>
  <p:outlineViewPr>
    <p:cViewPr>
      <p:scale>
        <a:sx n="33" d="100"/>
        <a:sy n="33" d="100"/>
      </p:scale>
      <p:origin x="0" y="60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D5B82-BE36-4DDE-8F49-9C59E957785B}" type="datetimeFigureOut">
              <a:rPr lang="ar-EG" smtClean="0"/>
              <a:t>19/03/1437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193715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D5B82-BE36-4DDE-8F49-9C59E957785B}" type="datetimeFigureOut">
              <a:rPr lang="ar-EG" smtClean="0"/>
              <a:t>19/03/1437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115745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D5B82-BE36-4DDE-8F49-9C59E957785B}" type="datetimeFigureOut">
              <a:rPr lang="ar-EG" smtClean="0"/>
              <a:t>19/03/1437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225808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1982637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266026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527169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1791829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328984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819867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1908282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347304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D5B82-BE36-4DDE-8F49-9C59E957785B}" type="datetimeFigureOut">
              <a:rPr lang="ar-EG" smtClean="0"/>
              <a:t>19/03/1437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30613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4049360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3406772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12132727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447454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244338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272619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2506399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ar-EG" dirty="0"/>
          </a:p>
        </p:txBody>
      </p:sp>
      <p:sp>
        <p:nvSpPr>
          <p:cNvPr id="7" name="Rectangle 6"/>
          <p:cNvSpPr/>
          <p:nvPr userDrawn="1"/>
        </p:nvSpPr>
        <p:spPr>
          <a:xfrm>
            <a:off x="0" y="-1"/>
            <a:ext cx="9144000" cy="764705"/>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Rectangle 7"/>
          <p:cNvSpPr/>
          <p:nvPr userDrawn="1"/>
        </p:nvSpPr>
        <p:spPr>
          <a:xfrm>
            <a:off x="2045" y="6669360"/>
            <a:ext cx="9144000" cy="188640"/>
          </a:xfrm>
          <a:prstGeom prst="rect">
            <a:avLst/>
          </a:prstGeom>
          <a:solidFill>
            <a:srgbClr val="00A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Oval 8"/>
          <p:cNvSpPr/>
          <p:nvPr userDrawn="1"/>
        </p:nvSpPr>
        <p:spPr>
          <a:xfrm>
            <a:off x="321741" y="-9308"/>
            <a:ext cx="1253197" cy="1253197"/>
          </a:xfrm>
          <a:prstGeom prst="ellipse">
            <a:avLst/>
          </a:prstGeom>
          <a:solidFill>
            <a:schemeClr val="bg1"/>
          </a:solidFill>
          <a:ln>
            <a:solidFill>
              <a:srgbClr val="00A3D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154" y="281798"/>
            <a:ext cx="1032739" cy="602345"/>
          </a:xfrm>
          <a:prstGeom prst="rect">
            <a:avLst/>
          </a:prstGeom>
        </p:spPr>
      </p:pic>
    </p:spTree>
    <p:extLst>
      <p:ext uri="{BB962C8B-B14F-4D97-AF65-F5344CB8AC3E}">
        <p14:creationId xmlns:p14="http://schemas.microsoft.com/office/powerpoint/2010/main" val="261494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D5B82-BE36-4DDE-8F49-9C59E957785B}" type="datetimeFigureOut">
              <a:rPr lang="ar-EG" smtClean="0"/>
              <a:t>19/03/1437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171028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D5B82-BE36-4DDE-8F49-9C59E957785B}" type="datetimeFigureOut">
              <a:rPr lang="ar-EG" smtClean="0"/>
              <a:t>19/03/1437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348566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D5B82-BE36-4DDE-8F49-9C59E957785B}" type="datetimeFigureOut">
              <a:rPr lang="ar-EG" smtClean="0"/>
              <a:t>19/03/1437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353836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D5B82-BE36-4DDE-8F49-9C59E957785B}" type="datetimeFigureOut">
              <a:rPr lang="ar-EG" smtClean="0"/>
              <a:t>19/03/1437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389860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D5B82-BE36-4DDE-8F49-9C59E957785B}" type="datetimeFigureOut">
              <a:rPr lang="ar-EG" smtClean="0"/>
              <a:t>19/03/1437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68096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D5B82-BE36-4DDE-8F49-9C59E957785B}" type="datetimeFigureOut">
              <a:rPr lang="ar-EG" smtClean="0"/>
              <a:t>19/03/1437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33666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D5B82-BE36-4DDE-8F49-9C59E957785B}" type="datetimeFigureOut">
              <a:rPr lang="ar-EG" smtClean="0"/>
              <a:t>19/03/1437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9BDE30-FE97-4963-BDAC-84E0F6FBF21D}" type="slidenum">
              <a:rPr lang="ar-EG" smtClean="0"/>
              <a:t>‹#›</a:t>
            </a:fld>
            <a:endParaRPr lang="ar-EG"/>
          </a:p>
        </p:txBody>
      </p:sp>
    </p:spTree>
    <p:extLst>
      <p:ext uri="{BB962C8B-B14F-4D97-AF65-F5344CB8AC3E}">
        <p14:creationId xmlns:p14="http://schemas.microsoft.com/office/powerpoint/2010/main" val="236965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D5B82-BE36-4DDE-8F49-9C59E957785B}" type="datetimeFigureOut">
              <a:rPr lang="ar-EG" smtClean="0"/>
              <a:t>19/03/1437</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BDE30-FE97-4963-BDAC-84E0F6FBF21D}" type="slidenum">
              <a:rPr lang="ar-EG" smtClean="0"/>
              <a:t>‹#›</a:t>
            </a:fld>
            <a:endParaRPr lang="ar-EG"/>
          </a:p>
        </p:txBody>
      </p:sp>
    </p:spTree>
    <p:extLst>
      <p:ext uri="{BB962C8B-B14F-4D97-AF65-F5344CB8AC3E}">
        <p14:creationId xmlns:p14="http://schemas.microsoft.com/office/powerpoint/2010/main" val="214182113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9" r:id="rId26"/>
    <p:sldLayoutId id="2147483770" r:id="rId2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0722957" y="5800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2116353" y="1412776"/>
            <a:ext cx="5323893" cy="707886"/>
          </a:xfrm>
          <a:prstGeom prst="rect">
            <a:avLst/>
          </a:prstGeom>
        </p:spPr>
        <p:txBody>
          <a:bodyPr wrap="none">
            <a:spAutoFit/>
          </a:bodyPr>
          <a:lstStyle/>
          <a:p>
            <a:r>
              <a:rPr lang="en-US" sz="40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Digital Marketing </a:t>
            </a:r>
            <a:endParaRPr lang="en-US" sz="4000" b="1" dirty="0">
              <a:solidFill>
                <a:schemeClr val="tx2">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0917"/>
            <a:ext cx="9144000" cy="3967981"/>
          </a:xfrm>
          <a:prstGeom prst="rect">
            <a:avLst/>
          </a:prstGeom>
        </p:spPr>
      </p:pic>
    </p:spTree>
    <p:extLst>
      <p:ext uri="{BB962C8B-B14F-4D97-AF65-F5344CB8AC3E}">
        <p14:creationId xmlns:p14="http://schemas.microsoft.com/office/powerpoint/2010/main" val="103750154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p:cNvGraphicFramePr>
          <p:nvPr>
            <p:extLst>
              <p:ext uri="{D42A27DB-BD31-4B8C-83A1-F6EECF244321}">
                <p14:modId xmlns:p14="http://schemas.microsoft.com/office/powerpoint/2010/main" val="2133918851"/>
              </p:ext>
            </p:extLst>
          </p:nvPr>
        </p:nvGraphicFramePr>
        <p:xfrm>
          <a:off x="3200898" y="1844824"/>
          <a:ext cx="3312368" cy="3096344"/>
        </p:xfrm>
        <a:graphic>
          <a:graphicData uri="http://schemas.openxmlformats.org/presentationml/2006/ole">
            <mc:AlternateContent xmlns:mc="http://schemas.openxmlformats.org/markup-compatibility/2006">
              <mc:Choice xmlns:v="urn:schemas-microsoft-com:vml" Requires="v">
                <p:oleObj spid="_x0000_s14386" name="Picture" r:id="rId3" imgW="0" imgH="0" progId="StaticMetafile">
                  <p:embed/>
                </p:oleObj>
              </mc:Choice>
              <mc:Fallback>
                <p:oleObj name="Picture" r:id="rId3" imgW="0" imgH="0" progId="StaticMetafil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898" y="1844824"/>
                        <a:ext cx="3312368" cy="3096344"/>
                      </a:xfrm>
                      <a:prstGeom prst="rect">
                        <a:avLst/>
                      </a:prstGeom>
                      <a:solidFill>
                        <a:srgbClr val="FFFFFF"/>
                      </a:solidFill>
                      <a:ln>
                        <a:noFill/>
                      </a:ln>
                    </p:spPr>
                  </p:pic>
                </p:oleObj>
              </mc:Fallback>
            </mc:AlternateContent>
          </a:graphicData>
        </a:graphic>
      </p:graphicFrame>
      <p:sp>
        <p:nvSpPr>
          <p:cNvPr id="3" name="Rectangle 2"/>
          <p:cNvSpPr/>
          <p:nvPr/>
        </p:nvSpPr>
        <p:spPr>
          <a:xfrm>
            <a:off x="1547664" y="963440"/>
            <a:ext cx="6552728" cy="523220"/>
          </a:xfrm>
          <a:prstGeom prst="rect">
            <a:avLst/>
          </a:prstGeom>
        </p:spPr>
        <p:txBody>
          <a:bodyPr wrap="square">
            <a:spAutoFit/>
          </a:bodyPr>
          <a:lstStyle/>
          <a:p>
            <a:pPr lvl="0" algn="ctr" rtl="0" eaLnBrk="0" fontAlgn="base" hangingPunct="0">
              <a:spcBef>
                <a:spcPct val="0"/>
              </a:spcBef>
              <a:spcAft>
                <a:spcPct val="0"/>
              </a:spcAft>
            </a:pPr>
            <a:r>
              <a:rPr lang="en-US" sz="28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Digital </a:t>
            </a:r>
            <a:r>
              <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marketing is like a pie </a:t>
            </a:r>
            <a:endParaRPr lang="en-US" sz="28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51520" y="5384541"/>
            <a:ext cx="8712968" cy="646331"/>
          </a:xfrm>
          <a:prstGeom prst="rect">
            <a:avLst/>
          </a:prstGeom>
        </p:spPr>
        <p:txBody>
          <a:bodyPr wrap="square">
            <a:spAutoFit/>
          </a:bodyPr>
          <a:lstStyle/>
          <a:p>
            <a:pPr lvl="0" algn="ctr" rtl="0" eaLnBrk="0" fontAlgn="base" hangingPunct="0">
              <a:spcBef>
                <a:spcPct val="0"/>
              </a:spcBef>
              <a:spcAft>
                <a:spcPct val="0"/>
              </a:spcAf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 whole pie is all of your customer and there are different ways to reach them, to get more of the pie you have to reach them all.</a:t>
            </a:r>
          </a:p>
        </p:txBody>
      </p:sp>
    </p:spTree>
    <p:extLst>
      <p:ext uri="{BB962C8B-B14F-4D97-AF65-F5344CB8AC3E}">
        <p14:creationId xmlns:p14="http://schemas.microsoft.com/office/powerpoint/2010/main" val="58086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11170" y="876179"/>
            <a:ext cx="585448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Digital Marketing objectives</a:t>
            </a:r>
            <a:endParaRPr kumimoji="0" lang="en-US" sz="28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 name="Rectangle 3"/>
          <p:cNvSpPr>
            <a:spLocks noChangeArrowheads="1"/>
          </p:cNvSpPr>
          <p:nvPr/>
        </p:nvSpPr>
        <p:spPr bwMode="auto">
          <a:xfrm>
            <a:off x="179512" y="2260611"/>
            <a:ext cx="52920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Increase brand awareness </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Reaching the right audience </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To engage with your audience</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To motivate your audience to take action </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Efficient spending on your campaign </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Return on investment (ROI)</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412" y="1681757"/>
            <a:ext cx="5101445" cy="3341446"/>
          </a:xfrm>
          <a:prstGeom prst="rect">
            <a:avLst/>
          </a:prstGeom>
        </p:spPr>
      </p:pic>
    </p:spTree>
    <p:extLst>
      <p:ext uri="{BB962C8B-B14F-4D97-AF65-F5344CB8AC3E}">
        <p14:creationId xmlns:p14="http://schemas.microsoft.com/office/powerpoint/2010/main" val="4049964251"/>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79512" y="1757453"/>
            <a:ext cx="4248472"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R="0">
              <a:lnSpc>
                <a:spcPct val="100000"/>
              </a:lnSpc>
              <a:buClrTx/>
              <a:buSzTx/>
              <a:tabLst/>
            </a:pPr>
            <a:r>
              <a:rPr kumimoji="0" lang="en-US" sz="16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SEO</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the process of getting traffic from the “free,” “organic or “natural” listings on search engines. </a:t>
            </a:r>
          </a:p>
          <a:p>
            <a:pPr marR="0" indent="-285750">
              <a:lnSpc>
                <a:spcPct val="100000"/>
              </a:lnSpc>
              <a:buClrTx/>
              <a:buSzTx/>
              <a:buFontTx/>
              <a:buChar char="•"/>
              <a:tabLs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R="0">
              <a:lnSpc>
                <a:spcPct val="100000"/>
              </a:lnSpc>
              <a:buClrTx/>
              <a:buSzTx/>
              <a:tabLs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All major search engines such as Google, Yahoo  have such results, where web pages and other content such as videos or local listings are shown and ranked based on what the search engine considers most relevant to users. </a:t>
            </a:r>
          </a:p>
          <a:p>
            <a:pPr marR="0" indent="-285750">
              <a:lnSpc>
                <a:spcPct val="100000"/>
              </a:lnSpc>
              <a:buClrTx/>
              <a:buSzTx/>
              <a:buFontTx/>
              <a:buChar char="•"/>
              <a:tabLs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R="0">
              <a:lnSpc>
                <a:spcPct val="100000"/>
              </a:lnSpc>
              <a:buClrTx/>
              <a:buSzTx/>
              <a:tabLs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Payment isn’t involved, as it is with paid search ads.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916832"/>
            <a:ext cx="5122046" cy="2880320"/>
          </a:xfrm>
          <a:prstGeom prst="rect">
            <a:avLst/>
          </a:prstGeom>
        </p:spPr>
      </p:pic>
      <p:sp>
        <p:nvSpPr>
          <p:cNvPr id="3" name="TextBox 2"/>
          <p:cNvSpPr txBox="1"/>
          <p:nvPr/>
        </p:nvSpPr>
        <p:spPr>
          <a:xfrm>
            <a:off x="1619672" y="764704"/>
            <a:ext cx="6336704" cy="1015663"/>
          </a:xfrm>
          <a:prstGeom prst="rect">
            <a:avLst/>
          </a:prstGeom>
          <a:noFill/>
        </p:spPr>
        <p:txBody>
          <a:bodyPr wrap="square" rtlCol="0">
            <a:spAutoFit/>
          </a:bodyPr>
          <a:lstStyle/>
          <a:p>
            <a:pPr lvl="0" algn="l" rtl="0" eaLnBrk="0" fontAlgn="base" hangingPunct="0">
              <a:spcBef>
                <a:spcPct val="0"/>
              </a:spcBef>
              <a:spcAft>
                <a:spcPct val="0"/>
              </a:spcAft>
            </a:pPr>
            <a:endParaRPr lang="en-US"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r>
              <a:rPr lang="en-US" sz="2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Search engine optimization (SEO) </a:t>
            </a:r>
          </a:p>
          <a:p>
            <a:pPr algn="l"/>
            <a:endParaRPr lang="en-US" dirty="0"/>
          </a:p>
        </p:txBody>
      </p:sp>
    </p:spTree>
    <p:extLst>
      <p:ext uri="{BB962C8B-B14F-4D97-AF65-F5344CB8AC3E}">
        <p14:creationId xmlns:p14="http://schemas.microsoft.com/office/powerpoint/2010/main" val="4049964251"/>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882" y="1184963"/>
            <a:ext cx="8352928" cy="4985980"/>
          </a:xfrm>
          <a:prstGeom prst="rect">
            <a:avLst/>
          </a:prstGeom>
        </p:spPr>
        <p:txBody>
          <a:bodyPr wrap="square">
            <a:spAutoFit/>
          </a:bodyPr>
          <a:lstStyle/>
          <a:p>
            <a:pPr lvl="0" algn="ctr" rtl="0" eaLnBrk="0" fontAlgn="base" hangingPunct="0">
              <a:spcBef>
                <a:spcPct val="0"/>
              </a:spcBef>
              <a:spcAft>
                <a:spcPct val="0"/>
              </a:spcAft>
            </a:pPr>
            <a:r>
              <a:rPr lang="en-US" sz="2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Advantages </a:t>
            </a:r>
            <a:r>
              <a:rPr lang="en-US" sz="2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of search engine optimization (SEO</a:t>
            </a:r>
            <a:r>
              <a:rPr lang="en-US" sz="2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2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r>
              <a:rPr lang="en-US"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buFontTx/>
              <a:buChar char="•"/>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Your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website will be found </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buFontTx/>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Expand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your customer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base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and target audience</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lvl="0" indent="-285750" algn="l" rtl="0" eaLnBrk="0" fontAlgn="base" hangingPunct="0">
              <a:spcBef>
                <a:spcPct val="0"/>
              </a:spcBef>
              <a:spcAft>
                <a:spcPct val="0"/>
              </a:spcAft>
              <a:buFont typeface="Wingdings" pitchFamily="2" charset="2"/>
              <a:buChar char="ü"/>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Free traffic </a:t>
            </a:r>
          </a:p>
          <a:p>
            <a:pPr marL="285750" lvl="0" indent="-285750" algn="l" rtl="0" eaLnBrk="0" fontAlgn="base" hangingPunct="0">
              <a:spcBef>
                <a:spcPct val="0"/>
              </a:spcBef>
              <a:spcAft>
                <a:spcPct val="0"/>
              </a:spcAft>
              <a:buFont typeface="Wingdings" pitchFamily="2" charset="2"/>
              <a:buChar char="ü"/>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Targeted traffic </a:t>
            </a:r>
          </a:p>
          <a:p>
            <a:pPr marL="285750" lvl="0" indent="-285750" algn="l" rtl="0" eaLnBrk="0" fontAlgn="base" hangingPunct="0">
              <a:spcBef>
                <a:spcPct val="0"/>
              </a:spcBef>
              <a:spcAft>
                <a:spcPct val="0"/>
              </a:spcAft>
              <a:buFont typeface="Wingdings" pitchFamily="2" charset="2"/>
              <a:buChar char="ü"/>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Higher sales</a:t>
            </a:r>
          </a:p>
          <a:p>
            <a:pPr marL="285750" lvl="0" indent="-285750" algn="l" rtl="0" eaLnBrk="0" fontAlgn="base" hangingPunct="0">
              <a:spcBef>
                <a:spcPct val="0"/>
              </a:spcBef>
              <a:spcAft>
                <a:spcPct val="0"/>
              </a:spcAft>
              <a:buFont typeface="Wingdings" pitchFamily="2" charset="2"/>
              <a:buChar char="ü"/>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Global reach </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buFontTx/>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All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 results can be measured </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buFontTx/>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Better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conversion (sales) </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buFontTx/>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Pull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marketing </a:t>
            </a:r>
          </a:p>
        </p:txBody>
      </p:sp>
    </p:spTree>
    <p:extLst>
      <p:ext uri="{BB962C8B-B14F-4D97-AF65-F5344CB8AC3E}">
        <p14:creationId xmlns:p14="http://schemas.microsoft.com/office/powerpoint/2010/main" val="36481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23528" y="1195210"/>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2">
                  <a:lumMod val="75000"/>
                </a:schemeClr>
              </a:solidFill>
              <a:effectLst/>
              <a:latin typeface="Arial" panose="020B0604020202020204" pitchFamily="34" charset="0"/>
            </a:endParaRPr>
          </a:p>
        </p:txBody>
      </p:sp>
      <p:sp>
        <p:nvSpPr>
          <p:cNvPr id="6" name="Rectangle 3"/>
          <p:cNvSpPr>
            <a:spLocks noChangeArrowheads="1"/>
          </p:cNvSpPr>
          <p:nvPr/>
        </p:nvSpPr>
        <p:spPr bwMode="auto">
          <a:xfrm>
            <a:off x="124921" y="1490898"/>
            <a:ext cx="5869821" cy="513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fontAlgn="base">
              <a:lnSpc>
                <a:spcPct val="115000"/>
              </a:lnSpc>
              <a:spcAft>
                <a:spcPts val="1000"/>
              </a:spcAft>
              <a:buClrTx/>
              <a:buSzTx/>
              <a:tabLst/>
            </a:pPr>
            <a:r>
              <a:rPr kumimoji="0" lang="en-US"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lgn="l" rtl="0" fontAlgn="base">
              <a:lnSpc>
                <a:spcPct val="115000"/>
              </a:lnSpc>
              <a:spcAft>
                <a:spcPts val="1000"/>
              </a:spcAf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an internet advertising model used to direct traffic to websites, in which advertisers pay the publisher when the ad is clicked.</a:t>
            </a:r>
            <a:endParaRPr lang="ar-EG"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l" rtl="0" fontAlgn="base">
              <a:lnSpc>
                <a:spcPct val="115000"/>
              </a:lnSpc>
              <a:spcAft>
                <a:spcPts val="1000"/>
              </a:spcAft>
              <a:buClrTx/>
              <a:buSzTx/>
              <a:buFont typeface="Arial" panose="020B0604020202020204" pitchFamily="34" charset="0"/>
              <a:buChar char="•"/>
              <a:tabLs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lgn="l" rtl="0" fontAlgn="base">
              <a:lnSpc>
                <a:spcPct val="115000"/>
              </a:lnSpc>
              <a:spcAft>
                <a:spcPts val="1000"/>
              </a:spcAft>
              <a:buClrTx/>
              <a:buSzTx/>
              <a:tabLs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Hence the title, pay per click. </a:t>
            </a:r>
            <a:endParaRPr lang="ar-EG"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lgn="l" rtl="0" fontAlgn="base">
              <a:lnSpc>
                <a:spcPct val="115000"/>
              </a:lnSpc>
              <a:spcAft>
                <a:spcPts val="1000"/>
              </a:spcAft>
              <a:buClrTx/>
              <a:buSzTx/>
              <a:tabLs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Advertisers place bids on keywords or phrases that they think their target audience would type in a search field when they are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ooking for specific product or service</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algn="l" rtl="0" fontAlgn="base">
              <a:lnSpc>
                <a:spcPct val="115000"/>
              </a:lnSpc>
              <a:spcAft>
                <a:spcPts val="1000"/>
              </a:spcAft>
              <a:buClrTx/>
              <a:buSzTx/>
              <a:tabLs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lgn="l" rtl="0" fontAlgn="base">
              <a:lnSpc>
                <a:spcPct val="115000"/>
              </a:lnSpc>
              <a:spcAft>
                <a:spcPts val="1000"/>
              </a:spcAft>
              <a:buClrTx/>
              <a:buSzTx/>
              <a:tabLst/>
            </a:pP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CPI (Cost per impression)</a:t>
            </a:r>
          </a:p>
          <a:p>
            <a:pPr algn="l" rtl="0" fontAlgn="base">
              <a:lnSpc>
                <a:spcPct val="115000"/>
              </a:lnSpc>
              <a:spcAft>
                <a:spcPts val="1000"/>
              </a:spcAft>
              <a:buClrTx/>
              <a:buSzTx/>
              <a:tabLst/>
            </a:pPr>
            <a:endPar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7011" y="1768867"/>
            <a:ext cx="3528392" cy="2664296"/>
          </a:xfrm>
          <a:prstGeom prst="rect">
            <a:avLst/>
          </a:prstGeom>
        </p:spPr>
      </p:pic>
      <p:sp>
        <p:nvSpPr>
          <p:cNvPr id="5" name="TextBox 4"/>
          <p:cNvSpPr txBox="1"/>
          <p:nvPr/>
        </p:nvSpPr>
        <p:spPr>
          <a:xfrm>
            <a:off x="1979712" y="852897"/>
            <a:ext cx="4644374" cy="523220"/>
          </a:xfrm>
          <a:prstGeom prst="rect">
            <a:avLst/>
          </a:prstGeom>
          <a:noFill/>
        </p:spPr>
        <p:txBody>
          <a:bodyPr wrap="square" rtlCol="0">
            <a:spAutoFit/>
          </a:bodyPr>
          <a:lstStyle/>
          <a:p>
            <a:pPr algn="ctr"/>
            <a:r>
              <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PPC-Pay Per Click</a:t>
            </a:r>
          </a:p>
        </p:txBody>
      </p:sp>
    </p:spTree>
    <p:extLst>
      <p:ext uri="{BB962C8B-B14F-4D97-AF65-F5344CB8AC3E}">
        <p14:creationId xmlns:p14="http://schemas.microsoft.com/office/powerpoint/2010/main" val="4049964251"/>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68760"/>
            <a:ext cx="8640960" cy="5256584"/>
          </a:xfrm>
          <a:prstGeom prst="rect">
            <a:avLst/>
          </a:prstGeom>
        </p:spPr>
      </p:pic>
    </p:spTree>
    <p:extLst>
      <p:ext uri="{BB962C8B-B14F-4D97-AF65-F5344CB8AC3E}">
        <p14:creationId xmlns:p14="http://schemas.microsoft.com/office/powerpoint/2010/main" val="684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568" y="1268760"/>
            <a:ext cx="6624736" cy="4976234"/>
          </a:xfrm>
          <a:prstGeom prst="rect">
            <a:avLst/>
          </a:prstGeom>
        </p:spPr>
        <p:txBody>
          <a:bodyPr wrap="square">
            <a:spAutoFit/>
          </a:bodyPr>
          <a:lstStyle/>
          <a:p>
            <a:pPr algn="ctr" rtl="0">
              <a:lnSpc>
                <a:spcPct val="115000"/>
              </a:lnSpc>
              <a:spcAft>
                <a:spcPts val="1000"/>
              </a:spcAft>
            </a:pPr>
            <a:r>
              <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Advantages of pay per click (PPC) </a:t>
            </a:r>
            <a:endParaRPr lang="en-US" sz="28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l" rtl="0">
              <a:lnSpc>
                <a:spcPct val="115000"/>
              </a:lnSpc>
              <a:spcBef>
                <a:spcPts val="0"/>
              </a:spcBef>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Very fast </a:t>
            </a:r>
            <a:endPar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l" rtl="0">
              <a:lnSpc>
                <a:spcPct val="115000"/>
              </a:lnSpc>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Easy implementation </a:t>
            </a:r>
          </a:p>
          <a:p>
            <a:pPr marL="342900" marR="0" lvl="0" indent="-342900" algn="l" rtl="0">
              <a:lnSpc>
                <a:spcPct val="115000"/>
              </a:lnSpc>
              <a:spcBef>
                <a:spcPts val="0"/>
              </a:spcBef>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Get targeted visitors </a:t>
            </a:r>
            <a:endPar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l" rtl="0">
              <a:lnSpc>
                <a:spcPct val="115000"/>
              </a:lnSpc>
              <a:spcBef>
                <a:spcPts val="0"/>
              </a:spcBef>
              <a:spcAft>
                <a:spcPts val="1000"/>
              </a:spcAft>
              <a:buFont typeface="Arial" panose="020B0604020202020204" pitchFamily="34" charset="0"/>
              <a:buChar char="•"/>
            </a:pP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Can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yield highly profitable results </a:t>
            </a:r>
          </a:p>
          <a:p>
            <a:pPr marL="342900" marR="0" lvl="0" indent="-342900" algn="l" rtl="0">
              <a:lnSpc>
                <a:spcPct val="115000"/>
              </a:lnSpc>
              <a:spcBef>
                <a:spcPts val="0"/>
              </a:spcBef>
              <a:spcAft>
                <a:spcPts val="1000"/>
              </a:spcAft>
              <a:buFont typeface="Arial" panose="020B0604020202020204" pitchFamily="34" charset="0"/>
              <a:buChar char="•"/>
            </a:pP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Great testing platform and can be highly targeted (PPC analytics ) </a:t>
            </a:r>
          </a:p>
          <a:p>
            <a:pPr marL="342900" marR="0" lvl="0" indent="-342900" algn="l" rtl="0">
              <a:lnSpc>
                <a:spcPct val="115000"/>
              </a:lnSpc>
              <a:spcBef>
                <a:spcPts val="0"/>
              </a:spcBef>
              <a:spcAft>
                <a:spcPts val="1000"/>
              </a:spcAft>
              <a:buFont typeface="Wingdings" pitchFamily="2" charset="2"/>
              <a:buChar char="ü"/>
            </a:pP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Time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of day </a:t>
            </a:r>
          </a:p>
          <a:p>
            <a:pPr marL="342900" marR="0" lvl="0" indent="-342900" algn="l" rtl="0">
              <a:lnSpc>
                <a:spcPct val="115000"/>
              </a:lnSpc>
              <a:spcBef>
                <a:spcPts val="0"/>
              </a:spcBef>
              <a:spcAft>
                <a:spcPts val="1000"/>
              </a:spcAft>
              <a:buFont typeface="Wingdings" pitchFamily="2" charset="2"/>
              <a:buChar char="ü"/>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Geographic area  </a:t>
            </a:r>
          </a:p>
          <a:p>
            <a:pPr marL="342900" marR="0" lvl="0" indent="-342900" algn="l" rtl="0">
              <a:lnSpc>
                <a:spcPct val="115000"/>
              </a:lnSpc>
              <a:spcBef>
                <a:spcPts val="0"/>
              </a:spcBef>
              <a:spcAft>
                <a:spcPts val="1000"/>
              </a:spcAft>
              <a:buFont typeface="Wingdings" pitchFamily="2" charset="2"/>
              <a:buChar char="ü"/>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Keywords and phrases </a:t>
            </a:r>
          </a:p>
        </p:txBody>
      </p:sp>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70485" y="648882"/>
            <a:ext cx="452880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32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t>
            </a:r>
            <a:r>
              <a:rPr lang="en-US" sz="32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ontent</a:t>
            </a:r>
            <a:r>
              <a:rPr kumimoji="0" lang="en-US" sz="2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r>
              <a:rPr kumimoji="0" lang="en-US" sz="32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Marketing</a:t>
            </a:r>
            <a:r>
              <a:rPr kumimoji="0" lang="en-US" sz="2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endParaRPr kumimoji="0" lang="en-US" sz="2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 name="Rectangle 3"/>
          <p:cNvSpPr>
            <a:spLocks noChangeArrowheads="1"/>
          </p:cNvSpPr>
          <p:nvPr/>
        </p:nvSpPr>
        <p:spPr bwMode="auto">
          <a:xfrm>
            <a:off x="54592" y="1954928"/>
            <a:ext cx="466142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rtl="0" eaLnBrk="0" fontAlgn="base" hangingPunct="0">
              <a:spcBef>
                <a:spcPct val="0"/>
              </a:spcBef>
              <a:spcAft>
                <a:spcPct val="0"/>
              </a:spcAft>
            </a:pPr>
            <a:r>
              <a:rPr lang="en-US"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a:t>
            </a:r>
            <a:r>
              <a:rPr lang="en-US"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marketing</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endPar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endParaRPr lang="en-US" sz="20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 strategic marketing approach focused on creating and distributing valuable, relevant content to attract and retain a clearly-defined audience and drive profitable customer action.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r>
            <a:b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b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(Blog-Social media- Articles-Newsletter-Magazines)</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494" y="2100688"/>
            <a:ext cx="4608512" cy="2585334"/>
          </a:xfrm>
          <a:prstGeom prst="rect">
            <a:avLst/>
          </a:prstGeom>
        </p:spPr>
      </p:pic>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809" y="761494"/>
            <a:ext cx="4407191" cy="38056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2762"/>
            <a:ext cx="4608512" cy="3796522"/>
          </a:xfrm>
          <a:prstGeom prst="rect">
            <a:avLst/>
          </a:prstGeom>
        </p:spPr>
      </p:pic>
    </p:spTree>
    <p:extLst>
      <p:ext uri="{BB962C8B-B14F-4D97-AF65-F5344CB8AC3E}">
        <p14:creationId xmlns:p14="http://schemas.microsoft.com/office/powerpoint/2010/main" val="418175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90" y="3068960"/>
            <a:ext cx="4445919" cy="338437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27" y="836712"/>
            <a:ext cx="4612004" cy="2914226"/>
          </a:xfrm>
          <a:prstGeom prst="rect">
            <a:avLst/>
          </a:prstGeom>
        </p:spPr>
      </p:pic>
      <p:sp>
        <p:nvSpPr>
          <p:cNvPr id="4" name="Rectangle 3"/>
          <p:cNvSpPr/>
          <p:nvPr/>
        </p:nvSpPr>
        <p:spPr>
          <a:xfrm>
            <a:off x="827585" y="1559480"/>
            <a:ext cx="3444642" cy="584775"/>
          </a:xfrm>
          <a:prstGeom prst="rect">
            <a:avLst/>
          </a:prstGeom>
        </p:spPr>
        <p:txBody>
          <a:bodyPr wrap="square">
            <a:spAutoFit/>
          </a:bodyPr>
          <a:lstStyle/>
          <a:p>
            <a:pPr lvl="0" algn="l" rtl="0" eaLnBrk="0" fontAlgn="base" hangingPunct="0">
              <a:spcBef>
                <a:spcPct val="0"/>
              </a:spcBef>
              <a:spcAft>
                <a:spcPct val="0"/>
              </a:spcAft>
            </a:pPr>
            <a:r>
              <a:rPr lang="en-US" sz="24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What is </a:t>
            </a:r>
            <a:r>
              <a:rPr lang="en-US" sz="32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UGC</a:t>
            </a:r>
            <a:r>
              <a:rPr lang="en-US" sz="24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2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223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5536" y="908721"/>
            <a:ext cx="7809350" cy="1584175"/>
          </a:xfrm>
        </p:spPr>
        <p:txBody>
          <a:bodyPr>
            <a:normAutofit/>
          </a:bodyPr>
          <a:lstStyle/>
          <a:p>
            <a:pPr algn="l"/>
            <a:r>
              <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Table of </a:t>
            </a:r>
            <a:r>
              <a:rPr lang="en-US" sz="28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a:t>
            </a:r>
            <a:endParaRPr lang="en-US" sz="28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4294967295"/>
          </p:nvPr>
        </p:nvSpPr>
        <p:spPr>
          <a:xfrm>
            <a:off x="539552" y="2060848"/>
            <a:ext cx="5536704" cy="3600400"/>
          </a:xfrm>
        </p:spPr>
        <p:txBody>
          <a:bodyPr>
            <a:noAutofit/>
          </a:bodyPr>
          <a:lstStyle/>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Introduction</a:t>
            </a: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pP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Why are people going online</a:t>
            </a:r>
          </a:p>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What </a:t>
            </a: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t>
            </a: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digital marketing</a:t>
            </a: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Digital </a:t>
            </a: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Marketing objectives</a:t>
            </a:r>
          </a:p>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SEO</a:t>
            </a: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PPC</a:t>
            </a: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Social </a:t>
            </a: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Media Marketing</a:t>
            </a:r>
          </a:p>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e-mail </a:t>
            </a: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Marketing</a:t>
            </a:r>
          </a:p>
          <a:p>
            <a:pPr>
              <a:buFont typeface="+mj-lt"/>
              <a:buAutoNum type="arabicPeriod"/>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a:t>
            </a: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Marketing</a:t>
            </a:r>
          </a:p>
          <a:p>
            <a:pPr>
              <a:buFont typeface="+mj-lt"/>
              <a:buAutoNum type="arabicPeriod"/>
            </a:pPr>
            <a:r>
              <a:rPr lang="en-US" sz="1500" dirty="0" smtClean="0">
                <a:solidFill>
                  <a:schemeClr val="tx2">
                    <a:lumMod val="75000"/>
                  </a:schemeClr>
                </a:solidFill>
                <a:latin typeface="Verdana" panose="020B0604030504040204" pitchFamily="34" charset="0"/>
                <a:ea typeface="Verdana" panose="020B0604030504040204" pitchFamily="34" charset="0"/>
              </a:rPr>
              <a:t>Analytics </a:t>
            </a:r>
            <a:endParaRPr lang="ar-EG" sz="1500"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9964251"/>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268761"/>
            <a:ext cx="5580112" cy="4796634"/>
          </a:xfrm>
          <a:prstGeom prst="rect">
            <a:avLst/>
          </a:prstGeom>
        </p:spPr>
        <p:txBody>
          <a:bodyPr wrap="square">
            <a:spAutoFit/>
          </a:bodyPr>
          <a:lstStyle/>
          <a:p>
            <a:pPr algn="l" rtl="0">
              <a:lnSpc>
                <a:spcPct val="115000"/>
              </a:lnSpc>
              <a:spcAft>
                <a:spcPts val="1000"/>
              </a:spcAft>
            </a:pPr>
            <a:r>
              <a:rPr lang="en-US" sz="20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Advantages of content marketing </a:t>
            </a:r>
            <a:r>
              <a:rPr lang="en-US" sz="20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can enhance your brand image.</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shows people your human </a:t>
            </a: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side (SM </a:t>
            </a: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posts).</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boosts customer engagement.</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attracts people with real interest in your brand.</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works with any industry.</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helps grow a long-term audience.</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gives you more control over your message.</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influences purchasing decisions.</a:t>
            </a:r>
          </a:p>
          <a:p>
            <a:pPr marL="342900" marR="0" lvl="0" indent="-342900" algn="l" rtl="0">
              <a:lnSpc>
                <a:spcPct val="115000"/>
              </a:lnSpc>
              <a:spcBef>
                <a:spcPts val="0"/>
              </a:spcBef>
              <a:spcAft>
                <a:spcPts val="1000"/>
              </a:spcAft>
              <a:buFont typeface="Arial" panose="020B0604020202020204" pitchFamily="34" charset="0"/>
              <a:buChar char="•"/>
            </a:pP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marketing improves your social media presence</a:t>
            </a:r>
            <a:r>
              <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4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9624" y="1772816"/>
            <a:ext cx="3384376" cy="2204292"/>
          </a:xfrm>
          <a:prstGeom prst="rect">
            <a:avLst/>
          </a:prstGeom>
        </p:spPr>
      </p:pic>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95736" y="532684"/>
            <a:ext cx="47525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Email </a:t>
            </a:r>
            <a:r>
              <a:rPr kumimoji="0" lang="en-US" sz="32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Marketing </a:t>
            </a:r>
            <a:endParaRPr kumimoji="0" lang="en-US" sz="32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0" y="2564904"/>
            <a:ext cx="5133092" cy="1754326"/>
          </a:xfrm>
          <a:prstGeom prst="rect">
            <a:avLst/>
          </a:prstGeom>
        </p:spPr>
        <p:txBody>
          <a:bodyPr wrap="square">
            <a:spAutoFit/>
          </a:bodyPr>
          <a:lstStyle/>
          <a:p>
            <a:pPr algn="l" rtl="0"/>
            <a:r>
              <a:rPr lang="en-US" b="1" dirty="0">
                <a:solidFill>
                  <a:schemeClr val="tx2">
                    <a:lumMod val="75000"/>
                  </a:schemeClr>
                </a:solidFill>
                <a:latin typeface="Verdana" pitchFamily="34" charset="0"/>
                <a:ea typeface="Verdana" pitchFamily="34" charset="0"/>
                <a:cs typeface="Verdana" pitchFamily="34" charset="0"/>
              </a:rPr>
              <a:t>Email marketing</a:t>
            </a:r>
            <a:r>
              <a:rPr lang="en-US" dirty="0">
                <a:solidFill>
                  <a:schemeClr val="tx2">
                    <a:lumMod val="75000"/>
                  </a:schemeClr>
                </a:solidFill>
                <a:latin typeface="Verdana" pitchFamily="34" charset="0"/>
                <a:ea typeface="Verdana" pitchFamily="34" charset="0"/>
                <a:cs typeface="Verdana" pitchFamily="34" charset="0"/>
              </a:rPr>
              <a:t> is directly marketing a commercial message to a group of people using </a:t>
            </a:r>
            <a:r>
              <a:rPr lang="en-US" dirty="0">
                <a:solidFill>
                  <a:schemeClr val="tx2">
                    <a:lumMod val="75000"/>
                  </a:schemeClr>
                </a:solidFill>
                <a:latin typeface="Verdana" pitchFamily="34" charset="0"/>
                <a:ea typeface="Verdana" pitchFamily="34" charset="0"/>
                <a:cs typeface="Verdana" pitchFamily="34" charset="0"/>
              </a:rPr>
              <a:t>email. </a:t>
            </a:r>
            <a:endParaRPr lang="en-US" dirty="0">
              <a:solidFill>
                <a:schemeClr val="tx2">
                  <a:lumMod val="75000"/>
                </a:schemeClr>
              </a:solidFill>
              <a:latin typeface="Verdana" pitchFamily="34" charset="0"/>
              <a:ea typeface="Verdana" pitchFamily="34" charset="0"/>
              <a:cs typeface="Verdana" pitchFamily="34" charset="0"/>
            </a:endParaRPr>
          </a:p>
          <a:p>
            <a:pPr algn="l" rtl="0"/>
            <a:endParaRPr lang="en-US" dirty="0">
              <a:solidFill>
                <a:schemeClr val="tx2">
                  <a:lumMod val="75000"/>
                </a:schemeClr>
              </a:solidFill>
              <a:latin typeface="Verdana" pitchFamily="34" charset="0"/>
              <a:ea typeface="Verdana" pitchFamily="34" charset="0"/>
              <a:cs typeface="Verdana" pitchFamily="34" charset="0"/>
            </a:endParaRPr>
          </a:p>
          <a:p>
            <a:pPr algn="l" rtl="0"/>
            <a:r>
              <a:rPr lang="en-US" dirty="0">
                <a:solidFill>
                  <a:schemeClr val="tx2">
                    <a:lumMod val="75000"/>
                  </a:schemeClr>
                </a:solidFill>
                <a:latin typeface="Verdana" pitchFamily="34" charset="0"/>
                <a:ea typeface="Verdana" pitchFamily="34" charset="0"/>
                <a:cs typeface="Verdana" pitchFamily="34" charset="0"/>
              </a:rPr>
              <a:t>Email marketing is the use of email in </a:t>
            </a:r>
            <a:r>
              <a:rPr lang="en-US" dirty="0">
                <a:solidFill>
                  <a:schemeClr val="tx2">
                    <a:lumMod val="75000"/>
                  </a:schemeClr>
                </a:solidFill>
                <a:latin typeface="Verdana" pitchFamily="34" charset="0"/>
                <a:ea typeface="Verdana" pitchFamily="34" charset="0"/>
                <a:cs typeface="Verdana" pitchFamily="34" charset="0"/>
              </a:rPr>
              <a:t>marketing communications</a:t>
            </a:r>
            <a:r>
              <a:rPr lang="en-US" dirty="0">
                <a:solidFill>
                  <a:schemeClr val="tx2">
                    <a:lumMod val="75000"/>
                  </a:schemeClr>
                </a:solidFill>
                <a:latin typeface="Verdana" pitchFamily="34" charset="0"/>
                <a:ea typeface="Verdana" pitchFamily="34" charset="0"/>
                <a:cs typeface="Verdana" pitchFamily="34"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680" y="2037911"/>
            <a:ext cx="3171540" cy="2808312"/>
          </a:xfrm>
          <a:prstGeom prst="rect">
            <a:avLst/>
          </a:prstGeom>
        </p:spPr>
      </p:pic>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1124744"/>
            <a:ext cx="7128792" cy="6155531"/>
          </a:xfrm>
          <a:prstGeom prst="rect">
            <a:avLst/>
          </a:prstGeom>
        </p:spPr>
        <p:txBody>
          <a:bodyPr wrap="square">
            <a:spAutoFit/>
          </a:bodyPr>
          <a:lstStyle/>
          <a:p>
            <a:pPr algn="l" rtl="0"/>
            <a:endParaRPr lang="en-US" sz="1400" b="1" dirty="0" smtClean="0">
              <a:solidFill>
                <a:schemeClr val="tx2">
                  <a:lumMod val="75000"/>
                </a:schemeClr>
              </a:solidFill>
              <a:latin typeface="Verdana" pitchFamily="34" charset="0"/>
              <a:ea typeface="Verdana" pitchFamily="34" charset="0"/>
              <a:cs typeface="Verdana" pitchFamily="34" charset="0"/>
            </a:endParaRPr>
          </a:p>
          <a:p>
            <a:pPr algn="l" rtl="0"/>
            <a:endParaRPr lang="en-US" sz="2000" b="1" dirty="0">
              <a:solidFill>
                <a:schemeClr val="tx2">
                  <a:lumMod val="75000"/>
                </a:schemeClr>
              </a:solidFill>
              <a:latin typeface="Verdana" pitchFamily="34" charset="0"/>
              <a:ea typeface="Verdana" pitchFamily="34" charset="0"/>
              <a:cs typeface="Verdana" pitchFamily="34" charset="0"/>
            </a:endParaRPr>
          </a:p>
          <a:p>
            <a:pPr algn="l" rtl="0"/>
            <a:r>
              <a:rPr lang="en-US" sz="2000" b="1" dirty="0" smtClean="0">
                <a:solidFill>
                  <a:schemeClr val="tx2">
                    <a:lumMod val="75000"/>
                  </a:schemeClr>
                </a:solidFill>
                <a:latin typeface="Verdana" pitchFamily="34" charset="0"/>
                <a:ea typeface="Verdana" pitchFamily="34" charset="0"/>
                <a:cs typeface="Verdana" pitchFamily="34" charset="0"/>
              </a:rPr>
              <a:t>What </a:t>
            </a:r>
            <a:r>
              <a:rPr lang="en-US" sz="2000" b="1" dirty="0">
                <a:solidFill>
                  <a:schemeClr val="tx2">
                    <a:lumMod val="75000"/>
                  </a:schemeClr>
                </a:solidFill>
                <a:latin typeface="Verdana" pitchFamily="34" charset="0"/>
                <a:ea typeface="Verdana" pitchFamily="34" charset="0"/>
                <a:cs typeface="Verdana" pitchFamily="34" charset="0"/>
              </a:rPr>
              <a:t>sort of email</a:t>
            </a:r>
            <a:r>
              <a:rPr lang="en-US" sz="2000" b="1" dirty="0" smtClean="0">
                <a:solidFill>
                  <a:schemeClr val="tx2">
                    <a:lumMod val="75000"/>
                  </a:schemeClr>
                </a:solidFill>
                <a:latin typeface="Verdana" pitchFamily="34" charset="0"/>
                <a:ea typeface="Verdana" pitchFamily="34" charset="0"/>
                <a:cs typeface="Verdana" pitchFamily="34" charset="0"/>
              </a:rPr>
              <a:t>?</a:t>
            </a:r>
          </a:p>
          <a:p>
            <a:pPr algn="l" rtl="0"/>
            <a:endParaRPr lang="en-US" dirty="0">
              <a:solidFill>
                <a:schemeClr val="tx2">
                  <a:lumMod val="75000"/>
                </a:schemeClr>
              </a:solidFill>
              <a:latin typeface="Verdana" pitchFamily="34" charset="0"/>
              <a:ea typeface="Verdana" pitchFamily="34" charset="0"/>
              <a:cs typeface="Verdana" pitchFamily="34" charset="0"/>
            </a:endParaRPr>
          </a:p>
          <a:p>
            <a:pPr algn="l" rtl="0"/>
            <a:r>
              <a:rPr lang="en-US" dirty="0">
                <a:solidFill>
                  <a:schemeClr val="tx2">
                    <a:lumMod val="75000"/>
                  </a:schemeClr>
                </a:solidFill>
                <a:latin typeface="Verdana" pitchFamily="34" charset="0"/>
                <a:ea typeface="Verdana" pitchFamily="34" charset="0"/>
                <a:cs typeface="Verdana" pitchFamily="34" charset="0"/>
              </a:rPr>
              <a:t>In its broadest sense, the term covers every email you ever send to a customer or potential customer. In general, though, it's used to refer to</a:t>
            </a:r>
            <a:r>
              <a:rPr lang="en-US" dirty="0" smtClean="0">
                <a:solidFill>
                  <a:schemeClr val="tx2">
                    <a:lumMod val="75000"/>
                  </a:schemeClr>
                </a:solidFill>
                <a:latin typeface="Verdana" pitchFamily="34" charset="0"/>
                <a:ea typeface="Verdana" pitchFamily="34" charset="0"/>
                <a:cs typeface="Verdana" pitchFamily="34" charset="0"/>
              </a:rPr>
              <a:t>:</a:t>
            </a:r>
          </a:p>
          <a:p>
            <a:pPr algn="l" rtl="0"/>
            <a:endParaRPr lang="en-US" dirty="0">
              <a:solidFill>
                <a:schemeClr val="tx2">
                  <a:lumMod val="75000"/>
                </a:schemeClr>
              </a:solidFill>
              <a:latin typeface="Verdana" pitchFamily="34" charset="0"/>
              <a:ea typeface="Verdana" pitchFamily="34" charset="0"/>
              <a:cs typeface="Verdana" pitchFamily="34" charset="0"/>
            </a:endParaRPr>
          </a:p>
          <a:p>
            <a:pPr lvl="0" algn="l" rtl="0"/>
            <a:r>
              <a:rPr lang="en-US" dirty="0">
                <a:solidFill>
                  <a:schemeClr val="tx2">
                    <a:lumMod val="75000"/>
                  </a:schemeClr>
                </a:solidFill>
                <a:latin typeface="Verdana" pitchFamily="34" charset="0"/>
                <a:ea typeface="Verdana" pitchFamily="34" charset="0"/>
                <a:cs typeface="Verdana" pitchFamily="34" charset="0"/>
              </a:rPr>
              <a:t>Sending direct promotional emails to try and acquire new customers or persuade existing customers to buy again.</a:t>
            </a:r>
          </a:p>
          <a:p>
            <a:pPr algn="l" rtl="0"/>
            <a:r>
              <a:rPr lang="en-US" dirty="0">
                <a:solidFill>
                  <a:schemeClr val="tx2">
                    <a:lumMod val="75000"/>
                  </a:schemeClr>
                </a:solidFill>
                <a:latin typeface="Verdana" pitchFamily="34" charset="0"/>
                <a:ea typeface="Verdana" pitchFamily="34" charset="0"/>
                <a:cs typeface="Verdana" pitchFamily="34" charset="0"/>
              </a:rPr>
              <a:t> </a:t>
            </a:r>
          </a:p>
          <a:p>
            <a:pPr lvl="0" algn="l" rtl="0"/>
            <a:r>
              <a:rPr lang="en-US" dirty="0">
                <a:solidFill>
                  <a:schemeClr val="tx2">
                    <a:lumMod val="75000"/>
                  </a:schemeClr>
                </a:solidFill>
                <a:latin typeface="Verdana" pitchFamily="34" charset="0"/>
                <a:ea typeface="Verdana" pitchFamily="34" charset="0"/>
                <a:cs typeface="Verdana" pitchFamily="34" charset="0"/>
              </a:rPr>
              <a:t>Sending emails designed to encourage customer loyalty and enhance the customer relationship.</a:t>
            </a:r>
          </a:p>
          <a:p>
            <a:pPr algn="l" rtl="0"/>
            <a:r>
              <a:rPr lang="en-US" sz="1400" dirty="0">
                <a:solidFill>
                  <a:schemeClr val="tx2">
                    <a:lumMod val="75000"/>
                  </a:schemeClr>
                </a:solidFill>
                <a:latin typeface="Verdana" pitchFamily="34" charset="0"/>
                <a:ea typeface="Verdana" pitchFamily="34" charset="0"/>
                <a:cs typeface="Verdana" pitchFamily="34" charset="0"/>
              </a:rPr>
              <a:t> </a:t>
            </a:r>
          </a:p>
          <a:p>
            <a:pPr algn="l" rtl="0"/>
            <a:r>
              <a:rPr lang="en-US" sz="1400" dirty="0">
                <a:solidFill>
                  <a:schemeClr val="tx2">
                    <a:lumMod val="75000"/>
                  </a:schemeClr>
                </a:solidFill>
                <a:latin typeface="Verdana" pitchFamily="34" charset="0"/>
                <a:ea typeface="Verdana" pitchFamily="34" charset="0"/>
                <a:cs typeface="Verdana" pitchFamily="34" charset="0"/>
              </a:rPr>
              <a:t> </a:t>
            </a:r>
            <a:endParaRPr lang="en-US" sz="1400" dirty="0" smtClean="0">
              <a:solidFill>
                <a:schemeClr val="tx2">
                  <a:lumMod val="75000"/>
                </a:schemeClr>
              </a:solidFill>
              <a:latin typeface="Verdana" pitchFamily="34" charset="0"/>
              <a:ea typeface="Verdana" pitchFamily="34" charset="0"/>
              <a:cs typeface="Verdana" pitchFamily="34" charset="0"/>
            </a:endParaRPr>
          </a:p>
          <a:p>
            <a:pPr algn="l" rtl="0"/>
            <a:r>
              <a:rPr lang="en-US" b="1" dirty="0">
                <a:solidFill>
                  <a:schemeClr val="tx2">
                    <a:lumMod val="75000"/>
                  </a:schemeClr>
                </a:solidFill>
                <a:latin typeface="Verdana" pitchFamily="34" charset="0"/>
                <a:ea typeface="Verdana" pitchFamily="34" charset="0"/>
                <a:cs typeface="Verdana" pitchFamily="34" charset="0"/>
              </a:rPr>
              <a:t>Examples </a:t>
            </a:r>
            <a:r>
              <a:rPr lang="en-US" b="1" dirty="0">
                <a:solidFill>
                  <a:schemeClr val="tx2">
                    <a:lumMod val="75000"/>
                  </a:schemeClr>
                </a:solidFill>
                <a:latin typeface="Verdana" pitchFamily="34" charset="0"/>
                <a:ea typeface="Verdana" pitchFamily="34" charset="0"/>
                <a:cs typeface="Verdana" pitchFamily="34" charset="0"/>
              </a:rPr>
              <a:t>of E-mail marketing Software:</a:t>
            </a:r>
          </a:p>
          <a:p>
            <a:pPr marL="285750" indent="-285750" algn="l" rtl="0">
              <a:buFont typeface="Arial" pitchFamily="34" charset="0"/>
              <a:buChar char="•"/>
            </a:pPr>
            <a:endParaRPr lang="en-US" dirty="0">
              <a:solidFill>
                <a:schemeClr val="tx2">
                  <a:lumMod val="75000"/>
                </a:schemeClr>
              </a:solidFill>
              <a:latin typeface="Verdana" pitchFamily="34" charset="0"/>
              <a:ea typeface="Verdana" pitchFamily="34" charset="0"/>
              <a:cs typeface="Verdana" pitchFamily="34" charset="0"/>
            </a:endParaRPr>
          </a:p>
          <a:p>
            <a:pPr marL="285750" indent="-285750" algn="l" rtl="0">
              <a:buFont typeface="Arial" pitchFamily="34" charset="0"/>
              <a:buChar char="•"/>
            </a:pPr>
            <a:r>
              <a:rPr lang="en-US" dirty="0">
                <a:solidFill>
                  <a:schemeClr val="tx2">
                    <a:lumMod val="75000"/>
                  </a:schemeClr>
                </a:solidFill>
                <a:latin typeface="Verdana" pitchFamily="34" charset="0"/>
                <a:ea typeface="Verdana" pitchFamily="34" charset="0"/>
                <a:cs typeface="Verdana" pitchFamily="34" charset="0"/>
              </a:rPr>
              <a:t>Benchmark.</a:t>
            </a:r>
          </a:p>
          <a:p>
            <a:pPr algn="l" rtl="0"/>
            <a:endParaRPr lang="en-US" dirty="0">
              <a:solidFill>
                <a:schemeClr val="tx2">
                  <a:lumMod val="75000"/>
                </a:schemeClr>
              </a:solidFill>
              <a:latin typeface="Verdana" pitchFamily="34" charset="0"/>
              <a:ea typeface="Verdana" pitchFamily="34" charset="0"/>
              <a:cs typeface="Verdana" pitchFamily="34" charset="0"/>
            </a:endParaRPr>
          </a:p>
          <a:p>
            <a:pPr marL="285750" lvl="0" indent="-285750" algn="l" rtl="0">
              <a:buFont typeface="Arial" pitchFamily="34" charset="0"/>
              <a:buChar char="•"/>
            </a:pPr>
            <a:r>
              <a:rPr lang="en-US" dirty="0" err="1">
                <a:solidFill>
                  <a:schemeClr val="tx2">
                    <a:lumMod val="75000"/>
                  </a:schemeClr>
                </a:solidFill>
                <a:latin typeface="Verdana" pitchFamily="34" charset="0"/>
                <a:ea typeface="Verdana" pitchFamily="34" charset="0"/>
                <a:cs typeface="Verdana" pitchFamily="34" charset="0"/>
              </a:rPr>
              <a:t>Mailchimp</a:t>
            </a:r>
            <a:r>
              <a:rPr lang="en-US" dirty="0">
                <a:solidFill>
                  <a:schemeClr val="tx2">
                    <a:lumMod val="75000"/>
                  </a:schemeClr>
                </a:solidFill>
                <a:latin typeface="Verdana" pitchFamily="34" charset="0"/>
                <a:ea typeface="Verdana" pitchFamily="34" charset="0"/>
                <a:cs typeface="Verdana" pitchFamily="34" charset="0"/>
              </a:rPr>
              <a:t>.</a:t>
            </a:r>
          </a:p>
          <a:p>
            <a:pPr algn="l" rtl="0"/>
            <a:endParaRPr lang="en-US" sz="1400" dirty="0">
              <a:solidFill>
                <a:schemeClr val="tx2">
                  <a:lumMod val="75000"/>
                </a:schemeClr>
              </a:solidFill>
              <a:latin typeface="Verdana" pitchFamily="34" charset="0"/>
              <a:ea typeface="Verdana" pitchFamily="34" charset="0"/>
              <a:cs typeface="Verdana" pitchFamily="34" charset="0"/>
            </a:endParaRPr>
          </a:p>
          <a:p>
            <a:pPr algn="l" rtl="0"/>
            <a:endParaRPr lang="en-US" sz="1400" dirty="0" smtClean="0">
              <a:solidFill>
                <a:schemeClr val="tx2">
                  <a:lumMod val="75000"/>
                </a:schemeClr>
              </a:solidFill>
              <a:latin typeface="Verdana" pitchFamily="34" charset="0"/>
              <a:ea typeface="Verdana" pitchFamily="34" charset="0"/>
              <a:cs typeface="Verdana" pitchFamily="34" charset="0"/>
            </a:endParaRPr>
          </a:p>
          <a:p>
            <a:pPr algn="l" rtl="0"/>
            <a:endParaRPr lang="en-US" sz="1400" dirty="0">
              <a:solidFill>
                <a:schemeClr val="tx2">
                  <a:lumMod val="75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757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966" y="1484784"/>
            <a:ext cx="6641298" cy="3877985"/>
          </a:xfrm>
          <a:prstGeom prst="rect">
            <a:avLst/>
          </a:prstGeom>
        </p:spPr>
        <p:txBody>
          <a:bodyPr wrap="square">
            <a:spAutoFit/>
          </a:bodyPr>
          <a:lstStyle/>
          <a:p>
            <a:pPr algn="l" rtl="0"/>
            <a:r>
              <a:rPr lang="en-US" sz="2400" b="1" dirty="0" smtClean="0">
                <a:solidFill>
                  <a:schemeClr val="tx2">
                    <a:lumMod val="75000"/>
                  </a:schemeClr>
                </a:solidFill>
                <a:latin typeface="Verdana" pitchFamily="34" charset="0"/>
                <a:ea typeface="Verdana" pitchFamily="34" charset="0"/>
                <a:cs typeface="Verdana" pitchFamily="34" charset="0"/>
              </a:rPr>
              <a:t>Advantages of Mail Marketing</a:t>
            </a:r>
            <a:r>
              <a:rPr lang="en-US" sz="1600" b="1" dirty="0" smtClean="0">
                <a:solidFill>
                  <a:schemeClr val="tx2">
                    <a:lumMod val="75000"/>
                  </a:schemeClr>
                </a:solidFill>
                <a:latin typeface="Verdana" pitchFamily="34" charset="0"/>
                <a:ea typeface="Verdana" pitchFamily="34" charset="0"/>
                <a:cs typeface="Verdana" pitchFamily="34" charset="0"/>
              </a:rPr>
              <a:t>:</a:t>
            </a:r>
          </a:p>
          <a:p>
            <a:pPr algn="l" rtl="0"/>
            <a:r>
              <a:rPr lang="en-US" sz="1600" dirty="0" smtClean="0">
                <a:solidFill>
                  <a:schemeClr val="tx2">
                    <a:lumMod val="75000"/>
                  </a:schemeClr>
                </a:solidFill>
                <a:latin typeface="Verdana" pitchFamily="34" charset="0"/>
                <a:ea typeface="Verdana" pitchFamily="34" charset="0"/>
                <a:cs typeface="Verdana" pitchFamily="34" charset="0"/>
              </a:rPr>
              <a:t> </a:t>
            </a:r>
          </a:p>
          <a:p>
            <a:pPr marL="285750" lvl="0" indent="-285750" algn="l" rtl="0">
              <a:buFont typeface="Arial" pitchFamily="34" charset="0"/>
              <a:buChar char="•"/>
            </a:pPr>
            <a:r>
              <a:rPr lang="en-US" sz="1600" dirty="0" smtClean="0">
                <a:solidFill>
                  <a:schemeClr val="tx2">
                    <a:lumMod val="75000"/>
                  </a:schemeClr>
                </a:solidFill>
                <a:latin typeface="Verdana" pitchFamily="34" charset="0"/>
                <a:ea typeface="Verdana" pitchFamily="34" charset="0"/>
                <a:cs typeface="Verdana" pitchFamily="34" charset="0"/>
              </a:rPr>
              <a:t>Great </a:t>
            </a:r>
            <a:r>
              <a:rPr lang="en-US" sz="1600" dirty="0">
                <a:solidFill>
                  <a:schemeClr val="tx2">
                    <a:lumMod val="75000"/>
                  </a:schemeClr>
                </a:solidFill>
                <a:latin typeface="Verdana" pitchFamily="34" charset="0"/>
                <a:ea typeface="Verdana" pitchFamily="34" charset="0"/>
                <a:cs typeface="Verdana" pitchFamily="34" charset="0"/>
              </a:rPr>
              <a:t>for customer retention</a:t>
            </a:r>
            <a:r>
              <a:rPr lang="en-US" sz="1600" dirty="0" smtClean="0">
                <a:solidFill>
                  <a:schemeClr val="tx2">
                    <a:lumMod val="75000"/>
                  </a:schemeClr>
                </a:solidFill>
                <a:latin typeface="Verdana" pitchFamily="34" charset="0"/>
                <a:ea typeface="Verdana" pitchFamily="34" charset="0"/>
                <a:cs typeface="Verdana" pitchFamily="34" charset="0"/>
              </a:rPr>
              <a:t>.</a:t>
            </a:r>
          </a:p>
          <a:p>
            <a:pPr marL="285750" lvl="0" indent="-285750" algn="l" rtl="0">
              <a:buFont typeface="Arial" pitchFamily="34" charset="0"/>
              <a:buChar char="•"/>
            </a:pPr>
            <a:endParaRPr lang="en-US" sz="1600" dirty="0">
              <a:solidFill>
                <a:schemeClr val="tx2">
                  <a:lumMod val="75000"/>
                </a:schemeClr>
              </a:solidFill>
              <a:latin typeface="Verdana" pitchFamily="34" charset="0"/>
              <a:ea typeface="Verdana" pitchFamily="34" charset="0"/>
              <a:cs typeface="Verdana" pitchFamily="34" charset="0"/>
            </a:endParaRPr>
          </a:p>
          <a:p>
            <a:pPr marL="285750" lvl="0" indent="-285750" algn="l" rtl="0">
              <a:buFont typeface="Arial" pitchFamily="34" charset="0"/>
              <a:buChar char="•"/>
            </a:pPr>
            <a:r>
              <a:rPr lang="en-US" sz="1600" dirty="0">
                <a:solidFill>
                  <a:schemeClr val="tx2">
                    <a:lumMod val="75000"/>
                  </a:schemeClr>
                </a:solidFill>
                <a:latin typeface="Verdana" pitchFamily="34" charset="0"/>
                <a:ea typeface="Verdana" pitchFamily="34" charset="0"/>
                <a:cs typeface="Verdana" pitchFamily="34" charset="0"/>
              </a:rPr>
              <a:t>The best in bringing back visitors</a:t>
            </a:r>
            <a:r>
              <a:rPr lang="en-US" sz="1600" dirty="0" smtClean="0">
                <a:solidFill>
                  <a:schemeClr val="tx2">
                    <a:lumMod val="75000"/>
                  </a:schemeClr>
                </a:solidFill>
                <a:latin typeface="Verdana" pitchFamily="34" charset="0"/>
                <a:ea typeface="Verdana" pitchFamily="34" charset="0"/>
                <a:cs typeface="Verdana" pitchFamily="34" charset="0"/>
              </a:rPr>
              <a:t>.</a:t>
            </a:r>
          </a:p>
          <a:p>
            <a:pPr marL="285750" lvl="0" indent="-285750" algn="l" rtl="0">
              <a:buFont typeface="Arial" pitchFamily="34" charset="0"/>
              <a:buChar char="•"/>
            </a:pPr>
            <a:endParaRPr lang="en-US" sz="1600" dirty="0">
              <a:solidFill>
                <a:schemeClr val="tx2">
                  <a:lumMod val="75000"/>
                </a:schemeClr>
              </a:solidFill>
              <a:latin typeface="Verdana" pitchFamily="34" charset="0"/>
              <a:ea typeface="Verdana" pitchFamily="34" charset="0"/>
              <a:cs typeface="Verdana" pitchFamily="34" charset="0"/>
            </a:endParaRPr>
          </a:p>
          <a:p>
            <a:pPr marL="285750" lvl="0" indent="-285750" algn="l" rtl="0">
              <a:buFont typeface="Arial" pitchFamily="34" charset="0"/>
              <a:buChar char="•"/>
            </a:pPr>
            <a:r>
              <a:rPr lang="en-US" sz="1600" dirty="0">
                <a:solidFill>
                  <a:schemeClr val="tx2">
                    <a:lumMod val="75000"/>
                  </a:schemeClr>
                </a:solidFill>
                <a:latin typeface="Verdana" pitchFamily="34" charset="0"/>
                <a:ea typeface="Verdana" pitchFamily="34" charset="0"/>
                <a:cs typeface="Verdana" pitchFamily="34" charset="0"/>
              </a:rPr>
              <a:t>Super useful for </a:t>
            </a:r>
            <a:r>
              <a:rPr lang="en-US" sz="1600" dirty="0" smtClean="0">
                <a:solidFill>
                  <a:schemeClr val="tx2">
                    <a:lumMod val="75000"/>
                  </a:schemeClr>
                </a:solidFill>
                <a:latin typeface="Verdana" pitchFamily="34" charset="0"/>
                <a:ea typeface="Verdana" pitchFamily="34" charset="0"/>
                <a:cs typeface="Verdana" pitchFamily="34" charset="0"/>
              </a:rPr>
              <a:t> long term Customer Relationship</a:t>
            </a:r>
          </a:p>
          <a:p>
            <a:pPr marL="285750" lvl="0" indent="-285750" algn="l" rtl="0">
              <a:buFont typeface="Arial" pitchFamily="34" charset="0"/>
              <a:buChar char="•"/>
            </a:pPr>
            <a:endParaRPr lang="en-US" sz="1600" dirty="0">
              <a:solidFill>
                <a:schemeClr val="tx2">
                  <a:lumMod val="75000"/>
                </a:schemeClr>
              </a:solidFill>
              <a:latin typeface="Verdana" pitchFamily="34" charset="0"/>
              <a:ea typeface="Verdana" pitchFamily="34" charset="0"/>
              <a:cs typeface="Verdana" pitchFamily="34" charset="0"/>
            </a:endParaRPr>
          </a:p>
          <a:p>
            <a:pPr marL="285750" lvl="0" indent="-285750" algn="l" rtl="0">
              <a:buFont typeface="Arial" pitchFamily="34" charset="0"/>
              <a:buChar char="•"/>
            </a:pPr>
            <a:r>
              <a:rPr lang="en-US" sz="1600" dirty="0">
                <a:solidFill>
                  <a:schemeClr val="tx2">
                    <a:lumMod val="75000"/>
                  </a:schemeClr>
                </a:solidFill>
                <a:latin typeface="Verdana" pitchFamily="34" charset="0"/>
                <a:ea typeface="Verdana" pitchFamily="34" charset="0"/>
                <a:cs typeface="Verdana" pitchFamily="34" charset="0"/>
              </a:rPr>
              <a:t>Perfect for 1 on 1 </a:t>
            </a:r>
            <a:r>
              <a:rPr lang="en-US" sz="1600" dirty="0" smtClean="0">
                <a:solidFill>
                  <a:schemeClr val="tx2">
                    <a:lumMod val="75000"/>
                  </a:schemeClr>
                </a:solidFill>
                <a:latin typeface="Verdana" pitchFamily="34" charset="0"/>
                <a:ea typeface="Verdana" pitchFamily="34" charset="0"/>
                <a:cs typeface="Verdana" pitchFamily="34" charset="0"/>
              </a:rPr>
              <a:t>Marketing</a:t>
            </a:r>
          </a:p>
          <a:p>
            <a:pPr marL="285750" lvl="0" indent="-285750" algn="l" rtl="0">
              <a:buFont typeface="Arial" pitchFamily="34" charset="0"/>
              <a:buChar char="•"/>
            </a:pPr>
            <a:endParaRPr lang="en-US" sz="1600" dirty="0">
              <a:solidFill>
                <a:schemeClr val="tx2">
                  <a:lumMod val="75000"/>
                </a:schemeClr>
              </a:solidFill>
              <a:latin typeface="Verdana" pitchFamily="34" charset="0"/>
              <a:ea typeface="Verdana" pitchFamily="34" charset="0"/>
              <a:cs typeface="Verdana" pitchFamily="34" charset="0"/>
            </a:endParaRPr>
          </a:p>
          <a:p>
            <a:pPr marL="285750" lvl="0" indent="-285750" algn="l" rtl="0">
              <a:buFont typeface="Arial" pitchFamily="34" charset="0"/>
              <a:buChar char="•"/>
            </a:pPr>
            <a:r>
              <a:rPr lang="en-US" sz="1600" dirty="0">
                <a:solidFill>
                  <a:schemeClr val="tx2">
                    <a:lumMod val="75000"/>
                  </a:schemeClr>
                </a:solidFill>
                <a:latin typeface="Verdana" pitchFamily="34" charset="0"/>
                <a:ea typeface="Verdana" pitchFamily="34" charset="0"/>
                <a:cs typeface="Verdana" pitchFamily="34" charset="0"/>
              </a:rPr>
              <a:t>Offers analytics and </a:t>
            </a:r>
            <a:r>
              <a:rPr lang="en-US" sz="1600" dirty="0" smtClean="0">
                <a:solidFill>
                  <a:schemeClr val="tx2">
                    <a:lumMod val="75000"/>
                  </a:schemeClr>
                </a:solidFill>
                <a:latin typeface="Verdana" pitchFamily="34" charset="0"/>
                <a:ea typeface="Verdana" pitchFamily="34" charset="0"/>
                <a:cs typeface="Verdana" pitchFamily="34" charset="0"/>
              </a:rPr>
              <a:t>insights</a:t>
            </a:r>
          </a:p>
          <a:p>
            <a:pPr marL="285750" lvl="0" indent="-285750" algn="l" rtl="0">
              <a:buFont typeface="Arial" pitchFamily="34" charset="0"/>
              <a:buChar char="•"/>
            </a:pPr>
            <a:endParaRPr lang="en-US" sz="1600" dirty="0">
              <a:solidFill>
                <a:schemeClr val="tx2">
                  <a:lumMod val="75000"/>
                </a:schemeClr>
              </a:solidFill>
              <a:latin typeface="Verdana" pitchFamily="34" charset="0"/>
              <a:ea typeface="Verdana" pitchFamily="34" charset="0"/>
              <a:cs typeface="Verdana" pitchFamily="34" charset="0"/>
            </a:endParaRPr>
          </a:p>
          <a:p>
            <a:pPr marL="285750" lvl="0" indent="-285750" algn="l" rtl="0">
              <a:buFont typeface="Arial" pitchFamily="34" charset="0"/>
              <a:buChar char="•"/>
            </a:pPr>
            <a:r>
              <a:rPr lang="en-US" sz="1600" dirty="0">
                <a:solidFill>
                  <a:schemeClr val="tx2">
                    <a:lumMod val="75000"/>
                  </a:schemeClr>
                </a:solidFill>
                <a:latin typeface="Verdana" pitchFamily="34" charset="0"/>
                <a:ea typeface="Verdana" pitchFamily="34" charset="0"/>
                <a:cs typeface="Verdana" pitchFamily="34" charset="0"/>
              </a:rPr>
              <a:t>Offer design templates</a:t>
            </a:r>
          </a:p>
          <a:p>
            <a:pPr lvl="0" algn="l" rtl="0"/>
            <a:r>
              <a:rPr lang="en-US" sz="1600" dirty="0">
                <a:solidFill>
                  <a:schemeClr val="tx2">
                    <a:lumMod val="75000"/>
                  </a:schemeClr>
                </a:solidFill>
                <a:latin typeface="Verdana" pitchFamily="34" charset="0"/>
                <a:ea typeface="Verdana" pitchFamily="34" charset="0"/>
                <a:cs typeface="Verdana" pitchFamily="34" charset="0"/>
              </a:rPr>
              <a:t> </a:t>
            </a:r>
            <a:endParaRPr lang="en-US" sz="1600" b="1" dirty="0">
              <a:solidFill>
                <a:schemeClr val="tx2">
                  <a:lumMod val="75000"/>
                </a:schemeClr>
              </a:solidFill>
              <a:latin typeface="Verdana" pitchFamily="34" charset="0"/>
              <a:ea typeface="Verdana" pitchFamily="34" charset="0"/>
              <a:cs typeface="Verdana" pitchFamily="34" charset="0"/>
            </a:endParaRPr>
          </a:p>
          <a:p>
            <a:pPr lvl="0" algn="l" rtl="0"/>
            <a:endParaRPr lang="en-US" sz="1400" dirty="0">
              <a:solidFill>
                <a:schemeClr val="tx2">
                  <a:lumMod val="75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37142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11702" y="683696"/>
            <a:ext cx="13483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2">
                  <a:lumMod val="75000"/>
                </a:schemeClr>
              </a:solidFill>
              <a:effectLst/>
              <a:latin typeface="Arial" panose="020B0604020202020204" pitchFamily="34" charset="0"/>
            </a:endParaRPr>
          </a:p>
        </p:txBody>
      </p:sp>
      <p:sp>
        <p:nvSpPr>
          <p:cNvPr id="6" name="Rectangle 3"/>
          <p:cNvSpPr>
            <a:spLocks noChangeArrowheads="1"/>
          </p:cNvSpPr>
          <p:nvPr/>
        </p:nvSpPr>
        <p:spPr bwMode="auto">
          <a:xfrm>
            <a:off x="77287" y="1665943"/>
            <a:ext cx="571884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Social media marketing </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is marketing using online communities, social networks, blog marketing and more.</a:t>
            </a: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Social media is </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eng</a:t>
            </a: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aging </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with </a:t>
            </a: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customers online.</a:t>
            </a: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According to Wikipedia, social media is internet-based tools for sharing and </a:t>
            </a:r>
          </a:p>
          <a:p>
            <a:pPr marR="0" lvl="0" algn="l" defTabSz="914400" rtl="0" eaLnBrk="0" fontAlgn="base" latinLnBrk="0" hangingPunct="0">
              <a:lnSpc>
                <a:spcPct val="100000"/>
              </a:lnSpc>
              <a:spcBef>
                <a:spcPct val="0"/>
              </a:spcBef>
              <a:spcAft>
                <a:spcPct val="0"/>
              </a:spcAft>
              <a:buClrTx/>
              <a:buSzTx/>
              <a:tabLst/>
            </a:pPr>
            <a:r>
              <a:rPr lang="en-US" sz="16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discussing information among human beings.</a:t>
            </a: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Any website which allows user to share their content, opinions, views </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and</a:t>
            </a:r>
            <a:r>
              <a:rPr kumimoji="0" lang="en-US" sz="1600" b="0" i="0" u="none" strike="noStrike" cap="none" normalizeH="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encourages </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interaction and community building can be classified as a social media. </a:t>
            </a:r>
            <a:endPar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Some popular social media sites are: Facebook, YouTube, Twitter, </a:t>
            </a:r>
            <a:r>
              <a:rPr kumimoji="0" lang="en-US" sz="1600" b="0" i="0" u="none" strike="noStrike" cap="none" normalizeH="0" baseline="0" dirty="0" err="1"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Instgram</a:t>
            </a:r>
            <a:r>
              <a:rPr kumimoji="0" lang="en-US" sz="1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452" y="1652523"/>
            <a:ext cx="4623621" cy="2502607"/>
          </a:xfrm>
          <a:prstGeom prst="rect">
            <a:avLst/>
          </a:prstGeom>
        </p:spPr>
      </p:pic>
      <p:sp>
        <p:nvSpPr>
          <p:cNvPr id="9" name="Rectangle 8"/>
          <p:cNvSpPr/>
          <p:nvPr/>
        </p:nvSpPr>
        <p:spPr>
          <a:xfrm>
            <a:off x="1907704" y="899139"/>
            <a:ext cx="5688632" cy="584775"/>
          </a:xfrm>
          <a:prstGeom prst="rect">
            <a:avLst/>
          </a:prstGeom>
        </p:spPr>
        <p:txBody>
          <a:bodyPr wrap="square">
            <a:spAutoFit/>
          </a:bodyPr>
          <a:lstStyle/>
          <a:p>
            <a:pPr algn="l"/>
            <a:r>
              <a:rPr lang="en-US" sz="32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Social </a:t>
            </a:r>
            <a:r>
              <a:rPr lang="en-US" sz="32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media marketing </a:t>
            </a:r>
            <a:endParaRPr lang="en-US" sz="3200" dirty="0"/>
          </a:p>
        </p:txBody>
      </p:sp>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484784"/>
            <a:ext cx="9001000" cy="5668218"/>
          </a:xfrm>
          <a:prstGeom prst="rect">
            <a:avLst/>
          </a:prstGeom>
        </p:spPr>
        <p:txBody>
          <a:bodyPr wrap="square">
            <a:spAutoFit/>
          </a:bodyPr>
          <a:lstStyle/>
          <a:p>
            <a:pPr algn="l" rtl="0">
              <a:spcAft>
                <a:spcPts val="1000"/>
              </a:spcAft>
            </a:pPr>
            <a:r>
              <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Social media marketing a</a:t>
            </a:r>
            <a:r>
              <a:rPr lang="en-US" sz="28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dvantages :</a:t>
            </a:r>
            <a:endParaRPr lang="en-US" sz="28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l" rtl="0">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Does not require specialization or vast technical skills </a:t>
            </a:r>
            <a:endParaRPr lang="en-US" sz="20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l" rtl="0">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Generating exposure to </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businesses</a:t>
            </a: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l" rtl="0">
              <a:spcBef>
                <a:spcPts val="0"/>
              </a:spcBef>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Increasing </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traffic/subscribers</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p>
          <a:p>
            <a:pPr marL="342900" marR="0" lvl="0" indent="-342900" algn="l" rtl="0">
              <a:spcBef>
                <a:spcPts val="0"/>
              </a:spcBef>
              <a:spcAft>
                <a:spcPts val="1000"/>
              </a:spcAft>
              <a:buFont typeface="Arial" panose="020B0604020202020204" pitchFamily="34" charset="0"/>
              <a:buChar char="•"/>
            </a:pP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Rise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 search engine </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rankings.</a:t>
            </a:r>
          </a:p>
          <a:p>
            <a:pPr marL="342900" marR="0" lvl="0" indent="-342900" algn="l" rtl="0">
              <a:spcBef>
                <a:spcPts val="0"/>
              </a:spcBef>
              <a:spcAft>
                <a:spcPts val="1000"/>
              </a:spcAft>
              <a:buFont typeface="Arial" panose="020B0604020202020204" pitchFamily="34" charset="0"/>
              <a:buChar char="•"/>
            </a:pP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Generating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qualified leads due to better lead generation efforts. </a:t>
            </a:r>
          </a:p>
          <a:p>
            <a:pPr marL="342900" marR="0" lvl="0" indent="-342900" algn="l" rtl="0">
              <a:spcBef>
                <a:spcPts val="0"/>
              </a:spcBef>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Selling more products and services. </a:t>
            </a:r>
          </a:p>
          <a:p>
            <a:pPr marL="342900" marR="0" lvl="0" indent="-342900" algn="l" rtl="0">
              <a:spcBef>
                <a:spcPts val="0"/>
              </a:spcBef>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Reduction in overall marketing expenses.</a:t>
            </a:r>
          </a:p>
          <a:p>
            <a:pPr marL="342900" indent="-342900" algn="l" rtl="0">
              <a:spcAft>
                <a:spcPts val="1000"/>
              </a:spcAft>
              <a:buFont typeface="Arial" panose="020B0604020202020204" pitchFamily="34" charset="0"/>
              <a:buChar char="•"/>
            </a:pP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Content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promotion </a:t>
            </a:r>
            <a:endPar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lvl="0" indent="-342900" algn="l" rtl="0">
              <a:spcAft>
                <a:spcPts val="1000"/>
              </a:spcAft>
              <a:buFont typeface="Arial" panose="020B0604020202020204" pitchFamily="34" charset="0"/>
              <a:buChar char="•"/>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Cost effective (only time and effort) </a:t>
            </a:r>
            <a:endPar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lvl="0" indent="-342900" algn="l" rtl="0">
              <a:spcAft>
                <a:spcPts val="1000"/>
              </a:spcAft>
              <a:buFont typeface="Arial" panose="020B0604020202020204" pitchFamily="34" charset="0"/>
              <a:buChar char="•"/>
            </a:pP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l" rtl="0">
              <a:spcAft>
                <a:spcPts val="1000"/>
              </a:spcAft>
              <a:buFont typeface="Arial" panose="020B0604020202020204" pitchFamily="34" charset="0"/>
              <a:buChar char="•"/>
            </a:pP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l" rtl="0">
              <a:spcBef>
                <a:spcPts val="0"/>
              </a:spcBef>
              <a:spcAft>
                <a:spcPts val="1000"/>
              </a:spcAft>
              <a:buFont typeface="Arial" panose="020B0604020202020204" pitchFamily="34" charset="0"/>
              <a:buChar char="•"/>
            </a:pP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l" rtl="0">
              <a:spcBef>
                <a:spcPts val="0"/>
              </a:spcBef>
              <a:spcAft>
                <a:spcPts val="1000"/>
              </a:spcAft>
              <a:buFont typeface="Arial" panose="020B0604020202020204" pitchFamily="34" charset="0"/>
              <a:buChar char="•"/>
            </a:pP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07704" y="631722"/>
            <a:ext cx="50312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rPr>
              <a:t>        Analytics </a:t>
            </a:r>
            <a:endParaRPr kumimoji="0" lang="en-US" sz="4000" b="0" i="0" u="none" strike="noStrike" cap="none" normalizeH="0" baseline="0" dirty="0" smtClean="0">
              <a:ln>
                <a:noFill/>
              </a:ln>
              <a:solidFill>
                <a:schemeClr val="tx2">
                  <a:lumMod val="75000"/>
                </a:schemeClr>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2">
                  <a:lumMod val="75000"/>
                </a:schemeClr>
              </a:solidFill>
              <a:effectLst/>
              <a:latin typeface="Arial" panose="020B0604020202020204" pitchFamily="34" charset="0"/>
            </a:endParaRPr>
          </a:p>
        </p:txBody>
      </p:sp>
      <p:sp>
        <p:nvSpPr>
          <p:cNvPr id="5" name="Rectangle 3"/>
          <p:cNvSpPr>
            <a:spLocks noChangeArrowheads="1"/>
          </p:cNvSpPr>
          <p:nvPr/>
        </p:nvSpPr>
        <p:spPr bwMode="auto">
          <a:xfrm>
            <a:off x="71500" y="4725144"/>
            <a:ext cx="8856984"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Google Analytics </a:t>
            </a: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is a free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Web </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analytics service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that provides statistics and basic analytical tools for </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search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engine optimization (</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SEO)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and marketing </a:t>
            </a: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purposes. The service is available to anyone with a Google</a:t>
            </a:r>
            <a:r>
              <a:rPr kumimoji="0" lang="en-US" b="0" i="0" u="none" strike="noStrike" cap="none" normalizeH="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account.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827925"/>
            <a:ext cx="6480720" cy="2352819"/>
          </a:xfrm>
          <a:prstGeom prst="rect">
            <a:avLst/>
          </a:prstGeom>
        </p:spPr>
      </p:pic>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582340"/>
            <a:ext cx="7272808" cy="3539430"/>
          </a:xfrm>
          <a:prstGeom prst="rect">
            <a:avLst/>
          </a:prstGeom>
        </p:spPr>
        <p:txBody>
          <a:bodyPr wrap="square">
            <a:spAutoFit/>
          </a:bodyPr>
          <a:lstStyle/>
          <a:p>
            <a:pPr lvl="0" algn="l" rtl="0" eaLnBrk="0" fontAlgn="base" hangingPunct="0">
              <a:spcBef>
                <a:spcPct val="0"/>
              </a:spcBef>
              <a:spcAft>
                <a:spcPct val="0"/>
              </a:spcAft>
            </a:pPr>
            <a:r>
              <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Google Analytics features include:</a:t>
            </a:r>
          </a:p>
          <a:p>
            <a:pPr lvl="0" algn="l" rtl="0" eaLnBrk="0" fontAlgn="base" hangingPunct="0">
              <a:spcBef>
                <a:spcPct val="0"/>
              </a:spcBef>
              <a:spcAft>
                <a:spcPct val="0"/>
              </a:spcAft>
            </a:pPr>
            <a:endPar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r>
              <a:rPr lang="en-US" sz="1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Data visualization tools including a dashboard, scorecards and motion charts, which display   changes in data over time</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Segmentation for analysis of subsets, such as conversions</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Custom reports</a:t>
            </a:r>
            <a:r>
              <a:rPr lang="en-US"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lvl="0" algn="l" rtl="0" eaLnBrk="0" fontAlgn="base" hangingPunct="0">
              <a:spcBef>
                <a:spcPct val="0"/>
              </a:spcBef>
              <a:spcAft>
                <a:spcPct val="0"/>
              </a:spcAft>
            </a:pPr>
            <a:endPar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Integration with other Google products, such as </a:t>
            </a:r>
            <a:r>
              <a:rPr lang="en-US"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AdWords</a:t>
            </a:r>
            <a:r>
              <a:rPr lang="en-US"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Public Data Explorer and Website Optimizer.</a:t>
            </a:r>
          </a:p>
        </p:txBody>
      </p:sp>
    </p:spTree>
    <p:extLst>
      <p:ext uri="{BB962C8B-B14F-4D97-AF65-F5344CB8AC3E}">
        <p14:creationId xmlns:p14="http://schemas.microsoft.com/office/powerpoint/2010/main" val="1134144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7" y="1340768"/>
            <a:ext cx="9109187" cy="4968552"/>
          </a:xfrm>
          <a:prstGeom prst="rect">
            <a:avLst/>
          </a:prstGeom>
        </p:spPr>
      </p:pic>
    </p:spTree>
    <p:extLst>
      <p:ext uri="{BB962C8B-B14F-4D97-AF65-F5344CB8AC3E}">
        <p14:creationId xmlns:p14="http://schemas.microsoft.com/office/powerpoint/2010/main" val="902593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0540"/>
            <a:ext cx="9154802" cy="4968552"/>
          </a:xfrm>
          <a:prstGeom prst="rect">
            <a:avLst/>
          </a:prstGeom>
        </p:spPr>
      </p:pic>
    </p:spTree>
    <p:extLst>
      <p:ext uri="{BB962C8B-B14F-4D97-AF65-F5344CB8AC3E}">
        <p14:creationId xmlns:p14="http://schemas.microsoft.com/office/powerpoint/2010/main" val="267365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0007" y="4135601"/>
            <a:ext cx="916400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Things to keep in mind: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1-There is no real</a:t>
            </a:r>
            <a:r>
              <a:rPr kumimoji="0" lang="en-US" b="0" i="0" u="none" strike="noStrike" cap="none" normalizeH="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precondition</a:t>
            </a: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to this course we expect don’t be shy and interact.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2-The digital world moves very fast and so should you.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 name="Rectangle 3"/>
          <p:cNvSpPr>
            <a:spLocks noChangeArrowheads="1"/>
          </p:cNvSpPr>
          <p:nvPr/>
        </p:nvSpPr>
        <p:spPr bwMode="auto">
          <a:xfrm>
            <a:off x="539552" y="4668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08" y="812011"/>
            <a:ext cx="6192688" cy="3395192"/>
          </a:xfrm>
          <a:prstGeom prst="rect">
            <a:avLst/>
          </a:prstGeom>
        </p:spPr>
      </p:pic>
    </p:spTree>
    <p:extLst>
      <p:ext uri="{BB962C8B-B14F-4D97-AF65-F5344CB8AC3E}">
        <p14:creationId xmlns:p14="http://schemas.microsoft.com/office/powerpoint/2010/main" val="4049964251"/>
      </p:ext>
    </p:extLst>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87" y="1412776"/>
            <a:ext cx="8913109" cy="4752528"/>
          </a:xfrm>
          <a:prstGeom prst="rect">
            <a:avLst/>
          </a:prstGeom>
        </p:spPr>
      </p:pic>
    </p:spTree>
    <p:extLst>
      <p:ext uri="{BB962C8B-B14F-4D97-AF65-F5344CB8AC3E}">
        <p14:creationId xmlns:p14="http://schemas.microsoft.com/office/powerpoint/2010/main" val="1901468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498821" y="12875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chemeClr val="tx2">
                  <a:lumMod val="75000"/>
                </a:schemeClr>
              </a:solidFill>
            </a:endParaRPr>
          </a:p>
        </p:txBody>
      </p:sp>
      <p:sp>
        <p:nvSpPr>
          <p:cNvPr id="5" name="Rectangle 3"/>
          <p:cNvSpPr>
            <a:spLocks noChangeArrowheads="1"/>
          </p:cNvSpPr>
          <p:nvPr/>
        </p:nvSpPr>
        <p:spPr bwMode="auto">
          <a:xfrm>
            <a:off x="485980" y="3789040"/>
            <a:ext cx="819974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 digital strategy is a plan to </a:t>
            </a:r>
            <a:r>
              <a:rPr kumimoji="0" lang="en-US" sz="1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accomplish something </a:t>
            </a: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with the benefit of </a:t>
            </a:r>
            <a:r>
              <a:rPr kumimoji="0" lang="en-US" sz="1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digital tools</a:t>
            </a: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Accomplish Something</a:t>
            </a: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Objective has to be measurable and actionable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Digital Tools: </a:t>
            </a: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Social media channels</a:t>
            </a:r>
            <a:r>
              <a:rPr kumimoji="0" lang="en-US" sz="1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endPar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Why Digital: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Accessible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Flexible and Scalable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Instant Everything is tested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Power of feed back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157" y="1312880"/>
            <a:ext cx="3067050" cy="2512785"/>
          </a:xfrm>
          <a:prstGeom prst="rect">
            <a:avLst/>
          </a:prstGeom>
        </p:spPr>
      </p:pic>
      <p:sp>
        <p:nvSpPr>
          <p:cNvPr id="3" name="Rectangle 2"/>
          <p:cNvSpPr/>
          <p:nvPr/>
        </p:nvSpPr>
        <p:spPr>
          <a:xfrm>
            <a:off x="3131840" y="839895"/>
            <a:ext cx="3312367" cy="461665"/>
          </a:xfrm>
          <a:prstGeom prst="rect">
            <a:avLst/>
          </a:prstGeom>
        </p:spPr>
        <p:txBody>
          <a:bodyPr wrap="square">
            <a:spAutoFit/>
          </a:bodyPr>
          <a:lstStyle/>
          <a:p>
            <a:pPr algn="ctr"/>
            <a:r>
              <a:rPr lang="en-US" sz="2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2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igital </a:t>
            </a:r>
            <a:r>
              <a:rPr lang="en-US" sz="2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strategy</a:t>
            </a:r>
            <a:endParaRPr lang="en-US" sz="2400" b="1" dirty="0">
              <a:solidFill>
                <a:schemeClr val="tx2">
                  <a:lumMod val="75000"/>
                </a:schemeClr>
              </a:solidFill>
            </a:endParaRPr>
          </a:p>
        </p:txBody>
      </p:sp>
    </p:spTree>
    <p:extLst>
      <p:ext uri="{BB962C8B-B14F-4D97-AF65-F5344CB8AC3E}">
        <p14:creationId xmlns:p14="http://schemas.microsoft.com/office/powerpoint/2010/main" val="79572221"/>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06" y="2276872"/>
            <a:ext cx="4072921" cy="369332"/>
          </a:xfrm>
          <a:prstGeom prst="rect">
            <a:avLst/>
          </a:prstGeom>
        </p:spPr>
        <p:txBody>
          <a:bodyPr wrap="square">
            <a:spAutoFit/>
          </a:bodyPr>
          <a:lstStyle/>
          <a:p>
            <a:pPr algn="l"/>
            <a:r>
              <a:rPr lang="en-US" dirty="0">
                <a:solidFill>
                  <a:schemeClr val="tx2">
                    <a:lumMod val="75000"/>
                  </a:schemeClr>
                </a:solidFill>
              </a:rPr>
              <a:t>http://contentmarketinginstitute.com/</a:t>
            </a:r>
          </a:p>
        </p:txBody>
      </p:sp>
      <p:sp>
        <p:nvSpPr>
          <p:cNvPr id="3" name="TextBox 2"/>
          <p:cNvSpPr txBox="1"/>
          <p:nvPr/>
        </p:nvSpPr>
        <p:spPr>
          <a:xfrm>
            <a:off x="1516040" y="1080485"/>
            <a:ext cx="5677573" cy="769441"/>
          </a:xfrm>
          <a:prstGeom prst="rect">
            <a:avLst/>
          </a:prstGeom>
          <a:noFill/>
        </p:spPr>
        <p:txBody>
          <a:bodyPr wrap="square" rtlCol="0">
            <a:spAutoFit/>
          </a:bodyPr>
          <a:lstStyle/>
          <a:p>
            <a:pPr algn="l"/>
            <a:r>
              <a:rPr lang="en-US" sz="4400" b="1" dirty="0" smtClean="0">
                <a:solidFill>
                  <a:schemeClr val="tx2">
                    <a:lumMod val="75000"/>
                  </a:schemeClr>
                </a:solidFill>
              </a:rPr>
              <a:t>Blogs</a:t>
            </a:r>
            <a:r>
              <a:rPr lang="en-US" sz="2400" b="1" dirty="0" smtClean="0">
                <a:solidFill>
                  <a:schemeClr val="tx2">
                    <a:lumMod val="75000"/>
                  </a:schemeClr>
                </a:solidFill>
              </a:rPr>
              <a:t> </a:t>
            </a:r>
            <a:r>
              <a:rPr lang="en-US" sz="4400" b="1" dirty="0">
                <a:solidFill>
                  <a:schemeClr val="tx2">
                    <a:lumMod val="75000"/>
                  </a:schemeClr>
                </a:solidFill>
              </a:rPr>
              <a:t>to follow </a:t>
            </a:r>
            <a:endParaRPr lang="en-US" sz="4400" b="1" dirty="0">
              <a:solidFill>
                <a:schemeClr val="tx2">
                  <a:lumMod val="75000"/>
                </a:schemeClr>
              </a:solidFill>
            </a:endParaRPr>
          </a:p>
        </p:txBody>
      </p:sp>
      <p:sp>
        <p:nvSpPr>
          <p:cNvPr id="5" name="Rectangle 4"/>
          <p:cNvSpPr/>
          <p:nvPr/>
        </p:nvSpPr>
        <p:spPr>
          <a:xfrm>
            <a:off x="298205" y="2875002"/>
            <a:ext cx="3815274" cy="369332"/>
          </a:xfrm>
          <a:prstGeom prst="rect">
            <a:avLst/>
          </a:prstGeom>
        </p:spPr>
        <p:txBody>
          <a:bodyPr wrap="square">
            <a:spAutoFit/>
          </a:bodyPr>
          <a:lstStyle/>
          <a:p>
            <a:pPr algn="l"/>
            <a:r>
              <a:rPr lang="en-US" dirty="0">
                <a:solidFill>
                  <a:schemeClr val="tx2">
                    <a:lumMod val="75000"/>
                  </a:schemeClr>
                </a:solidFill>
              </a:rPr>
              <a:t>http://www.marketingprofs.com/</a:t>
            </a:r>
          </a:p>
        </p:txBody>
      </p:sp>
      <p:sp>
        <p:nvSpPr>
          <p:cNvPr id="6" name="TextBox 5"/>
          <p:cNvSpPr txBox="1"/>
          <p:nvPr/>
        </p:nvSpPr>
        <p:spPr>
          <a:xfrm>
            <a:off x="321189" y="3611619"/>
            <a:ext cx="3815274" cy="369332"/>
          </a:xfrm>
          <a:prstGeom prst="rect">
            <a:avLst/>
          </a:prstGeom>
          <a:noFill/>
        </p:spPr>
        <p:txBody>
          <a:bodyPr wrap="square" rtlCol="0">
            <a:spAutoFit/>
          </a:bodyPr>
          <a:lstStyle/>
          <a:p>
            <a:pPr algn="l"/>
            <a:r>
              <a:rPr lang="en-US" dirty="0">
                <a:solidFill>
                  <a:schemeClr val="tx2">
                    <a:lumMod val="75000"/>
                  </a:schemeClr>
                </a:solidFill>
              </a:rPr>
              <a:t>http://blog.hubspot.com/</a:t>
            </a:r>
          </a:p>
        </p:txBody>
      </p:sp>
      <p:sp>
        <p:nvSpPr>
          <p:cNvPr id="7" name="TextBox 6"/>
          <p:cNvSpPr txBox="1"/>
          <p:nvPr/>
        </p:nvSpPr>
        <p:spPr>
          <a:xfrm>
            <a:off x="289895" y="4321821"/>
            <a:ext cx="4129805" cy="369332"/>
          </a:xfrm>
          <a:prstGeom prst="rect">
            <a:avLst/>
          </a:prstGeom>
          <a:noFill/>
        </p:spPr>
        <p:txBody>
          <a:bodyPr wrap="square" rtlCol="0">
            <a:spAutoFit/>
          </a:bodyPr>
          <a:lstStyle/>
          <a:p>
            <a:pPr algn="l"/>
            <a:r>
              <a:rPr lang="en-US" dirty="0">
                <a:solidFill>
                  <a:schemeClr val="tx2">
                    <a:lumMod val="75000"/>
                  </a:schemeClr>
                </a:solidFill>
              </a:rPr>
              <a:t>http://www.socialmediaexaminer.com/</a:t>
            </a:r>
          </a:p>
        </p:txBody>
      </p:sp>
      <p:sp>
        <p:nvSpPr>
          <p:cNvPr id="8" name="TextBox 7"/>
          <p:cNvSpPr txBox="1"/>
          <p:nvPr/>
        </p:nvSpPr>
        <p:spPr>
          <a:xfrm>
            <a:off x="321189" y="5170900"/>
            <a:ext cx="3571799" cy="369332"/>
          </a:xfrm>
          <a:prstGeom prst="rect">
            <a:avLst/>
          </a:prstGeom>
          <a:noFill/>
        </p:spPr>
        <p:txBody>
          <a:bodyPr wrap="square" rtlCol="0">
            <a:spAutoFit/>
          </a:bodyPr>
          <a:lstStyle/>
          <a:p>
            <a:pPr algn="l"/>
            <a:r>
              <a:rPr lang="en-US" dirty="0">
                <a:solidFill>
                  <a:schemeClr val="tx2">
                    <a:lumMod val="75000"/>
                  </a:schemeClr>
                </a:solidFill>
              </a:rPr>
              <a:t>https://blog.bufferapp.com</a:t>
            </a:r>
            <a:r>
              <a:rPr lang="en-US" dirty="0"/>
              <a:t>/</a:t>
            </a:r>
          </a:p>
        </p:txBody>
      </p:sp>
    </p:spTree>
    <p:extLst>
      <p:ext uri="{BB962C8B-B14F-4D97-AF65-F5344CB8AC3E}">
        <p14:creationId xmlns:p14="http://schemas.microsoft.com/office/powerpoint/2010/main" val="3240791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420888"/>
            <a:ext cx="6912768" cy="2739211"/>
          </a:xfrm>
          <a:prstGeom prst="rect">
            <a:avLst/>
          </a:prstGeom>
        </p:spPr>
        <p:txBody>
          <a:bodyPr wrap="square">
            <a:spAutoFit/>
          </a:bodyPr>
          <a:lstStyle/>
          <a:p>
            <a:pPr lvl="0" algn="ctr" rtl="0" eaLnBrk="0" fontAlgn="base" hangingPunct="0">
              <a:spcBef>
                <a:spcPct val="0"/>
              </a:spcBef>
              <a:spcAft>
                <a:spcPct val="0"/>
              </a:spcAft>
            </a:pPr>
            <a:r>
              <a:rPr lang="en-US"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Thank </a:t>
            </a:r>
            <a:r>
              <a:rPr lang="en-US"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You </a:t>
            </a:r>
            <a:r>
              <a:rPr lang="en-US"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sym typeface="Wingdings" pitchFamily="2" charset="2"/>
              </a:rPr>
              <a:t> </a:t>
            </a:r>
            <a:endParaRPr lang="en-US" sz="44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algn="l" rtl="0" eaLnBrk="0" fontAlgn="base" hangingPunct="0">
              <a:spcBef>
                <a:spcPct val="0"/>
              </a:spcBef>
              <a:spcAft>
                <a:spcPct val="0"/>
              </a:spcAft>
            </a:pPr>
            <a:endParaRPr lang="en-US" sz="44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rtl="0" eaLnBrk="0" fontAlgn="base" hangingPunct="0">
              <a:spcBef>
                <a:spcPct val="0"/>
              </a:spcBef>
              <a:spcAft>
                <a:spcPct val="0"/>
              </a:spcAft>
            </a:pPr>
            <a:endParaRPr lang="en-US" sz="28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rtl="0" eaLnBrk="0" fontAlgn="base" hangingPunct="0">
              <a:spcBef>
                <a:spcPct val="0"/>
              </a:spcBef>
              <a:spcAft>
                <a:spcPct val="0"/>
              </a:spcAft>
            </a:pPr>
            <a:endPar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lvl="0" rtl="0" eaLnBrk="0" fontAlgn="base" hangingPunct="0">
              <a:spcBef>
                <a:spcPct val="0"/>
              </a:spcBef>
              <a:spcAft>
                <a:spcPct val="0"/>
              </a:spcAft>
            </a:pPr>
            <a:r>
              <a:rPr lang="en-US" sz="28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2800" b="1"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Yomn</a:t>
            </a:r>
            <a:r>
              <a:rPr lang="en-US" sz="28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2800" b="1"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Magdy</a:t>
            </a:r>
            <a:r>
              <a:rPr lang="en-US" sz="28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endParaRPr lang="en-US" sz="28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58835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2373" y="3244334"/>
            <a:ext cx="4299254" cy="369332"/>
          </a:xfrm>
          <a:prstGeom prst="rect">
            <a:avLst/>
          </a:prstGeom>
        </p:spPr>
        <p:txBody>
          <a:bodyPr wrap="none">
            <a:spAutoFit/>
          </a:bodyPr>
          <a:lstStyle/>
          <a:p>
            <a:r>
              <a:rPr lang="en-US" dirty="0"/>
              <a:t>http://pennystocks.la/internet-in-real-time/</a:t>
            </a:r>
          </a:p>
        </p:txBody>
      </p:sp>
      <p:sp>
        <p:nvSpPr>
          <p:cNvPr id="4" name="TextBox 3"/>
          <p:cNvSpPr txBox="1"/>
          <p:nvPr/>
        </p:nvSpPr>
        <p:spPr>
          <a:xfrm>
            <a:off x="2166886" y="2461313"/>
            <a:ext cx="5444567" cy="369332"/>
          </a:xfrm>
          <a:prstGeom prst="rect">
            <a:avLst/>
          </a:prstGeom>
          <a:noFill/>
        </p:spPr>
        <p:txBody>
          <a:bodyPr wrap="none" rtlCol="0">
            <a:spAutoFit/>
          </a:bodyPr>
          <a:lstStyle/>
          <a:p>
            <a:r>
              <a:rPr lang="en-US" dirty="0"/>
              <a:t>http://www.internetlivestats.com/internet-users/egypt/</a:t>
            </a:r>
          </a:p>
        </p:txBody>
      </p:sp>
    </p:spTree>
    <p:extLst>
      <p:ext uri="{BB962C8B-B14F-4D97-AF65-F5344CB8AC3E}">
        <p14:creationId xmlns:p14="http://schemas.microsoft.com/office/powerpoint/2010/main" val="230442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668637"/>
            <a:ext cx="903649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FF0000"/>
                </a:solidFill>
                <a:effectLst/>
                <a:latin typeface="Verdana" panose="020B0604030504040204" pitchFamily="34" charset="0"/>
                <a:ea typeface="Verdana" panose="020B0604030504040204" pitchFamily="34" charset="0"/>
                <a:cs typeface="Verdana" panose="020B0604030504040204" pitchFamily="34" charset="0"/>
              </a:rPr>
              <a:t> </a:t>
            </a:r>
            <a:r>
              <a:rPr kumimoji="0" lang="en-US" sz="4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Why </a:t>
            </a:r>
            <a:r>
              <a:rPr kumimoji="0" lang="en-US" sz="4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people go </a:t>
            </a:r>
            <a:r>
              <a:rPr kumimoji="0" lang="en-US" sz="44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online</a:t>
            </a:r>
            <a:endParaRPr kumimoji="0" lang="en-US" sz="36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824" y="1874755"/>
            <a:ext cx="1297413" cy="1914285"/>
          </a:xfrm>
          <a:prstGeom prst="rect">
            <a:avLst/>
          </a:prstGeom>
        </p:spPr>
      </p:pic>
    </p:spTree>
    <p:extLst>
      <p:ext uri="{BB962C8B-B14F-4D97-AF65-F5344CB8AC3E}">
        <p14:creationId xmlns:p14="http://schemas.microsoft.com/office/powerpoint/2010/main" val="314524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59843" y="1412294"/>
            <a:ext cx="863263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For information on a new product, service or location </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If they have a question </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If they are looking for help </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If they want more information on certain individuals or organizations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General information (maybe about you…) </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New employees</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Available </a:t>
            </a:r>
            <a:r>
              <a:rPr kumimoji="0" lang="en-US" sz="2000" b="0" i="0" u="none" strike="noStrike" cap="none" normalizeH="0" baseline="0" dirty="0" smtClean="0">
                <a:ln>
                  <a:noFill/>
                </a:ln>
                <a:solidFill>
                  <a:srgbClr val="FF0000"/>
                </a:solidFill>
                <a:effectLst/>
                <a:latin typeface="Verdana" panose="020B0604030504040204" pitchFamily="34" charset="0"/>
                <a:ea typeface="Verdana" panose="020B0604030504040204" pitchFamily="34" charset="0"/>
                <a:cs typeface="Verdana" panose="020B0604030504040204" pitchFamily="34" charset="0"/>
              </a:rPr>
              <a:t>jobs </a:t>
            </a:r>
            <a:r>
              <a:rPr kumimoji="0" lang="en-US" sz="20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etc.</a:t>
            </a:r>
          </a:p>
        </p:txBody>
      </p:sp>
    </p:spTree>
    <p:extLst>
      <p:ext uri="{BB962C8B-B14F-4D97-AF65-F5344CB8AC3E}">
        <p14:creationId xmlns:p14="http://schemas.microsoft.com/office/powerpoint/2010/main" val="4049964251"/>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sldjump" tooltip="http://pennystocks.la/internet-in-real-tim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298556"/>
            <a:ext cx="7560840" cy="4500167"/>
          </a:xfrm>
          <a:prstGeom prst="rect">
            <a:avLst/>
          </a:prstGeom>
        </p:spPr>
      </p:pic>
      <p:sp>
        <p:nvSpPr>
          <p:cNvPr id="3" name="Rectangle 2"/>
          <p:cNvSpPr/>
          <p:nvPr/>
        </p:nvSpPr>
        <p:spPr>
          <a:xfrm>
            <a:off x="2285896" y="6028477"/>
            <a:ext cx="4299254" cy="369332"/>
          </a:xfrm>
          <a:prstGeom prst="rect">
            <a:avLst/>
          </a:prstGeom>
        </p:spPr>
        <p:txBody>
          <a:bodyPr wrap="none">
            <a:spAutoFit/>
          </a:bodyPr>
          <a:lstStyle/>
          <a:p>
            <a:r>
              <a:rPr lang="en-US" dirty="0"/>
              <a:t>http://pennystocks.la/internet-in-real-time/</a:t>
            </a:r>
          </a:p>
        </p:txBody>
      </p:sp>
    </p:spTree>
    <p:extLst>
      <p:ext uri="{BB962C8B-B14F-4D97-AF65-F5344CB8AC3E}">
        <p14:creationId xmlns:p14="http://schemas.microsoft.com/office/powerpoint/2010/main" val="14330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3" y="1224278"/>
            <a:ext cx="7776865" cy="4923052"/>
          </a:xfrm>
          <a:prstGeom prst="rect">
            <a:avLst/>
          </a:prstGeom>
        </p:spPr>
      </p:pic>
      <p:sp>
        <p:nvSpPr>
          <p:cNvPr id="3" name="Rectangle 2"/>
          <p:cNvSpPr/>
          <p:nvPr/>
        </p:nvSpPr>
        <p:spPr>
          <a:xfrm>
            <a:off x="1917509" y="6265713"/>
            <a:ext cx="5660498" cy="369332"/>
          </a:xfrm>
          <a:prstGeom prst="rect">
            <a:avLst/>
          </a:prstGeom>
        </p:spPr>
        <p:txBody>
          <a:bodyPr wrap="square">
            <a:spAutoFit/>
          </a:bodyPr>
          <a:lstStyle/>
          <a:p>
            <a:r>
              <a:rPr lang="en-US" dirty="0"/>
              <a:t>http://www.internetlivestats.com/internet-users/egypt/</a:t>
            </a:r>
          </a:p>
        </p:txBody>
      </p:sp>
    </p:spTree>
    <p:extLst>
      <p:ext uri="{BB962C8B-B14F-4D97-AF65-F5344CB8AC3E}">
        <p14:creationId xmlns:p14="http://schemas.microsoft.com/office/powerpoint/2010/main" val="363669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66596" y="2348880"/>
            <a:ext cx="4777091"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Digital marketing is a term that refers to various and different</a:t>
            </a:r>
            <a:r>
              <a:rPr kumimoji="0" lang="en-US" b="0" i="0" u="none" strike="noStrike" cap="none" normalizeH="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promotional techniques deployed to reach customers via digital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Process of building and maintaining customer</a:t>
            </a:r>
            <a:r>
              <a:rPr kumimoji="0" lang="en-US" b="0" i="0" u="none" strike="noStrike" cap="none" normalizeH="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relationships through online</a:t>
            </a:r>
            <a:r>
              <a:rPr kumimoji="0" lang="en-US" b="0" i="0" u="none" strike="noStrike" cap="none" normalizeH="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r>
              <a:rPr kumimoji="0" lang="en-US"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activities to facilitate the exchange of ideas, products and services.</a:t>
            </a:r>
            <a:endParaRPr kumimoji="0" lang="en-US" sz="17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 name="Rectangle 3"/>
          <p:cNvSpPr>
            <a:spLocks noChangeArrowheads="1"/>
          </p:cNvSpPr>
          <p:nvPr/>
        </p:nvSpPr>
        <p:spPr bwMode="auto">
          <a:xfrm>
            <a:off x="323528" y="6186210"/>
            <a:ext cx="2712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rPr>
              <a:t>  </a:t>
            </a:r>
            <a:endParaRPr kumimoji="0" lang="en-US" sz="800" b="0" i="0" u="none" strike="noStrike" cap="none" normalizeH="0" baseline="0" dirty="0" smtClean="0">
              <a:ln>
                <a:noFill/>
              </a:ln>
              <a:solidFill>
                <a:schemeClr val="tx2">
                  <a:lumMod val="75000"/>
                </a:schemeClr>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687" y="2119785"/>
            <a:ext cx="3949775" cy="3305122"/>
          </a:xfrm>
          <a:prstGeom prst="rect">
            <a:avLst/>
          </a:prstGeom>
        </p:spPr>
      </p:pic>
      <p:sp>
        <p:nvSpPr>
          <p:cNvPr id="2" name="TextBox 1"/>
          <p:cNvSpPr txBox="1"/>
          <p:nvPr/>
        </p:nvSpPr>
        <p:spPr>
          <a:xfrm>
            <a:off x="1619672" y="980728"/>
            <a:ext cx="6480720" cy="861774"/>
          </a:xfrm>
          <a:prstGeom prst="rect">
            <a:avLst/>
          </a:prstGeom>
          <a:noFill/>
        </p:spPr>
        <p:txBody>
          <a:bodyPr wrap="square" rtlCol="0">
            <a:spAutoFit/>
          </a:bodyPr>
          <a:lstStyle/>
          <a:p>
            <a:pPr lvl="0" algn="l"/>
            <a:r>
              <a:rPr lang="en-US" sz="32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What is digital Marketing?</a:t>
            </a:r>
          </a:p>
          <a:p>
            <a:pPr algn="l"/>
            <a:endParaRPr lang="en-US" dirty="0"/>
          </a:p>
        </p:txBody>
      </p:sp>
    </p:spTree>
    <p:extLst>
      <p:ext uri="{BB962C8B-B14F-4D97-AF65-F5344CB8AC3E}">
        <p14:creationId xmlns:p14="http://schemas.microsoft.com/office/powerpoint/2010/main" val="4049964251"/>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p:cNvGraphicFramePr>
          <p:nvPr>
            <p:extLst>
              <p:ext uri="{D42A27DB-BD31-4B8C-83A1-F6EECF244321}">
                <p14:modId xmlns:p14="http://schemas.microsoft.com/office/powerpoint/2010/main" val="378042421"/>
              </p:ext>
            </p:extLst>
          </p:nvPr>
        </p:nvGraphicFramePr>
        <p:xfrm>
          <a:off x="1115616" y="1988840"/>
          <a:ext cx="6802038" cy="4176464"/>
        </p:xfrm>
        <a:graphic>
          <a:graphicData uri="http://schemas.openxmlformats.org/presentationml/2006/ole">
            <mc:AlternateContent xmlns:mc="http://schemas.openxmlformats.org/markup-compatibility/2006">
              <mc:Choice xmlns:v="urn:schemas-microsoft-com:vml" Requires="v">
                <p:oleObj spid="_x0000_s15409" name="Picture" r:id="rId3" imgW="0" imgH="0" progId="StaticMetafile">
                  <p:embed/>
                </p:oleObj>
              </mc:Choice>
              <mc:Fallback>
                <p:oleObj name="Picture" r:id="rId3" imgW="0" imgH="0" progId="StaticMetafile">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988840"/>
                        <a:ext cx="6802038" cy="4176464"/>
                      </a:xfrm>
                      <a:prstGeom prst="rect">
                        <a:avLst/>
                      </a:prstGeom>
                      <a:solidFill>
                        <a:srgbClr val="FFFFFF"/>
                      </a:solidFill>
                      <a:ln>
                        <a:noFill/>
                      </a:ln>
                    </p:spPr>
                  </p:pic>
                </p:oleObj>
              </mc:Fallback>
            </mc:AlternateContent>
          </a:graphicData>
        </a:graphic>
      </p:graphicFrame>
      <p:sp>
        <p:nvSpPr>
          <p:cNvPr id="3" name="Rectangle 2"/>
          <p:cNvSpPr/>
          <p:nvPr/>
        </p:nvSpPr>
        <p:spPr>
          <a:xfrm>
            <a:off x="1787732" y="1052736"/>
            <a:ext cx="5688632" cy="646331"/>
          </a:xfrm>
          <a:prstGeom prst="rect">
            <a:avLst/>
          </a:prstGeom>
        </p:spPr>
        <p:txBody>
          <a:bodyPr wrap="square">
            <a:spAutoFit/>
          </a:bodyPr>
          <a:lstStyle/>
          <a:p>
            <a:pPr lvl="0" algn="ctr" rtl="0" eaLnBrk="0" fontAlgn="base" hangingPunct="0">
              <a:spcBef>
                <a:spcPct val="0"/>
              </a:spcBef>
              <a:spcAft>
                <a:spcPct val="0"/>
              </a:spcAft>
            </a:pPr>
            <a:r>
              <a:rPr lang="en-US" sz="36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Art &amp; Science</a:t>
            </a:r>
            <a:endParaRPr lang="en-US" sz="36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1060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1130</TotalTime>
  <Words>834</Words>
  <Application>Microsoft Office PowerPoint</Application>
  <PresentationFormat>On-screen Show (4:3)</PresentationFormat>
  <Paragraphs>208</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Office Theme</vt:lpstr>
      <vt:lpstr>Picture</vt:lpstr>
      <vt:lpstr>Picture (Metafile)</vt:lpstr>
      <vt:lpstr>PowerPoint Presentation</vt:lpstr>
      <vt:lpstr>Table of 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MooN</dc:creator>
  <cp:lastModifiedBy>been__edeek@hotmail.com</cp:lastModifiedBy>
  <cp:revision>91</cp:revision>
  <dcterms:created xsi:type="dcterms:W3CDTF">2015-11-25T12:47:57Z</dcterms:created>
  <dcterms:modified xsi:type="dcterms:W3CDTF">2015-12-30T09:43:46Z</dcterms:modified>
</cp:coreProperties>
</file>